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5" Type="http://schemas.openxmlformats.org/officeDocument/2006/relationships/viewProps" Target="viewProps.xml" /><Relationship Id="rId10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7" Type="http://schemas.openxmlformats.org/officeDocument/2006/relationships/tableStyles" Target="tableStyles.xml" /><Relationship Id="rId10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Relationship Id="rId3" Type="http://schemas.openxmlformats.org/officeDocument/2006/relationships/hyperlink" Target="http://nabil.abubaker.bilkent.edu.tr/473/" TargetMode="External" /><Relationship Id="rId4" Type="http://schemas.openxmlformats.org/officeDocument/2006/relationships/hyperlink" Target="http://cs.bilkent.edu.tr/~ugur/teaching/cs473/" TargetMode="External" /></Relationships>
</file>

<file path=ppt/slides/_rels/slide10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sv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6-lcs.md_doc.pdf" TargetMode="External" /><Relationship Id="rId3" Type="http://schemas.openxmlformats.org/officeDocument/2006/relationships/hyperlink" Target="ce100-week-6-lcs.md_slide.pdf" TargetMode="External" /><Relationship Id="rId4" Type="http://schemas.openxmlformats.org/officeDocument/2006/relationships/hyperlink" Target="ce100-week-6-lcs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v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sv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sv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sv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svg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svg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svg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svg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sv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svg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svg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svg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svg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svg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0.svg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svg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2.svg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4.svg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5.svg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6.svg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7.svg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7.svg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9.svg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0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1.svg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1.svg" /></Relationships>
</file>

<file path=ppt/slides/_rels/slide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2.svg" /></Relationships>
</file>

<file path=ppt/slides/_rels/slide8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3.svg" /></Relationships>
</file>

<file path=ppt/slides/_rels/slide8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4.svg" /></Relationships>
</file>

<file path=ppt/slides/_rels/slide8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5.svg" /></Relationships>
</file>

<file path=ppt/slides/_rels/slide8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6.sv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coin-change-dp-7" TargetMode="External" /><Relationship Id="rId3" Type="http://schemas.openxmlformats.org/officeDocument/2006/relationships/hyperlink" Target="https://www.geeksforgeeks.org/word-break-problem-dp-32/" TargetMode="External" /><Relationship Id="rId4" Type="http://schemas.openxmlformats.org/officeDocument/2006/relationships/hyperlink" Target="https://www.geeksforgeeks.org/maximum-product-cutting-dp-36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Matrix Chain Order / LCS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Elements of 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When should we look for a DP solution to an optimization problem?</a:t>
            </a:r>
          </a:p>
          <a:p>
            <a:pPr lvl="0"/>
            <a:r>
              <a:rPr/>
              <a:t>Two key ingredients for the problem</a:t>
            </a:r>
          </a:p>
          <a:p>
            <a:pPr lvl="1"/>
            <a:r>
              <a:rPr/>
              <a:t>Optimal substructure</a:t>
            </a:r>
          </a:p>
          <a:p>
            <a:pPr lvl="1"/>
            <a:r>
              <a:rPr/>
              <a:t>Overlapping subproblems</a:t>
            </a:r>
          </a:p>
        </p:txBody>
      </p:sp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Problem-16: Dice Throw</a:t>
            </a:r>
          </a:p>
          <a:p>
            <a:pPr lvl="1"/>
            <a:r>
              <a:rPr/>
              <a:t>https://www.geeksforgeeks.org/dice-throw-dp-30/</a:t>
            </a:r>
          </a:p>
          <a:p>
            <a:pPr lvl="0"/>
            <a:r>
              <a:rPr/>
              <a:t>Problem-17: Box Stacking Problem</a:t>
            </a:r>
          </a:p>
          <a:p>
            <a:pPr lvl="1"/>
            <a:r>
              <a:rPr/>
              <a:t>https://www.geeksforgeeks.org/box-stacking-problem-dp-22/</a:t>
            </a:r>
          </a:p>
          <a:p>
            <a:pPr lvl="0"/>
            <a:r>
              <a:rPr/>
              <a:t>Problem-18: Egg Dropping Puzzle</a:t>
            </a:r>
          </a:p>
          <a:p>
            <a:pPr lvl="1"/>
            <a:r>
              <a:rPr/>
              <a:t>https://www.geeksforgeeks.org/egg-dropping-puzzle-dp-11/</a:t>
            </a:r>
          </a:p>
        </p:txBody>
      </p:sp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Introduction to Algorithms, Third Edition | The MIT Press</a:t>
            </a:r>
          </a:p>
          <a:p>
            <a:pPr lvl="0"/>
            <a:r>
              <a:rPr>
                <a:hlinkClick r:id="rId3"/>
              </a:rPr>
              <a:t>Bilkent CS473 Course Notes (new)</a:t>
            </a:r>
          </a:p>
          <a:p>
            <a:pPr lvl="0"/>
            <a:r>
              <a:rPr>
                <a:hlinkClick r:id="rId4"/>
              </a:rPr>
              <a:t>Bilkent CS473 Course Notes (old)</a:t>
            </a:r>
          </a:p>
        </p:txBody>
      </p:sp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6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r>
                      <m:t>o</m:t>
                    </m:r>
                    <m:r>
                      <m:t>u</m:t>
                    </m:r>
                    <m:r>
                      <m:t>r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</m:oMath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Hallmark #1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Optimal Substructure</a:t>
                </a:r>
              </a:p>
              <a:p>
                <a:pPr lvl="1"/>
                <a:r>
                  <a:rPr/>
                  <a:t>A problem exhibits optimal substructure</a:t>
                </a:r>
              </a:p>
              <a:p>
                <a:pPr lvl="2"/>
                <a:r>
                  <a:rPr/>
                  <a:t>if an optimal solution to a problem contains within it optimal solutions to subproblems</a:t>
                </a:r>
              </a:p>
              <a:p>
                <a:pPr lvl="1"/>
                <a:r>
                  <a:rPr b="1"/>
                  <a:t>Example:</a:t>
                </a:r>
                <a:r>
                  <a:rPr/>
                  <a:t> </a:t>
                </a:r>
                <a:r>
                  <a:rPr i="1"/>
                  <a:t>matrix-chain-multiplication</a:t>
                </a:r>
              </a:p>
              <a:p>
                <a:pPr lvl="2"/>
                <a:r>
                  <a:rPr/>
                  <a:t>Optimal parenthesization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that splits the product between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contains within it </a:t>
                </a:r>
                <a:r>
                  <a:rPr b="1"/>
                  <a:t>optimal soln’s</a:t>
                </a:r>
                <a:r>
                  <a:rPr/>
                  <a:t> to the problems of parenthesizing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Finding a suitable space of subproblems</a:t>
                </a:r>
              </a:p>
              <a:p>
                <a:pPr lvl="1"/>
                <a:r>
                  <a:rPr/>
                  <a:t>Iterate on subproblem instances</a:t>
                </a:r>
              </a:p>
              <a:p>
                <a:pPr lvl="1"/>
                <a:r>
                  <a:rPr b="1"/>
                  <a:t>Example:</a:t>
                </a:r>
                <a:r>
                  <a:rPr/>
                  <a:t> </a:t>
                </a:r>
                <a:r>
                  <a:rPr i="1"/>
                  <a:t>matrix-chain-multiplication</a:t>
                </a:r>
              </a:p>
              <a:p>
                <a:pPr lvl="2"/>
                <a:r>
                  <a:rPr/>
                  <a:t>Iterate and look at the structure of optimal soln’s to subproblems, sub-subproblems, and so forth</a:t>
                </a:r>
              </a:p>
              <a:p>
                <a:pPr lvl="2"/>
                <a:r>
                  <a:rPr/>
                  <a:t>Discover that all subproblems consists of subchains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  <a:p>
                <a:pPr lvl="2"/>
                <a:r>
                  <a:rPr/>
                  <a:t>Thus, the set of chains of the 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j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</m:oMath>
                </a14:m>
              </a:p>
              <a:p>
                <a:pPr lvl="2"/>
                <a:r>
                  <a:rPr/>
                  <a:t>Makes a natural and reasonable space of subproblems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Hallmark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Overlapping Subproblems</a:t>
            </a:r>
          </a:p>
          <a:p>
            <a:pPr lvl="1"/>
            <a:r>
              <a:rPr/>
              <a:t>Total number of distinct subproblems should be </a:t>
            </a:r>
            <a:r>
              <a:rPr b="1"/>
              <a:t>polynomial</a:t>
            </a:r>
            <a:r>
              <a:rPr/>
              <a:t> in the input size</a:t>
            </a:r>
          </a:p>
          <a:p>
            <a:pPr lvl="1"/>
            <a:r>
              <a:rPr/>
              <a:t>When a </a:t>
            </a:r>
            <a:r>
              <a:rPr b="1"/>
              <a:t>recursive</a:t>
            </a:r>
            <a:r>
              <a:rPr/>
              <a:t> algorithm revisits the same problem </a:t>
            </a:r>
            <a:r>
              <a:rPr b="1"/>
              <a:t>over and over again</a:t>
            </a:r>
            <a:r>
              <a:rPr/>
              <a:t>,</a:t>
            </a:r>
          </a:p>
          <a:p>
            <a:pPr lvl="2"/>
            <a:r>
              <a:rPr/>
              <a:t>We say that the optimization problem has </a:t>
            </a:r>
            <a:r>
              <a:rPr b="1"/>
              <a:t>overlapping subproblems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Overlapping Subproblems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DP</a:t>
            </a:r>
            <a:r>
              <a:rPr/>
              <a:t> algorithms typically take advantage of overlapping subproblems</a:t>
            </a:r>
          </a:p>
          <a:p>
            <a:pPr lvl="1"/>
            <a:r>
              <a:rPr/>
              <a:t>by solving each problem once</a:t>
            </a:r>
          </a:p>
          <a:p>
            <a:pPr lvl="1"/>
            <a:r>
              <a:rPr/>
              <a:t>then storing the solutions in a table</a:t>
            </a:r>
          </a:p>
          <a:p>
            <a:pPr lvl="2"/>
            <a:r>
              <a:rPr/>
              <a:t>where it can be looked up when needed</a:t>
            </a:r>
          </a:p>
          <a:p>
            <a:pPr lvl="1"/>
            <a:r>
              <a:rPr/>
              <a:t>using constant time per lookup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Overlapping Subproblems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Recursive matrix-chain order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RMC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{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m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RMC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k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RMC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k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sub>
                            </m:sSub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k</m:t>
                                </m:r>
                              </m:sub>
                            </m:sSub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i</m:t>
                            </m:r>
                            <m:r>
                              <m:t>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m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m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m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Direct Recursion: </a:t>
            </a:r>
            <a:r>
              <a:rPr b="1"/>
              <a:t>Inefficient!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Recursion tree for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M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4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Nodes are labeled with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values</a:t>
                </a:r>
              </a:p>
            </p:txBody>
          </p:sp>
        </mc:Choice>
      </mc:AlternateContent>
      <p:pic>
        <p:nvPicPr>
          <p:cNvPr descr="fig:  assets/ce100-week-6-lcs-rmc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19200"/>
            <a:ext cx="51054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w:650px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Time of RMC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  <m:r>
                      <m:rPr>
                        <m:sty m:val="p"/>
                      </m:rPr>
                      <m:t>+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k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k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e>
                        </m:d>
                      </m:e>
                    </m:nary>
                    <m:r>
                      <m:t> </m:t>
                    </m:r>
                    <m:r>
                      <m:rPr>
                        <m:nor/>
                        <m:sty m:val="p"/>
                      </m:rPr>
                      <m:t>for</m:t>
                    </m:r>
                    <m:r>
                      <m:t> </m:t>
                    </m:r>
                    <m:r>
                      <m:t>n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  <a:r>
                  <a:rPr/>
                  <a:t> -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 each term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 appears twice - Once as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</m:oMath>
                </a14:m>
                <a:r>
                  <a:rPr/>
                  <a:t>, and once as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k</m:t>
                        </m:r>
                      </m:e>
                    </m:d>
                  </m:oMath>
                </a14:m>
                <a:r>
                  <a:rPr/>
                  <a:t> - Collect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/>
                  <a:t>’s in the summation together with the front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≥</m:t>
                            </m:r>
                            <m:r>
                              <m:t>2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  <m:e>
                                <m:r>
                                  <m:t>T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2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using the </a:t>
                </a:r>
                <a:r>
                  <a:rPr b="1"/>
                  <a:t>substitution method</a:t>
                </a:r>
              </a:p>
            </p:txBody>
          </p:sp>
        </mc:Choice>
      </mc:AlternateContent>
    </p:spTree>
  </p:cSld>
</p:sld>
</file>

<file path=ppt/slides/slide1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Running Time of RMC: </a:t></a:r><a:r><a:rPr b="1" /><a:t>Prove that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Ω</m:t></m:r><m:d><m:dPr><m:begChr m:val="(" /><m:endChr m:val=")" /><m:sepChr m:val="" /><m:grow /></m:dPr><m:e><m:r><m:t>2</m:t></m:r><m:r><m:t>n</m:t></m:r></m:e></m:d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:r><a:rPr /><a:t>Try to show that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≥</m:t></m:r><m:sSup><m:e><m:r><m:t>2</m:t></m:r></m:e><m:sup><m:r><m:t>n</m:t></m:r><m:r><m:rPr><m:sty m:val="p" /></m:rPr><m:t>−</m:t></m:r><m:r><m:t>1</m:t></m:r></m:sup></m:sSup></m:oMath></a14:m><a:r><a:rPr /><a:t> (</a:t></a:r><a:r><a:rPr b="1" /><a:t>by substitution</a:t></a:r><a:r><a:rPr /><a:t>)</a:t></a:r></a:p><a:p><a:pPr lvl="0" /><a:r><a:rPr b="1" /><a:t>Base case:</a:t></a:r><a:r><a:rPr /><a:t> </a:t></a:r><a14:m><m:oMath xmlns:m="http://schemas.openxmlformats.org/officeDocument/2006/math"><m:r><m:t>T</m:t></m:r><m:d><m:dPr><m:begChr m:val="(" /><m:endChr m:val=")" /><m:sepChr m:val="" /><m:grow /></m:dPr><m:e><m:r><m:t>1</m:t></m:r></m:e></m:d><m:r><m:rPr><m:sty m:val="p" /></m:rPr><m:t>≥</m:t></m:r><m:r><m:t>1</m:t></m:r><m:r><m:rPr><m:sty m:val="p" /></m:rPr><m:t>=</m:t></m:r><m:sSup><m:e><m:r><m:t>2</m:t></m:r></m:e><m:sup><m:r><m:t>0</m:t></m:r></m:sup></m:sSup><m:r><m:rPr><m:sty m:val="p" /></m:rPr><m:t>=</m:t></m:r><m:sSup><m:e><m:r><m:t>2</m:t></m:r></m:e><m:sup><m:r><m:t>1</m:t></m:r><m:r><m:rPr><m:sty m:val="p" /></m:rPr><m:t>−</m:t></m:r><m:r><m:t>1</m:t></m:r></m:sup></m:sSup></m:oMath></a14:m><a:r><a:rPr /><a:t> for </a:t></a:r><a14:m><m:oMath xmlns:m="http://schemas.openxmlformats.org/officeDocument/2006/math"><m:r><m:t>n</m:t></m:r><m:r><m:rPr><m:sty m:val="p" /></m:rPr><m:t>=</m:t></m:r><m:r><m:t>1</m:t></m:r></m:oMath></a14:m></a:p><a:p><a:pPr lvl="0" /><a:r><a:rPr b="1" /><a:t>Ind. Hyp.:</a:t></a:r></a:p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m:mc><m:mcPr><m:mcJc m:val="left" /><m:count m:val="1" /></m:mcPr></m:mc></m:mcs></m:mPr><m:mr><m:e><m:r><m:t>T</m:t></m:r><m:d><m:dPr><m:begChr m:val="(" /><m:endChr m:val=")" /><m:sepChr m:val="" /><m:grow /></m:dPr><m:e><m:r><m:t>i</m:t></m:r></m:e></m:d></m:e><m:e><m:r><m:rPr><m:sty m:val="p" /></m:rPr><m:t>≥</m:t></m:r><m:sSup><m:e><m:r><m:t>2</m:t></m:r></m:e><m:sup><m:r><m:t>i</m:t></m:r><m:r><m:rPr><m:sty m:val="p" /></m:rPr><m:t>−</m:t></m:r><m:r><m:t>1</m:t></m:r></m:sup></m:sSup><m:r><m:t> </m:t></m:r><m:r><m:rPr><m:nor /><m:sty m:val="p" /></m:rPr><m:t>for all</m:t></m:r><m:r><m:t> </m:t></m:r><m:r><m:t>i</m:t></m:r><m:r><m:rPr><m:sty m:val="p" /></m:rPr><m:t>=</m:t></m:r><m:r><m:t>1</m:t></m:r><m:r><m:rPr><m:sty m:val="p" /></m:rPr><m:t>,</m:t></m:r><m:r><m:t>2</m:t></m:r><m:r><m:rPr><m:sty m:val="p" /></m:rPr><m:t>,</m:t></m:r><m:r><m:rPr><m:sty m:val="p" /></m:rPr><m:t>…</m:t></m:r><m:r><m:rPr><m:sty m:val="p" /></m:rPr><m:t>,</m:t></m:r><m:r><m:t>n</m:t></m:r><m:r><m:rPr><m:sty m:val="p" /></m:rPr><m:t>−</m:t></m:r><m:r><m:t>1</m:t></m:r><m:r><m:t> </m:t></m:r><m:r><m:rPr><m:nor /><m:sty m:val="p" /></m:rPr><m:t>and</m:t></m:r><m:r><m:t> </m:t></m:r><m:r><m:t>n</m:t></m:r><m:r><m:rPr><m:sty m:val="p" /></m:rPr><m:t>≥</m:t></m:r><m:r><m:t>2</m:t></m:r></m:e></m:mr><m:mr><m:e><m:r><m:t>T</m:t></m:r><m:d><m:dPr><m:begChr m:val="(" /><m:endChr m:val=")" /><m:sepChr m:val="" /><m:grow /></m:dPr><m:e><m:r><m:t>n</m:t></m:r></m:e></m:d></m:e><m:e><m:r><m:rPr><m:sty m:val="p" /></m:rPr><m:t>≥</m:t></m:r><m:r><m:t>2</m:t></m:r><m:nary><m:naryPr><m:chr m:val="∑" /><m:limLoc m:val="undOvr" /><m:subHide m:val="0" /><m:supHide m:val="0" /></m:naryPr><m:sub><m:r><m:t>i</m:t></m:r><m:r><m:rPr><m:sty m:val="p" /></m:rPr><m:t>=</m:t></m:r><m:r><m:t>1</m:t></m:r></m:sub><m:sup><m:r><m:t>n</m:t></m:r><m:r><m:rPr><m:sty m:val="p" /></m:rPr><m:t>−</m:t></m:r><m:r><m:t>1</m:t></m:r></m:sup><m:e><m:sSup><m:e><m:r><m:t>2</m:t></m:r></m:e><m:sup><m:r><m:t>i</m:t></m:r><m:r><m:rPr><m:sty m:val="p" /></m:rPr><m:t>−</m:t></m:r><m:r><m:t>1</m:t></m:r></m:sup></m:sSup></m:e></m:nary><m:r><m:rPr><m:sty m:val="p" /></m:rPr><m:t>+</m:t></m:r><m:r><m:t>n</m:t></m:r></m:e></m:mr><m:mr><m:e /><m:e><m:r><m:rPr><m:sty m:val="p" /></m:rPr><m:t>=</m:t></m:r><m:r><m:t>2</m:t></m:r><m:nary><m:naryPr><m:chr m:val="∑" /><m:limLoc m:val="undOvr" /><m:subHide m:val="0" /><m:supHide m:val="0" /></m:naryPr><m:sub><m:r><m:t>i</m:t></m:r><m:r><m:rPr><m:sty m:val="p" /></m:rPr><m:t>=</m:t></m:r><m:r><m:t>1</m:t></m:r></m:sub><m:sup><m:r><m:t>n</m:t></m:r><m:r><m:rPr><m:sty m:val="p" /></m:rPr><m:t>−</m:t></m:r><m:r><m:t>1</m:t></m:r></m:sup><m:e><m:sSup><m:e><m:r><m:t>2</m:t></m:r></m:e><m:sup><m:r><m:t>i</m:t></m:r><m:r><m:rPr><m:sty m:val="p" /></m:rPr><m:t>−</m:t></m:r><m:r><m:t>1</m:t></m:r></m:sup></m:sSup></m:e></m:nary><m:r><m:rPr><m:sty m:val="p" /></m:rPr><m:t>+</m:t></m:r><m:r><m:t>n</m:t></m:r></m:e></m:mr><m:mr><m:e /><m:e><m:r><m:rPr><m:sty m:val="p" /></m:rPr><m:t>=</m:t></m:r><m:r><m:t>2</m:t></m:r><m:d><m:dPr><m:begChr m:val="(" /><m:endChr m:val=")" /><m:sepChr m:val="" /><m:grow /></m:dPr><m:e><m:sSup><m:e><m:r><m:t>2</m:t></m:r></m:e><m:sup><m:r><m:t>n</m:t></m:r><m:r><m:rPr><m:sty m:val="p" /></m:rPr><m:t>−</m:t></m:r><m:r><m:t>1</m:t></m:r></m:sup></m:sSup><m:r><m:rPr><m:sty m:val="p" /></m:rPr><m:t>−</m:t></m:r><m:r><m:t>1</m:t></m:r></m:e></m:d><m:r><m:rPr><m:sty m:val="p" /></m:rPr><m:t>+</m:t></m:r><m:r><m:t>n</m:t></m:r></m:e></m:mr><m:mr><m:e /><m:e><m:r><m:rPr><m:sty m:val="p" /></m:rPr><m:t>=</m:t></m:r><m:sSup><m:e><m:r><m:t>2</m:t></m:r></m:e><m:sup><m:r><m:t>n</m:t></m:r><m:r><m:rPr><m:sty m:val="p" /></m:rPr><m:t>−</m:t></m:r><m:r><m:t>1</m:t></m:r></m:sup></m:sSup><m:r><m:rPr><m:sty m:val="p" /></m:rPr><m:t>+</m:t></m:r><m:d><m:dPr><m:begChr m:val="(" /><m:endChr m:val=")" /><m:sepChr m:val="" /><m:grow /></m:dPr><m:e><m:sSup><m:e><m:r><m:t>2</m:t></m:r></m:e><m:sup><m:r><m:t>n</m:t></m:r><m:r><m:rPr><m:sty m:val="p" /></m:rPr><m:t>−</m:t></m:r><m:r><m:t>1</m:t></m:r></m:sup></m:sSup><m:r><m:rPr><m:sty m:val="p" /></m:rPr><m:t>−</m:t></m:r><m:r><m:t>2</m:t></m:r><m:r><m:rPr><m:sty m:val="p" /></m:rPr><m:t>+</m:t></m:r><m:r><m:t>n</m:t></m:r></m:e></m:d></m:e></m:mr><m:mr><m:e /><m:e><m:r><m:rPr><m:sty m:val="p" /></m:rPr><m:t>⇒</m:t></m:r><m:r><m:t>T</m:t></m:r><m:d><m:dPr><m:begChr m:val="(" /><m:endChr m:val=")" /><m:sepChr m:val="" /><m:grow /></m:dPr><m:e><m:r><m:t>n</m:t></m:r></m:e></m:d><m:r><m:rPr><m:sty m:val="p" /></m:rPr><m:t>≥</m:t></m:r><m:sSup><m:e><m:r><m:t>2</m:t></m:r></m:e><m:sup><m:r><m:t>n</m:t></m:r><m:r><m:rPr><m:sty m:val="p" /></m:rPr><m:t>−</m:t></m:r><m:r><m:t>1</m:t></m:r></m:sup></m:sSup><m:r><m:t> </m:t></m:r><m:r><m:rPr><m:nor /><m:sty m:val="p" /></m:rPr><m:t> Q.E.D.</m:t></m:r></m:e></m:mr></m:m></m:oMath></m:oMathPara></a14:m></a:p></p:txBody></p:sp></mc:Choice></mc:AlternateContent></p:spTree></p:cSld></p:sld>
</file>

<file path=ppt/slides/slide19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Running Time of RMC: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≥</m:t></m:r><m:sSup><m:e><m:r><m:t>2</m:t></m:r></m:e><m:sup><m:r><m:t>n</m:t></m:r><m:r><m:rPr><m:sty m:val="p" /></m:rPr><m:t>−</m:t></m:r><m:r><m:t>1</m:t></m:r></m:sup></m:sSup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:r><a:rPr b="1" /><a:t>Whenever</a:t></a:r></a:p><a:p><a:pPr lvl="1" /><a:r><a:rPr /><a:t>a recursion tree for the natural recursive solution to a problem contains the same subproblem repeatedly</a:t></a:r></a:p><a:p><a:pPr lvl="1" /><a:r><a:rPr /><a:t>the total number of different subproblems is small</a:t></a:r></a:p><a:p><a:pPr lvl="2" /><a:r><a:rPr /><a:t>it is a good idea to see if </a:t></a:r><a14:m><m:oMath xmlns:m="http://schemas.openxmlformats.org/officeDocument/2006/math"><m:r><m:t>D</m:t></m:r><m:r><m:t>P</m:t></m:r><m:d><m:dPr><m:begChr m:val="(" /><m:endChr m:val=")" /><m:sepChr m:val="" /><m:grow /></m:dPr><m:e><m:r><m:t>D</m:t></m:r><m:r><m:t>y</m:t></m:r><m:r><m:t>n</m:t></m:r><m:r><m:t>a</m:t></m:r><m:r><m:t>m</m:t></m:r><m:r><m:t>i</m:t></m:r><m:r><m:t>c</m:t></m:r><m:r><m:t> </m:t></m:r><m:r><m:t>P</m:t></m:r><m:r><m:t>r</m:t></m:r><m:r><m:t>o</m:t></m:r><m:r><m:t>g</m:t></m:r><m:r><m:t>r</m:t></m:r><m:r><m:t>a</m:t></m:r><m:r><m:t>m</m:t></m:r><m:r><m:t>m</m:t></m:r><m:r><m:t>i</m:t></m:r><m:r><m:t>n</m:t></m:r><m:r><m:t>g</m:t></m:r></m:e></m:d></m:oMath></a14:m><a:r><a:rPr /><a:t> can be applied</a:t></a:r></a:p></p:txBody></p:sp></mc:Choice></mc:AlternateContent></p:spTree></p:cSld>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Memoization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Offers the efficiency of the usual </a:t>
                </a:r>
                <a14:m>
                  <m:oMath xmlns:m="http://schemas.openxmlformats.org/officeDocument/2006/math">
                    <m:r>
                      <m:t>D</m:t>
                    </m:r>
                    <m:r>
                      <m:t>P</m:t>
                    </m:r>
                  </m:oMath>
                </a14:m>
                <a:r>
                  <a:rPr/>
                  <a:t> approach while maintaining </a:t>
                </a:r>
                <a:r>
                  <a:rPr b="1"/>
                  <a:t>top-down</a:t>
                </a:r>
                <a:r>
                  <a:rPr/>
                  <a:t> strategy</a:t>
                </a:r>
              </a:p>
              <a:p>
                <a:pPr lvl="0"/>
                <a:r>
                  <a:rPr/>
                  <a:t>Idea is to </a:t>
                </a:r>
                <a:r>
                  <a:rPr b="1"/>
                  <a:t>memoize</a:t>
                </a:r>
                <a:r>
                  <a:rPr/>
                  <a:t> the natural, but inefficient, </a:t>
                </a:r>
                <a:r>
                  <a:rPr b="1"/>
                  <a:t>recursive algorithm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Memoized Recursive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Maintains an </a:t>
            </a:r>
            <a:r>
              <a:rPr b="1"/>
              <a:t>entry</a:t>
            </a:r>
            <a:r>
              <a:rPr/>
              <a:t> in a </a:t>
            </a:r>
            <a:r>
              <a:rPr b="1"/>
              <a:t>table</a:t>
            </a:r>
            <a:r>
              <a:rPr/>
              <a:t> for the soln to each subproblem</a:t>
            </a:r>
          </a:p>
          <a:p>
            <a:pPr lvl="0"/>
            <a:r>
              <a:rPr/>
              <a:t>Each table entry contains </a:t>
            </a:r>
            <a:r>
              <a:rPr b="1"/>
              <a:t>a special value</a:t>
            </a:r>
            <a:r>
              <a:rPr/>
              <a:t> to indicate that the entry has yet to be filled in</a:t>
            </a:r>
          </a:p>
          <a:p>
            <a:pPr lvl="0"/>
            <a:r>
              <a:rPr/>
              <a:t>When the subproblem is </a:t>
            </a:r>
            <a:r>
              <a:rPr b="1"/>
              <a:t>first encountered</a:t>
            </a:r>
            <a:r>
              <a:rPr/>
              <a:t> its solution is </a:t>
            </a:r>
            <a:r>
              <a:rPr b="1"/>
              <a:t>computed</a:t>
            </a:r>
            <a:r>
              <a:rPr/>
              <a:t> and then </a:t>
            </a:r>
            <a:r>
              <a:rPr b="1"/>
              <a:t>stored</a:t>
            </a:r>
            <a:r>
              <a:rPr/>
              <a:t> in the table</a:t>
            </a:r>
          </a:p>
          <a:p>
            <a:pPr lvl="0"/>
            <a:r>
              <a:rPr/>
              <a:t>Each </a:t>
            </a:r>
            <a:r>
              <a:rPr b="1"/>
              <a:t>subsequent</a:t>
            </a:r>
            <a:r>
              <a:rPr/>
              <a:t> time that the subproblem encountered the value stored in the table is simply </a:t>
            </a:r>
            <a:r>
              <a:rPr b="1"/>
              <a:t>looked up</a:t>
            </a:r>
            <a:r>
              <a:rPr/>
              <a:t> and </a:t>
            </a:r>
            <a:r>
              <a:rPr b="1"/>
              <a:t>returned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Memoized Recursive Matrix-chain Order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Shaded subtrees are looked-up rather than recomputing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  <m:mc>
                                    <m:mcPr>
                                      <m:mcJc m:val="lef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/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MemoizedMatrixChain(p)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t>n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l</m:t>
                                  </m:r>
                                  <m:r>
                                    <m:t>e</m:t>
                                  </m:r>
                                  <m:r>
                                    <m:t>n</m:t>
                                  </m:r>
                                  <m:r>
                                    <m:t>g</m:t>
                                  </m:r>
                                  <m:r>
                                    <m:t>t</m:t>
                                  </m:r>
                                  <m:r>
                                    <m:t>h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r>
                                    <m:t>1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for</m:t>
                                  </m:r>
                                  <m:r>
                                    <m:t> </m:t>
                                  </m:r>
                                  <m:r>
                                    <m:t>i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1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to</m:t>
                                  </m:r>
                                  <m:r>
                                    <m:t> </m:t>
                                  </m:r>
                                  <m:r>
                                    <m:t>n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do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for</m:t>
                                  </m:r>
                                  <m:r>
                                    <m:t> </m:t>
                                  </m:r>
                                  <m:r>
                                    <m:t>j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1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to</m:t>
                                  </m:r>
                                  <m:r>
                                    <m:t> </m:t>
                                  </m:r>
                                  <m:r>
                                    <m:t>n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do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rPr>
                                      <m:sty m:val="p"/>
                                    </m:rPr>
                                    <m:t>∞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return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LookupC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n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⇒</m:t>
                                  </m:r>
                                </m:e>
                              </m:mr>
                            </m:m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  <m:mc>
                                    <m:mcPr>
                                      <m:mcJc m:val="lef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/>
                                <m:e>
                                  <m:r>
                                    <m:rPr>
                                      <m:sty m:val="p"/>
                                    </m:rPr>
                                    <m:t>⇒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LookupC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if</m:t>
                                  </m:r>
                                  <m:r>
                                    <m:t> 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m:t>∞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then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if</m:t>
                                  </m:r>
                                  <m:r>
                                    <m:t> </m:t>
                                  </m:r>
                                  <m:r>
                                    <m:t>i</m:t>
                                  </m:r>
                                  <m:r>
                                    <m:rPr>
                                      <m:sty m:val="p"/>
                                    </m:rPr>
                                    <m:t>=</m:t>
                                  </m:r>
                                  <m:r>
                                    <m:t>j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then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0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else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for</m:t>
                                  </m:r>
                                  <m:r>
                                    <m:t> </m:t>
                                  </m:r>
                                  <m:r>
                                    <m:t>k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i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to</m:t>
                                  </m:r>
                                  <m:r>
                                    <m:t> </m:t>
                                  </m:r>
                                  <m:r>
                                    <m:t>j</m:t>
                                  </m:r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r>
                                    <m:t>1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do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 </m:t>
                                  </m:r>
                                  <m:r>
                                    <m:t>q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LookupC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k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LookupC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sSub>
                                    <m:e>
                                      <m:r>
                                        <m:t>p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</m:sub>
                                  </m:sSub>
                                  <m:sSub>
                                    <m:e>
                                      <m:r>
                                        <m:t>p</m:t>
                                      </m:r>
                                    </m:e>
                                    <m:sub>
                                      <m:r>
                                        <m:t>k</m:t>
                                      </m:r>
                                    </m:sub>
                                  </m:sSub>
                                  <m:sSub>
                                    <m:e>
                                      <m:r>
                                        <m:t>p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if</m:t>
                                  </m:r>
                                  <m:r>
                                    <m:t> </m:t>
                                  </m:r>
                                  <m:r>
                                    <m:t>q</m:t>
                                  </m:r>
                                  <m:r>
                                    <m:rPr>
                                      <m:sty m:val="p"/>
                                    </m:rPr>
                                    <m:t>&lt;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then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 </m:t>
                                  </m:r>
                                  <m:r>
                                    <m:t> 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q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return</m:t>
                                  </m:r>
                                  <m:r>
                                    <m:t> 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Memoized Recursive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approach assumes that</a:t>
            </a:r>
          </a:p>
          <a:p>
            <a:pPr lvl="1"/>
            <a:r>
              <a:rPr/>
              <a:t>The set of </a:t>
            </a:r>
            <a:r>
              <a:rPr b="1"/>
              <a:t>all possible subproblem parameters</a:t>
            </a:r>
            <a:r>
              <a:rPr/>
              <a:t> are known</a:t>
            </a:r>
          </a:p>
          <a:p>
            <a:pPr lvl="1"/>
            <a:r>
              <a:rPr/>
              <a:t>The relation between the </a:t>
            </a:r>
            <a:r>
              <a:rPr b="1"/>
              <a:t>table positions</a:t>
            </a:r>
            <a:r>
              <a:rPr/>
              <a:t> and </a:t>
            </a:r>
            <a:r>
              <a:rPr b="1"/>
              <a:t>subproblems</a:t>
            </a:r>
            <a:r>
              <a:rPr/>
              <a:t> is established</a:t>
            </a:r>
          </a:p>
          <a:p>
            <a:pPr lvl="0"/>
            <a:r>
              <a:rPr/>
              <a:t>Another approach is to memoize</a:t>
            </a:r>
          </a:p>
          <a:p>
            <a:pPr lvl="1"/>
            <a:r>
              <a:rPr/>
              <a:t>by using </a:t>
            </a:r>
            <a:r>
              <a:rPr b="1"/>
              <a:t>hashing</a:t>
            </a:r>
            <a:r>
              <a:rPr/>
              <a:t> with subproblem parameters as key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Dynamic Programming </a:t>
            </a:r>
            <a:r>
              <a:rPr b="1"/>
              <a:t>vs</a:t>
            </a:r>
            <a:r>
              <a:rPr/>
              <a:t> Memoization Summary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Matrix-chain multiplication can be solved in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time</a:t>
                </a:r>
              </a:p>
              <a:p>
                <a:pPr lvl="1"/>
                <a:r>
                  <a:rPr/>
                  <a:t>by either a top-down memoized recursive algorithm</a:t>
                </a:r>
              </a:p>
              <a:p>
                <a:pPr lvl="1"/>
                <a:r>
                  <a:rPr/>
                  <a:t>or a bottom-up dynamic programming algorithm</a:t>
                </a:r>
              </a:p>
              <a:p>
                <a:pPr lvl="0"/>
                <a:r>
                  <a:rPr/>
                  <a:t>Both methods exploit the </a:t>
                </a:r>
                <a:r>
                  <a:rPr b="1"/>
                  <a:t>overlapping subproblems</a:t>
                </a:r>
                <a:r>
                  <a:rPr/>
                  <a:t> property</a:t>
                </a:r>
              </a:p>
              <a:p>
                <a:pPr lvl="1"/>
                <a:r>
                  <a:rPr/>
                  <a:t>There are only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different subproblems in total</a:t>
                </a:r>
              </a:p>
              <a:p>
                <a:pPr lvl="1"/>
                <a:r>
                  <a:rPr/>
                  <a:t>Both methods </a:t>
                </a:r>
                <a:r>
                  <a:rPr b="1"/>
                  <a:t>compute</a:t>
                </a:r>
                <a:r>
                  <a:rPr/>
                  <a:t> the soln to </a:t>
                </a:r>
                <a:r>
                  <a:rPr b="1"/>
                  <a:t>each problem once</a:t>
                </a:r>
              </a:p>
              <a:p>
                <a:pPr lvl="0"/>
                <a:r>
                  <a:rPr b="1"/>
                  <a:t>Without memoization</a:t>
                </a:r>
                <a:r>
                  <a:rPr/>
                  <a:t> the natural </a:t>
                </a:r>
                <a:r>
                  <a:rPr b="1"/>
                  <a:t>recursive</a:t>
                </a:r>
                <a:r>
                  <a:rPr/>
                  <a:t> algorithm runs in </a:t>
                </a:r>
                <a:r>
                  <a:rPr b="1"/>
                  <a:t>exponential time</a:t>
                </a:r>
                <a:r>
                  <a:rPr/>
                  <a:t> since subproblems are solved repeatedly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Dynamic Programming </a:t>
            </a:r>
            <a:r>
              <a:rPr b="1"/>
              <a:t>vs</a:t>
            </a:r>
            <a:r>
              <a:rPr/>
              <a:t> Memoization Summary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In general practice</a:t>
            </a:r>
          </a:p>
          <a:p>
            <a:pPr lvl="1"/>
            <a:r>
              <a:rPr/>
              <a:t>If all subproblems must be solved at once</a:t>
            </a:r>
          </a:p>
          <a:p>
            <a:pPr lvl="2"/>
            <a:r>
              <a:rPr/>
              <a:t>a bottom-up </a:t>
            </a:r>
            <a:r>
              <a:rPr b="1"/>
              <a:t>DP algorithm always outperforms</a:t>
            </a:r>
            <a:r>
              <a:rPr/>
              <a:t> a top-down memoized algorithm by a constant factor</a:t>
            </a:r>
          </a:p>
          <a:p>
            <a:pPr lvl="1"/>
            <a:r>
              <a:rPr/>
              <a:t>because, bottom-up </a:t>
            </a:r>
            <a:r>
              <a:rPr b="1"/>
              <a:t>DP</a:t>
            </a:r>
            <a:r>
              <a:rPr/>
              <a:t> algorithm</a:t>
            </a:r>
          </a:p>
          <a:p>
            <a:pPr lvl="2"/>
            <a:r>
              <a:rPr/>
              <a:t>Has no overhead for recursion</a:t>
            </a:r>
          </a:p>
          <a:p>
            <a:pPr lvl="2"/>
            <a:r>
              <a:rPr/>
              <a:t>Less overhead for maintaining the table</a:t>
            </a:r>
          </a:p>
          <a:p>
            <a:pPr lvl="1"/>
            <a:r>
              <a:rPr b="1"/>
              <a:t>DP:</a:t>
            </a:r>
            <a:r>
              <a:rPr/>
              <a:t> </a:t>
            </a:r>
            <a:r>
              <a:rPr b="1"/>
              <a:t>Regular</a:t>
            </a:r>
            <a:r>
              <a:rPr/>
              <a:t> pattern of </a:t>
            </a:r>
            <a:r>
              <a:rPr b="1"/>
              <a:t>table accesses</a:t>
            </a:r>
            <a:r>
              <a:rPr/>
              <a:t> can be exploited to reduce the time and/or space requirements even further</a:t>
            </a:r>
          </a:p>
          <a:p>
            <a:pPr lvl="1"/>
            <a:r>
              <a:rPr b="1"/>
              <a:t>Memoized:</a:t>
            </a:r>
            <a:r>
              <a:rPr/>
              <a:t> If some problems need not be solved at all, it has the advantage of avoiding solutions to those subproblems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3: </a:t>
            </a:r>
            <a:r>
              <a:rPr b="1"/>
              <a:t>Longest Common Subsequence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Definitions</a:t>
                </a:r>
              </a:p>
              <a:p>
                <a:pPr lvl="0"/>
                <a:r>
                  <a:rPr/>
                  <a:t>A </a:t>
                </a:r>
                <a:r>
                  <a:rPr b="1"/>
                  <a:t>subsequence</a:t>
                </a:r>
                <a:r>
                  <a:rPr/>
                  <a:t> of a given sequence is just the </a:t>
                </a:r>
                <a:r>
                  <a:rPr b="1"/>
                  <a:t>given sequence</a:t>
                </a:r>
                <a:r>
                  <a:rPr/>
                  <a:t> with </a:t>
                </a:r>
                <a:r>
                  <a:rPr b="1"/>
                  <a:t>some elements</a:t>
                </a:r>
                <a:r>
                  <a:rPr/>
                  <a:t> (possibly none) </a:t>
                </a:r>
                <a:r>
                  <a:rPr b="1"/>
                  <a:t>left out</a:t>
                </a:r>
              </a:p>
              <a:p>
                <a:pPr lvl="0"/>
                <a:r>
                  <a:rPr b="1"/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 subsequence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3: </a:t>
            </a:r>
            <a:r>
              <a:rPr b="1"/>
              <a:t>Longest Common Subsequence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Definitions</a:t>
                </a:r>
              </a:p>
              <a:p>
                <a:pPr lvl="0"/>
                <a:r>
                  <a:rPr b="1"/>
                  <a:t>Formal definition:</a:t>
                </a:r>
                <a:r>
                  <a:rPr/>
                  <a:t> Given a sequence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, sequence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is a subsequence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∃</m:t>
                    </m:r>
                  </m:oMath>
                </a14:m>
                <a:r>
                  <a:rPr/>
                  <a:t> a </a:t>
                </a:r>
                <a:r>
                  <a:rPr b="1"/>
                  <a:t>strictly increasing sequence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indices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such that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sSub>
                          <m:e>
                            <m:r>
                              <m:t>i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for all </a:t>
                </a:r>
                <a14:m>
                  <m:oMath xmlns:m="http://schemas.openxmlformats.org/officeDocument/2006/math">
                    <m:r>
                      <m:t>j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k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m</m:t>
                    </m:r>
                  </m:oMath>
                </a14:m>
              </a:p>
              <a:p>
                <a:pPr lvl="0"/>
                <a:r>
                  <a:rPr b="1"/>
                  <a:t>Example: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is a subsequence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with the </a:t>
                </a:r>
                <a:r>
                  <a:rPr b="1"/>
                  <a:t>index sequence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t>5</m:t>
                    </m:r>
                    <m:r>
                      <m:rPr>
                        <m:sty m:val="p"/>
                      </m:rPr>
                      <m:t>,</m:t>
                    </m:r>
                    <m:r>
                      <m:t>7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3: </a:t>
            </a:r>
            <a:r>
              <a:rPr b="1"/>
              <a:t>Longest Common Subsequence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Definitions</a:t>
                </a:r>
              </a:p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 subsequence of both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, we denote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as a </a:t>
                </a:r>
                <a:r>
                  <a:rPr b="1"/>
                  <a:t>common subsequence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 b="1"/>
                  <a:t>Example: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C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C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p>
                      <m:e>
                        <m: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m:t>*</m:t>
                        </m:r>
                      </m:sup>
                    </m:sSup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m:t>*</m:t>
                        </m:r>
                      </m:sup>
                    </m:sSup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m:t>*</m:t>
                        </m:r>
                      </m:sup>
                    </m:sSup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is a common subsequence (</a:t>
                </a:r>
                <a:r>
                  <a:rPr b="1"/>
                  <a:t>of length 3</a:t>
                </a:r>
                <a:r>
                  <a:rPr/>
                  <a:t>)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 b="1"/>
                  <a:t>Two longest common subsequence (LCSs)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m:t>Z</m:t>
                    </m:r>
                    <m:r>
                      <m:t>2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length </a:t>
                </a:r>
                <a14:m>
                  <m:oMath xmlns:m="http://schemas.openxmlformats.org/officeDocument/2006/math">
                    <m:r>
                      <m:t>4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Z</m:t>
                    </m:r>
                    <m:r>
                      <m:t>3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length </a:t>
                </a:r>
                <a14:m>
                  <m:oMath xmlns:m="http://schemas.openxmlformats.org/officeDocument/2006/math">
                    <m:r>
                      <m:t>4</m:t>
                    </m:r>
                  </m:oMath>
                </a14:m>
              </a:p>
              <a:p>
                <a:pPr lvl="2"/>
                <a:r>
                  <a:rPr i="1"/>
                  <a:t>The optimal solution value = 4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Longest Common Subsequence (LCS)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LCS problem:</a:t>
                </a:r>
                <a:r>
                  <a:rPr/>
                  <a:t> Given two sequences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and</a:t>
                </a:r>
              </a:p>
              <a:p>
                <a:pPr lvl="1"/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, find the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Brute force approach:</a:t>
                </a:r>
              </a:p>
              <a:p>
                <a:pPr lvl="1"/>
                <a:r>
                  <a:rPr/>
                  <a:t>Enumerate all subsequences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1"/>
                <a:r>
                  <a:rPr/>
                  <a:t>Check if each subsequence is also a subsequence of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1"/>
                <a:r>
                  <a:rPr/>
                  <a:t>Keep track of the </a:t>
                </a:r>
                <a:r>
                  <a:rPr b="1"/>
                  <a:t>LCS</a:t>
                </a:r>
              </a:p>
              <a:p>
                <a:pPr lvl="1"/>
                <a:r>
                  <a:rPr/>
                  <a:t>What is the complexity?</a:t>
                </a:r>
              </a:p>
              <a:p>
                <a:pPr lvl="1"/>
                <a:r>
                  <a:rPr/>
                  <a:t>There are </a:t>
                </a:r>
                <a14:m>
                  <m:oMath xmlns:m="http://schemas.openxmlformats.org/officeDocument/2006/math">
                    <m:sSup>
                      <m:e>
                        <m:r>
                          <m:t>2</m:t>
                        </m:r>
                      </m:e>
                      <m:sup>
                        <m:r>
                          <m:t>m</m:t>
                        </m:r>
                      </m:sup>
                    </m:sSup>
                  </m:oMath>
                </a14:m>
                <a:r>
                  <a:rPr/>
                  <a:t> subsequences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2"/>
                <a:r>
                  <a:rPr b="1"/>
                  <a:t>Exponential runtime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Week-6 (Matrix Chain Order / LCS)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Notation:</a:t>
                </a:r>
                <a:r>
                  <a:rPr/>
                  <a:t> Let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denote the </a:t>
                </a:r>
                <a14:m>
                  <m:oMath xmlns:m="http://schemas.openxmlformats.org/officeDocument/2006/math">
                    <m:sSup>
                      <m:e>
                        <m:r>
                          <m:t>i</m:t>
                        </m:r>
                      </m:e>
                      <m:sup>
                        <m:r>
                          <m:t>t</m:t>
                        </m:r>
                        <m:r>
                          <m:t>h</m:t>
                        </m:r>
                      </m:sup>
                    </m:sSup>
                  </m:oMath>
                </a14:m>
                <a:r>
                  <a:rPr/>
                  <a:t> prefix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1"/>
                <a:r>
                  <a:rPr/>
                  <a:t>i.e. 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  <a:p>
                <a:pPr lvl="0"/>
                <a:r>
                  <a:rPr b="1"/>
                  <a:t>Example: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x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m</m:t>
                    </m:r>
                    <m:r>
                      <m:rPr>
                        <m:sty m:val="p"/>
                      </m:rPr>
                      <m:t>&gt;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are given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be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78000"/>
            <a:ext cx="51054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h:250px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 1: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, how to define the optimal substructure?</a:t>
                </a:r>
              </a:p>
              <a:p>
                <a:pPr lvl="1"/>
                <a:r>
                  <a:rPr/>
                  <a:t>We must have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LCS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m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x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m</m:t>
                    </m:r>
                    <m:r>
                      <m:rPr>
                        <m:sty m:val="p"/>
                      </m:rPr>
                      <m:t>&gt;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are given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be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78000"/>
            <a:ext cx="51054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h:250px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 2: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 </m:t>
                    </m:r>
                    <m:r>
                      <m:rPr>
                        <m:nor/>
                        <m:sty m:val="p"/>
                      </m:rPr>
                      <m:t>and</m:t>
                    </m:r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, how to define the optimal substructure?</a:t>
                </a:r>
              </a:p>
              <a:p>
                <a:pPr lvl="1"/>
                <a:r>
                  <a:rPr/>
                  <a:t>We must have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LCS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m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x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m</m:t>
                    </m:r>
                    <m:r>
                      <m:rPr>
                        <m:sty m:val="p"/>
                      </m:rPr>
                      <m:t>&gt;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are given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be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78000"/>
            <a:ext cx="51054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h:250px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 3: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 </m:t>
                    </m:r>
                    <m:r>
                      <m:rPr>
                        <m:nor/>
                        <m:sty m:val="p"/>
                      </m:rPr>
                      <m:t>and</m:t>
                    </m:r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, how to define the optimal substructure?</a:t>
                </a:r>
              </a:p>
              <a:p>
                <a:pPr lvl="1"/>
                <a:r>
                  <a:rPr/>
                  <a:t>We must have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LCS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Theorem: Optimal Substructure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and Y = &lt;y1, y2, …, yn&gt; are given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be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Theorem:</a:t>
                </a:r>
                <a:r>
                  <a:rPr/>
                  <a:t> Optimal substructure of an LCS: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then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Theorem </a:t>
            </a:r>
            <a:r>
              <a:rPr b="1"/>
              <a:t>(case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</p:txBody>
          </p:sp>
        </mc:Choice>
      </mc:AlternateContent>
      <p:pic>
        <p:nvPicPr>
          <p:cNvPr descr="fig:  assets/ce100-week-6-lcs-lcs-case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90700"/>
            <a:ext cx="51054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h:350px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Theorem (case 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case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90700"/>
            <a:ext cx="5105400" cy="228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h:350px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Chain Order / Longest Common Subsequence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Theorem (case 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</p:txBody>
          </p:sp>
        </mc:Choice>
      </mc:AlternateContent>
      <p:pic>
        <p:nvPicPr>
          <p:cNvPr descr="fig:  assets/ce100-week-6-lcs-lcs-case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90700"/>
            <a:ext cx="5105400" cy="228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h:350px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Optimal Substructure Theorem (case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Proof: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then</a:t>
                </a:r>
              </a:p>
              <a:p>
                <a:pPr lvl="1"/>
                <a:r>
                  <a:rPr/>
                  <a:t>we can append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to obtain a common subsequence of length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</a:t>
                </a:r>
                <a:r>
                  <a:rPr b="1"/>
                  <a:t>contradiction</a:t>
                </a:r>
              </a:p>
              <a:p>
                <a:pPr lvl="1"/>
                <a:r>
                  <a:rPr/>
                  <a:t>Thus, we must have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Hence, the prefix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 </a:t>
                </a:r>
                <a:r>
                  <a:rPr b="1"/>
                  <a:t>length-(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 b="1"/>
                  <a:t>) 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We have to show that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in fact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Proof by contradiction:</a:t>
                </a:r>
              </a:p>
              <a:p>
                <a:pPr lvl="1"/>
                <a:r>
                  <a:rPr b="1"/>
                  <a:t>Assume that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∃</m:t>
                    </m:r>
                  </m:oMath>
                </a14:m>
                <a:r>
                  <a:rPr/>
                  <a:t> a CS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k</m:t>
                    </m:r>
                  </m:oMath>
                </a14:m>
              </a:p>
              <a:p>
                <a:pPr lvl="1"/>
                <a:r>
                  <a:rPr/>
                  <a:t>Then appending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produces a </a:t>
                </a:r>
                <a:r>
                  <a:rPr b="1"/>
                  <a:t>CS</a:t>
                </a:r>
                <a:r>
                  <a:rPr/>
                  <a:t> of length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Optimal Substructure Theorem (case 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Proof 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 CS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1"/>
                <a:r>
                  <a:rPr b="1"/>
                  <a:t>We have to show that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in fact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(Proof by contradiction)</a:t>
                </a:r>
              </a:p>
              <a:p>
                <a:pPr lvl="1"/>
                <a:r>
                  <a:rPr/>
                  <a:t>Assume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∃</m:t>
                    </m:r>
                  </m:oMath>
                </a14:m>
                <a:r>
                  <a:rPr/>
                  <a:t> a CS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&gt;</m:t>
                    </m:r>
                    <m:r>
                      <m:t>k</m:t>
                    </m:r>
                  </m:oMath>
                </a14:m>
              </a:p>
              <a:p>
                <a:pPr lvl="1"/>
                <a:r>
                  <a:rPr/>
                  <a:t>Then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would also be a CS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1"/>
                <a:r>
                  <a:rPr/>
                  <a:t>Contradiction to the assumption that</a:t>
                </a:r>
              </a:p>
              <a:p>
                <a:pPr lvl="2"/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LCS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Z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k</m:t>
                    </m:r>
                  </m:oMath>
                </a14:m>
              </a:p>
              <a:p>
                <a:pPr lvl="0"/>
                <a:r>
                  <a:rPr b="1"/>
                  <a:t>Case 3:</a:t>
                </a:r>
                <a:r>
                  <a:rPr/>
                  <a:t> Dual of the proof for (case 2)</a:t>
                </a:r>
              </a:p>
            </p:txBody>
          </p:sp>
        </mc:Choice>
      </mc:AlternateContent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Recursive Solution to Subproblems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Theorem implies that there are one or two subproblems to examine</a:t>
                </a:r>
              </a:p>
              <a:p>
                <a:pPr lvl="0"/>
                <a:r>
                  <a:rPr b="1"/>
                  <a:t>if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</a:t>
                </a:r>
                <a:r>
                  <a:rPr b="1"/>
                  <a:t>then</a:t>
                </a:r>
              </a:p>
              <a:p>
                <a:pPr lvl="1"/>
                <a:r>
                  <a:rPr/>
                  <a:t>we must solve the subproblem of finding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&amp;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appending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to this </a:t>
                </a:r>
                <a:r>
                  <a:rPr b="1"/>
                  <a:t>LCS</a:t>
                </a:r>
                <a:r>
                  <a:rPr/>
                  <a:t> yields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else</a:t>
                </a:r>
              </a:p>
              <a:p>
                <a:pPr lvl="1"/>
                <a:r>
                  <a:rPr/>
                  <a:t>we must solve </a:t>
                </a:r>
                <a:r>
                  <a:rPr b="1"/>
                  <a:t>two subproblems</a:t>
                </a:r>
              </a:p>
              <a:p>
                <a:pPr lvl="2"/>
                <a:r>
                  <a:rPr/>
                  <a:t>finding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2"/>
                <a:r>
                  <a:rPr/>
                  <a:t>finding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longer of these two </a:t>
                </a:r>
                <a:r>
                  <a:rPr b="1"/>
                  <a:t>LCS</a:t>
                </a:r>
                <a:r>
                  <a:rPr/>
                  <a:t> s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endif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Recursive Algorithm </a:t>
            </a:r>
            <a:r>
              <a:rPr b="1"/>
              <a:t>(Inefficient)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LCS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m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l</m:t>
                            </m:r>
                            <m:r>
                              <m:t>e</m:t>
                            </m:r>
                            <m:r>
                              <m:t>n</m:t>
                            </m:r>
                            <m:r>
                              <m:t>g</m:t>
                            </m:r>
                            <m:r>
                              <m:t>t</m:t>
                            </m:r>
                            <m: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l</m:t>
                            </m:r>
                            <m:r>
                              <m:t>e</m:t>
                            </m:r>
                            <m:r>
                              <m:t>n</m:t>
                            </m:r>
                            <m:r>
                              <m:t>g</m:t>
                            </m:r>
                            <m:r>
                              <m:t>t</m:t>
                            </m:r>
                            <m: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Y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m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Z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LCS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⊳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solve one subproblem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t>Z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m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⟩</m:t>
                            </m:r>
                            <m:r>
                              <m:rPr>
                                <m:sty m:val="p"/>
                              </m:rPr>
                              <m:t>⊳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append</m:t>
                            </m:r>
                            <m:r>
                              <m:t> </m:t>
                            </m:r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m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Z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e</m:t>
                            </m:r>
                            <m:r>
                              <m:t>l</m:t>
                            </m:r>
                            <m:r>
                              <m:t>s</m:t>
                            </m:r>
                            <m:r>
                              <m:t>e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sSup>
                              <m:e>
                                <m:r>
                                  <m:t>Z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LCS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⊳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solve two subproblems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sSup>
                              <m:e>
                                <m:r>
                                  <m:t>Z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″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LCS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 longer of</m:t>
                            </m:r>
                            <m:r>
                              <m:t> </m:t>
                            </m:r>
                            <m:sSup>
                              <m:e>
                                <m:r>
                                  <m:t>Z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sup>
                            </m:sSup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and</m:t>
                            </m:r>
                            <m:r>
                              <m:t> </m:t>
                            </m:r>
                            <m:sSup>
                              <m:e>
                                <m:r>
                                  <m:t>Z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″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  <m:r>
                      <m:rPr>
                        <m:sty m:val="p"/>
                      </m:rPr>
                      <m:t>:</m:t>
                    </m:r>
                  </m:oMath>
                </a14:m>
                <a:r>
                  <a:rPr/>
                  <a:t> length of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or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max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≠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Length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can easily write an </a:t>
                </a:r>
                <a:r>
                  <a:rPr b="1"/>
                  <a:t>exponential-time recursive algorithm</a:t>
                </a:r>
                <a:r>
                  <a:rPr/>
                  <a:t> based on the given recurrence.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</a:t>
                </a:r>
                <a:r>
                  <a:rPr b="1"/>
                  <a:t>Inefficient!</a:t>
                </a:r>
              </a:p>
              <a:p>
                <a:pPr lvl="0"/>
                <a:r>
                  <a:rPr/>
                  <a:t>How many distinct subproblems to solve?</a:t>
                </a:r>
              </a:p>
              <a:p>
                <a:pPr lvl="1"/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Overlapping subproblems property:</a:t>
                </a:r>
                <a:r>
                  <a:rPr/>
                  <a:t> Many subproblems share the same sub-subproblems.</a:t>
                </a:r>
              </a:p>
              <a:p>
                <a:pPr lvl="1"/>
                <a:r>
                  <a:rPr b="1"/>
                  <a:t>e.g.</a:t>
                </a:r>
                <a:r>
                  <a:rPr/>
                  <a:t> Finding an </a:t>
                </a:r>
                <a:r>
                  <a:rPr b="1"/>
                  <a:t>LCS</a:t>
                </a:r>
                <a:r>
                  <a:rPr/>
                  <a:t> to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/>
                  <a:t> and an </a:t>
                </a:r>
                <a:r>
                  <a:rPr b="1"/>
                  <a:t>LCS</a:t>
                </a:r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has the sub-subproblem of finding an </a:t>
                </a:r>
                <a:r>
                  <a:rPr b="1"/>
                  <a:t>LCS</a:t>
                </a:r>
                <a:r>
                  <a:rPr/>
                  <a:t> to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&amp;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Therefore, we can use </a:t>
                </a:r>
                <a:r>
                  <a:rPr b="1"/>
                  <a:t>dynamic programming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Structures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Let:</a:t>
                </a:r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  <m:r>
                      <m:rPr>
                        <m:sty m:val="p"/>
                      </m:rPr>
                      <m:t>:</m:t>
                    </m:r>
                  </m:oMath>
                </a14:m>
                <a:r>
                  <a:rPr/>
                  <a:t> length of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  <m:r>
                      <m:rPr>
                        <m:sty m:val="p"/>
                      </m:rPr>
                      <m:t>:</m:t>
                    </m:r>
                  </m:oMath>
                </a14:m>
                <a:r>
                  <a:rPr/>
                  <a:t> direction towards the table entry corresponding to the optimal subproblem solution chosen when computing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Used to simplify the construction of an optimal solution at the end.</a:t>
                </a:r>
              </a:p>
              <a:p>
                <a:pPr lvl="0"/>
                <a:r>
                  <a:rPr/>
                  <a:t>Maintain the following tables:</a:t>
                </a:r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m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0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m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or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max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≠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How to choose the order in which we process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values?</a:t>
                </a:r>
              </a:p>
              <a:p>
                <a:pPr lvl="0"/>
                <a:r>
                  <a:rPr/>
                  <a:t>The values for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must be computed before computing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or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max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≠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Need to process: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</a:t>
                </a:r>
                <a:r>
                  <a:rPr b="1"/>
                  <a:t>after computing: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</a:t>
                </a:r>
                <a:br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</a:p>
            </p:txBody>
          </p:sp>
        </mc:Choice>
      </mc:AlternateContent>
      <p:pic>
        <p:nvPicPr>
          <p:cNvPr descr="fig:  assets/ce100-week-6-lcs-lcs-bottom-up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128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h:350px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Elements of Dynamic Programming</a:t>
            </a:r>
          </a:p>
          <a:p>
            <a:pPr lvl="1"/>
            <a:r>
              <a:rPr/>
              <a:t>Optimal Substructure</a:t>
            </a:r>
          </a:p>
          <a:p>
            <a:pPr lvl="1"/>
            <a:r>
              <a:rPr/>
              <a:t>Overlapping Subproblems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or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max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≠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⇓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sty m:val="p"/>
                              </m:rPr>
                              <m:t>…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sty m:val="p"/>
                              </m:rPr>
                              <m:t>…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⋯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bottom-up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128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h:350px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Length of an </a:t>
            </a:r>
            <a:r>
              <a:rPr b="1"/>
              <a:t>LCS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$$
\begin{align*}
\frac{\text{Total Runtime} = \Theta(mn)}{\text{Total Space} = \Theta(mn)}
\begin{cases}
&amp; LCS-LENGTH(X,Y) \\
&amp; \quad m \leftarrow length[X]; n \leftarrow length[Y] \\
&amp; \quad \text{for} \ i \leftarrow 0 \ \text{to} \ m \ \text{do} \ c[i, 0] \leftarrow 0 \\
&amp; \quad \text{for} \ j \leftarrow 0 \ \text{to} \ n \ \text{do} \ c[0, j] \leftarrow 0 \\
&amp; \quad \text{for} \ i \leftarrow 1 \ \text{to} \ m \ \text{do} \\
&amp; \qquad \text{for} \ j \leftarrow 1 \ \text{to} \ n \ \text{do} \\
&amp; \qquad \quad \text{if} \ x_i = y_j \ \text{then}  \\
&amp; \qquad \quad \quad c[i, j] \leftarrow c[i-1, j-1]+1 \\
&amp; \qquad \quad \quad b[i, j] \leftarrow " \nwarrow " \\
&amp; \qquad \quad \text{else if} \ c[i - 1, j] \geq c[i, j-1] \\
&amp; \qquad \quad \quad c[i, j] \leftarrow c[i-1, j] \\
&amp; \qquad \quad \quad b[i, j] \leftarrow "\uparrow " \\
&amp; \qquad \quad \text{else} \\
&amp; \qquad \quad \quad c[i, j] \leftarrow c[i, j-1] \\
&amp; \qquad \quad \quad b[i, j] \leftarrow " \leftarrow " \\
\end{cases}
\end{align*}
$$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68300"/>
            <a:ext cx="5105400" cy="513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59200" y="266700"/>
            <a:ext cx="47244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6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7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8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Recursive Matrix Chain Order Memoization</a:t>
            </a:r>
          </a:p>
          <a:p>
            <a:pPr lvl="1"/>
            <a:r>
              <a:rPr/>
              <a:t>Top-Down Approach</a:t>
            </a:r>
          </a:p>
          <a:p>
            <a:pPr lvl="1"/>
            <a:r>
              <a:rPr/>
              <a:t>RMC</a:t>
            </a:r>
          </a:p>
          <a:p>
            <a:pPr lvl="1"/>
            <a:r>
              <a:rPr/>
              <a:t>MemoizedMatrixChain</a:t>
            </a:r>
          </a:p>
          <a:p>
            <a:pPr lvl="2"/>
            <a:r>
              <a:rPr/>
              <a:t>LookupC</a:t>
            </a:r>
          </a:p>
          <a:p>
            <a:pPr lvl="1"/>
            <a:r>
              <a:rPr/>
              <a:t>Dynamic Programming vs Memoization Summary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9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10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1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1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515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Running-time =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since each table entry takes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time to compute</a:t>
                </a:r>
              </a:p>
            </p:txBody>
          </p:sp>
        </mc:Choice>
      </mc:AlternateContent>
      <p:pic>
        <p:nvPicPr>
          <p:cNvPr descr="fig:  assets/ce100-week-6-lcs-lcs-ex-1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17500"/>
            <a:ext cx="5105400" cy="524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Running-time =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since each table entry takes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time to compute</a:t>
                </a:r>
              </a:p>
              <a:p>
                <a:pPr lvl="0"/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ex-1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515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table returned by </a:t>
                </a:r>
                <a:r>
                  <a:rPr b="1"/>
                  <a:t>LCS-LENGTH</a:t>
                </a:r>
                <a:r>
                  <a:rPr/>
                  <a:t> can be used to quickly construct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0"/>
                <a:r>
                  <a:rPr/>
                  <a:t>Begin at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and trace through the table following arrows</a:t>
                </a:r>
              </a:p>
              <a:p>
                <a:pPr lvl="0"/>
                <a:r>
                  <a:rPr/>
                  <a:t>Whenever you encounter a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↖</m:t>
                    </m:r>
                  </m:oMath>
                </a14:m>
                <a:r>
                  <a:rPr/>
                  <a:t>” in entry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it implies that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an element of </a:t>
                </a:r>
                <a:r>
                  <a:rPr b="1"/>
                  <a:t>LCS</a:t>
                </a:r>
              </a:p>
              <a:p>
                <a:pPr lvl="0"/>
                <a:r>
                  <a:rPr/>
                  <a:t>The elements of </a:t>
                </a:r>
                <a:r>
                  <a:rPr b="1"/>
                  <a:t>LCS</a:t>
                </a:r>
                <a:r>
                  <a:rPr/>
                  <a:t> are encountered in </a:t>
                </a:r>
                <a:r>
                  <a:rPr b="1"/>
                  <a:t>reverse order</a:t>
                </a:r>
              </a:p>
            </p:txBody>
          </p:sp>
        </mc:Choice>
      </mc:AlternateContent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recursive procedure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PRINT-LCS</m:t>
                    </m:r>
                  </m:oMath>
                </a14:m>
                <a:r>
                  <a:rPr/>
                  <a:t> prints out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LCS</m:t>
                    </m:r>
                  </m:oMath>
                </a14:m>
                <a:r>
                  <a:rPr/>
                  <a:t> in proper order</a:t>
                </a:r>
              </a:p>
              <a:p>
                <a:pPr lvl="0"/>
                <a:r>
                  <a:rPr/>
                  <a:t>This procedure takes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time since at least one of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is decremented in each stage of the recursion</a:t>
                </a:r>
              </a:p>
              <a:p>
                <a:pPr lvl="0" indent="0" marL="0">
                  <a:buNone/>
                </a:pPr>
                <a:r>
                  <a:rPr/>
                  <a:t>$$
\begin{align*}
&amp; \text{PRINT-LCS}(b, X, i, j) \\
&amp; \quad \text{if} \ i = 0 \ \text{or} j = 0 \ \text{then} \\
&amp; \quad \text{return} \\
&amp; \quad \text{if} \ b[i, j] = " \nwarrow " \ \text{then} \\
&amp; \qquad \text{PRINT-LCS}(b, X, i-1, j-1) \\
&amp; \qquad \text{print} \ x_i \\
&amp; \quad \text{else if} \ b[i, j] = " \uparrow " \ \text{then} \\
&amp; \qquad \text{PRINT-LCS}(b, X, i-1, j) \\
&amp; \quad \text{else} \\
&amp; \qquad \text{PRINT-LCS}(b, X, i, j-1) 
\end{align*}
$$</a:t>
                </a:r>
              </a:p>
              <a:p>
                <a:pPr lvl="0"/>
                <a:r>
                  <a:rPr b="1"/>
                  <a:t>The initial invocation: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PRINT-LCS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  <m:r>
                          <m:t>e</m:t>
                        </m:r>
                        <m:r>
                          <m:t>n</m:t>
                        </m:r>
                        <m:r>
                          <m:t>g</m:t>
                        </m:r>
                        <m:r>
                          <m:t>t</m:t>
                        </m:r>
                        <m:r>
                          <m:t>h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  <m:r>
                          <m:t>e</m:t>
                        </m:r>
                        <m:r>
                          <m:t>n</m:t>
                        </m:r>
                        <m:r>
                          <m:t>g</m:t>
                        </m:r>
                        <m:r>
                          <m:t>t</m:t>
                        </m:r>
                        <m:r>
                          <m:t>h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 we really need the b table (back-pointers)?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Question:</a:t>
                </a:r>
                <a:r>
                  <a:rPr/>
                  <a:t> From which neighbor did we expand to the highlighted cell?</a:t>
                </a:r>
              </a:p>
              <a:p>
                <a:pPr lvl="0"/>
                <a:r>
                  <a:rPr b="1"/>
                  <a:t>Answer:</a:t>
                </a:r>
                <a:r>
                  <a:rPr/>
                  <a:t> Upper-left neighbor,because </a:t>
                </a:r>
                <a14:m>
                  <m:oMath xmlns:m="http://schemas.openxmlformats.org/officeDocument/2006/math">
                    <m:r>
                      <m:t>X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Y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:  assets/ce100-week-6-lcs-lcs-back-ptr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10000" y="266700"/>
            <a:ext cx="46228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 we really need the b table (back-pointers)?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Question:</a:t>
                </a:r>
                <a:r>
                  <a:rPr/>
                  <a:t> From which neighbor did we expand to the highlighted cell?</a:t>
                </a:r>
              </a:p>
              <a:p>
                <a:pPr lvl="0"/>
                <a:r>
                  <a:rPr b="1"/>
                  <a:t>Answer:</a:t>
                </a:r>
                <a:r>
                  <a:rPr/>
                  <a:t> Left neighbor, because </a:t>
                </a:r>
                <a14:m>
                  <m:oMath xmlns:m="http://schemas.openxmlformats.org/officeDocument/2006/math">
                    <m:r>
                      <m:t>X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≠</m:t>
                    </m:r>
                    <m:r>
                      <m:t>Y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C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&gt;</m:t>
                    </m:r>
                    <m:r>
                      <m:t>L</m:t>
                    </m:r>
                    <m:r>
                      <m:t>C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:  assets/ce100-week-6-lcs-lcs-back-ptr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Dynamic Programming</a:t>
            </a:r>
          </a:p>
          <a:p>
            <a:pPr lvl="1"/>
            <a:r>
              <a:rPr/>
              <a:t>Problem-2 : Longest Common Subsequence</a:t>
            </a:r>
          </a:p>
          <a:p>
            <a:pPr lvl="2"/>
            <a:r>
              <a:rPr/>
              <a:t>Definitions</a:t>
            </a:r>
          </a:p>
          <a:p>
            <a:pPr lvl="2"/>
            <a:r>
              <a:rPr/>
              <a:t>LCS Problem</a:t>
            </a:r>
          </a:p>
          <a:p>
            <a:pPr lvl="2"/>
            <a:r>
              <a:rPr/>
              <a:t>Notations</a:t>
            </a:r>
          </a:p>
          <a:p>
            <a:pPr lvl="2"/>
            <a:r>
              <a:rPr/>
              <a:t>Optimal Substructure of LCS</a:t>
            </a:r>
          </a:p>
          <a:p>
            <a:pPr lvl="3"/>
            <a:r>
              <a:rPr/>
              <a:t>Proof Case-1</a:t>
            </a:r>
          </a:p>
          <a:p>
            <a:pPr lvl="3"/>
            <a:r>
              <a:rPr/>
              <a:t>Proof Case-2</a:t>
            </a:r>
          </a:p>
          <a:p>
            <a:pPr lvl="3"/>
            <a:r>
              <a:rPr/>
              <a:t>Proof Case-3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 we really need the b table (back-pointers)?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Question:</a:t>
                </a:r>
                <a:r>
                  <a:rPr/>
                  <a:t> From which neighbor did we expand to the highlighted cell?</a:t>
                </a:r>
              </a:p>
              <a:p>
                <a:pPr lvl="0"/>
                <a:r>
                  <a:rPr b="1"/>
                  <a:t>Answer:</a:t>
                </a:r>
                <a:r>
                  <a:rPr/>
                  <a:t> Upper neighbor,because </a:t>
                </a:r>
                <a14:m>
                  <m:oMath xmlns:m="http://schemas.openxmlformats.org/officeDocument/2006/math">
                    <m:r>
                      <m:t>X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≠</m:t>
                    </m:r>
                    <m:r>
                      <m:t>Y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C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L</m:t>
                    </m:r>
                    <m:r>
                      <m:t>C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 </a:t>
                </a:r>
                <a:r>
                  <a:rPr i="1"/>
                  <a:t>(See pseudo-code to see how ties are handled.)</a:t>
                </a:r>
              </a:p>
            </p:txBody>
          </p:sp>
        </mc:Choice>
      </mc:AlternateContent>
      <p:pic>
        <p:nvPicPr>
          <p:cNvPr descr="fig:  assets/ce100-week-6-lcs-lcs-back-ptr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Improving the Space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can eliminate the b table altogether</a:t>
                </a:r>
              </a:p>
              <a:p>
                <a:pPr lvl="1"/>
                <a:r>
                  <a:rPr/>
                  <a:t>each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entry depends only on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 other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table entries: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Given the value of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We can determine in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time which of these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 values was used to compute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without inspecting table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</a:p>
              <a:p>
                <a:pPr lvl="1"/>
                <a:r>
                  <a:rPr/>
                  <a:t>We save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space by this method</a:t>
                </a:r>
              </a:p>
              <a:p>
                <a:pPr lvl="1"/>
                <a:r>
                  <a:rPr/>
                  <a:t>However, space requirement is still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since we need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space for the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table anyway</a:t>
                </a:r>
              </a:p>
            </p:txBody>
          </p:sp>
        </mc:Choice>
      </mc:AlternateContent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if we store the last 2 rows only?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To compute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we only need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So, we can store only the last two rows.</a:t>
                </a:r>
              </a:p>
            </p:txBody>
          </p:sp>
        </mc:Choice>
      </mc:AlternateContent>
      <p:pic>
        <p:nvPicPr>
          <p:cNvPr descr="fig:  assets/ce100-week-6-lcs-lcs-space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2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if we store the last 2 rows only?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To compute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we only need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So, we can store only the last two rows.</a:t>
                </a:r>
              </a:p>
            </p:txBody>
          </p:sp>
        </mc:Choice>
      </mc:AlternateContent>
      <p:pic>
        <p:nvPicPr>
          <p:cNvPr descr="fig:  assets/ce100-week-6-lcs-lcs-space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if we store the last 2 rows only?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To compute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we only need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So, we can store only the last two rows.</a:t>
                </a:r>
              </a:p>
              <a:p>
                <a:pPr lvl="0"/>
                <a:r>
                  <a:rPr/>
                  <a:t>This reduces space complexity from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Is there a problem with this approach?</a:t>
                </a:r>
              </a:p>
            </p:txBody>
          </p:sp>
        </mc:Choice>
      </mc:AlternateContent>
      <p:pic>
        <p:nvPicPr>
          <p:cNvPr descr="fig:  assets/ce100-week-6-lcs-lcs-space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if we store the last 2 rows only?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 b="1"/>
              <a:t>Is there a problem with this approach?</a:t>
            </a:r>
          </a:p>
          <a:p>
            <a:pPr lvl="1"/>
            <a:r>
              <a:rPr/>
              <a:t>We cannot construct the optimal solution because we cannot backtrace anymore.</a:t>
            </a:r>
          </a:p>
          <a:p>
            <a:pPr lvl="1"/>
            <a:r>
              <a:rPr/>
              <a:t>This approach works if we only need the length of an LCS, not the actual LCS.</a:t>
            </a:r>
          </a:p>
        </p:txBody>
      </p:sp>
      <p:pic>
        <p:nvPicPr>
          <p:cNvPr descr="fig:  assets/ce100-week-6-lcs-lcs-space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4 </a:t>
            </a:r>
            <a:r>
              <a:rPr b="1"/>
              <a:t>Optimal Binary Search Tree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Reminder:</a:t>
            </a:r>
            <a:r>
              <a:rPr/>
              <a:t> Binary Search Tree (BST)</a:t>
            </a:r>
          </a:p>
        </p:txBody>
      </p:sp>
      <p:pic>
        <p:nvPicPr>
          <p:cNvPr descr="fig:  assets/ce100-week-6-lcs-bst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1600200"/>
            <a:ext cx="5422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h:470px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Binary Search Tree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 b="1"/>
              <a:t>Example:</a:t>
            </a:r>
            <a:r>
              <a:rPr/>
              <a:t> English-to-French translation</a:t>
            </a:r>
          </a:p>
          <a:p>
            <a:pPr lvl="1"/>
            <a:r>
              <a:rPr/>
              <a:t>Organize (English, French) word pairs in a BST</a:t>
            </a:r>
          </a:p>
          <a:p>
            <a:pPr lvl="2"/>
            <a:r>
              <a:rPr b="1"/>
              <a:t>Keyword:</a:t>
            </a:r>
            <a:r>
              <a:rPr/>
              <a:t> English word</a:t>
            </a:r>
          </a:p>
          <a:p>
            <a:pPr lvl="2"/>
            <a:r>
              <a:rPr b="1"/>
              <a:t>Satellite Data:</a:t>
            </a:r>
            <a:r>
              <a:rPr/>
              <a:t> French word</a:t>
            </a:r>
          </a:p>
          <a:p>
            <a:pPr lvl="0"/>
            <a:r>
              <a:rPr/>
              <a:t>We can search for an English word (node key) efficiently, and return the corresponding French word (satellite data).</a:t>
            </a:r>
          </a:p>
        </p:txBody>
      </p:sp>
      <p:pic>
        <p:nvPicPr>
          <p:cNvPr descr="fig:  assets/ce100-week-6-lcs-bst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h:460px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ASCII</a:t>
            </a:r>
            <a:r>
              <a:rPr/>
              <a:t> Table</a:t>
            </a:r>
          </a:p>
        </p:txBody>
      </p:sp>
      <p:pic>
        <p:nvPicPr>
          <p:cNvPr descr="fig:  assets/asciita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71600"/>
            <a:ext cx="51054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h:550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recursive solution to subproblems (inefficient)</a:t>
            </a:r>
          </a:p>
          <a:p>
            <a:pPr lvl="0"/>
            <a:r>
              <a:rPr/>
              <a:t>Computing the length of and LCS</a:t>
            </a:r>
          </a:p>
          <a:p>
            <a:pPr lvl="1"/>
            <a:r>
              <a:rPr/>
              <a:t>LCS Data Structure for DP</a:t>
            </a:r>
          </a:p>
          <a:p>
            <a:pPr lvl="1"/>
            <a:r>
              <a:rPr/>
              <a:t>Bottom-Up Computation</a:t>
            </a:r>
          </a:p>
          <a:p>
            <a:pPr lvl="0"/>
            <a:r>
              <a:rPr/>
              <a:t>Constructing and LCS</a:t>
            </a:r>
          </a:p>
          <a:p>
            <a:pPr lvl="1"/>
            <a:r>
              <a:rPr/>
              <a:t>PRINT-LCS</a:t>
            </a:r>
          </a:p>
          <a:p>
            <a:pPr lvl="1"/>
            <a:r>
              <a:rPr/>
              <a:t>Back-pointer space optimization for LCS length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Binary Search Tree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Suppose we know the frequency of each keyword in texts: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limLow>
                        <m:e>
                          <m:limLow>
                            <m:e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i</m:t>
                              </m:r>
                              <m:r>
                                <m:t>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5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d</m:t>
                              </m:r>
                              <m:r>
                                <m:t>o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40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8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d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4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i</m:t>
                              </m:r>
                              <m:r>
                                <m:t>f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10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t</m:t>
                              </m:r>
                              <m:r>
                                <m:t>h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10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w</m:t>
                              </m:r>
                              <m:r>
                                <m:t>h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23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bst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66800"/>
            <a:ext cx="51054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Cost of a Binary Search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Example:</a:t>
                </a:r>
                <a:r>
                  <a:rPr/>
                  <a:t> If we search for keyword </a:t>
                </a:r>
                <a:r>
                  <a:rPr b="1"/>
                  <a:t>“while”</a:t>
                </a:r>
                <a:r>
                  <a:rPr/>
                  <a:t>, we need to access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 nodes. So, </a:t>
                </a:r>
                <a14:m>
                  <m:oMath xmlns:m="http://schemas.openxmlformats.org/officeDocument/2006/math">
                    <m:r>
                      <m:t>23</m:t>
                    </m:r>
                  </m:oMath>
                </a14:m>
                <a:r>
                  <a:rPr/>
                  <a:t> of the queries will have cost of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Total Cost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1"/>
                              </m:naryPr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nor/>
                                        <m:sty m:val="p"/>
                                      </m:rPr>
                                      <m:t>depth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i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</m:nary>
                            <m:r>
                              <m:rPr>
                                <m:nor/>
                                <m:sty m:val="p"/>
                              </m:rPr>
                              <m:t>freq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0.04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0.4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0.1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3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0.05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3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0.08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3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0.1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3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0.23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2.42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bst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66800"/>
            <a:ext cx="51054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Cost of a Binary Search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Example:</a:t>
                </a:r>
                <a:r>
                  <a:rPr/>
                  <a:t> If we search for keyword </a:t>
                </a:r>
                <a:r>
                  <a:rPr b="1"/>
                  <a:t>“while”</a:t>
                </a:r>
                <a:r>
                  <a:rPr/>
                  <a:t>, we need to access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 nodes. So, </a:t>
                </a:r>
                <a14:m>
                  <m:oMath xmlns:m="http://schemas.openxmlformats.org/officeDocument/2006/math">
                    <m:r>
                      <m:t>23</m:t>
                    </m:r>
                  </m:oMath>
                </a14:m>
                <a:r>
                  <a:rPr/>
                  <a:t> of the queries will have cost of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Total Cost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1"/>
                              </m:naryPr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nor/>
                                        <m:sty m:val="p"/>
                                      </m:rPr>
                                      <m:t>depth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i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</m:nary>
                            <m:r>
                              <m:rPr>
                                <m:nor/>
                                <m:sty m:val="p"/>
                              </m:rPr>
                              <m:t>freq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0.4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0.05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0.23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3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0.1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4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0.08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4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0.1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5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0.04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2.18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This is in fact an optimal BST.</a:t>
                </a:r>
              </a:p>
            </p:txBody>
          </p:sp>
        </mc:Choice>
      </mc:AlternateContent>
      <p:pic>
        <p:nvPicPr>
          <p:cNvPr descr="fig:  assets/ce100-week-6-lcs-bst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03700" y="266700"/>
            <a:ext cx="38227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h:650px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Binary Search Tree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Given:</a:t>
                </a:r>
              </a:p>
              <a:p>
                <a:pPr lvl="1"/>
                <a:r>
                  <a:rPr/>
                  <a:t>A collection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keys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to be stored in a </a:t>
                </a:r>
                <a:r>
                  <a:rPr b="1"/>
                  <a:t>BST</a:t>
                </a:r>
                <a:r>
                  <a:rPr/>
                  <a:t>.</a:t>
                </a:r>
              </a:p>
              <a:p>
                <a:pPr lvl="1"/>
                <a:r>
                  <a:rPr/>
                  <a:t>The corresponding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values for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: probability of searching for key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Find:</a:t>
                </a:r>
              </a:p>
              <a:p>
                <a:pPr lvl="1"/>
                <a:r>
                  <a:rPr/>
                  <a:t>An </a:t>
                </a:r>
                <a:r>
                  <a:rPr b="1"/>
                  <a:t>optimal BST</a:t>
                </a:r>
                <a:r>
                  <a:rPr/>
                  <a:t> with minimum total cost: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Total Cost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1"/>
                              </m:naryPr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nor/>
                                        <m:sty m:val="p"/>
                                      </m:rPr>
                                      <m:t>depth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i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</m:nary>
                            <m:r>
                              <m:rPr>
                                <m:nor/>
                                <m:sty m:val="p"/>
                              </m:rPr>
                              <m:t>freq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 b="1"/>
                  <a:t>Note:</a:t>
                </a:r>
                <a:r>
                  <a:rPr/>
                  <a:t> The BST will be static. Only search operations will be performed. No insert, no delete, etc.</a:t>
                </a:r>
              </a:p>
            </p:txBody>
          </p:sp>
        </mc:Choice>
      </mc:AlternateContent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Cost of a </a:t>
            </a:r>
            <a:r>
              <a:rPr b="1"/>
              <a:t>Binary Search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Lemma 1</a:t>
                </a:r>
                <a:r>
                  <a:rPr/>
                  <a:t>: Let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t>i</m:t>
                    </m:r>
                    <m:r>
                      <m:t>j</m:t>
                    </m:r>
                  </m:oMath>
                </a14:m>
                <a:r>
                  <a:rPr/>
                  <a:t> be a BST containing keys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. Let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R</m:t>
                        </m:r>
                      </m:sub>
                    </m:sSub>
                  </m:oMath>
                </a14:m>
                <a:r>
                  <a:rPr/>
                  <a:t> be the left and right subtrees of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. Then we have: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L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R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  <m:e>
                                <m:sSub>
                                  <m:e>
                                    <m:r>
                                      <m:t>p</m:t>
                                    </m:r>
                                  </m:e>
                                  <m:sub>
                                    <m:r>
                                      <m:t>h</m:t>
                                    </m:r>
                                  </m:sub>
                                </m:sSub>
                              </m:e>
                            </m:nary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Intuition:</a:t>
                </a:r>
                <a:r>
                  <a:rPr/>
                  <a:t> When we add the root node, the depth of each node in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R</m:t>
                        </m:r>
                      </m:sub>
                    </m:sSub>
                  </m:oMath>
                </a14:m>
                <a:r>
                  <a:rPr/>
                  <a:t> increases by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/>
                  <a:t>. So, the cost of node </a:t>
                </a:r>
                <a14:m>
                  <m:oMath xmlns:m="http://schemas.openxmlformats.org/officeDocument/2006/math">
                    <m:r>
                      <m:t>h</m:t>
                    </m:r>
                  </m:oMath>
                </a14:m>
                <a:r>
                  <a:rPr/>
                  <a:t> increases by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h</m:t>
                        </m:r>
                      </m:sub>
                    </m:sSub>
                  </m:oMath>
                </a14:m>
                <a:r>
                  <a:rPr/>
                  <a:t>. In addition, the cost of root node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r</m:t>
                        </m:r>
                      </m:sub>
                    </m:sSub>
                  </m:oMath>
                </a14:m>
                <a:r>
                  <a:rPr/>
                  <a:t>. That’s why, we have the last term at the end of the formula above.</a:t>
                </a:r>
              </a:p>
            </p:txBody>
          </p:sp>
        </mc:Choice>
      </mc:AlternateContent>
      <p:pic>
        <p:nvPicPr>
          <p:cNvPr descr="fig:  assets/ce100-week-6-lcs-bst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right:45% h:500px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Lemma 2:</a:t>
                </a:r>
                <a:r>
                  <a:rPr/>
                  <a:t> Optimal substructure property</a:t>
                </a:r>
              </a:p>
              <a:p>
                <a:pPr lvl="1"/>
                <a:r>
                  <a:rPr/>
                  <a:t>Consider an optimal </a:t>
                </a:r>
                <a:r>
                  <a:rPr b="1"/>
                  <a:t>BST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for keys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Let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be the key at the root of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Then: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an </a:t>
                </a:r>
                <a:r>
                  <a:rPr b="1"/>
                  <a:t>optimal BST</a:t>
                </a:r>
                <a:r>
                  <a:rPr/>
                  <a:t> for subproblem containing keys: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an </a:t>
                </a:r>
                <a:r>
                  <a:rPr b="1"/>
                  <a:t>optimal BST</a:t>
                </a:r>
                <a:r>
                  <a:rPr/>
                  <a:t> for subproblem containing keys: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  <m:e>
                                <m:sSub>
                                  <m:e>
                                    <m:r>
                                      <m:t>p</m:t>
                                    </m:r>
                                  </m:e>
                                  <m:sub>
                                    <m:r>
                                      <m:t>h</m:t>
                                    </m:r>
                                  </m:sub>
                                </m:sSub>
                              </m:e>
                            </m:nary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bst-6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h:390px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Recursive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Note:</a:t>
                </a:r>
                <a:r>
                  <a:rPr/>
                  <a:t> </a:t>
                </a:r>
                <a:r>
                  <a:rPr i="1"/>
                  <a:t>We don’t know which root vertex leads to the minimum total cost. So, we need to try each vertex </a:t>
                </a:r>
                <a14:m>
                  <m:oMath xmlns:m="http://schemas.openxmlformats.org/officeDocument/2006/math">
                    <m:r>
                      <m:t>m</m:t>
                    </m:r>
                  </m:oMath>
                </a14:m>
                <a:r>
                  <a:rPr i="1"/>
                  <a:t>, and choose the one with minimum total cost.</a:t>
                </a:r>
              </a:p>
              <a:p>
                <a:pPr lvl="0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: cost of an optimal BST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for the 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nor/>
                                              <m:sty m:val="p"/>
                                            </m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j</m:t>
                                          </m:r>
                                        </m:lim>
                                      </m:limLow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otherwise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where</m:t>
                            </m:r>
                            <m:r>
                              <m:t> </m:t>
                            </m:r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  <m:e>
                                <m:sSub>
                                  <m:e>
                                    <m:r>
                                      <m:t>p</m:t>
                                    </m:r>
                                  </m:e>
                                  <m:sub>
                                    <m:r>
                                      <m:t>h</m:t>
                                    </m:r>
                                  </m:sub>
                                </m:sSub>
                              </m:e>
                            </m:nary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nor/>
                                              <m:sty m:val="p"/>
                                            </m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j</m:t>
                                          </m:r>
                                        </m:lim>
                                      </m:limLow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otherwise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How to choose the order in which we process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values?</a:t>
                </a:r>
              </a:p>
              <a:p>
                <a:pPr lvl="0"/>
                <a:r>
                  <a:rPr/>
                  <a:t>Before computing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we have to make sure that the values for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r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r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have been computed for all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nor/>
                                              <m:sty m:val="p"/>
                                            </m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j</m:t>
                                          </m:r>
                                        </m:lim>
                                      </m:limLow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otherwise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must be processed after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r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r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</a:p>
            </p:txBody>
          </p:sp>
        </mc:Choice>
      </mc:AlternateContent>
      <p:pic>
        <p:nvPicPr>
          <p:cNvPr descr="fig:  assets/ce100-week-6-lcs-bst-7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87400"/>
            <a:ext cx="5105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h:430px</a:t>
            </a:r>
          </a:p>
        </p:txBody>
      </p:sp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nor/>
                                              <m:sty m:val="p"/>
                                            </m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j</m:t>
                                          </m:r>
                                        </m:lim>
                                      </m:limLow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otherwise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If the entries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are computed in the shown order, then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r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r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values are guaranteed to be computed before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:  assets/ce100-week-6-lcs-bst-8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87400"/>
            <a:ext cx="5105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h:430px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 Common Dynamic Programming Interview Questions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Optimal BST Cost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 on Prefix 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need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values for each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,</m:t>
                    </m:r>
                    <m:r>
                      <m:t>j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n</m:t>
                        </m:r>
                        <m:r>
                          <m:t> </m:t>
                        </m:r>
                        <m:r>
                          <m:rPr>
                            <m:nor/>
                            <m:sty m:val="p"/>
                          </m:rPr>
                          <m:t>and</m:t>
                        </m:r>
                        <m:r>
                          <m:t> 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, where: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  <m:e>
                                <m:sSub>
                                  <m:e>
                                    <m:r>
                                      <m:t>p</m:t>
                                    </m:r>
                                  </m:e>
                                  <m:sub>
                                    <m:r>
                                      <m:t>h</m:t>
                                    </m:r>
                                  </m:sub>
                                </m:sSub>
                              </m:e>
                            </m:nary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If we compute the summation directly for every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pair, the runtime would be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Instead, we spend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time in preprocessing to compute the prefix sum array </a:t>
                </a:r>
                <a:r>
                  <a:rPr b="1"/>
                  <a:t>PS</a:t>
                </a:r>
                <a:r>
                  <a:rPr/>
                  <a:t>. Then we can compute each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time using </a:t>
                </a:r>
                <a:r>
                  <a:rPr b="1"/>
                  <a:t>PS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 on Prefix 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 preprocessing, compute for each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: the sum of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values for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j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i</m:t>
                    </m:r>
                  </m:oMath>
                </a14:m>
              </a:p>
              <a:p>
                <a:pPr lvl="0"/>
                <a:r>
                  <a:rPr/>
                  <a:t>Then, we can compute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time as follows: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–</m:t>
                    </m:r>
                    <m:r>
                      <m:t>P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Example: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:</m:t>
                            </m:r>
                            <m:limUpp>
                              <m:e>
                                <m:r>
                                  <m:t>0.05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0.02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0.06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0.07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0.20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0.05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0.08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0.02</m:t>
                                </m:r>
                              </m:e>
                              <m:lim>
                                <m:r>
                                  <m:t>8</m:t>
                                </m:r>
                              </m:lim>
                            </m:limUpp>
                          </m:e>
                        </m:mr>
                        <m:mr>
                          <m:e>
                            <m:r>
                              <m:t>P</m:t>
                            </m:r>
                            <m:r>
                              <m:t>S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:</m:t>
                            </m:r>
                            <m:limUpp>
                              <m:e>
                                <m:r>
                                  <m:t>0.05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0.07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0.13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0.20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0.40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0.45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0.53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0.55</m:t>
                                </m:r>
                              </m:e>
                              <m:lim>
                                <m:r>
                                  <m:t>8</m:t>
                                </m:r>
                              </m:lim>
                            </m:limUpp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27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7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0.53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0.05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0.48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36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6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0.45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0.07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0.38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Common Dynamic Programming </a:t>
            </a:r>
            <a:r>
              <a:rPr b="1"/>
              <a:t>Interview</a:t>
            </a:r>
            <a:r>
              <a:rPr/>
              <a:t> Questions</a:t>
            </a: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Problem-1: Longest Increasing Subsequence</a:t>
            </a:r>
          </a:p>
          <a:p>
            <a:pPr lvl="1"/>
            <a:r>
              <a:rPr/>
              <a:t>https://www.geeksforgeeks.org/longest-increasing-subsequence-dp-3/</a:t>
            </a:r>
          </a:p>
          <a:p>
            <a:pPr lvl="1"/>
            <a:r>
              <a:rPr/>
              <a:t>https://en.wikipedia.org/wiki/Longest_increasing_subsequence#:~:text=In%20computer%20science%2C%20the%20longest,not%20necessarily%20contiguous%2C%20or%20unique.</a:t>
            </a:r>
          </a:p>
          <a:p>
            <a:pPr lvl="1"/>
            <a:r>
              <a:rPr/>
              <a:t>https://www.youtube.com/watch?v=22s1xxRvy28&amp;ab_channel=StableSort</a:t>
            </a:r>
          </a:p>
        </p:txBody>
      </p:sp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Problem-2: Edit Distance</a:t>
            </a:r>
          </a:p>
          <a:p>
            <a:pPr lvl="1"/>
            <a:r>
              <a:rPr/>
              <a:t>https://www.geeksforgeeks.org/edit-distance-dp-5/</a:t>
            </a:r>
          </a:p>
          <a:p>
            <a:pPr lvl="1"/>
            <a:r>
              <a:rPr/>
              <a:t>https://www.youtube.com/watch?v=tU2f2JwHmfQ&amp;feature=youtu.be&amp;ab_channel=PrepForTech</a:t>
            </a:r>
          </a:p>
          <a:p>
            <a:pPr lvl="1"/>
            <a:r>
              <a:rPr/>
              <a:t>Recursive</a:t>
            </a:r>
          </a:p>
          <a:p>
            <a:pPr lvl="2"/>
            <a:r>
              <a:rPr/>
              <a:t>https://www.youtube.com/watch?v=8Q2IEIY2pDU&amp;ab_channel=BenLangmead</a:t>
            </a:r>
          </a:p>
          <a:p>
            <a:pPr lvl="1"/>
            <a:r>
              <a:rPr/>
              <a:t>DP</a:t>
            </a:r>
          </a:p>
          <a:p>
            <a:pPr lvl="2"/>
            <a:r>
              <a:rPr/>
              <a:t>https://www.youtube.com/watch?v=0KzWq118UNI&amp;ab_channel=BenLangmead</a:t>
            </a:r>
          </a:p>
          <a:p>
            <a:pPr lvl="2"/>
            <a:r>
              <a:rPr/>
              <a:t>https://www.youtube.com/watch?v=eAVGRWSryGo&amp;ab_channel=BenLangmead</a:t>
            </a:r>
          </a:p>
        </p:txBody>
      </p:sp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Problem-3: Partition a set into two subsets such that the difference of subset sums is minimum</a:t>
            </a:r>
          </a:p>
          <a:p>
            <a:pPr lvl="1"/>
            <a:r>
              <a:rPr/>
              <a:t>https://www.geeksforgeeks.org/partition-a-set-into-two-subsets-such-that-the-difference-of-subset-sums-is-minimum/</a:t>
            </a:r>
          </a:p>
          <a:p>
            <a:pPr lvl="0"/>
            <a:r>
              <a:rPr/>
              <a:t>Problem-4: Count number of ways to cover a distance</a:t>
            </a:r>
          </a:p>
          <a:p>
            <a:pPr lvl="1"/>
            <a:r>
              <a:rPr/>
              <a:t>https://www.geeksforgeeks.org/count-number-of-ways-to-cover-a-distance/</a:t>
            </a:r>
          </a:p>
          <a:p>
            <a:pPr lvl="0"/>
            <a:r>
              <a:rPr/>
              <a:t>Problem-5: Find the longest path in a matrix with given constraints</a:t>
            </a:r>
          </a:p>
          <a:p>
            <a:pPr lvl="1"/>
            <a:r>
              <a:rPr/>
              <a:t>https://www.geeksforgeeks.org/find-the-longest-path-in-a-matrix-with-given-constraints/</a:t>
            </a:r>
          </a:p>
        </p:txBody>
      </p:sp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Problem-6: Subset Sum Problem</a:t>
            </a:r>
          </a:p>
          <a:p>
            <a:pPr lvl="1"/>
            <a:r>
              <a:rPr/>
              <a:t>https://www.geeksforgeeks.org/subset-sum-problem-dp-25/</a:t>
            </a:r>
          </a:p>
          <a:p>
            <a:pPr lvl="0"/>
            <a:r>
              <a:rPr/>
              <a:t>Problem-7: Optimal Strategy for a Game</a:t>
            </a:r>
          </a:p>
          <a:p>
            <a:pPr lvl="1"/>
            <a:r>
              <a:rPr/>
              <a:t>https://www.geeksforgeeks.org/optimal-strategy-for-a-game-dp-31/</a:t>
            </a:r>
          </a:p>
          <a:p>
            <a:pPr lvl="0"/>
            <a:r>
              <a:rPr/>
              <a:t>Problem-8: 0-1 Knapsack Problem</a:t>
            </a:r>
          </a:p>
          <a:p>
            <a:pPr lvl="1"/>
            <a:r>
              <a:rPr/>
              <a:t>https://www.geeksforgeeks.org/0-1-knapsack-problem-dp-10/</a:t>
            </a:r>
          </a:p>
        </p:txBody>
      </p:sp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Problem-9: Boolean Parenthesization Problem</a:t>
            </a:r>
          </a:p>
          <a:p>
            <a:pPr lvl="1"/>
            <a:r>
              <a:rPr/>
              <a:t>https://www.geeksforgeeks.org/boolean-parenthesization-problem-dp-37/</a:t>
            </a:r>
          </a:p>
          <a:p>
            <a:pPr lvl="0"/>
            <a:r>
              <a:rPr/>
              <a:t>Problem-10: Shortest Common Supersequence</a:t>
            </a:r>
          </a:p>
          <a:p>
            <a:pPr lvl="1"/>
            <a:r>
              <a:rPr/>
              <a:t>https://www.geeksforgeeks.org/shortest-common-supersequence/</a:t>
            </a:r>
          </a:p>
          <a:p>
            <a:pPr lvl="1"/>
            <a:r>
              <a:rPr/>
              <a:t>https://en.wikipedia.org/wiki/Shortest_common_supersequence_problem</a:t>
            </a:r>
          </a:p>
          <a:p>
            <a:pPr lvl="0"/>
            <a:r>
              <a:rPr/>
              <a:t>Problem-11: Partition Problem</a:t>
            </a:r>
          </a:p>
          <a:p>
            <a:pPr lvl="1"/>
            <a:r>
              <a:rPr/>
              <a:t>https://www.geeksforgeeks.org/partition-problem-dp-18/</a:t>
            </a:r>
          </a:p>
          <a:p>
            <a:pPr lvl="0"/>
            <a:r>
              <a:rPr/>
              <a:t>Problem-12: Cutting a Rod</a:t>
            </a:r>
          </a:p>
          <a:p>
            <a:pPr lvl="1"/>
            <a:r>
              <a:rPr/>
              <a:t>https://www.geeksforgeeks.org/cutting-a-rod-dp-13/</a:t>
            </a:r>
          </a:p>
        </p:txBody>
      </p:sp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Problem-13: Coin Change</a:t>
            </a:r>
          </a:p>
          <a:p>
            <a:pPr lvl="0"/>
            <a:r>
              <a:rPr>
                <a:hlinkClick r:id="rId3"/>
              </a:rPr>
              <a:t>Problem-14: Word Break Problem</a:t>
            </a:r>
          </a:p>
          <a:p>
            <a:pPr lvl="0"/>
            <a:r>
              <a:rPr>
                <a:hlinkClick r:id="rId4"/>
              </a:rPr>
              <a:t>Problem-15: Maximum Product Cutting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2022-02-15T18:20:07Z</dcterms:created>
  <dcterms:modified xsi:type="dcterms:W3CDTF">2022-02-15T18:20:07Z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Week-6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Matrix Chain Order / LCS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