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 (legacy)</a:t>
            </a:r>
            <a:r>
              <a:rPr/>
              <a:t>, </a:t>
            </a:r>
            <a:r>
              <a:rPr>
                <a:hlinkClick r:id="rId6"/>
              </a:rPr>
              <a:t>PDF(legacy)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Microsoft Teams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hhgoiwu</a:t>
                      </a:r>
                    </a:p>
                  </a:txBody>
                </a:tc>
              </a:tr>
              <a:tr h="0">
                <a:tc>
                  <a:txBody>
                    <a:bodyPr/>
                    <a:lstStyle/>
                    <a:p>
                      <a:pPr lvl="0" indent="0" marL="0">
                        <a:buNone/>
                      </a:pPr>
                      <a:r>
                        <a:rPr b="1"/>
                        <a:t>Microsoft Teams Code</a:t>
                      </a:r>
                    </a:p>
                  </a:txBody>
                </a:tc>
                <a:tc>
                  <a:txBody>
                    <a:bodyPr/>
                    <a:lstStyle/>
                    <a:p>
                      <a:pPr lvl="0" indent="0" marL="0">
                        <a:buNone/>
                      </a:pPr>
                      <a:r>
                        <a:rPr/>
                        <a:t>bvw1vfk</a:t>
                      </a:r>
                    </a:p>
                  </a:txBody>
                </a:tc>
              </a:tr>
              <a:tr h="0">
                <a:tc>
                  <a:txBody>
                    <a:bodyPr/>
                    <a:lstStyle/>
                    <a:p>
                      <a:pPr lvl="0" indent="0" marL="0">
                        <a:buNone/>
                      </a:pPr>
                      <a:r>
                        <a:rPr b="1"/>
                        <a:t>Lecture Hours and Days</a:t>
                      </a:r>
                    </a:p>
                  </a:txBody>
                </a:tc>
                <a:tc>
                  <a:txBody>
                    <a:bodyPr/>
                    <a:lstStyle/>
                    <a:p>
                      <a:pPr lvl="0" indent="0" marL="0">
                        <a:buNone/>
                      </a:pPr>
                      <a:r>
                        <a:rPr/>
                        <a:t>Tuesday 09:00-12:00 (Theory) Friday 10:00-12:00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21.02.2023 24.02.2023</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28.02.2023 03.03.2023</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07.03.2023 10.03.2023</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 Heaps (Max / Min Heap, Heap Data Structure, Iterative and Recursive Heapify, Extract-Max, Build Heap) Heap Sort, Priority Queues, Linked Lists, Radix Sort,Counting Sort</a:t>
                      </a:r>
                    </a:p>
                  </a:txBody>
                  <a:tcPr/>
                </a:tc>
                <a:tc>
                  <a:txBody>
                    <a:bodyPr/>
                    <a:lstStyle/>
                    <a:p>
                      <a:pPr lvl="0" indent="0" marL="0" algn="l">
                        <a:buNone/>
                      </a:pPr>
                      <a:r>
                        <a:rPr/>
                        <a:t>Midterm Homework-1 Will Be Sent on 07.03.2023</a:t>
                      </a:r>
                    </a:p>
                  </a:txBody>
                  <a:tcPr/>
                </a:tc>
              </a:tr>
              <a:tr h="0">
                <a:tc>
                  <a:txBody>
                    <a:bodyPr/>
                    <a:lstStyle/>
                    <a:p>
                      <a:pPr lvl="0" indent="0" marL="0" algn="l">
                        <a:buNone/>
                      </a:pPr>
                      <a:r>
                        <a:rPr/>
                        <a:t>Week 4</a:t>
                      </a:r>
                    </a:p>
                  </a:txBody>
                </a:tc>
                <a:tc>
                  <a:txBody>
                    <a:bodyPr/>
                    <a:lstStyle/>
                    <a:p>
                      <a:pPr lvl="0" indent="0" marL="0" algn="l">
                        <a:buNone/>
                      </a:pPr>
                      <a:r>
                        <a:rPr/>
                        <a:t>14.03.2023 17.03.2023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Due-Date 14.03.2023</a:t>
                      </a:r>
                    </a:p>
                  </a:txBody>
                </a:tc>
              </a:tr>
              <a:tr h="0">
                <a:tc>
                  <a:txBody>
                    <a:bodyPr/>
                    <a:lstStyle/>
                    <a:p>
                      <a:pPr lvl="0" indent="0" marL="0" algn="l">
                        <a:buNone/>
                      </a:pPr>
                      <a:r>
                        <a:rPr/>
                        <a:t>Week 5</a:t>
                      </a:r>
                    </a:p>
                  </a:txBody>
                </a:tc>
                <a:tc>
                  <a:txBody>
                    <a:bodyPr/>
                    <a:lstStyle/>
                    <a:p>
                      <a:pPr lvl="0" indent="0" marL="0" algn="l">
                        <a:buNone/>
                      </a:pPr>
                      <a:r>
                        <a:rPr/>
                        <a:t>21.03.2023 24.03.2023</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28.03.2023 31.03.2023</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 Greedy Algorithms and Dynamic Programming Differences Greedy Algorithms (Activity Selection Problem, Knapsack Problems)</a:t>
                      </a:r>
                    </a:p>
                  </a:txBody>
                  <a:tcPr/>
                </a:tc>
                <a:tc>
                  <a:txBody>
                    <a:bodyPr/>
                    <a:lstStyle/>
                    <a:p>
                      <a:pPr lvl="0" indent="0" marL="0" algn="l">
                        <a:buNone/>
                      </a:pPr>
                      <a:r>
                        <a:rPr/>
                        <a:t>Midterm Homework-2 Will Be Sent on 28.03.2023</a:t>
                      </a:r>
                    </a:p>
                  </a:txBody>
                  <a:tcPr/>
                </a:tc>
              </a:tr>
              <a:tr h="0">
                <a:tc>
                  <a:txBody>
                    <a:bodyPr/>
                    <a:lstStyle/>
                    <a:p>
                      <a:pPr lvl="0" indent="0" marL="0" algn="l">
                        <a:buNone/>
                      </a:pPr>
                      <a:r>
                        <a:rPr/>
                        <a:t>Week-7</a:t>
                      </a:r>
                    </a:p>
                  </a:txBody>
                </a:tc>
                <a:tc>
                  <a:txBody>
                    <a:bodyPr/>
                    <a:lstStyle/>
                    <a:p>
                      <a:pPr lvl="0" indent="0" marL="0" algn="l">
                        <a:buNone/>
                      </a:pPr>
                      <a:r>
                        <a:rPr/>
                        <a:t>04.04.2023 07.04.2023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04.04.2023</a:t>
                      </a:r>
                    </a:p>
                  </a:txBody>
                </a:tc>
              </a:tr>
              <a:tr h="0">
                <a:tc>
                  <a:txBody>
                    <a:bodyPr/>
                    <a:lstStyle/>
                    <a:p>
                      <a:pPr lvl="0" indent="0" marL="0" algn="l">
                        <a:buNone/>
                      </a:pPr>
                      <a:r>
                        <a:rPr/>
                        <a:t>Week-8</a:t>
                      </a:r>
                    </a:p>
                  </a:txBody>
                </a:tc>
                <a:tc>
                  <a:txBody>
                    <a:bodyPr/>
                    <a:lstStyle/>
                    <a:p>
                      <a:pPr lvl="0" indent="0" marL="0" algn="l">
                        <a:buNone/>
                      </a:pPr>
                      <a:r>
                        <a:rPr/>
                        <a:t>08.04.2023 16.04.2023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18.04.2023 21.04.2023</a:t>
                      </a:r>
                    </a:p>
                  </a:txBody>
                  <a:tcPr/>
                </a:tc>
                <a:tc>
                  <a:txBody>
                    <a:bodyPr/>
                    <a:lstStyle/>
                    <a:p>
                      <a:pPr lvl="0" indent="0" marL="0" algn="l">
                        <a:buNone/>
                      </a:pPr>
                      <a:r>
                        <a:rPr/>
                        <a:t>Heap Data Structure, Heap Sort, Huffman Coding</a:t>
                      </a:r>
                    </a:p>
                  </a:txBody>
                  <a:tcPr/>
                </a:tc>
                <a:tc>
                  <a:txBody>
                    <a:bodyPr/>
                    <a:lstStyle/>
                    <a:p>
                      <a:pPr lvl="0" indent="0" marL="0" algn="l">
                        <a:buNone/>
                      </a:pPr>
                      <a:r>
                        <a:rPr/>
                        <a:t>21.04.2023 Ramadan Holiday-1</a:t>
                      </a:r>
                    </a:p>
                  </a:txBody>
                  <a:tcPr/>
                </a:tc>
              </a:tr>
              <a:tr h="0">
                <a:tc>
                  <a:txBody>
                    <a:bodyPr/>
                    <a:lstStyle/>
                    <a:p>
                      <a:pPr lvl="0" indent="0" marL="0" algn="l">
                        <a:buNone/>
                      </a:pPr>
                      <a:r>
                        <a:rPr/>
                        <a:t>Week-10</a:t>
                      </a:r>
                    </a:p>
                  </a:txBody>
                </a:tc>
                <a:tc>
                  <a:txBody>
                    <a:bodyPr/>
                    <a:lstStyle/>
                    <a:p>
                      <a:pPr lvl="0" indent="0" marL="0" algn="l">
                        <a:buNone/>
                      </a:pPr>
                      <a:r>
                        <a:rPr/>
                        <a:t>25.04.2023 28.04.2023</a:t>
                      </a:r>
                    </a:p>
                  </a:txBody>
                </a:tc>
                <a:tc>
                  <a:txBody>
                    <a:bodyPr/>
                    <a:lstStyle/>
                    <a:p>
                      <a:pPr lvl="0" indent="0" marL="0" algn="l">
                        <a:buNone/>
                      </a:pPr>
                      <a:r>
                        <a:rPr/>
                        <a:t>Introduction to Graphs, Gr,aphs and Representation, BFS (Breath-First Search), DFS (Depth-First Search), Topological Order, SCC (Strongly Connected Components), MST, Prim, Kruskal Disjoint Sets and Kruskal Relationships,Single-Source Shortest Path,(Bellman- Ford,Dijkstra),</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02.05.2023 05.05.2023</a:t>
                      </a:r>
                    </a:p>
                  </a:txBody>
                </a:tc>
                <a:tc>
                  <a:txBody>
                    <a:bodyPr/>
                    <a:lstStyle/>
                    <a:p>
                      <a:pPr lvl="0" indent="0" marL="0" algn="l">
                        <a:buNone/>
                      </a:pPr>
                      <a:r>
                        <a:rPr/>
                        <a:t>Q-Learning Shortest Path,Max-Flow Min-Cut (Ford-Fulkerson,Edmond’s Karp,Dinic) Crypto++ Library Usage, Hashing and Integrity Control, Cryptographic Hash Functions (SHA-1,SHA-256,SHA-512,H-MAC), Checksums(MD5,CRC32)</a:t>
                      </a:r>
                    </a:p>
                  </a:txBody>
                </a:tc>
                <a:tc>
                  <a:txBody>
                    <a:bodyPr/>
                    <a:lstStyle/>
                    <a:p>
                      <a:pPr lvl="0" indent="0" marL="0" algn="l">
                        <a:buNone/>
                      </a:pPr>
                      <a:r>
                        <a:rPr/>
                        <a:t>Final Homework-1 Will Be Sent on 02.05.2023</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09.05.2023 12.05.2023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09.05.2023</a:t>
                      </a:r>
                    </a:p>
                  </a:txBody>
                  <a:tcPr/>
                </a:tc>
              </a:tr>
              <a:tr h="0">
                <a:tc>
                  <a:txBody>
                    <a:bodyPr/>
                    <a:lstStyle/>
                    <a:p>
                      <a:pPr lvl="0" indent="0" marL="0" algn="l">
                        <a:buNone/>
                      </a:pPr>
                      <a:r>
                        <a:rPr/>
                        <a:t>Week-13</a:t>
                      </a:r>
                    </a:p>
                  </a:txBody>
                </a:tc>
                <a:tc>
                  <a:txBody>
                    <a:bodyPr/>
                    <a:lstStyle/>
                    <a:p>
                      <a:pPr lvl="0" indent="0" marL="0" algn="l">
                        <a:buNone/>
                      </a:pPr>
                      <a:r>
                        <a:rPr/>
                        <a:t>16.05.2023 19.05.2023</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19.05.2023 Holiday, Commemoration of Atatürk, Youth and Sports Day</a:t>
                      </a:r>
                    </a:p>
                  </a:txBody>
                </a:tc>
              </a:tr>
              <a:tr h="0">
                <a:tc>
                  <a:txBody>
                    <a:bodyPr/>
                    <a:lstStyle/>
                    <a:p>
                      <a:pPr lvl="0" indent="0" marL="0" algn="l">
                        <a:buNone/>
                      </a:pPr>
                      <a:r>
                        <a:rPr/>
                        <a:t>Week-14</a:t>
                      </a:r>
                    </a:p>
                  </a:txBody>
                </a:tc>
                <a:tc>
                  <a:txBody>
                    <a:bodyPr/>
                    <a:lstStyle/>
                    <a:p>
                      <a:pPr lvl="0" indent="0" marL="0" algn="l">
                        <a:buNone/>
                      </a:pPr>
                      <a:r>
                        <a:rPr/>
                        <a:t>23.05.2023 26.05.2023</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Final Homework-2 Will Be Sent on 23.05.2023</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30.05.2023 02.06.2023</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30.05.2023</a:t>
                      </a:r>
                    </a:p>
                  </a:txBody>
                  <a:tcPr/>
                </a:tc>
              </a:tr>
              <a:tr h="0">
                <a:tc>
                  <a:txBody>
                    <a:bodyPr/>
                    <a:lstStyle/>
                    <a:p>
                      <a:pPr lvl="0" indent="0" marL="0" algn="l">
                        <a:buNone/>
                      </a:pPr>
                      <a:r>
                        <a:rPr/>
                        <a:t>Week-16</a:t>
                      </a:r>
                    </a:p>
                  </a:txBody>
                </a:tc>
                <a:tc>
                  <a:txBody>
                    <a:bodyPr/>
                    <a:lstStyle/>
                    <a:p>
                      <a:pPr lvl="0" indent="0" marL="0" algn="l">
                        <a:buNone/>
                      </a:pPr>
                      <a:r>
                        <a:rPr/>
                        <a:t>03.06.2023 11.06.2023</a:t>
                      </a:r>
                    </a:p>
                  </a:txBody>
                </a:tc>
                <a:tc>
                  <a:txBody>
                    <a:bodyPr/>
                    <a:lstStyle/>
                    <a:p>
                      <a:pPr lvl="0" indent="0" marL="0" algn="l">
                        <a:buNone/>
                      </a:pPr>
                      <a:r>
                        <a:rPr b="1"/>
                        <a:t>Final</a:t>
                      </a:r>
                    </a:p>
                  </a:txBody>
                </a:tc>
                <a:tc>
                  <a:txBody>
                    <a:bodyPr/>
                    <a:lstStyle/>
                    <a:p>
                      <a:pPr lvl="0" indent="0" marL="0" algn="l">
                        <a:buNone/>
                      </a:pPr>
                      <a:r>
                        <a:rPr/>
                        <a:t>There won’t be makeup exams for homeworks</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2023-02-18T16:26:24Z</dcterms:created>
  <dcterms:modified xsi:type="dcterms:W3CDTF">2023-02-18T16:26:24Z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