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3-matrix.md_doc.pdf" TargetMode="External" /><Relationship Id="rId3" Type="http://schemas.openxmlformats.org/officeDocument/2006/relationships/hyperlink" Target="ce100-week-3-matrix.md_slide.pdf" TargetMode="External" /><Relationship Id="rId4" Type="http://schemas.openxmlformats.org/officeDocument/2006/relationships/hyperlink" Target="ce100-week-3-matrix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 Multiplication / Quick Sort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k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m:t>.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k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Multiplication: Standard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Running Time: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j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    C[i,j]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k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        C[i,j]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C[i,j]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A[i,k]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B[k,j]</a:t>
                </a:r>
                <a:br/>
                <a:r>
                  <a:rPr>
                    <a:latin typeface="Courier"/>
                  </a:rPr>
                  <a:t>        endfor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endfor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 Multiplication: Divide &amp;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IDEA:</a:t>
                </a:r>
                <a:r>
                  <a:rPr/>
                  <a:t> Divide the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x</m:t>
                    </m:r>
                    <m:r>
                      <m:t>n</m:t>
                    </m:r>
                  </m:oMath>
                </a14:m>
                <a:r>
                  <a:rPr/>
                  <a:t> matrix into </a:t>
                </a:r>
                <a14:m>
                  <m:oMath xmlns:m="http://schemas.openxmlformats.org/officeDocument/2006/math">
                    <m:r>
                      <m:t>2</m:t>
                    </m:r>
                    <m:r>
                      <m:t>x</m:t>
                    </m:r>
                    <m:r>
                      <m:t>2</m:t>
                    </m:r>
                  </m:oMath>
                </a14:m>
                <a:r>
                  <a:rPr/>
                  <a:t> matrix of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 submatrices.</a:t>
                </a:r>
              </a:p>
            </p:txBody>
          </p:sp>
        </mc:Choice>
      </mc:AlternateContent>
      <p:pic>
        <p:nvPicPr>
          <p:cNvPr descr="fig:  assets/ce100-week-3-matrix-matrix_div_con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44700"/>
            <a:ext cx="5105400" cy="176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Multiplication: Divide &amp;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8 mults and 4 adds of (n/2)*(n/2) submatrices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Multiplication: 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(A, B)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Assuming that both A and B are nxn matrices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then </a:t>
            </a:r>
            <a:br/>
            <a:r>
              <a:rPr>
                <a:latin typeface="Courier"/>
              </a:rPr>
              <a:t>        return A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B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partition A, B, and C as shown before</a:t>
            </a:r>
            <a:br/>
            <a:r>
              <a:rPr>
                <a:latin typeface="Courier"/>
              </a:rPr>
              <a:t>        C[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 (A[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B[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 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 (A[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], B[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]); </a:t>
            </a:r>
            <a:br/>
            <a:br/>
            <a:r>
              <a:rPr>
                <a:latin typeface="Courier"/>
              </a:rPr>
              <a:t>        C[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 (A[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B[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 (A[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], B[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]); </a:t>
            </a:r>
            <a:br/>
            <a:br/>
            <a:r>
              <a:rPr>
                <a:latin typeface="Courier"/>
              </a:rPr>
              <a:t>        C[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 (A[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B[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 (A[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], B[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]);</a:t>
            </a:r>
            <a:br/>
            <a:br/>
            <a:r>
              <a:rPr>
                <a:latin typeface="Courier"/>
              </a:rPr>
              <a:t>        C[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 (A[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B[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 (A[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], B[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]);</a:t>
            </a:r>
            <a:br/>
            <a:r>
              <a:rPr>
                <a:latin typeface="Courier"/>
              </a:rPr>
              <a:t>    endif      </a:t>
            </a:r>
            <a:br/>
            <a:br/>
            <a:r>
              <a:rPr>
                <a:latin typeface="Courier"/>
              </a:rPr>
              <a:t>    return C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Multiplication: Divide &amp; Conquer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8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8</m:t>
                    </m:r>
                  </m:oMath>
                </a14:m>
                <a:r>
                  <a:rPr/>
                  <a:t> recursive calls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8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⋯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each problem has size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rPr>
                        <m:sty m:val="p"/>
                      </m:rPr>
                      <m:t>⋯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Submatrix addition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8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8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Similar with ordinary (iterative) algorithm.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Multiplication: Strassen’s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22</m:t>
                        </m:r>
                      </m:sub>
                    </m:sSub>
                  </m:oMath>
                </a14:m>
                <a:r>
                  <a:rPr/>
                  <a:t> using </a:t>
                </a:r>
                <a14:m>
                  <m:oMath xmlns:m="http://schemas.openxmlformats.org/officeDocument/2006/math">
                    <m:r>
                      <m:t>7</m:t>
                    </m:r>
                  </m:oMath>
                </a14:m>
                <a:r>
                  <a:rPr/>
                  <a:t> recursive multiplications.</a:t>
                </a:r>
              </a:p>
              <a:p>
                <a:pPr lvl="0" indent="0" marL="0">
                  <a:buNone/>
                </a:pPr>
                <a:r>
                  <a:rPr/>
                  <a:t>In normal case we need </a:t>
                </a:r>
                <a14:m>
                  <m:oMath xmlns:m="http://schemas.openxmlformats.org/officeDocument/2006/math">
                    <m:r>
                      <m:t>8</m:t>
                    </m:r>
                  </m:oMath>
                </a14:m>
                <a:r>
                  <a:rPr/>
                  <a:t> as below.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8 mults and 4 adds of (n/2)*(n/2) submatrices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Multiplication: Strassen’s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1"/>
                <a:r>
                  <a:rPr/>
                  <a:t>Each submatrix is of size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*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Each add/sub operation takes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time</a:t>
                </a:r>
              </a:p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…</m:t>
                    </m:r>
                    <m:r>
                      <m:t>P</m:t>
                    </m:r>
                    <m:r>
                      <m:t>7</m:t>
                    </m:r>
                  </m:oMath>
                </a14:m>
                <a:r>
                  <a:rPr/>
                  <a:t> using </a:t>
                </a:r>
                <a14:m>
                  <m:oMath xmlns:m="http://schemas.openxmlformats.org/officeDocument/2006/math">
                    <m:r>
                      <m:t>7</m:t>
                    </m:r>
                  </m:oMath>
                </a14:m>
                <a:r>
                  <a:rPr/>
                  <a:t> recursive calls to matrix-multiply</a:t>
                </a:r>
              </a:p>
              <a:p>
                <a:pPr lvl="0" indent="0" marL="0">
                  <a:buNone/>
                </a:pPr>
                <a:r>
                  <a:rPr/>
                  <a:t>$P_1 = a_{11} * (b_{12} - b_{22} ) \\ P_2 = (a_{11} + a_{12} ) * b_{22} \\ P_3 = (a_{21} + a_{22} ) * b_{11} \\ P_4 = a_{22} * (b_{21} - b_{11} ) \\ P_5 = (a_{11} + a_{22} ) * (b_{11} + b_{22} ) \\ P_6 = (a_{12} - a_{22} ) * (b_{21} + b_{22} ) \\ P_7 = ( a_{11} - a_{21} ) * (b_{11} + b_{12} )$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Multiplication: Strassen’s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$P_1 = a_{11} * (b_{12} - b_{22} ) \\ P_2 = (a_{11} + a_{12} ) * b_{22} \\ P_3 = (a_{21} + a_{22} ) * b_{11} \\ P_4 = a_{22} * (b_{21} - b_{11} ) \\ P_5 = (a_{11} + a_{22} ) * (b_{11} + b_{22} ) \\ P_6 = (a_{12} - a_{22} ) * (b_{21} + b_{22} ) \\ P_7 = ( a_{11} - a_{21} ) * (b_{11} + b_{12} )$</a:t>
                </a:r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using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…</m:t>
                    </m:r>
                    <m:r>
                      <m:t>P</m:t>
                    </m:r>
                    <m:r>
                      <m:t>7</m:t>
                    </m:r>
                  </m:oMath>
                </a14:m>
                <a:r>
                  <a:rPr/>
                  <a:t> ?</a:t>
                </a:r>
              </a:p>
              <a:p>
                <a:pPr lvl="0" indent="0" marL="0">
                  <a:buNone/>
                </a:pPr>
                <a:r>
                  <a:rPr/>
                  <a:t>$c_{11} = P_5 + P_4 – P_2 + P_6 \\ c_{12} = P_1 + P_2 \\ c_{21} = P_3 + P_4 \\ c_{22} = P_5 + P_1 – P_3 – P_7$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Multiplication: Strassen’s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7</m:t>
                    </m:r>
                  </m:oMath>
                </a14:m>
                <a:r>
                  <a:rPr/>
                  <a:t> recursive multiply calls</a:t>
                </a:r>
              </a:p>
              <a:p>
                <a:pPr lvl="0"/>
                <a14:m>
                  <m:oMath xmlns:m="http://schemas.openxmlformats.org/officeDocument/2006/math">
                    <m:r>
                      <m:t>18</m:t>
                    </m:r>
                  </m:oMath>
                </a14:m>
                <a:r>
                  <a:rPr/>
                  <a:t> add/sub operations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Multiplication: Strassen’s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e.g. Show that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$c_{12} = P_1 + P_2 \\  = a_{11}(b_{12}–b_{22})+(a_{11}+a_{12})b_{22} \\  = a_{11}b_{12}-a_{11}b_{22}+a_{11}b_{22}+a_{12}b_{22} \\  = a_{11}b_{12}+a_{12}b_{22}$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Strassen’s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Divide:</a:t>
                </a:r>
                <a:r>
                  <a:rPr/>
                  <a:t> Partition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into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*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 submatrices. Form terms to be multiplied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Conquer:</a:t>
                </a:r>
                <a:r>
                  <a:rPr/>
                  <a:t> Perform </a:t>
                </a:r>
                <a14:m>
                  <m:oMath xmlns:m="http://schemas.openxmlformats.org/officeDocument/2006/math">
                    <m:r>
                      <m:t>7</m:t>
                    </m:r>
                  </m:oMath>
                </a14:m>
                <a:r>
                  <a:rPr/>
                  <a:t> multiplications of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*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 submatrices recursively.</a:t>
                </a:r>
              </a:p>
              <a:p>
                <a:pPr lvl="0"/>
                <a:r>
                  <a:rPr b="1"/>
                  <a:t>Combine:</a:t>
                </a:r>
                <a:r>
                  <a:rPr/>
                  <a:t> Form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–</m:t>
                    </m:r>
                  </m:oMath>
                </a14:m>
                <a:r>
                  <a:rPr/>
                  <a:t> on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*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submatrices.</a:t>
                </a:r>
              </a:p>
              <a:p>
                <a:pPr lvl="0" indent="0" marL="0">
                  <a:buNone/>
                </a:pPr>
                <a:r>
                  <a:rPr b="1"/>
                  <a:t>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7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Strassen’s Algorithm: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7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7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g</m:t>
                        </m:r>
                        <m:r>
                          <m:t>7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  <m:sup>
                                <m:r>
                                  <m:t>7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8</m:t>
                    </m:r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l</m:t>
                    </m:r>
                    <m:r>
                      <m:t>o</m:t>
                    </m:r>
                    <m:sSubSup>
                      <m:e>
                        <m:r>
                          <m:t>g</m:t>
                        </m:r>
                      </m:e>
                      <m:sub>
                        <m:r>
                          <m:t>2</m:t>
                        </m:r>
                      </m:sub>
                      <m:sup>
                        <m:r>
                          <m:t>7</m:t>
                        </m:r>
                      </m:sup>
                    </m:sSubSup>
                    <m:r>
                      <m:rPr>
                        <m:sty m:val="p"/>
                      </m:rPr>
                      <m:t>≈</m:t>
                    </m:r>
                    <m:r>
                      <m:t>2.81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or use https://www.omnicalculator.com/math/log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Strassen’s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number </a:t>
                </a:r>
                <a14:m>
                  <m:oMath xmlns:m="http://schemas.openxmlformats.org/officeDocument/2006/math">
                    <m:r>
                      <m:t>2.81</m:t>
                    </m:r>
                  </m:oMath>
                </a14:m>
                <a:r>
                  <a:rPr/>
                  <a:t> may not seem much smaller than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</a:p>
              <a:p>
                <a:pPr lvl="0"/>
                <a:r>
                  <a:rPr/>
                  <a:t>But, it is significant because the difference is in the exponent.</a:t>
                </a:r>
              </a:p>
              <a:p>
                <a:pPr lvl="0"/>
                <a:r>
                  <a:rPr/>
                  <a:t>Strassen’s algorithm beats the ordinary algorithm on today’s machines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30</m:t>
                    </m:r>
                  </m:oMath>
                </a14:m>
                <a:r>
                  <a:rPr/>
                  <a:t> or so.</a:t>
                </a:r>
              </a:p>
              <a:p>
                <a:pPr lvl="0"/>
                <a:r>
                  <a:rPr/>
                  <a:t>Best to date: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2.376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(of theoretical interest only)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Subarray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Input:</a:t>
                </a:r>
                <a:r>
                  <a:rPr/>
                  <a:t> An array of values </a:t>
                </a:r>
                <a:r>
                  <a:rPr b="1"/>
                  <a:t>Output:</a:t>
                </a:r>
                <a:r>
                  <a:rPr/>
                  <a:t> The contiguous subarray that has the largest sum of elements</a:t>
                </a:r>
              </a:p>
              <a:p>
                <a:pPr lvl="0"/>
                <a:r>
                  <a:rPr/>
                  <a:t>Input array: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13</m:t>
                        </m:r>
                      </m:e>
                    </m:d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25</m:t>
                        </m:r>
                      </m:e>
                    </m:d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20</m:t>
                        </m:r>
                      </m:e>
                    </m:d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16</m:t>
                        </m:r>
                      </m:e>
                    </m:d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23</m:t>
                        </m:r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18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20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7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12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m:rPr>
                            <m:nor/>
                            <m:sty m:val="p"/>
                          </m:rPr>
                          <m:t>max. contiguous subarray</m:t>
                        </m:r>
                      </m:lim>
                    </m:limUpp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22</m:t>
                        </m:r>
                      </m:e>
                    </m:d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4</m:t>
                        </m:r>
                      </m:e>
                    </m:d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7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Subarray Problem: 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Basic idea:</a:t>
            </a:r>
          </a:p>
          <a:p>
            <a:pPr lvl="0"/>
            <a:r>
              <a:rPr b="1"/>
              <a:t>Divide</a:t>
            </a:r>
            <a:r>
              <a:rPr/>
              <a:t> the input array into 2 from the middle</a:t>
            </a:r>
          </a:p>
          <a:p>
            <a:pPr lvl="0"/>
            <a:r>
              <a:rPr/>
              <a:t>Pick the </a:t>
            </a:r>
            <a:r>
              <a:rPr b="1"/>
              <a:t>best</a:t>
            </a:r>
            <a:r>
              <a:rPr/>
              <a:t> solution among the following:</a:t>
            </a:r>
          </a:p>
          <a:p>
            <a:pPr lvl="1"/>
            <a:r>
              <a:rPr/>
              <a:t>The max subarray of the </a:t>
            </a:r>
            <a:r>
              <a:rPr b="1"/>
              <a:t>left half</a:t>
            </a:r>
          </a:p>
          <a:p>
            <a:pPr lvl="1"/>
            <a:r>
              <a:rPr/>
              <a:t>The max subarray of the </a:t>
            </a:r>
            <a:r>
              <a:rPr b="1"/>
              <a:t>right half</a:t>
            </a:r>
          </a:p>
          <a:p>
            <a:pPr lvl="1"/>
            <a:r>
              <a:rPr/>
              <a:t>The max subarray </a:t>
            </a:r>
            <a:r>
              <a:rPr b="1"/>
              <a:t>crossing the mid-point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Subarray Problem: Divide &amp; Conquer</a:t>
            </a:r>
          </a:p>
        </p:txBody>
      </p:sp>
      <p:pic>
        <p:nvPicPr>
          <p:cNvPr descr="fig:  assets/ce100-week-3-matrix-max_subarray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87600"/>
            <a:ext cx="82296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Subarray Problem: Divide &amp;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Divide:</a:t>
                </a:r>
                <a:r>
                  <a:rPr/>
                  <a:t> Trivial (divide the array from the middle)</a:t>
                </a:r>
              </a:p>
              <a:p>
                <a:pPr lvl="0"/>
                <a:r>
                  <a:rPr b="1"/>
                  <a:t>Conquer:</a:t>
                </a:r>
                <a:r>
                  <a:rPr/>
                  <a:t> Recursively compute the max subarrays of the left and right halves</a:t>
                </a:r>
              </a:p>
              <a:p>
                <a:pPr lvl="0"/>
                <a:r>
                  <a:rPr b="1"/>
                  <a:t>Combine:</a:t>
                </a:r>
                <a:r>
                  <a:rPr/>
                  <a:t> Compute the max-subarray crossing the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i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1"/>
                <a:r>
                  <a:rPr/>
                  <a:t>(can be done in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time).</a:t>
                </a:r>
              </a:p>
              <a:p>
                <a:pPr lvl="1"/>
                <a:r>
                  <a:rPr/>
                  <a:t>Return the max among the following:</a:t>
                </a:r>
              </a:p>
              <a:p>
                <a:pPr lvl="2"/>
                <a:r>
                  <a:rPr/>
                  <a:t>the max subarray of the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left-subarray</m:t>
                    </m:r>
                  </m:oMath>
                </a14:m>
              </a:p>
              <a:p>
                <a:pPr lvl="2"/>
                <a:r>
                  <a:rPr/>
                  <a:t>the max subarray of the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rightsubarray</m:t>
                    </m:r>
                  </m:oMath>
                </a14:m>
              </a:p>
              <a:p>
                <a:pPr lvl="2"/>
                <a:r>
                  <a:rPr/>
                  <a:t>the max subarray crossing the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mid-point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TODO : detailed solution in textbook…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: 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 and conquer is just one of several powerful techniques for algorithm design.</a:t>
            </a:r>
          </a:p>
          <a:p>
            <a:pPr lvl="0"/>
            <a:r>
              <a:rPr/>
              <a:t>Divide-and-conquer algorithms can be analyzed using recurrences and the master method (so practice this math).</a:t>
            </a:r>
          </a:p>
          <a:p>
            <a:pPr lvl="0"/>
            <a:r>
              <a:rPr/>
              <a:t>Can lead to more efficient algorithms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Week-3 (Matrix Multiplication/ Quick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One of the most-used algorithms in practice</a:t>
            </a:r>
          </a:p>
          <a:p>
            <a:pPr lvl="0"/>
            <a:r>
              <a:rPr/>
              <a:t>Proposed by </a:t>
            </a:r>
            <a:r>
              <a:rPr b="1"/>
              <a:t>C.A.R.</a:t>
            </a:r>
            <a:r>
              <a:rPr/>
              <a:t> </a:t>
            </a:r>
            <a:r>
              <a:rPr i="1"/>
              <a:t>Hoare</a:t>
            </a:r>
            <a:r>
              <a:rPr/>
              <a:t> in 1962.</a:t>
            </a:r>
          </a:p>
          <a:p>
            <a:pPr lvl="0"/>
            <a:r>
              <a:rPr/>
              <a:t>Divide-and-conquer algorithm</a:t>
            </a:r>
          </a:p>
          <a:p>
            <a:pPr lvl="0"/>
            <a:r>
              <a:rPr/>
              <a:t>In-place algorithm</a:t>
            </a:r>
          </a:p>
          <a:p>
            <a:pPr lvl="1"/>
            <a:r>
              <a:rPr/>
              <a:t>The additional space needed is O(1)</a:t>
            </a:r>
          </a:p>
          <a:p>
            <a:pPr lvl="1"/>
            <a:r>
              <a:rPr/>
              <a:t>The sorted array is returned in the input array</a:t>
            </a:r>
          </a:p>
          <a:p>
            <a:pPr lvl="1"/>
            <a:r>
              <a:rPr i="1"/>
              <a:t>Reminder: Insertion-sort is also an in-place algorithm, but Merge-Sort is not in-place.</a:t>
            </a:r>
          </a:p>
          <a:p>
            <a:pPr lvl="0"/>
            <a:r>
              <a:rPr/>
              <a:t>Very practical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Quicksort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Divide:</a:t>
                </a:r>
                <a:r>
                  <a:rPr/>
                  <a:t> Partition the array into 2 subarrays such that elements in the lower part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</m:oMath>
                </a14:m>
                <a:r>
                  <a:rPr/>
                  <a:t> elements in the higher part</a:t>
                </a:r>
              </a:p>
              <a:p>
                <a:pPr lvl="0"/>
                <a:r>
                  <a:rPr b="1"/>
                  <a:t>Conquer:</a:t>
                </a:r>
                <a:r>
                  <a:rPr/>
                  <a:t> Recursively sort 2 subarrays</a:t>
                </a:r>
              </a:p>
              <a:p>
                <a:pPr lvl="0"/>
                <a:r>
                  <a:rPr b="1"/>
                  <a:t>Combine:</a:t>
                </a:r>
                <a:r>
                  <a:rPr/>
                  <a:t> Trivial (because in-place)</a:t>
                </a:r>
              </a:p>
              <a:p>
                <a:pPr lvl="0" indent="0" marL="0">
                  <a:buNone/>
                </a:pPr>
                <a:r>
                  <a:rPr b="1"/>
                  <a:t>Key:</a:t>
                </a:r>
                <a:r>
                  <a:rPr/>
                  <a:t> Linear-time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partitioning algorithm</a:t>
                </a:r>
              </a:p>
            </p:txBody>
          </p:sp>
        </mc:Choice>
      </mc:AlternateContent>
      <p:pic>
        <p:nvPicPr>
          <p:cNvPr descr="fig:  assets/ce100-week-3-matrix-quicksort_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14600"/>
            <a:ext cx="51054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height:200px center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 / Quick Sort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Matrix Multiplication</a:t>
            </a:r>
          </a:p>
          <a:p>
            <a:pPr lvl="1"/>
            <a:r>
              <a:rPr/>
              <a:t>Traditional</a:t>
            </a:r>
          </a:p>
          <a:p>
            <a:pPr lvl="1"/>
            <a:r>
              <a:rPr/>
              <a:t>Recursive</a:t>
            </a:r>
          </a:p>
          <a:p>
            <a:pPr lvl="1"/>
            <a:r>
              <a:rPr/>
              <a:t>Strassen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Quicksort</a:t>
            </a:r>
          </a:p>
          <a:p>
            <a:pPr lvl="1"/>
            <a:r>
              <a:rPr/>
              <a:t>Hoare Partitioning</a:t>
            </a:r>
          </a:p>
          <a:p>
            <a:pPr lvl="1"/>
            <a:r>
              <a:rPr/>
              <a:t>Lomuto Partitioning</a:t>
            </a:r>
          </a:p>
          <a:p>
            <a:pPr lvl="1"/>
            <a:r>
              <a:rPr/>
              <a:t>Recursive Sorting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Quicksort Analysis</a:t>
            </a:r>
          </a:p>
          <a:p>
            <a:pPr lvl="1"/>
            <a:r>
              <a:rPr/>
              <a:t>Randomized Quicksort</a:t>
            </a:r>
          </a:p>
          <a:p>
            <a:pPr lvl="1"/>
            <a:r>
              <a:rPr/>
              <a:t>Randomized Selection</a:t>
            </a:r>
          </a:p>
          <a:p>
            <a:pPr lvl="2"/>
            <a:r>
              <a:rPr/>
              <a:t>Recursive</a:t>
            </a:r>
          </a:p>
          <a:p>
            <a:pPr lvl="2"/>
            <a:r>
              <a:rPr/>
              <a:t>Medians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 b="1"/>
                  <a:t>Output: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⋅</m:t>
                    </m:r>
                    <m:r>
                      <m:t>B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i</m:t>
                    </m:r>
                    <m:r>
                      <m:rPr>
                        <m:sty m:val="p"/>
                      </m:rPr>
                      <m:t>,</m:t>
                    </m:r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⋱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⋱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⋱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</a:t>
            </a:r>
          </a:p>
        </p:txBody>
      </p:sp>
      <p:pic>
        <p:nvPicPr>
          <p:cNvPr descr="fig:  assets/ce100-week-3-matrix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14600"/>
            <a:ext cx="8229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2022-02-04T23:30:09Z</dcterms:created>
  <dcterms:modified xsi:type="dcterms:W3CDTF">2022-02-04T23:30:09Z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Matrix Multiplication / Quick Sort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