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md_doc.pdf" TargetMode="External" /><Relationship Id="rId3" Type="http://schemas.openxmlformats.org/officeDocument/2006/relationships/hyperlink" Target="syllabus.md_slide.pdf" TargetMode="External" /><Relationship Id="rId4" Type="http://schemas.openxmlformats.org/officeDocument/2006/relationships/hyperlink" Target="syllabus.md_slide.pptx" TargetMode="External" /><Relationship Id="rId5" Type="http://schemas.openxmlformats.org/officeDocument/2006/relationships/hyperlink" Target="2021-2022-spring-ce100-algorithms-and-programming-II-comp-eng.docx" TargetMode="External" /><Relationship Id="rId6" Type="http://schemas.openxmlformats.org/officeDocument/2006/relationships/hyperlink" Target="2021-2022-spring-ce100-algorithms-and-programming-I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Interpret a computational problem specification and algorithmic solution and implement a C/C++, Java or C# application to solve that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the correctness of algorithms using inductive proofs and invariants.</a:t>
            </a:r>
          </a:p>
          <a:p>
            <a:pPr lvl="0"/>
            <a:r>
              <a:rPr/>
              <a:t>Understand algorithm design steps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algorithm cost calculation for time complexity and asymptotic notation</a:t>
            </a:r>
          </a:p>
          <a:p>
            <a:pPr lvl="0"/>
            <a:r>
              <a:rPr/>
              <a:t>Analyze recursive algorithms complexity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divide-and-conquer, dynamic programming and greedy approaches.</a:t>
            </a:r>
          </a:p>
          <a:p>
            <a:pPr lvl="0"/>
            <a:r>
              <a:rPr/>
              <a:t>Understand graphs and graph related algorithms.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hashing and encryption operations input and outputs.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Algorithms Basics, Pseudocode</a:t>
            </a:r>
          </a:p>
          <a:p>
            <a:pPr lvl="0"/>
            <a:r>
              <a:rPr/>
              <a:t>Algorithms Analysis for Time Complexity and Asymptotic Notation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Sorting Problems (Insertion and Merge Sorts)</a:t>
            </a:r>
          </a:p>
          <a:p>
            <a:pPr lvl="0"/>
            <a:r>
              <a:rPr/>
              <a:t>Recursive Algorithms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Divide-and-Conquer Analysis (Merge Sort, Binary Search)</a:t>
            </a:r>
          </a:p>
          <a:p>
            <a:pPr lvl="0"/>
            <a:r>
              <a:rPr/>
              <a:t>Matrix Multiplication Problem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Quicksort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Heaps, Heap Sort and Priority Queues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Radix Sort, You should have a laptop for programming practices during this course and Counting Sort.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Convex Hull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Dynamic Programming</a:t>
            </a:r>
          </a:p>
          <a:p>
            <a:pPr lvl="0"/>
            <a:r>
              <a:rPr/>
              <a:t>Greedy Algorithms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Graphs and Graphs Search Algorithms</a:t>
            </a:r>
          </a:p>
          <a:p>
            <a:pPr lvl="1"/>
            <a:r>
              <a:rPr/>
              <a:t>Breadth-First Search</a:t>
            </a:r>
          </a:p>
          <a:p>
            <a:pPr lvl="1"/>
            <a:r>
              <a:rPr/>
              <a:t>Depth-First Search and Topological Sort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Structure Algorithms</a:t>
            </a:r>
          </a:p>
          <a:p>
            <a:pPr lvl="1"/>
            <a:r>
              <a:rPr/>
              <a:t>Strongly Connected Components</a:t>
            </a:r>
          </a:p>
          <a:p>
            <a:pPr lvl="1"/>
            <a:r>
              <a:rPr/>
              <a:t>Minimum Spanning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Disjoint Set Operations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Single Source Shortest Path Algorithm</a:t>
            </a:r>
          </a:p>
          <a:p>
            <a:pPr lvl="0"/>
            <a:r>
              <a:rPr/>
              <a:t>Q-Learning Shortest Path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Network Flow and Applications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Hashing and Encryption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 works or projects as follows. taught Algorithms and Programming I programming skills</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Overdue assignments will not be accepted after three (3) days.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CE100 Algorithms and Programming-II</a:t>
            </a:r>
          </a:p>
          <a:p>
            <a:pPr lvl="0" indent="0" marL="0">
              <a:spcBef>
                <a:spcPts val="3000"/>
              </a:spcBef>
              <a:buNone/>
            </a:pPr>
            <a:r>
              <a:rPr b="1"/>
              <a:t>Syllabus</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Unexpected situations must be reported to the instructor for late home works by students.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 </a:t>
            </a:r>
            <a:r>
              <a:rPr b="1"/>
              <a:t>Algorithms and Programming I</a:t>
            </a:r>
            <a:r>
              <a:rPr/>
              <a:t> programming skills to complete the course with success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bafwwt6</a:t>
                      </a:r>
                    </a:p>
                  </a:txBody>
                </a:tc>
              </a:tr>
              <a:tr h="0">
                <a:tc>
                  <a:txBody>
                    <a:bodyPr/>
                    <a:lstStyle/>
                    <a:p>
                      <a:pPr lvl="0" indent="0" marL="0">
                        <a:buNone/>
                      </a:pPr>
                      <a:r>
                        <a:rPr b="1"/>
                        <a:t>Lecture Hours and Days</a:t>
                      </a:r>
                    </a:p>
                  </a:txBody>
                </a:tc>
                <a:tc>
                  <a:txBody>
                    <a:bodyPr/>
                    <a:lstStyle/>
                    <a:p>
                      <a:pPr lvl="0" indent="0" marL="0">
                        <a:buNone/>
                      </a:pPr>
                      <a:r>
                        <a:rPr/>
                        <a:t>TBD</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TBD</a:t>
                      </a:r>
                    </a:p>
                  </a:txBody>
                </a:tc>
                <a:tc>
                  <a:txBody>
                    <a:bodyPr/>
                    <a:lstStyle/>
                    <a:p>
                      <a:pPr lvl="0" indent="0" marL="0" algn="l">
                        <a:buNone/>
                      </a:pPr>
                      <a:r>
                        <a:rPr/>
                        <a:t>Course Plan and Communication Grading System, Assignments and Exams. Algorithms Basics, Pseudocode Algorithm Cost Calculation for Time Complexity. Worst, Average and Best Case Summary Sorting Problem (Insertion and Merge Sort Analysis)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TBD</a:t>
                      </a:r>
                    </a:p>
                  </a:txBody>
                </a:tc>
                <a:tc>
                  <a:txBody>
                    <a:bodyPr/>
                    <a:lstStyle/>
                    <a:p>
                      <a:pPr lvl="0" indent="0" marL="0" algn="l">
                        <a:buNone/>
                      </a:pPr>
                      <a:r>
                        <a:rPr/>
                        <a:t>Solving Recurrences (Recursion Tree, Master Method and Back-Substitution) Divide-and-Conquer Analysis (Merge Sort, Binary Search) Recurrence Solution</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TBD</a:t>
                      </a:r>
                    </a:p>
                  </a:txBody>
                  <a:tcPr/>
                </a:tc>
                <a:tc>
                  <a:txBody>
                    <a:bodyPr/>
                    <a:lstStyle/>
                    <a:p>
                      <a:pPr lvl="0" indent="0" marL="0" algn="l">
                        <a:buNone/>
                      </a:pPr>
                      <a:r>
                        <a:rPr/>
                        <a:t>RAM (Random Access Machine Model) Asymptotic Notation (Big O, Big Teta, Big Omega,Small o,Small omega) Matrix Multiplication(Traditional,Recursive,Strassen)</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TBD</a:t>
                      </a:r>
                    </a:p>
                  </a:txBody>
                </a:tc>
                <a:tc>
                  <a:txBody>
                    <a:bodyPr/>
                    <a:lstStyle/>
                    <a:p>
                      <a:pPr lvl="0" indent="0" marL="0" algn="l">
                        <a:buNone/>
                      </a:pPr>
                      <a:r>
                        <a:rPr/>
                        <a:t>Quicksort and Analysis ( Hoare and Lomuto Partitioning, Recursive Sorting) Randomized Quicksort and Selection Recursive, Medians) Heaps (Max / Min Heap, Heap Data Structure, Iterative and Recursive Heapify, Extract-Max, Build Heap) Heap Sort, Priority Queues, Linked Lists, Radix Sort,Counting Sort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TBD</a:t>
                      </a:r>
                    </a:p>
                  </a:txBody>
                </a:tc>
                <a:tc>
                  <a:txBody>
                    <a:bodyPr/>
                    <a:lstStyle/>
                    <a:p>
                      <a:pPr lvl="0" indent="0" marL="0" algn="l">
                        <a:buNone/>
                      </a:pPr>
                      <a:r>
                        <a:rPr/>
                        <a:t>Convex Hull (Divide &amp; Conquer) Dynamic Programming (Fibonacci Numbers) Divide-and-Conquer (DAC) vs Dynamic Programming (DP) Development of a DP Algorithms Matrix-Chain Multiplication and Analysis</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TBD</a:t>
                      </a:r>
                    </a:p>
                  </a:txBody>
                  <a:tcPr/>
                </a:tc>
                <a:tc>
                  <a:txBody>
                    <a:bodyPr/>
                    <a:lstStyle/>
                    <a:p>
                      <a:pPr lvl="0" indent="0" marL="0" algn="l">
                        <a:buNone/>
                      </a:pPr>
                      <a:r>
                        <a:rPr/>
                        <a:t>Elements of Dynamic Programming Recursive Matrix Chain Order Memoization (Top-Down Approach, RMC, MemoizedMatrixChain, LookupC) Dynamic Programming vs. Memoization Longest Common Subsequence (LCS) Most Common Dynamic Programming Interview Questions</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TBD</a:t>
                      </a:r>
                    </a:p>
                  </a:txBody>
                </a:tc>
                <a:tc>
                  <a:txBody>
                    <a:bodyPr/>
                    <a:lstStyle/>
                    <a:p>
                      <a:pPr lvl="0" indent="0" marL="0" algn="l">
                        <a:buNone/>
                      </a:pPr>
                      <a:r>
                        <a:rPr/>
                        <a:t>Greedy Algorithms and Dynamic Programming Differences Greedy Algorithms (Activity Selection Problem, Knapsack Problems)</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TBD</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TBD</a:t>
                      </a:r>
                    </a:p>
                  </a:txBody>
                  <a:tcPr/>
                </a:tc>
                <a:tc>
                  <a:txBody>
                    <a:bodyPr/>
                    <a:lstStyle/>
                    <a:p>
                      <a:pPr lvl="0" indent="0" marL="0" algn="l">
                        <a:buNone/>
                      </a:pPr>
                      <a:r>
                        <a:rPr/>
                        <a:t>Heap Data Structure, Heap Sort, Huffman Coding</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TBD</a:t>
                      </a:r>
                    </a:p>
                  </a:txBody>
                </a:tc>
                <a:tc>
                  <a:txBody>
                    <a:bodyPr/>
                    <a:lstStyle/>
                    <a:p>
                      <a:pPr lvl="0" indent="0" marL="0" algn="l">
                        <a:buNone/>
                      </a:pPr>
                      <a:r>
                        <a:rPr/>
                        <a:t>Introduction to Graphs, Gr,aphs and Representation, BFS (Breath-First Search), DFS (Depth-First Search), Topological Order, SCC (Strongly Connected Components), MST, Prim, Kruskal</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TBD</a:t>
                      </a:r>
                    </a:p>
                  </a:txBody>
                </a:tc>
                <a:tc>
                  <a:txBody>
                    <a:bodyPr/>
                    <a:lstStyle/>
                    <a:p>
                      <a:pPr lvl="0" indent="0" marL="0" algn="l">
                        <a:buNone/>
                      </a:pPr>
                      <a:r>
                        <a:rPr/>
                        <a:t>Disjoint Sets and Kruskal Relationships,Single-Source Shortest Path,(Bellman- Ford,Dijkstra),Q-Learning Shortest Path,Max-Flow Min-Cut (Ford-Fulkerson,Edmond’s Karp,Dinic)</a:t>
                      </a:r>
                    </a:p>
                  </a:txBody>
                </a:tc>
                <a:tc>
                  <a:txBody>
                    <a:bodyPr/>
                    <a:lstStyle/>
                    <a:p>
                      <a:pPr lvl="0" indent="0" marL="0" algn="l">
                        <a:buNone/>
                      </a:pPr>
                      <a:r>
                        <a:rPr/>
                        <a:t>TBD</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TBD</a:t>
                      </a:r>
                    </a:p>
                  </a:txBody>
                  <a:tcPr/>
                </a:tc>
                <a:tc>
                  <a:txBody>
                    <a:bodyPr/>
                    <a:lstStyle/>
                    <a:p>
                      <a:pPr lvl="0" indent="0" marL="0" algn="l">
                        <a:buNone/>
                      </a:pPr>
                      <a:r>
                        <a:rPr/>
                        <a:t>Crypto++ Library Usage, Hashing and Integrity Control, Cryptographic Hash Functions (SHA-1,SHA-256,SHA-512,H-MAC), Checksums(MD5,CRC32)</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TBD</a:t>
                      </a:r>
                    </a:p>
                  </a:txBody>
                </a:tc>
                <a:tc>
                  <a:txBody>
                    <a:bodyPr/>
                    <a:lstStyle/>
                    <a:p>
                      <a:pPr lvl="0" indent="0" marL="0" algn="l">
                        <a:buNone/>
                      </a:pPr>
                      <a:r>
                        <a:rPr/>
                        <a:t>Symmetric Encryption Algorithms (AES, DES, TDES), Symmetric Encryption Modes (ECB, CBC), Asymmetric Encryption, Key Pairs (Public-Private Key Pairs), Signature Generation and Validation</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TBD</a:t>
                      </a:r>
                    </a:p>
                  </a:txBody>
                </a:tc>
                <a:tc>
                  <a:txBody>
                    <a:bodyPr/>
                    <a:lstStyle/>
                    <a:p>
                      <a:pPr lvl="0" indent="0" marL="0" algn="l">
                        <a:buNone/>
                      </a:pPr>
                      <a:r>
                        <a:rPr/>
                        <a:t>OTP Calculation(Time-based, Counter-based),File Encryption and Decryption and Integrity Control Operations</a:t>
                      </a:r>
                    </a:p>
                  </a:txBody>
                </a:tc>
                <a:tc>
                  <a:txBody>
                    <a:bodyPr/>
                    <a:lstStyle/>
                    <a:p>
                      <a:pPr lvl="0" indent="0" marL="0" algn="l">
                        <a:buNone/>
                      </a:pPr>
                      <a:r>
                        <a:rPr/>
                        <a:t>TBD</a:t>
                      </a:r>
                    </a:p>
                  </a:txBody>
                </a:tc>
              </a:tr>
            </a:tbl>
          </a:graphicData>
        </a:graphic>
      </p:graphicFrame>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TBD</a:t>
                      </a:r>
                    </a:p>
                  </a:txBody>
                  <a:tcPr/>
                </a:tc>
                <a:tc>
                  <a:txBody>
                    <a:bodyPr/>
                    <a:lstStyle/>
                    <a:p>
                      <a:pPr lvl="0" indent="0" marL="0" algn="l">
                        <a:buNone/>
                      </a:pPr>
                      <a:r>
                        <a:rPr/>
                        <a:t>Review</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TBD</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a:t>
                      </a:r>
                      <a:r>
                        <a:rPr i="1"/>
                        <a:t>[CE100]</a:t>
                      </a:r>
                      <a:r>
                        <a:rPr/>
                        <a:t>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continues the </a:t>
            </a:r>
            <a:r>
              <a:rPr i="1"/>
              <a:t>CE103 Algorithms and Programming I</a:t>
            </a:r>
            <a:r>
              <a:rPr/>
              <a:t> course. This course taught programming skills in Algorithms and Programming I course met. This course taught programming skills in Algorithms and Programming I with common problems and their solution algorithms. This lecture is about analyzing and understanding how algorithms work for common issues. The class will be based on expertise sharing and guiding students to find learning methods and practice for algorithm and programming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Programming-II</dc:title>
  <dc:creator>Author: Asst. Prof. Dr. Uğur CORUH</dc:creator>
  <cp:keywords/>
  <dcterms:created xsi:type="dcterms:W3CDTF">2022-01-29T00:21:31Z</dcterms:created>
  <dcterms:modified xsi:type="dcterms:W3CDTF">2022-01-29T00:21:31Z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Programming-II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