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5" Type="http://schemas.openxmlformats.org/officeDocument/2006/relationships/viewProps" Target="viewProps.xml" /><Relationship Id="rId134" Type="http://schemas.openxmlformats.org/officeDocument/2006/relationships/presProps" Target="presProps.xml" /><Relationship Id="rId1" Type="http://schemas.openxmlformats.org/officeDocument/2006/relationships/slideMaster" Target="slideMasters/slideMaster1.xml" /><Relationship Id="rId137" Type="http://schemas.openxmlformats.org/officeDocument/2006/relationships/tableStyles" Target="tableStyles.xml" /><Relationship Id="rId13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anchor="ctr" bIns="45720" lIns="91440" rIns="91440" rtlCol="0" tIns="45720" vert="horz">
            <a:normAutofit/>
          </a:bodyPr>
          <a:lstStyle/>
          <a:p>
            <a:r>
              <a:rPr lang="en-US" smtClean="0"/>
              <a:t>Click to edit Master title style</a:t>
            </a:r>
            <a:endParaRPr lang="en-US"/>
          </a:p>
        </p:txBody>
      </p:sp>
      <p:sp>
        <p:nvSpPr>
          <p:cNvPr id="3" name="Text Placeholder 2"/>
          <p:cNvSpPr>
            <a:spLocks noGrp="1"/>
          </p:cNvSpPr>
          <p:nvPr>
            <p:ph idx="1" type="body"/>
          </p:nvPr>
        </p:nvSpPr>
        <p:spPr>
          <a:xfrm>
            <a:off x="457200" y="1600200"/>
            <a:ext cx="8229600" cy="4525963"/>
          </a:xfrm>
          <a:prstGeom prst="rect">
            <a:avLst/>
          </a:prstGeom>
        </p:spPr>
        <p:txBody>
          <a:bodyPr bIns="45720" lIns="91440" rIns="91440" rtlCol="0" tIns="45720"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2" sz="half" type="dt"/>
          </p:nvPr>
        </p:nvSpPr>
        <p:spPr>
          <a:xfrm>
            <a:off x="457200" y="6356350"/>
            <a:ext cx="21336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idx="3" sz="quarter" type="ftr"/>
          </p:nvPr>
        </p:nvSpPr>
        <p:spPr>
          <a:xfrm>
            <a:off x="3124200" y="6356350"/>
            <a:ext cx="28956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6356350"/>
            <a:ext cx="21336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eaLnBrk="1" hangingPunct="1" latinLnBrk="0" rtl="0">
        <a:spcBef>
          <a:spcPct val="0"/>
        </a:spcBef>
        <a:buNone/>
        <a:defRPr kern="1200" sz="4400">
          <a:solidFill>
            <a:schemeClr val="tx1"/>
          </a:solidFill>
          <a:latin typeface="+mj-lt"/>
          <a:ea typeface="+mj-ea"/>
          <a:cs typeface="+mj-cs"/>
        </a:defRPr>
      </a:lvl1pPr>
    </p:titleStyle>
    <p:bodyStyle>
      <a:lvl1pPr algn="l" defTabSz="457200" eaLnBrk="1" hangingPunct="1" indent="-457200" latinLnBrk="0" marL="457200" rtl="0">
        <a:spcBef>
          <a:spcPct val="20000"/>
        </a:spcBef>
        <a:buFont typeface="Arial"/>
        <a:buChar char="•"/>
        <a:defRPr kern="1200" sz="3200">
          <a:solidFill>
            <a:schemeClr val="tx1"/>
          </a:solidFill>
          <a:latin typeface="+mn-lt"/>
          <a:ea typeface="+mn-ea"/>
          <a:cs typeface="+mn-cs"/>
        </a:defRPr>
      </a:lvl1pPr>
      <a:lvl2pPr algn="l" defTabSz="457200" eaLnBrk="1" hangingPunct="1" indent="-457200" latinLnBrk="0" marL="914400" rtl="0">
        <a:spcBef>
          <a:spcPct val="20000"/>
        </a:spcBef>
        <a:buFont typeface="Arial"/>
        <a:buChar char="–"/>
        <a:defRPr kern="1200" sz="2800">
          <a:solidFill>
            <a:schemeClr val="tx1"/>
          </a:solidFill>
          <a:latin typeface="+mn-lt"/>
          <a:ea typeface="+mn-ea"/>
          <a:cs typeface="+mn-cs"/>
        </a:defRPr>
      </a:lvl2pPr>
      <a:lvl3pPr algn="l" defTabSz="457200" eaLnBrk="1" hangingPunct="1" indent="-457200" latinLnBrk="0" marL="1371600" rtl="0">
        <a:spcBef>
          <a:spcPct val="20000"/>
        </a:spcBef>
        <a:buFont typeface="Arial"/>
        <a:buChar char="•"/>
        <a:defRPr kern="1200" sz="2400">
          <a:solidFill>
            <a:schemeClr val="tx1"/>
          </a:solidFill>
          <a:latin typeface="+mn-lt"/>
          <a:ea typeface="+mn-ea"/>
          <a:cs typeface="+mn-cs"/>
        </a:defRPr>
      </a:lvl3pPr>
      <a:lvl4pPr algn="l" defTabSz="457200" eaLnBrk="1" hangingPunct="1" indent="-457200" latinLnBrk="0" marL="1828800" rtl="0">
        <a:spcBef>
          <a:spcPct val="20000"/>
        </a:spcBef>
        <a:buFont typeface="Arial"/>
        <a:buChar char="–"/>
        <a:defRPr kern="1200" sz="2000">
          <a:solidFill>
            <a:schemeClr val="tx1"/>
          </a:solidFill>
          <a:latin typeface="+mn-lt"/>
          <a:ea typeface="+mn-ea"/>
          <a:cs typeface="+mn-cs"/>
        </a:defRPr>
      </a:lvl4pPr>
      <a:lvl5pPr algn="l" defTabSz="457200" eaLnBrk="1" hangingPunct="1" indent="-457200" latinLnBrk="0" marL="2286000" rtl="0">
        <a:spcBef>
          <a:spcPct val="20000"/>
        </a:spcBef>
        <a:buFont typeface="Arial"/>
        <a:buChar char="»"/>
        <a:defRPr kern="1200" sz="2000">
          <a:solidFill>
            <a:schemeClr val="tx1"/>
          </a:solidFill>
          <a:latin typeface="+mn-lt"/>
          <a:ea typeface="+mn-ea"/>
          <a:cs typeface="+mn-cs"/>
        </a:defRPr>
      </a:lvl5pPr>
      <a:lvl6pPr algn="l" defTabSz="457200" eaLnBrk="1" hangingPunct="1" indent="-457200" latinLnBrk="0" marL="2743200" rtl="0">
        <a:spcBef>
          <a:spcPct val="20000"/>
        </a:spcBef>
        <a:buFont typeface="Arial"/>
        <a:buChar char="•"/>
        <a:defRPr kern="1200" sz="2000">
          <a:solidFill>
            <a:schemeClr val="tx1"/>
          </a:solidFill>
          <a:latin typeface="+mn-lt"/>
          <a:ea typeface="+mn-ea"/>
          <a:cs typeface="+mn-cs"/>
        </a:defRPr>
      </a:lvl6pPr>
      <a:lvl7pPr algn="l" defTabSz="457200" eaLnBrk="1" hangingPunct="1" indent="-457200" latinLnBrk="0" marL="3200400" rtl="0">
        <a:spcBef>
          <a:spcPct val="20000"/>
        </a:spcBef>
        <a:buFont typeface="Arial"/>
        <a:buChar char="•"/>
        <a:defRPr kern="1200" sz="2000">
          <a:solidFill>
            <a:schemeClr val="tx1"/>
          </a:solidFill>
          <a:latin typeface="+mn-lt"/>
          <a:ea typeface="+mn-ea"/>
          <a:cs typeface="+mn-cs"/>
        </a:defRPr>
      </a:lvl7pPr>
      <a:lvl8pPr algn="l" defTabSz="457200" eaLnBrk="1" hangingPunct="1" indent="-457200" latinLnBrk="0" marL="3657600" rtl="0">
        <a:spcBef>
          <a:spcPct val="20000"/>
        </a:spcBef>
        <a:buFont typeface="Arial"/>
        <a:buChar char="•"/>
        <a:defRPr kern="1200" sz="2000">
          <a:solidFill>
            <a:schemeClr val="tx1"/>
          </a:solidFill>
          <a:latin typeface="+mn-lt"/>
          <a:ea typeface="+mn-ea"/>
          <a:cs typeface="+mn-cs"/>
        </a:defRPr>
      </a:lvl8pPr>
      <a:lvl9pPr algn="l" defTabSz="457200" eaLnBrk="1" hangingPunct="1" indent="-457200" latinLnBrk="0" marL="4114800" rtl="0">
        <a:spcBef>
          <a:spcPct val="20000"/>
        </a:spcBef>
        <a:buFont typeface="Arial"/>
        <a:buChar char="•"/>
        <a:defRPr kern="1200" sz="2000">
          <a:solidFill>
            <a:schemeClr val="tx1"/>
          </a:solidFill>
          <a:latin typeface="+mn-lt"/>
          <a:ea typeface="+mn-ea"/>
          <a:cs typeface="+mn-cs"/>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flowgorithm.org/" TargetMode="External" /></Relationships>
</file>

<file path=ppt/slides/_rels/slide10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9.svg" /></Relationships>
</file>

<file path=ppt/slides/_rels/slide10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0.svg" /></Relationships>
</file>

<file path=ppt/slides/_rels/slide10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en.wikipedia.org/wiki/Pseudocode" TargetMode="External" /><Relationship Id="rId3" Type="http://schemas.openxmlformats.org/officeDocument/2006/relationships/hyperlink" Target="https://www.unf.edu/~broggio/cop2221/2221pseu.htm" TargetMode="External" /><Relationship Id="rId4" Type="http://schemas.openxmlformats.org/officeDocument/2006/relationships/hyperlink" Target="https://www.geeksforgeeks.org/how-to-write-a-pseudo-code/" TargetMode="External" /></Relationships>
</file>

<file path=ppt/slides/_rels/slide1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8.svg" /></Relationships>
</file>

<file path=ppt/slides/_rels/slide1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8.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1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svg" /></Relationships>
</file>

<file path=ppt/slides/_rels/slide1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1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mitpress.mit.edu/books/introduction-algorithms-third-edition" TargetMode="External" /><Relationship Id="rId3" Type="http://schemas.openxmlformats.org/officeDocument/2006/relationships/hyperlink" Target="https://www.geeksforgeeks.org/insertion-sort/" TargetMode="External" /><Relationship Id="rId4" Type="http://schemas.openxmlformats.org/officeDocument/2006/relationships/hyperlink" Target="https://xlinux.nist.gov/dads/" TargetMode="External" /><Relationship Id="rId5" Type="http://schemas.openxmlformats.org/officeDocument/2006/relationships/hyperlink" Target="https://xlinux.nist.gov/dads/HTML/bigOnotation.html" TargetMode="External" /><Relationship Id="rId6" Type="http://schemas.openxmlformats.org/officeDocument/2006/relationships/hyperlink" Target="https://xlinux.nist.gov/dads/HTML/omegaCapital.html" TargetMode="External" /></Relationships>
</file>

<file path=ppt/slides/_rels/slide1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sv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sv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sv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sv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sv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8.svg" /></Relationships>
</file>

<file path=ppt/slides/_rels/slide2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9.svg" /></Relationships>
</file>

<file path=ppt/slides/_rels/slide2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0.svg" /></Relationships>
</file>

<file path=ppt/slides/_rels/slide2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1.svg" /></Relationships>
</file>

<file path=ppt/slides/_rels/slide2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svg" /></Relationships>
</file>

<file path=ppt/slides/_rels/slide2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3.svg" /></Relationships>
</file>

<file path=ppt/slides/_rels/slide2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4.svg" /></Relationships>
</file>

<file path=ppt/slides/_rels/slide2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5.svg"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ce100-week-1-intro.md_doc.pdf" TargetMode="External" /><Relationship Id="rId3" Type="http://schemas.openxmlformats.org/officeDocument/2006/relationships/hyperlink" Target="ce100-week-1-intro.md_slide.pdf" TargetMode="External" /><Relationship Id="rId4" Type="http://schemas.openxmlformats.org/officeDocument/2006/relationships/hyperlink" Target="ce100-week-1-intro.md_slide.pptx" TargetMode="Externa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visualgo.net/en/sorting" TargetMode="External" /><Relationship Id="rId3" Type="http://schemas.openxmlformats.org/officeDocument/2006/relationships/hyperlink" Target="https://ideone.com/HMvHTs" TargetMode="Externa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svg"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svg"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8.svg"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svg"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3.svg"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en.wikipedia.org/wiki/Mathematical_proof" TargetMode="External"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9.svg"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6.svg" /></Relationships>
</file>

<file path=ppt/slides/_rels/slide5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0.svg"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1.svg" /></Relationships>
</file>

<file path=ppt/slides/_rels/slide5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2.sv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3.svg" /></Relationships>
</file>

<file path=ppt/slides/_rels/slide6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4.svg" /></Relationships>
</file>

<file path=ppt/slides/_rels/slide7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5.svg" /></Relationships>
</file>

<file path=ppt/slides/_rels/slide7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6.svg" /></Relationships>
</file>

<file path=ppt/slides/_rels/slide9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7.svg" /></Relationships>
</file>

<file path=ppt/slides/_rels/slide9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8.svg" /></Relationships>
</file>

<file path=ppt/slides/_rels/slide9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indent="0" marL="0">
              <a:buNone/>
            </a:pPr>
            <a:r>
              <a:rPr/>
              <a:t>CE100 Algorithms and Programming II</a:t>
            </a:r>
          </a:p>
        </p:txBody>
      </p:sp>
      <p:sp>
        <p:nvSpPr>
          <p:cNvPr id="3" name="Subtitle 2"/>
          <p:cNvSpPr>
            <a:spLocks noGrp="1"/>
          </p:cNvSpPr>
          <p:nvPr>
            <p:ph idx="1" type="subTitle"/>
          </p:nvPr>
        </p:nvSpPr>
        <p:spPr>
          <a:xfrm>
            <a:off x="1371600" y="3886200"/>
            <a:ext cx="6400800" cy="1752600"/>
          </a:xfrm>
        </p:spPr>
        <p:txBody>
          <a:bodyPr/>
          <a:lstStyle/>
          <a:p>
            <a:pPr lvl="0" indent="0" marL="0">
              <a:buNone/>
            </a:pPr>
            <a:r>
              <a:rPr/>
              <a:t>Introduction to Analysis of Algorithms</a:t>
            </a:r>
            <a:br/>
            <a:br/>
            <a:r>
              <a:rPr/>
              <a:t>Author: Asst. Prof. Dr. Uğur CORUH</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Pseudo-code notation</a:t>
            </a:r>
          </a:p>
        </p:txBody>
      </p:sp>
      <p:sp>
        <p:nvSpPr>
          <p:cNvPr id="3" name="Content Placeholder 2"/>
          <p:cNvSpPr>
            <a:spLocks noGrp="1"/>
          </p:cNvSpPr>
          <p:nvPr>
            <p:ph idx="1"/>
          </p:nvPr>
        </p:nvSpPr>
        <p:spPr/>
        <p:txBody>
          <a:bodyPr/>
          <a:lstStyle/>
          <a:p>
            <a:pPr lvl="0" indent="0" marL="0">
              <a:buNone/>
            </a:pPr>
            <a:r>
              <a:rPr/>
              <a:t>We can use </a:t>
            </a:r>
            <a:r>
              <a:rPr>
                <a:hlinkClick r:id="rId2"/>
              </a:rPr>
              <a:t>Flowgorithm - Flowchart Programming Language</a:t>
            </a:r>
          </a:p>
          <a:p>
            <a:pPr lvl="0"/>
            <a:r>
              <a:rPr/>
              <a:t>Objective: Express algorithms to humans in a clear and concise way</a:t>
            </a:r>
          </a:p>
          <a:p>
            <a:pPr lvl="0"/>
            <a:r>
              <a:rPr/>
              <a:t>Liberal use of English</a:t>
            </a:r>
          </a:p>
          <a:p>
            <a:pPr lvl="0"/>
            <a:r>
              <a:rPr/>
              <a:t>Indentation for block structures</a:t>
            </a:r>
          </a:p>
          <a:p>
            <a:pPr lvl="0"/>
            <a:r>
              <a:rPr/>
              <a:t>Omission of error handling and other details (needed in real programs)</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spcBef>
                    <a:spcPts val="3000"/>
                  </a:spcBef>
                  <a:buNone/>
                </a:pPr>
                <a:r>
                  <a:rPr b="1"/>
                  <a:t>Big-Theta /</a:t>
                </a:r>
                <a14:m>
                  <m:oMath xmlns:m="http://schemas.openxmlformats.org/officeDocument/2006/math">
                    <m:r>
                      <m:t>Θ</m:t>
                    </m:r>
                  </m:oMath>
                </a14:m>
                <a:r>
                  <a:rPr b="1"/>
                  <a:t>-Notation : Asymptotically tight bound (Average Case) (2)</a:t>
                </a:r>
              </a:p>
            </p:txBody>
          </p:sp>
        </mc:Choice>
      </mc:AlternateContent>
      <p:pic>
        <p:nvPicPr>
          <p:cNvPr descr="fig:  assets/ce100-week-1-intro-bigo_avg_case.drawio.svg" id="0" name="Picture 1"/>
          <p:cNvPicPr>
            <a:picLocks noGrp="1" noChangeAspect="1"/>
          </p:cNvPicPr>
          <p:nvPr/>
        </p:nvPicPr>
        <p:blipFill>
          <a:blip r:embed="rId2"/>
          <a:stretch>
            <a:fillRect/>
          </a:stretch>
        </p:blipFill>
        <p:spPr bwMode="auto">
          <a:xfrm>
            <a:off x="3568700" y="1054100"/>
            <a:ext cx="5105400" cy="37592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alt:“Big-Theta Function” height:450px center</a:t>
            </a: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Big-Theta /</a:t>
                </a:r>
                <a14:m>
                  <m:oMath xmlns:m="http://schemas.openxmlformats.org/officeDocument/2006/math">
                    <m:r>
                      <m:t>Θ</m:t>
                    </m:r>
                  </m:oMath>
                </a14:m>
                <a:r>
                  <a:rPr b="1"/>
                  <a:t>-Notation : Asymptotically tight bound (Average Case) (3)</a:t>
                </a:r>
              </a:p>
              <a:p>
                <a:pPr lvl="0" indent="0" marL="0">
                  <a:spcBef>
                    <a:spcPts val="3000"/>
                  </a:spcBef>
                  <a:buNone/>
                </a:pPr>
                <a:r>
                  <a:rPr b="1"/>
                  <a:t>Example-1</a:t>
                </a:r>
              </a:p>
              <a:p>
                <a:pPr lvl="0" indent="0" marL="0">
                  <a:buNone/>
                </a:pPr>
                <a:r>
                  <a:rPr/>
                  <a:t>Show that </a:t>
                </a:r>
                <a14:m>
                  <m:oMath xmlns:m="http://schemas.openxmlformats.org/officeDocument/2006/math">
                    <m:r>
                      <m:t>2</m:t>
                    </m:r>
                    <m:sSup>
                      <m:e>
                        <m:r>
                          <m:t>n</m:t>
                        </m:r>
                      </m:e>
                      <m:sup>
                        <m:r>
                          <m:t>2</m:t>
                        </m:r>
                      </m:sup>
                    </m:sSup>
                    <m:r>
                      <m:rPr>
                        <m:sty m:val="p"/>
                      </m:rPr>
                      <m:t>+</m:t>
                    </m:r>
                    <m:r>
                      <m:t>n</m:t>
                    </m:r>
                    <m:r>
                      <m:rPr>
                        <m:sty m:val="p"/>
                      </m:rPr>
                      <m:t>=</m:t>
                    </m:r>
                    <m:r>
                      <m:t>Θ</m:t>
                    </m:r>
                    <m:d>
                      <m:dPr>
                        <m:begChr m:val="("/>
                        <m:endChr m:val=")"/>
                        <m:sepChr m:val=""/>
                        <m:grow/>
                      </m:dPr>
                      <m:e>
                        <m:sSup>
                          <m:e>
                            <m:r>
                              <m:t>n</m:t>
                            </m:r>
                          </m:e>
                          <m:sup>
                            <m:r>
                              <m:t>2</m:t>
                            </m:r>
                          </m:sup>
                        </m:sSup>
                      </m:e>
                    </m:d>
                  </m:oMath>
                </a14:m>
              </a:p>
              <a:p>
                <a:pPr lvl="0" indent="0" marL="0">
                  <a:buNone/>
                </a:pPr>
                <a:r>
                  <a:rPr/>
                  <a:t>We need to find 3 positive constants </a:t>
                </a:r>
                <a14:m>
                  <m:oMath xmlns:m="http://schemas.openxmlformats.org/officeDocument/2006/math">
                    <m:sSub>
                      <m:e>
                        <m:r>
                          <m:t>c</m:t>
                        </m:r>
                      </m:e>
                      <m:sub>
                        <m:r>
                          <m:t>1</m:t>
                        </m:r>
                      </m:sub>
                    </m:sSub>
                    <m:r>
                      <m:rPr>
                        <m:sty m:val="p"/>
                      </m:rPr>
                      <m:t>,</m:t>
                    </m:r>
                    <m:sSub>
                      <m:e>
                        <m:r>
                          <m:t>c</m:t>
                        </m:r>
                      </m:e>
                      <m:sub>
                        <m:r>
                          <m:t>2</m:t>
                        </m:r>
                      </m:sub>
                    </m:sSub>
                  </m:oMath>
                </a14:m>
                <a:r>
                  <a:rPr/>
                  <a:t> and </a:t>
                </a:r>
                <a14:m>
                  <m:oMath xmlns:m="http://schemas.openxmlformats.org/officeDocument/2006/math">
                    <m:sSub>
                      <m:e>
                        <m:r>
                          <m:t>n</m:t>
                        </m:r>
                      </m:e>
                      <m:sub>
                        <m:r>
                          <m:t>0</m:t>
                        </m:r>
                      </m:sub>
                    </m:sSub>
                  </m:oMath>
                </a14:m>
                <a:r>
                  <a:rPr/>
                  <a:t> such that:</a:t>
                </a:r>
              </a:p>
              <a:p>
                <a:pPr lvl="0" indent="0" marL="0">
                  <a:buNone/>
                </a:pPr>
                <a14:m>
                  <m:oMath xmlns:m="http://schemas.openxmlformats.org/officeDocument/2006/math">
                    <m:r>
                      <m:t>0</m:t>
                    </m:r>
                    <m:r>
                      <m:rPr>
                        <m:sty m:val="p"/>
                      </m:rPr>
                      <m:t>≤</m:t>
                    </m:r>
                    <m:sSub>
                      <m:e>
                        <m:r>
                          <m:t>c</m:t>
                        </m:r>
                      </m:e>
                      <m:sub>
                        <m:r>
                          <m:t>1</m:t>
                        </m:r>
                      </m:sub>
                    </m:sSub>
                    <m:sSup>
                      <m:e>
                        <m:r>
                          <m:t>n</m:t>
                        </m:r>
                      </m:e>
                      <m:sup>
                        <m:r>
                          <m:t>2</m:t>
                        </m:r>
                      </m:sup>
                    </m:sSup>
                    <m:r>
                      <m:rPr>
                        <m:sty m:val="p"/>
                      </m:rPr>
                      <m:t>≤</m:t>
                    </m:r>
                    <m:r>
                      <m:t>2</m:t>
                    </m:r>
                    <m:sSup>
                      <m:e>
                        <m:r>
                          <m:t>n</m:t>
                        </m:r>
                      </m:e>
                      <m:sup>
                        <m:r>
                          <m:t>2</m:t>
                        </m:r>
                      </m:sup>
                    </m:sSup>
                    <m:r>
                      <m:rPr>
                        <m:sty m:val="p"/>
                      </m:rPr>
                      <m:t>+</m:t>
                    </m:r>
                    <m:r>
                      <m:t>n</m:t>
                    </m:r>
                    <m:r>
                      <m:rPr>
                        <m:sty m:val="p"/>
                      </m:rPr>
                      <m:t>≤</m:t>
                    </m:r>
                    <m:sSub>
                      <m:e>
                        <m:r>
                          <m:t>c</m:t>
                        </m:r>
                      </m:e>
                      <m:sub>
                        <m:r>
                          <m:t>2</m:t>
                        </m:r>
                      </m:sub>
                    </m:sSub>
                    <m:sSup>
                      <m:e>
                        <m:r>
                          <m:t>n</m:t>
                        </m:r>
                      </m:e>
                      <m:sup>
                        <m:r>
                          <m:t>2</m:t>
                        </m:r>
                      </m:sup>
                    </m:sSup>
                  </m:oMath>
                </a14:m>
                <a:r>
                  <a:rPr/>
                  <a:t> for all </a:t>
                </a:r>
                <a14:m>
                  <m:oMath xmlns:m="http://schemas.openxmlformats.org/officeDocument/2006/math">
                    <m:r>
                      <m:t>n</m:t>
                    </m:r>
                    <m:r>
                      <m:rPr>
                        <m:sty m:val="p"/>
                      </m:rPr>
                      <m:t>≥</m:t>
                    </m:r>
                    <m:sSub>
                      <m:e>
                        <m:r>
                          <m:t>n</m:t>
                        </m:r>
                      </m:e>
                      <m:sub>
                        <m:r>
                          <m:t>0</m:t>
                        </m:r>
                      </m:sub>
                    </m:sSub>
                  </m:oMath>
                </a14:m>
              </a:p>
              <a:p>
                <a:pPr lvl="0" indent="0" marL="0">
                  <a:buNone/>
                </a:pPr>
                <a14:m>
                  <m:oMath xmlns:m="http://schemas.openxmlformats.org/officeDocument/2006/math">
                    <m:sSub>
                      <m:e>
                        <m:r>
                          <m:t>c</m:t>
                        </m:r>
                      </m:e>
                      <m:sub>
                        <m:r>
                          <m:t>1</m:t>
                        </m:r>
                      </m:sub>
                    </m:sSub>
                    <m:r>
                      <m:rPr>
                        <m:sty m:val="p"/>
                      </m:rPr>
                      <m:t>≤</m:t>
                    </m:r>
                    <m:r>
                      <m:t>2</m:t>
                    </m:r>
                    <m:r>
                      <m:rPr>
                        <m:sty m:val="p"/>
                      </m:rPr>
                      <m:t>+</m:t>
                    </m:r>
                    <m:d>
                      <m:dPr>
                        <m:begChr m:val="("/>
                        <m:endChr m:val=")"/>
                        <m:sepChr m:val=""/>
                        <m:grow/>
                      </m:dPr>
                      <m:e>
                        <m:r>
                          <m:t>1</m:t>
                        </m:r>
                        <m:r>
                          <m:rPr>
                            <m:sty m:val="p"/>
                          </m:rPr>
                          <m:t>/</m:t>
                        </m:r>
                        <m:r>
                          <m:t>n</m:t>
                        </m:r>
                      </m:e>
                    </m:d>
                    <m:r>
                      <m:rPr>
                        <m:sty m:val="p"/>
                      </m:rPr>
                      <m:t>≤</m:t>
                    </m:r>
                    <m:sSub>
                      <m:e>
                        <m:r>
                          <m:t>c</m:t>
                        </m:r>
                      </m:e>
                      <m:sub>
                        <m:r>
                          <m:t>2</m:t>
                        </m:r>
                      </m:sub>
                    </m:sSub>
                  </m:oMath>
                </a14:m>
                <a:r>
                  <a:rPr/>
                  <a:t> for all </a:t>
                </a:r>
                <a14:m>
                  <m:oMath xmlns:m="http://schemas.openxmlformats.org/officeDocument/2006/math">
                    <m:r>
                      <m:t>n</m:t>
                    </m:r>
                    <m:r>
                      <m:rPr>
                        <m:sty m:val="p"/>
                      </m:rPr>
                      <m:t>≥</m:t>
                    </m:r>
                    <m:sSub>
                      <m:e>
                        <m:r>
                          <m:t>n</m:t>
                        </m:r>
                      </m:e>
                      <m:sub>
                        <m:r>
                          <m:t>0</m:t>
                        </m:r>
                      </m:sub>
                    </m:sSub>
                  </m:oMath>
                </a14:m>
              </a:p>
              <a:p>
                <a:pPr lvl="0" indent="0" marL="0">
                  <a:buNone/>
                </a:pPr>
                <a:r>
                  <a:rPr/>
                  <a:t>Choose </a:t>
                </a:r>
                <a14:m>
                  <m:oMath xmlns:m="http://schemas.openxmlformats.org/officeDocument/2006/math">
                    <m:sSub>
                      <m:e>
                        <m:r>
                          <m:t>c</m:t>
                        </m:r>
                      </m:e>
                      <m:sub>
                        <m:r>
                          <m:t>1</m:t>
                        </m:r>
                      </m:sub>
                    </m:sSub>
                    <m:r>
                      <m:rPr>
                        <m:sty m:val="p"/>
                      </m:rPr>
                      <m:t>=</m:t>
                    </m:r>
                    <m:r>
                      <m:t>2</m:t>
                    </m:r>
                    <m:r>
                      <m:rPr>
                        <m:sty m:val="p"/>
                      </m:rPr>
                      <m:t>,</m:t>
                    </m:r>
                    <m:sSub>
                      <m:e>
                        <m:r>
                          <m:t>c</m:t>
                        </m:r>
                      </m:e>
                      <m:sub>
                        <m:r>
                          <m:t>2</m:t>
                        </m:r>
                      </m:sub>
                    </m:sSub>
                    <m:r>
                      <m:rPr>
                        <m:sty m:val="p"/>
                      </m:rPr>
                      <m:t>=</m:t>
                    </m:r>
                    <m:r>
                      <m:t>3</m:t>
                    </m:r>
                  </m:oMath>
                </a14:m>
                <a:r>
                  <a:rPr/>
                  <a:t> and </a:t>
                </a:r>
                <a14:m>
                  <m:oMath xmlns:m="http://schemas.openxmlformats.org/officeDocument/2006/math">
                    <m:sSub>
                      <m:e>
                        <m:r>
                          <m:t>n</m:t>
                        </m:r>
                      </m:e>
                      <m:sub>
                        <m:r>
                          <m:t>0</m:t>
                        </m:r>
                      </m:sub>
                    </m:sSub>
                    <m:r>
                      <m:rPr>
                        <m:sty m:val="p"/>
                      </m:rPr>
                      <m:t>=</m:t>
                    </m:r>
                    <m:r>
                      <m:t>1</m:t>
                    </m:r>
                  </m:oMath>
                </a14:m>
              </a:p>
              <a:p>
                <a:pPr lvl="0" indent="0" marL="0">
                  <a:buNone/>
                </a:pPr>
                <a14:m>
                  <m:oMath xmlns:m="http://schemas.openxmlformats.org/officeDocument/2006/math">
                    <m:r>
                      <m:t>2</m:t>
                    </m:r>
                    <m:sSup>
                      <m:e>
                        <m:r>
                          <m:t>n</m:t>
                        </m:r>
                      </m:e>
                      <m:sup>
                        <m:r>
                          <m:t>2</m:t>
                        </m:r>
                      </m:sup>
                    </m:sSup>
                    <m:r>
                      <m:rPr>
                        <m:sty m:val="p"/>
                      </m:rPr>
                      <m:t>≤</m:t>
                    </m:r>
                    <m:r>
                      <m:t>2</m:t>
                    </m:r>
                    <m:sSup>
                      <m:e>
                        <m:r>
                          <m:t>n</m:t>
                        </m:r>
                      </m:e>
                      <m:sup>
                        <m:r>
                          <m:t>2</m:t>
                        </m:r>
                      </m:sup>
                    </m:sSup>
                    <m:r>
                      <m:rPr>
                        <m:sty m:val="p"/>
                      </m:rPr>
                      <m:t>+</m:t>
                    </m:r>
                    <m:r>
                      <m:t>n</m:t>
                    </m:r>
                    <m:r>
                      <m:rPr>
                        <m:sty m:val="p"/>
                      </m:rPr>
                      <m:t>≤</m:t>
                    </m:r>
                    <m:r>
                      <m:t>3</m:t>
                    </m:r>
                    <m:sSup>
                      <m:e>
                        <m:r>
                          <m:t>n</m:t>
                        </m:r>
                      </m:e>
                      <m:sup>
                        <m:r>
                          <m:t>2</m:t>
                        </m:r>
                      </m:sup>
                    </m:sSup>
                  </m:oMath>
                </a14:m>
                <a:r>
                  <a:rPr/>
                  <a:t> for all </a:t>
                </a:r>
                <a14:m>
                  <m:oMath xmlns:m="http://schemas.openxmlformats.org/officeDocument/2006/math">
                    <m:r>
                      <m:t>n</m:t>
                    </m:r>
                    <m:r>
                      <m:rPr>
                        <m:sty m:val="p"/>
                      </m:rPr>
                      <m:t>≥</m:t>
                    </m:r>
                    <m:r>
                      <m:t>1</m:t>
                    </m:r>
                  </m:oMath>
                </a14:m>
              </a:p>
            </p:txBody>
          </p:sp>
        </mc:Choice>
      </mc:AlternateContent>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Big-Theta /</a:t>
                </a:r>
                <a14:m>
                  <m:oMath xmlns:m="http://schemas.openxmlformats.org/officeDocument/2006/math">
                    <m:r>
                      <m:t>Θ</m:t>
                    </m:r>
                  </m:oMath>
                </a14:m>
                <a:r>
                  <a:rPr b="1"/>
                  <a:t>-Notation : Asymptotically tight bound (Average Case) (4)</a:t>
                </a:r>
              </a:p>
              <a:p>
                <a:pPr lvl="0" indent="0" marL="0">
                  <a:spcBef>
                    <a:spcPts val="3000"/>
                  </a:spcBef>
                  <a:buNone/>
                </a:pPr>
                <a:r>
                  <a:rPr b="1"/>
                  <a:t>Example-2.1</a:t>
                </a:r>
              </a:p>
              <a:p>
                <a:pPr lvl="0" indent="0" marL="0">
                  <a:buNone/>
                </a:pPr>
                <a:r>
                  <a:rPr/>
                  <a:t>Show that </a:t>
                </a:r>
                <a14:m>
                  <m:oMath xmlns:m="http://schemas.openxmlformats.org/officeDocument/2006/math">
                    <m:r>
                      <m:t>1</m:t>
                    </m:r>
                    <m:r>
                      <m:rPr>
                        <m:sty m:val="p"/>
                      </m:rPr>
                      <m:t>/</m:t>
                    </m:r>
                    <m:r>
                      <m:t>2</m:t>
                    </m:r>
                    <m:sSup>
                      <m:e>
                        <m:r>
                          <m:t>n</m:t>
                        </m:r>
                      </m:e>
                      <m:sup>
                        <m:r>
                          <m:t>2</m:t>
                        </m:r>
                      </m:sup>
                    </m:sSup>
                    <m:r>
                      <m:rPr>
                        <m:sty m:val="p"/>
                      </m:rPr>
                      <m:t>−</m:t>
                    </m:r>
                    <m:r>
                      <m:t>2</m:t>
                    </m:r>
                    <m:r>
                      <m:t>n</m:t>
                    </m:r>
                    <m:r>
                      <m:rPr>
                        <m:sty m:val="p"/>
                      </m:rPr>
                      <m:t>=</m:t>
                    </m:r>
                    <m:r>
                      <m:t>Θ</m:t>
                    </m:r>
                    <m:d>
                      <m:dPr>
                        <m:begChr m:val="("/>
                        <m:endChr m:val=")"/>
                        <m:sepChr m:val=""/>
                        <m:grow/>
                      </m:dPr>
                      <m:e>
                        <m:sSup>
                          <m:e>
                            <m:r>
                              <m:t>n</m:t>
                            </m:r>
                          </m:e>
                          <m:sup>
                            <m:r>
                              <m:t>2</m:t>
                            </m:r>
                          </m:sup>
                        </m:sSup>
                      </m:e>
                    </m:d>
                  </m:oMath>
                </a14:m>
              </a:p>
              <a:p>
                <a:pPr lvl="0" indent="0" marL="0">
                  <a:buNone/>
                </a:pPr>
                <a:r>
                  <a:rPr/>
                  <a:t>We need to find 3 positive constants </a:t>
                </a:r>
                <a14:m>
                  <m:oMath xmlns:m="http://schemas.openxmlformats.org/officeDocument/2006/math">
                    <m:sSub>
                      <m:e>
                        <m:r>
                          <m:t>c</m:t>
                        </m:r>
                      </m:e>
                      <m:sub>
                        <m:r>
                          <m:t>1</m:t>
                        </m:r>
                      </m:sub>
                    </m:sSub>
                    <m:r>
                      <m:rPr>
                        <m:sty m:val="p"/>
                      </m:rPr>
                      <m:t>,</m:t>
                    </m:r>
                    <m:sSub>
                      <m:e>
                        <m:r>
                          <m:t>c</m:t>
                        </m:r>
                      </m:e>
                      <m:sub>
                        <m:r>
                          <m:t>2</m:t>
                        </m:r>
                      </m:sub>
                    </m:sSub>
                  </m:oMath>
                </a14:m>
                <a:r>
                  <a:rPr/>
                  <a:t> and </a:t>
                </a:r>
                <a14:m>
                  <m:oMath xmlns:m="http://schemas.openxmlformats.org/officeDocument/2006/math">
                    <m:sSub>
                      <m:e>
                        <m:r>
                          <m:t>n</m:t>
                        </m:r>
                      </m:e>
                      <m:sub>
                        <m:r>
                          <m:t>0</m:t>
                        </m:r>
                      </m:sub>
                    </m:sSub>
                  </m:oMath>
                </a14:m>
                <a:r>
                  <a:rPr/>
                  <a:t> such that:</a:t>
                </a:r>
              </a:p>
              <a:p>
                <a:pPr lvl="0" indent="0" marL="0">
                  <a:buNone/>
                </a:pPr>
                <a14:m>
                  <m:oMath xmlns:m="http://schemas.openxmlformats.org/officeDocument/2006/math">
                    <m:r>
                      <m:t>0</m:t>
                    </m:r>
                    <m:r>
                      <m:rPr>
                        <m:sty m:val="p"/>
                      </m:rPr>
                      <m:t>≤</m:t>
                    </m:r>
                    <m:sSub>
                      <m:e>
                        <m:r>
                          <m:t>c</m:t>
                        </m:r>
                      </m:e>
                      <m:sub>
                        <m:r>
                          <m:t>1</m:t>
                        </m:r>
                      </m:sub>
                    </m:sSub>
                    <m:sSup>
                      <m:e>
                        <m:r>
                          <m:t>n</m:t>
                        </m:r>
                      </m:e>
                      <m:sup>
                        <m:r>
                          <m:t>2</m:t>
                        </m:r>
                      </m:sup>
                    </m:sSup>
                    <m:r>
                      <m:rPr>
                        <m:sty m:val="p"/>
                      </m:rPr>
                      <m:t>≤</m:t>
                    </m:r>
                    <m:r>
                      <m:t>1</m:t>
                    </m:r>
                    <m:r>
                      <m:rPr>
                        <m:sty m:val="p"/>
                      </m:rPr>
                      <m:t>/</m:t>
                    </m:r>
                    <m:r>
                      <m:t>2</m:t>
                    </m:r>
                    <m:sSup>
                      <m:e>
                        <m:r>
                          <m:t>n</m:t>
                        </m:r>
                      </m:e>
                      <m:sup>
                        <m:r>
                          <m:t>2</m:t>
                        </m:r>
                      </m:sup>
                    </m:sSup>
                    <m:r>
                      <m:rPr>
                        <m:sty m:val="p"/>
                      </m:rPr>
                      <m:t>−</m:t>
                    </m:r>
                    <m:r>
                      <m:t>2</m:t>
                    </m:r>
                    <m:r>
                      <m:t>n</m:t>
                    </m:r>
                    <m:r>
                      <m:rPr>
                        <m:sty m:val="p"/>
                      </m:rPr>
                      <m:t>≤</m:t>
                    </m:r>
                    <m:sSub>
                      <m:e>
                        <m:r>
                          <m:t>c</m:t>
                        </m:r>
                      </m:e>
                      <m:sub>
                        <m:r>
                          <m:t>2</m:t>
                        </m:r>
                      </m:sub>
                    </m:sSub>
                    <m:sSup>
                      <m:e>
                        <m:r>
                          <m:t>n</m:t>
                        </m:r>
                      </m:e>
                      <m:sup>
                        <m:r>
                          <m:t>2</m:t>
                        </m:r>
                      </m:sup>
                    </m:sSup>
                    <m:r>
                      <m:rPr>
                        <m:nor/>
                        <m:sty m:val="p"/>
                      </m:rPr>
                      <m:t> for all </m:t>
                    </m:r>
                    <m:r>
                      <m:t>n</m:t>
                    </m:r>
                    <m:r>
                      <m:rPr>
                        <m:sty m:val="p"/>
                      </m:rPr>
                      <m:t>≥</m:t>
                    </m:r>
                    <m:sSub>
                      <m:e>
                        <m:r>
                          <m:t>n</m:t>
                        </m:r>
                      </m:e>
                      <m:sub>
                        <m:r>
                          <m:t>0</m:t>
                        </m:r>
                      </m:sub>
                    </m:sSub>
                  </m:oMath>
                </a14:m>
              </a:p>
              <a:p>
                <a:pPr lvl="0" indent="0" marL="0">
                  <a:buNone/>
                </a:pPr>
                <a14:m>
                  <m:oMath xmlns:m="http://schemas.openxmlformats.org/officeDocument/2006/math">
                    <m:sSub>
                      <m:e>
                        <m:r>
                          <m:t>c</m:t>
                        </m:r>
                      </m:e>
                      <m:sub>
                        <m:r>
                          <m:t>1</m:t>
                        </m:r>
                      </m:sub>
                    </m:sSub>
                    <m:r>
                      <m:rPr>
                        <m:sty m:val="p"/>
                      </m:rPr>
                      <m:t>≤</m:t>
                    </m:r>
                    <m:r>
                      <m:t>1</m:t>
                    </m:r>
                    <m:r>
                      <m:rPr>
                        <m:sty m:val="p"/>
                      </m:rPr>
                      <m:t>/</m:t>
                    </m:r>
                    <m:r>
                      <m:t>2</m:t>
                    </m:r>
                    <m:r>
                      <m:rPr>
                        <m:sty m:val="p"/>
                      </m:rPr>
                      <m:t>−</m:t>
                    </m:r>
                    <m:r>
                      <m:t>2</m:t>
                    </m:r>
                    <m:r>
                      <m:rPr>
                        <m:sty m:val="p"/>
                      </m:rPr>
                      <m:t>/</m:t>
                    </m:r>
                    <m:r>
                      <m:t>n</m:t>
                    </m:r>
                    <m:r>
                      <m:rPr>
                        <m:sty m:val="p"/>
                      </m:rPr>
                      <m:t>≤</m:t>
                    </m:r>
                    <m:sSub>
                      <m:e>
                        <m:r>
                          <m:t>c</m:t>
                        </m:r>
                      </m:e>
                      <m:sub>
                        <m:r>
                          <m:t>2</m:t>
                        </m:r>
                      </m:sub>
                    </m:sSub>
                    <m:r>
                      <m:rPr>
                        <m:nor/>
                        <m:sty m:val="p"/>
                      </m:rPr>
                      <m:t> for all </m:t>
                    </m:r>
                    <m:r>
                      <m:t>n</m:t>
                    </m:r>
                    <m:r>
                      <m:rPr>
                        <m:sty m:val="p"/>
                      </m:rPr>
                      <m:t>≥</m:t>
                    </m:r>
                    <m:sSub>
                      <m:e>
                        <m:r>
                          <m:t>n</m:t>
                        </m:r>
                      </m:e>
                      <m:sub>
                        <m:r>
                          <m:t>0</m:t>
                        </m:r>
                      </m:sub>
                    </m:sSub>
                  </m:oMath>
                </a14:m>
              </a:p>
              <a:p>
                <a:pPr lvl="0" indent="0" marL="0">
                  <a:buNone/>
                </a:pPr>
                <a:r>
                  <a:rPr/>
                  <a:t>Choose 3 positive constants </a:t>
                </a:r>
                <a14:m>
                  <m:oMath xmlns:m="http://schemas.openxmlformats.org/officeDocument/2006/math">
                    <m:sSub>
                      <m:e>
                        <m:r>
                          <m:t>c</m:t>
                        </m:r>
                      </m:e>
                      <m:sub>
                        <m:r>
                          <m:t>1</m:t>
                        </m:r>
                      </m:sub>
                    </m:sSub>
                    <m:r>
                      <m:rPr>
                        <m:sty m:val="p"/>
                      </m:rPr>
                      <m:t>,</m:t>
                    </m:r>
                    <m:sSub>
                      <m:e>
                        <m:r>
                          <m:t>c</m:t>
                        </m:r>
                      </m:e>
                      <m:sub>
                        <m:r>
                          <m:t>2</m:t>
                        </m:r>
                      </m:sub>
                    </m:sSub>
                    <m:r>
                      <m:rPr>
                        <m:sty m:val="p"/>
                      </m:rPr>
                      <m:t>,</m:t>
                    </m:r>
                    <m:sSub>
                      <m:e>
                        <m:r>
                          <m:t>n</m:t>
                        </m:r>
                      </m:e>
                      <m:sub>
                        <m:r>
                          <m:t>0</m:t>
                        </m:r>
                      </m:sub>
                    </m:sSub>
                  </m:oMath>
                </a14:m>
                <a:r>
                  <a:rPr/>
                  <a:t> that satisfy </a:t>
                </a:r>
                <a14:m>
                  <m:oMath xmlns:m="http://schemas.openxmlformats.org/officeDocument/2006/math">
                    <m:sSub>
                      <m:e>
                        <m:r>
                          <m:t>c</m:t>
                        </m:r>
                      </m:e>
                      <m:sub>
                        <m:r>
                          <m:t>1</m:t>
                        </m:r>
                      </m:sub>
                    </m:sSub>
                    <m:r>
                      <m:rPr>
                        <m:sty m:val="p"/>
                      </m:rPr>
                      <m:t>≤</m:t>
                    </m:r>
                    <m:r>
                      <m:t>1</m:t>
                    </m:r>
                    <m:r>
                      <m:rPr>
                        <m:sty m:val="p"/>
                      </m:rPr>
                      <m:t>/</m:t>
                    </m:r>
                    <m:r>
                      <m:t>2</m:t>
                    </m:r>
                    <m:r>
                      <m:rPr>
                        <m:sty m:val="p"/>
                      </m:rPr>
                      <m:t>−</m:t>
                    </m:r>
                    <m:r>
                      <m:t>2</m:t>
                    </m:r>
                    <m:r>
                      <m:rPr>
                        <m:sty m:val="p"/>
                      </m:rPr>
                      <m:t>/</m:t>
                    </m:r>
                    <m:r>
                      <m:t>n</m:t>
                    </m:r>
                    <m:r>
                      <m:rPr>
                        <m:sty m:val="p"/>
                      </m:rPr>
                      <m:t>≤</m:t>
                    </m:r>
                    <m:sSub>
                      <m:e>
                        <m:r>
                          <m:t>c</m:t>
                        </m:r>
                      </m:e>
                      <m:sub>
                        <m:r>
                          <m:t>2</m:t>
                        </m:r>
                      </m:sub>
                    </m:sSub>
                  </m:oMath>
                </a14:m>
                <a:r>
                  <a:rPr/>
                  <a:t> for all </a:t>
                </a:r>
                <a14:m>
                  <m:oMath xmlns:m="http://schemas.openxmlformats.org/officeDocument/2006/math">
                    <m:r>
                      <m:t>n</m:t>
                    </m:r>
                    <m:r>
                      <m:rPr>
                        <m:sty m:val="p"/>
                      </m:rPr>
                      <m:t>≥</m:t>
                    </m:r>
                    <m:sSub>
                      <m:e>
                        <m:r>
                          <m:t>n</m:t>
                        </m:r>
                      </m:e>
                      <m:sub>
                        <m:r>
                          <m:t>0</m:t>
                        </m:r>
                      </m:sub>
                    </m:sSub>
                  </m:oMath>
                </a14:m>
              </a:p>
            </p:txBody>
          </p:sp>
        </mc:Choice>
      </mc:AlternateContent>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spcBef>
                    <a:spcPts val="3000"/>
                  </a:spcBef>
                  <a:buNone/>
                </a:pPr>
                <a:r>
                  <a:rPr b="1"/>
                  <a:t>Big-Theta /</a:t>
                </a:r>
                <a14:m>
                  <m:oMath xmlns:m="http://schemas.openxmlformats.org/officeDocument/2006/math">
                    <m:r>
                      <m:t>Θ</m:t>
                    </m:r>
                  </m:oMath>
                </a14:m>
                <a:r>
                  <a:rPr b="1"/>
                  <a:t>-Notation : Asymptotically tight bound (Average Case) (5)</a:t>
                </a:r>
              </a:p>
              <a:p>
                <a:pPr lvl="0" indent="0" marL="0">
                  <a:spcBef>
                    <a:spcPts val="3000"/>
                  </a:spcBef>
                  <a:buNone/>
                </a:pPr>
                <a:r>
                  <a:rPr b="1"/>
                  <a:t>Example-2.2</a:t>
                </a:r>
              </a:p>
            </p:txBody>
          </p:sp>
        </mc:Choice>
      </mc:AlternateContent>
      <p:pic>
        <p:nvPicPr>
          <p:cNvPr descr="fig:  assets/ce100-week-1-intro-bigo_example_2_2.drawio.svg" id="0" name="Picture 1"/>
          <p:cNvPicPr>
            <a:picLocks noGrp="1" noChangeAspect="1"/>
          </p:cNvPicPr>
          <p:nvPr/>
        </p:nvPicPr>
        <p:blipFill>
          <a:blip r:embed="rId2"/>
          <a:stretch>
            <a:fillRect/>
          </a:stretch>
        </p:blipFill>
        <p:spPr bwMode="auto">
          <a:xfrm>
            <a:off x="3568700" y="901700"/>
            <a:ext cx="5105400" cy="4064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alt:“Big-Theta Example” height:500px center</a:t>
            </a: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Big-Theta /</a:t>
                </a:r>
                <a14:m>
                  <m:oMath xmlns:m="http://schemas.openxmlformats.org/officeDocument/2006/math">
                    <m:r>
                      <m:t>Θ</m:t>
                    </m:r>
                  </m:oMath>
                </a14:m>
                <a:r>
                  <a:rPr b="1"/>
                  <a:t>-Notation : Asymptotically tight bound (Average Case) (6)</a:t>
                </a:r>
              </a:p>
              <a:p>
                <a:pPr lvl="0" indent="0" marL="0">
                  <a:spcBef>
                    <a:spcPts val="3000"/>
                  </a:spcBef>
                  <a:buNone/>
                </a:pPr>
                <a:r>
                  <a:rPr b="1"/>
                  <a:t>Example-2.3</a:t>
                </a:r>
              </a:p>
              <a:p>
                <a:pPr lvl="0" indent="0" marL="0">
                  <a:buNone/>
                </a:pPr>
                <a14:m>
                  <m:oMathPara xmlns:m="http://schemas.openxmlformats.org/officeDocument/2006/math">
                    <m:oMathParaPr>
                      <m:jc m:val="center"/>
                    </m:oMathParaPr>
                    <m:oMath>
                      <m:r>
                        <m:t>1</m:t>
                      </m:r>
                      <m:r>
                        <m:rPr>
                          <m:sty m:val="p"/>
                        </m:rPr>
                        <m:t>/</m:t>
                      </m:r>
                      <m:r>
                        <m:t>10</m:t>
                      </m:r>
                      <m:r>
                        <m:rPr>
                          <m:sty m:val="p"/>
                        </m:rPr>
                        <m:t>≤</m:t>
                      </m:r>
                      <m:r>
                        <m:t>1</m:t>
                      </m:r>
                      <m:r>
                        <m:rPr>
                          <m:sty m:val="p"/>
                        </m:rPr>
                        <m:t>/</m:t>
                      </m:r>
                      <m:r>
                        <m:t>2</m:t>
                      </m:r>
                      <m:r>
                        <m:rPr>
                          <m:sty m:val="p"/>
                        </m:rPr>
                        <m:t>−</m:t>
                      </m:r>
                      <m:r>
                        <m:t>2</m:t>
                      </m:r>
                      <m:r>
                        <m:rPr>
                          <m:sty m:val="p"/>
                        </m:rPr>
                        <m:t>/</m:t>
                      </m:r>
                      <m:r>
                        <m:t>n</m:t>
                      </m:r>
                      <m:r>
                        <m:rPr>
                          <m:nor/>
                          <m:sty m:val="p"/>
                        </m:rPr>
                        <m:t> for </m:t>
                      </m:r>
                      <m:r>
                        <m:t>n</m:t>
                      </m:r>
                      <m:r>
                        <m:rPr>
                          <m:sty m:val="p"/>
                        </m:rPr>
                        <m:t>≥</m:t>
                      </m:r>
                      <m:r>
                        <m:t>5</m:t>
                      </m:r>
                    </m:oMath>
                  </m:oMathPara>
                </a14:m>
              </a:p>
              <a:p>
                <a:pPr lvl="0" indent="0" marL="0">
                  <a:buNone/>
                </a:pPr>
                <a14:m>
                  <m:oMathPara xmlns:m="http://schemas.openxmlformats.org/officeDocument/2006/math">
                    <m:oMathParaPr>
                      <m:jc m:val="center"/>
                    </m:oMathParaPr>
                    <m:oMath>
                      <m:r>
                        <m:t>1</m:t>
                      </m:r>
                      <m:r>
                        <m:rPr>
                          <m:sty m:val="p"/>
                        </m:rPr>
                        <m:t>/</m:t>
                      </m:r>
                      <m:r>
                        <m:t>2</m:t>
                      </m:r>
                      <m:r>
                        <m:rPr>
                          <m:sty m:val="p"/>
                        </m:rPr>
                        <m:t>−</m:t>
                      </m:r>
                      <m:r>
                        <m:t>2</m:t>
                      </m:r>
                      <m:r>
                        <m:rPr>
                          <m:sty m:val="p"/>
                        </m:rPr>
                        <m:t>/</m:t>
                      </m:r>
                      <m:r>
                        <m:t>n</m:t>
                      </m:r>
                      <m:r>
                        <m:rPr>
                          <m:sty m:val="p"/>
                        </m:rPr>
                        <m:t>≤</m:t>
                      </m:r>
                      <m:r>
                        <m:t>1</m:t>
                      </m:r>
                      <m:r>
                        <m:rPr>
                          <m:sty m:val="p"/>
                        </m:rPr>
                        <m:t>/</m:t>
                      </m:r>
                      <m:r>
                        <m:t>2</m:t>
                      </m:r>
                      <m:r>
                        <m:rPr>
                          <m:nor/>
                          <m:sty m:val="p"/>
                        </m:rPr>
                        <m:t> for </m:t>
                      </m:r>
                      <m:r>
                        <m:t>n</m:t>
                      </m:r>
                      <m:r>
                        <m:rPr>
                          <m:sty m:val="p"/>
                        </m:rPr>
                        <m:t>≥</m:t>
                      </m:r>
                      <m:r>
                        <m:t>0</m:t>
                      </m:r>
                    </m:oMath>
                  </m:oMathPara>
                </a14:m>
              </a:p>
              <a:p>
                <a:pPr lvl="0" indent="0" marL="0">
                  <a:buNone/>
                </a:pPr>
                <a:r>
                  <a:rPr/>
                  <a:t>Therefore we can choose </a:t>
                </a:r>
                <a14:m>
                  <m:oMath xmlns:m="http://schemas.openxmlformats.org/officeDocument/2006/math">
                    <m:sSub>
                      <m:e>
                        <m:r>
                          <m:t>c</m:t>
                        </m:r>
                      </m:e>
                      <m:sub>
                        <m:r>
                          <m:t>1</m:t>
                        </m:r>
                      </m:sub>
                    </m:sSub>
                    <m:r>
                      <m:rPr>
                        <m:sty m:val="p"/>
                      </m:rPr>
                      <m:t>=</m:t>
                    </m:r>
                    <m:r>
                      <m:t>1</m:t>
                    </m:r>
                    <m:r>
                      <m:rPr>
                        <m:sty m:val="p"/>
                      </m:rPr>
                      <m:t>/</m:t>
                    </m:r>
                    <m:r>
                      <m:t>10</m:t>
                    </m:r>
                    <m:r>
                      <m:rPr>
                        <m:sty m:val="p"/>
                      </m:rPr>
                      <m:t>,</m:t>
                    </m:r>
                    <m:sSub>
                      <m:e>
                        <m:r>
                          <m:t>c</m:t>
                        </m:r>
                      </m:e>
                      <m:sub>
                        <m:r>
                          <m:t>2</m:t>
                        </m:r>
                      </m:sub>
                    </m:sSub>
                    <m:r>
                      <m:rPr>
                        <m:sty m:val="p"/>
                      </m:rPr>
                      <m:t>=</m:t>
                    </m:r>
                    <m:r>
                      <m:t>1</m:t>
                    </m:r>
                    <m:r>
                      <m:rPr>
                        <m:sty m:val="p"/>
                      </m:rPr>
                      <m:t>/</m:t>
                    </m:r>
                    <m:r>
                      <m:t>2</m:t>
                    </m:r>
                    <m:r>
                      <m:rPr>
                        <m:sty m:val="p"/>
                      </m:rPr>
                      <m:t>,</m:t>
                    </m:r>
                    <m:sSub>
                      <m:e>
                        <m:r>
                          <m:t>n</m:t>
                        </m:r>
                      </m:e>
                      <m:sub>
                        <m:r>
                          <m:t>0</m:t>
                        </m:r>
                      </m:sub>
                    </m:sSub>
                    <m:r>
                      <m:rPr>
                        <m:sty m:val="p"/>
                      </m:rPr>
                      <m:t>=</m:t>
                    </m:r>
                    <m:r>
                      <m:t>5</m:t>
                    </m:r>
                  </m:oMath>
                </a14:m>
              </a:p>
            </p:txBody>
          </p:sp>
        </mc:Choice>
      </mc:AlternateContent>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Big-Theta /</a:t>
                </a:r>
                <a14:m>
                  <m:oMath xmlns:m="http://schemas.openxmlformats.org/officeDocument/2006/math">
                    <m:r>
                      <m:t>Θ</m:t>
                    </m:r>
                  </m:oMath>
                </a14:m>
                <a:r>
                  <a:rPr b="1"/>
                  <a:t>-Notation : Asymptotically tight bound (Average Case) (7)</a:t>
                </a:r>
              </a:p>
              <a:p>
                <a:pPr lvl="0" indent="0" marL="0">
                  <a:buNone/>
                </a:pPr>
                <a:r>
                  <a:rPr b="1"/>
                  <a:t>Theorem</a:t>
                </a:r>
                <a:r>
                  <a:rPr/>
                  <a:t>: leading constants &amp; low-order terms don’t matter</a:t>
                </a:r>
              </a:p>
              <a:p>
                <a:pPr lvl="0" indent="0" marL="0">
                  <a:buNone/>
                </a:pPr>
                <a:r>
                  <a:rPr b="1"/>
                  <a:t>Justification</a:t>
                </a:r>
                <a:r>
                  <a:rPr/>
                  <a:t>: can choose the leading constant large enough to make high-order term dominate other terms</a:t>
                </a:r>
              </a:p>
            </p:txBody>
          </p:sp>
        </mc:Choice>
      </mc:AlternateContent>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Big-Theta /</a:t>
                </a:r>
                <a14:m>
                  <m:oMath xmlns:m="http://schemas.openxmlformats.org/officeDocument/2006/math">
                    <m:r>
                      <m:t>Θ</m:t>
                    </m:r>
                  </m:oMath>
                </a14:m>
                <a:r>
                  <a:rPr b="1"/>
                  <a:t>-Notation : Asymptotically tight bound (Average Case) (8)</a:t>
                </a:r>
              </a:p>
              <a:p>
                <a:pPr lvl="0" indent="0" marL="0">
                  <a:spcBef>
                    <a:spcPts val="3000"/>
                  </a:spcBef>
                  <a:buNone/>
                </a:pPr>
                <a:r>
                  <a:rPr b="1"/>
                  <a:t>Example-1</a:t>
                </a:r>
              </a:p>
              <a:p>
                <a:pPr lvl="0" indent="0" marL="0">
                  <a:buNone/>
                </a:pPr>
                <a14:m>
                  <m:oMath xmlns:m="http://schemas.openxmlformats.org/officeDocument/2006/math">
                    <m:sSup>
                      <m:e>
                        <m:r>
                          <m:t>10</m:t>
                        </m:r>
                      </m:e>
                      <m:sup>
                        <m:r>
                          <m:t>9</m:t>
                        </m:r>
                      </m:sup>
                    </m:sSup>
                    <m:sSup>
                      <m:e>
                        <m:r>
                          <m:t>n</m:t>
                        </m:r>
                      </m:e>
                      <m:sup>
                        <m:r>
                          <m:t>2</m:t>
                        </m:r>
                      </m:sup>
                    </m:sSup>
                    <m:r>
                      <m:rPr>
                        <m:sty m:val="p"/>
                      </m:rPr>
                      <m:t>=</m:t>
                    </m:r>
                    <m:r>
                      <m:t>Θ</m:t>
                    </m:r>
                    <m:d>
                      <m:dPr>
                        <m:begChr m:val="("/>
                        <m:endChr m:val=")"/>
                        <m:sepChr m:val=""/>
                        <m:grow/>
                      </m:dPr>
                      <m:e>
                        <m:sSup>
                          <m:e>
                            <m:r>
                              <m:t>n</m:t>
                            </m:r>
                          </m:e>
                          <m:sup>
                            <m:r>
                              <m:t>2</m:t>
                            </m:r>
                          </m:sup>
                        </m:sSup>
                      </m:e>
                    </m:d>
                  </m:oMath>
                </a14:m>
                <a:r>
                  <a:rPr/>
                  <a:t> </a:t>
                </a:r>
                <a:r>
                  <a:rPr b="1"/>
                  <a:t>CORRECT</a:t>
                </a:r>
              </a:p>
              <a:p>
                <a:pPr lvl="0" indent="0" marL="0">
                  <a:buNone/>
                </a:pPr>
                <a14:m>
                  <m:oMath xmlns:m="http://schemas.openxmlformats.org/officeDocument/2006/math">
                    <m:r>
                      <m:t>100</m:t>
                    </m:r>
                    <m:sSup>
                      <m:e>
                        <m:r>
                          <m:t>n</m:t>
                        </m:r>
                      </m:e>
                      <m:sup>
                        <m:r>
                          <m:t>1.9999</m:t>
                        </m:r>
                      </m:sup>
                    </m:sSup>
                    <m:r>
                      <m:rPr>
                        <m:sty m:val="p"/>
                      </m:rPr>
                      <m:t>=</m:t>
                    </m:r>
                    <m:r>
                      <m:t>Θ</m:t>
                    </m:r>
                    <m:d>
                      <m:dPr>
                        <m:begChr m:val="("/>
                        <m:endChr m:val=")"/>
                        <m:sepChr m:val=""/>
                        <m:grow/>
                      </m:dPr>
                      <m:e>
                        <m:sSup>
                          <m:e>
                            <m:r>
                              <m:t>n</m:t>
                            </m:r>
                          </m:e>
                          <m:sup>
                            <m:r>
                              <m:t>2</m:t>
                            </m:r>
                          </m:sup>
                        </m:sSup>
                      </m:e>
                    </m:d>
                  </m:oMath>
                </a14:m>
                <a:r>
                  <a:rPr/>
                  <a:t> </a:t>
                </a:r>
                <a:r>
                  <a:rPr b="1"/>
                  <a:t>INCORRECT</a:t>
                </a:r>
              </a:p>
              <a:p>
                <a:pPr lvl="0" indent="0" marL="0">
                  <a:buNone/>
                </a:pPr>
                <a14:m>
                  <m:oMath xmlns:m="http://schemas.openxmlformats.org/officeDocument/2006/math">
                    <m:sSup>
                      <m:e>
                        <m:r>
                          <m:t>10</m:t>
                        </m:r>
                      </m:e>
                      <m:sup>
                        <m:r>
                          <m:t>9</m:t>
                        </m:r>
                      </m:sup>
                    </m:sSup>
                    <m:sSup>
                      <m:e>
                        <m:r>
                          <m:t>n</m:t>
                        </m:r>
                      </m:e>
                      <m:sup>
                        <m:r>
                          <m:t>2.0001</m:t>
                        </m:r>
                      </m:sup>
                    </m:sSup>
                    <m:r>
                      <m:rPr>
                        <m:sty m:val="p"/>
                      </m:rPr>
                      <m:t>=</m:t>
                    </m:r>
                    <m:r>
                      <m:t>Θ</m:t>
                    </m:r>
                    <m:d>
                      <m:dPr>
                        <m:begChr m:val="("/>
                        <m:endChr m:val=")"/>
                        <m:sepChr m:val=""/>
                        <m:grow/>
                      </m:dPr>
                      <m:e>
                        <m:sSup>
                          <m:e>
                            <m:r>
                              <m:t>n</m:t>
                            </m:r>
                          </m:e>
                          <m:sup>
                            <m:r>
                              <m:t>2</m:t>
                            </m:r>
                          </m:sup>
                        </m:sSup>
                      </m:e>
                    </m:d>
                  </m:oMath>
                </a14:m>
                <a:r>
                  <a:rPr/>
                  <a:t> </a:t>
                </a:r>
                <a:r>
                  <a:rPr b="1"/>
                  <a:t>INCORRECT</a:t>
                </a:r>
              </a:p>
            </p:txBody>
          </p:sp>
        </mc:Choice>
      </mc:AlternateContent>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Big-Theta /</a:t>
                </a:r>
                <a14:m>
                  <m:oMath xmlns:m="http://schemas.openxmlformats.org/officeDocument/2006/math">
                    <m:r>
                      <m:t>Θ</m:t>
                    </m:r>
                  </m:oMath>
                </a14:m>
                <a:r>
                  <a:rPr b="1"/>
                  <a:t>-Notation : Asymptotically tight bound (Average Case) (9)</a:t>
                </a:r>
              </a:p>
              <a:p>
                <a:pPr lvl="0" indent="0" marL="0">
                  <a:buNone/>
                </a:pPr>
                <a14:m>
                  <m:oMath xmlns:m="http://schemas.openxmlformats.org/officeDocument/2006/math">
                    <m:r>
                      <m:t>Θ</m:t>
                    </m:r>
                    <m:d>
                      <m:dPr>
                        <m:begChr m:val="("/>
                        <m:endChr m:val=")"/>
                        <m:sepChr m:val=""/>
                        <m:grow/>
                      </m:dPr>
                      <m:e>
                        <m:r>
                          <m:t>g</m:t>
                        </m:r>
                        <m:d>
                          <m:dPr>
                            <m:begChr m:val="("/>
                            <m:endChr m:val=")"/>
                            <m:sepChr m:val=""/>
                            <m:grow/>
                          </m:dPr>
                          <m:e>
                            <m:r>
                              <m:t>n</m:t>
                            </m:r>
                          </m:e>
                        </m:d>
                      </m:e>
                    </m:d>
                  </m:oMath>
                </a14:m>
                <a:r>
                  <a:rPr/>
                  <a:t> is the set of functions that have asymptotically tight bound </a:t>
                </a:r>
                <a14:m>
                  <m:oMath xmlns:m="http://schemas.openxmlformats.org/officeDocument/2006/math">
                    <m:r>
                      <m:t>g</m:t>
                    </m:r>
                    <m:d>
                      <m:dPr>
                        <m:begChr m:val="("/>
                        <m:endChr m:val=")"/>
                        <m:sepChr m:val=""/>
                        <m:grow/>
                      </m:dPr>
                      <m:e>
                        <m:r>
                          <m:t>n</m:t>
                        </m:r>
                      </m:e>
                    </m:d>
                  </m:oMath>
                </a14:m>
              </a:p>
              <a:p>
                <a:pPr lvl="0" indent="0" marL="0">
                  <a:buNone/>
                </a:pPr>
                <a14:m>
                  <m:oMath xmlns:m="http://schemas.openxmlformats.org/officeDocument/2006/math">
                    <m:r>
                      <m:t>Θ</m:t>
                    </m:r>
                    <m:d>
                      <m:dPr>
                        <m:begChr m:val="("/>
                        <m:endChr m:val=")"/>
                        <m:sepChr m:val=""/>
                        <m:grow/>
                      </m:dPr>
                      <m:e>
                        <m:r>
                          <m:t>g</m:t>
                        </m:r>
                        <m:d>
                          <m:dPr>
                            <m:begChr m:val="("/>
                            <m:endChr m:val=")"/>
                            <m:sepChr m:val=""/>
                            <m:grow/>
                          </m:dPr>
                          <m:e>
                            <m:r>
                              <m:t>n</m:t>
                            </m:r>
                          </m:e>
                        </m:d>
                      </m:e>
                    </m:d>
                    <m:r>
                      <m:rPr>
                        <m:sty m:val="p"/>
                      </m:rPr>
                      <m:t>=</m:t>
                    </m:r>
                    <m:r>
                      <m:rPr>
                        <m:sty m:val="p"/>
                      </m:rPr>
                      <m:t>{</m:t>
                    </m:r>
                    <m:r>
                      <m:t>f</m:t>
                    </m:r>
                    <m:d>
                      <m:dPr>
                        <m:begChr m:val="("/>
                        <m:endChr m:val=")"/>
                        <m:sepChr m:val=""/>
                        <m:grow/>
                      </m:dPr>
                      <m:e>
                        <m:r>
                          <m:t>n</m:t>
                        </m:r>
                      </m:e>
                    </m:d>
                    <m:r>
                      <m:rPr>
                        <m:sty m:val="p"/>
                      </m:rPr>
                      <m:t>:</m:t>
                    </m:r>
                    <m:r>
                      <m:rPr>
                        <m:sty m:val="p"/>
                      </m:rPr>
                      <m:t>∃</m:t>
                    </m:r>
                    <m:r>
                      <m:rPr>
                        <m:nor/>
                        <m:sty m:val="p"/>
                      </m:rPr>
                      <m:t> positive constants </m:t>
                    </m:r>
                    <m:sSub>
                      <m:e>
                        <m:r>
                          <m:t>c</m:t>
                        </m:r>
                      </m:e>
                      <m:sub>
                        <m:r>
                          <m:t>1</m:t>
                        </m:r>
                      </m:sub>
                    </m:sSub>
                    <m:r>
                      <m:rPr>
                        <m:sty m:val="p"/>
                      </m:rPr>
                      <m:t>,</m:t>
                    </m:r>
                    <m:sSub>
                      <m:e>
                        <m:r>
                          <m:t>c</m:t>
                        </m:r>
                      </m:e>
                      <m:sub>
                        <m:r>
                          <m:t>2</m:t>
                        </m:r>
                      </m:sub>
                    </m:sSub>
                    <m:r>
                      <m:rPr>
                        <m:sty m:val="p"/>
                      </m:rPr>
                      <m:t>,</m:t>
                    </m:r>
                    <m:sSub>
                      <m:e>
                        <m:r>
                          <m:t>n</m:t>
                        </m:r>
                      </m:e>
                      <m:sub>
                        <m:r>
                          <m:t>0</m:t>
                        </m:r>
                      </m:sub>
                    </m:sSub>
                    <m:r>
                      <m:rPr>
                        <m:nor/>
                        <m:sty m:val="p"/>
                      </m:rPr>
                      <m:t> such that </m:t>
                    </m:r>
                    <m:r>
                      <m:t>0</m:t>
                    </m:r>
                    <m:r>
                      <m:rPr>
                        <m:sty m:val="p"/>
                      </m:rPr>
                      <m:t>≤</m:t>
                    </m:r>
                    <m:sSub>
                      <m:e>
                        <m:r>
                          <m:t>c</m:t>
                        </m:r>
                      </m:e>
                      <m:sub>
                        <m:r>
                          <m:t>1</m:t>
                        </m:r>
                      </m:sub>
                    </m:sSub>
                    <m:r>
                      <m:t>g</m:t>
                    </m:r>
                    <m:d>
                      <m:dPr>
                        <m:begChr m:val="("/>
                        <m:endChr m:val=")"/>
                        <m:sepChr m:val=""/>
                        <m:grow/>
                      </m:dPr>
                      <m:e>
                        <m:r>
                          <m:t>n</m:t>
                        </m:r>
                      </m:e>
                    </m:d>
                    <m:r>
                      <m:rPr>
                        <m:sty m:val="p"/>
                      </m:rPr>
                      <m:t>≤</m:t>
                    </m:r>
                    <m:r>
                      <m:t>f</m:t>
                    </m:r>
                    <m:d>
                      <m:dPr>
                        <m:begChr m:val="("/>
                        <m:endChr m:val=")"/>
                        <m:sepChr m:val=""/>
                        <m:grow/>
                      </m:dPr>
                      <m:e>
                        <m:r>
                          <m:t>n</m:t>
                        </m:r>
                      </m:e>
                    </m:d>
                    <m:r>
                      <m:rPr>
                        <m:sty m:val="p"/>
                      </m:rPr>
                      <m:t>≤</m:t>
                    </m:r>
                    <m:sSub>
                      <m:e>
                        <m:r>
                          <m:t>c</m:t>
                        </m:r>
                      </m:e>
                      <m:sub>
                        <m:r>
                          <m:t>2</m:t>
                        </m:r>
                      </m:sub>
                    </m:sSub>
                    <m:r>
                      <m:t>g</m:t>
                    </m:r>
                    <m:d>
                      <m:dPr>
                        <m:begChr m:val="("/>
                        <m:endChr m:val=")"/>
                        <m:sepChr m:val=""/>
                        <m:grow/>
                      </m:dPr>
                      <m:e>
                        <m:r>
                          <m:t>n</m:t>
                        </m:r>
                      </m:e>
                    </m:d>
                    <m:r>
                      <m:rPr>
                        <m:sty m:val="p"/>
                      </m:rPr>
                      <m:t>,</m:t>
                    </m:r>
                    <m:r>
                      <m:rPr>
                        <m:sty m:val="p"/>
                      </m:rPr>
                      <m:t>∀</m:t>
                    </m:r>
                    <m:r>
                      <m:t>n</m:t>
                    </m:r>
                    <m:r>
                      <m:rPr>
                        <m:sty m:val="p"/>
                      </m:rPr>
                      <m:t>≥</m:t>
                    </m:r>
                    <m:sSub>
                      <m:e>
                        <m:r>
                          <m:t>n</m:t>
                        </m:r>
                      </m:e>
                      <m:sub>
                        <m:r>
                          <m:t>0</m:t>
                        </m:r>
                      </m:sub>
                    </m:sSub>
                    <m:r>
                      <m:rPr>
                        <m:sty m:val="p"/>
                      </m:rPr>
                      <m:t>}</m:t>
                    </m:r>
                  </m:oMath>
                </a14:m>
              </a:p>
            </p:txBody>
          </p:sp>
        </mc:Choice>
      </mc:AlternateContent>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Big-Theta /</a:t>
                </a:r>
                <a14:m>
                  <m:oMath xmlns:m="http://schemas.openxmlformats.org/officeDocument/2006/math">
                    <m:r>
                      <m:t>Θ</m:t>
                    </m:r>
                  </m:oMath>
                </a14:m>
                <a:r>
                  <a:rPr b="1"/>
                  <a:t>-Notation : Asymptotically tight bound (Average Case) (10)</a:t>
                </a:r>
              </a:p>
              <a:p>
                <a:pPr lvl="0" indent="0" marL="0">
                  <a:buNone/>
                </a:pPr>
                <a:r>
                  <a:rPr b="1"/>
                  <a:t>Theorem</a:t>
                </a:r>
                <a:r>
                  <a:rPr/>
                  <a:t>:</a:t>
                </a:r>
              </a:p>
              <a:p>
                <a:pPr lvl="0" indent="0" marL="0">
                  <a:buNone/>
                </a:pPr>
                <a14:m>
                  <m:oMath xmlns:m="http://schemas.openxmlformats.org/officeDocument/2006/math">
                    <m:r>
                      <m:t>f</m:t>
                    </m:r>
                    <m:d>
                      <m:dPr>
                        <m:begChr m:val="("/>
                        <m:endChr m:val=")"/>
                        <m:sepChr m:val=""/>
                        <m:grow/>
                      </m:dPr>
                      <m:e>
                        <m:r>
                          <m:t>n</m:t>
                        </m:r>
                      </m:e>
                    </m:d>
                    <m:r>
                      <m:rPr>
                        <m:sty m:val="p"/>
                      </m:rPr>
                      <m:t>=</m:t>
                    </m:r>
                    <m:r>
                      <m:t>Θ</m:t>
                    </m:r>
                    <m:d>
                      <m:dPr>
                        <m:begChr m:val="("/>
                        <m:endChr m:val=")"/>
                        <m:sepChr m:val=""/>
                        <m:grow/>
                      </m:dPr>
                      <m:e>
                        <m:r>
                          <m:t>g</m:t>
                        </m:r>
                        <m:d>
                          <m:dPr>
                            <m:begChr m:val="("/>
                            <m:endChr m:val=")"/>
                            <m:sepChr m:val=""/>
                            <m:grow/>
                          </m:dPr>
                          <m:e>
                            <m:r>
                              <m:t>n</m:t>
                            </m:r>
                          </m:e>
                        </m:d>
                      </m:e>
                    </m:d>
                  </m:oMath>
                </a14:m>
                <a:r>
                  <a:rPr/>
                  <a:t> if and only if </a:t>
                </a:r>
                <a14:m>
                  <m:oMath xmlns:m="http://schemas.openxmlformats.org/officeDocument/2006/math">
                    <m:r>
                      <m:t>f</m:t>
                    </m:r>
                    <m:d>
                      <m:dPr>
                        <m:begChr m:val="("/>
                        <m:endChr m:val=")"/>
                        <m:sepChr m:val=""/>
                        <m:grow/>
                      </m:dPr>
                      <m:e>
                        <m:r>
                          <m:t>n</m:t>
                        </m:r>
                      </m:e>
                    </m:d>
                    <m:r>
                      <m:rPr>
                        <m:sty m:val="p"/>
                      </m:rPr>
                      <m:t>=</m:t>
                    </m:r>
                    <m:r>
                      <m:t>O</m:t>
                    </m:r>
                    <m:d>
                      <m:dPr>
                        <m:begChr m:val="("/>
                        <m:endChr m:val=")"/>
                        <m:sepChr m:val=""/>
                        <m:grow/>
                      </m:dPr>
                      <m:e>
                        <m:r>
                          <m:t>g</m:t>
                        </m:r>
                        <m:d>
                          <m:dPr>
                            <m:begChr m:val="("/>
                            <m:endChr m:val=")"/>
                            <m:sepChr m:val=""/>
                            <m:grow/>
                          </m:dPr>
                          <m:e>
                            <m:r>
                              <m:t>n</m:t>
                            </m:r>
                          </m:e>
                        </m:d>
                      </m:e>
                    </m:d>
                  </m:oMath>
                </a14:m>
                <a:r>
                  <a:rPr/>
                  <a:t> and </a:t>
                </a:r>
                <a14:m>
                  <m:oMath xmlns:m="http://schemas.openxmlformats.org/officeDocument/2006/math">
                    <m:r>
                      <m:t>f</m:t>
                    </m:r>
                    <m:d>
                      <m:dPr>
                        <m:begChr m:val="("/>
                        <m:endChr m:val=")"/>
                        <m:sepChr m:val=""/>
                        <m:grow/>
                      </m:dPr>
                      <m:e>
                        <m:r>
                          <m:t>n</m:t>
                        </m:r>
                      </m:e>
                    </m:d>
                    <m:r>
                      <m:rPr>
                        <m:sty m:val="p"/>
                      </m:rPr>
                      <m:t>=</m:t>
                    </m:r>
                    <m:r>
                      <m:t>Ω</m:t>
                    </m:r>
                    <m:d>
                      <m:dPr>
                        <m:begChr m:val="("/>
                        <m:endChr m:val=")"/>
                        <m:sepChr m:val=""/>
                        <m:grow/>
                      </m:dPr>
                      <m:e>
                        <m:r>
                          <m:t>g</m:t>
                        </m:r>
                        <m:d>
                          <m:dPr>
                            <m:begChr m:val="("/>
                            <m:endChr m:val=")"/>
                            <m:sepChr m:val=""/>
                            <m:grow/>
                          </m:dPr>
                          <m:e>
                            <m:r>
                              <m:t>n</m:t>
                            </m:r>
                          </m:e>
                        </m:d>
                      </m:e>
                    </m:d>
                  </m:oMath>
                </a14:m>
              </a:p>
              <a:p>
                <a:pPr lvl="0" indent="0" marL="0">
                  <a:buNone/>
                </a:pPr>
                <a14:m>
                  <m:oMath xmlns:m="http://schemas.openxmlformats.org/officeDocument/2006/math">
                    <m:r>
                      <m:t>Θ</m:t>
                    </m:r>
                  </m:oMath>
                </a14:m>
                <a:r>
                  <a:rPr/>
                  <a:t> is stronger than both </a:t>
                </a:r>
                <a14:m>
                  <m:oMath xmlns:m="http://schemas.openxmlformats.org/officeDocument/2006/math">
                    <m:r>
                      <m:t>O</m:t>
                    </m:r>
                  </m:oMath>
                </a14:m>
                <a:r>
                  <a:rPr/>
                  <a:t> and </a:t>
                </a:r>
                <a14:m>
                  <m:oMath xmlns:m="http://schemas.openxmlformats.org/officeDocument/2006/math">
                    <m:r>
                      <m:t>Ω</m:t>
                    </m:r>
                  </m:oMath>
                </a14:m>
              </a:p>
              <a:p>
                <a:pPr lvl="0" indent="0" marL="0">
                  <a:buNone/>
                </a:pPr>
                <a14:m>
                  <m:oMath xmlns:m="http://schemas.openxmlformats.org/officeDocument/2006/math">
                    <m:r>
                      <m:t>Θ</m:t>
                    </m:r>
                    <m:d>
                      <m:dPr>
                        <m:begChr m:val="("/>
                        <m:endChr m:val=")"/>
                        <m:sepChr m:val=""/>
                        <m:grow/>
                      </m:dPr>
                      <m:e>
                        <m:r>
                          <m:t>g</m:t>
                        </m:r>
                        <m:d>
                          <m:dPr>
                            <m:begChr m:val="("/>
                            <m:endChr m:val=")"/>
                            <m:sepChr m:val=""/>
                            <m:grow/>
                          </m:dPr>
                          <m:e>
                            <m:r>
                              <m:t>n</m:t>
                            </m:r>
                          </m:e>
                        </m:d>
                      </m:e>
                    </m:d>
                    <m:r>
                      <m:rPr>
                        <m:sty m:val="p"/>
                      </m:rPr>
                      <m:t>⊆</m:t>
                    </m:r>
                    <m:r>
                      <m:t>O</m:t>
                    </m:r>
                    <m:d>
                      <m:dPr>
                        <m:begChr m:val="("/>
                        <m:endChr m:val=")"/>
                        <m:sepChr m:val=""/>
                        <m:grow/>
                      </m:dPr>
                      <m:e>
                        <m:r>
                          <m:t>g</m:t>
                        </m:r>
                        <m:d>
                          <m:dPr>
                            <m:begChr m:val="("/>
                            <m:endChr m:val=")"/>
                            <m:sepChr m:val=""/>
                            <m:grow/>
                          </m:dPr>
                          <m:e>
                            <m:r>
                              <m:t>n</m:t>
                            </m:r>
                          </m:e>
                        </m:d>
                      </m:e>
                    </m:d>
                    <m:r>
                      <m:rPr>
                        <m:nor/>
                        <m:sty m:val="p"/>
                      </m:rPr>
                      <m:t> and </m:t>
                    </m:r>
                    <m:r>
                      <m:t>Θ</m:t>
                    </m:r>
                    <m:d>
                      <m:dPr>
                        <m:begChr m:val="("/>
                        <m:endChr m:val=")"/>
                        <m:sepChr m:val=""/>
                        <m:grow/>
                      </m:dPr>
                      <m:e>
                        <m:r>
                          <m:t>g</m:t>
                        </m:r>
                        <m:d>
                          <m:dPr>
                            <m:begChr m:val="("/>
                            <m:endChr m:val=")"/>
                            <m:sepChr m:val=""/>
                            <m:grow/>
                          </m:dPr>
                          <m:e>
                            <m:r>
                              <m:t>n</m:t>
                            </m:r>
                          </m:e>
                        </m:d>
                      </m:e>
                    </m:d>
                    <m:r>
                      <m:rPr>
                        <m:sty m:val="p"/>
                      </m:rPr>
                      <m:t>⊆</m:t>
                    </m:r>
                    <m:r>
                      <m:t>Ω</m:t>
                    </m:r>
                    <m:d>
                      <m:dPr>
                        <m:begChr m:val="("/>
                        <m:endChr m:val=")"/>
                        <m:sepChr m:val=""/>
                        <m:grow/>
                      </m:dPr>
                      <m:e>
                        <m:r>
                          <m:t>g</m:t>
                        </m:r>
                        <m:d>
                          <m:dPr>
                            <m:begChr m:val="("/>
                            <m:endChr m:val=")"/>
                            <m:sepChr m:val=""/>
                            <m:grow/>
                          </m:dPr>
                          <m:e>
                            <m:r>
                              <m:t>n</m:t>
                            </m:r>
                          </m:e>
                        </m:d>
                      </m:e>
                    </m:d>
                  </m:oMath>
                </a14:m>
              </a:p>
            </p:txBody>
          </p:sp>
        </mc:Choice>
      </mc:AlternateContent>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Big-Theta /</a:t>
                </a:r>
                <a14:m>
                  <m:oMath xmlns:m="http://schemas.openxmlformats.org/officeDocument/2006/math">
                    <m:r>
                      <m:t>Θ</m:t>
                    </m:r>
                  </m:oMath>
                </a14:m>
                <a:r>
                  <a:rPr b="1"/>
                  <a:t>-Notation : Asymptotically tight bound (Average Case) (11)</a:t>
                </a:r>
              </a:p>
              <a:p>
                <a:pPr lvl="0" indent="0" marL="0">
                  <a:spcBef>
                    <a:spcPts val="3000"/>
                  </a:spcBef>
                  <a:buNone/>
                </a:pPr>
                <a:r>
                  <a:rPr b="1"/>
                  <a:t>Example-1.1</a:t>
                </a:r>
              </a:p>
              <a:p>
                <a:pPr lvl="0" indent="0" marL="0">
                  <a:buNone/>
                </a:pPr>
                <a:r>
                  <a:rPr/>
                  <a:t>Prove that </a:t>
                </a:r>
                <a14:m>
                  <m:oMath xmlns:m="http://schemas.openxmlformats.org/officeDocument/2006/math">
                    <m:sSup>
                      <m:e>
                        <m:r>
                          <m:t>10</m:t>
                        </m:r>
                      </m:e>
                      <m:sup>
                        <m:r>
                          <m:rPr>
                            <m:sty m:val="p"/>
                          </m:rPr>
                          <m:t>−</m:t>
                        </m:r>
                        <m:r>
                          <m:t>8</m:t>
                        </m:r>
                      </m:sup>
                    </m:sSup>
                    <m:sSup>
                      <m:e>
                        <m:r>
                          <m:t>n</m:t>
                        </m:r>
                      </m:e>
                      <m:sup>
                        <m:r>
                          <m:t>2</m:t>
                        </m:r>
                      </m:sup>
                    </m:sSup>
                    <m:r>
                      <m:rPr>
                        <m:sty m:val="p"/>
                      </m:rPr>
                      <m:t>≠</m:t>
                    </m:r>
                    <m:r>
                      <m:t>Θ</m:t>
                    </m:r>
                    <m:d>
                      <m:dPr>
                        <m:begChr m:val="("/>
                        <m:endChr m:val=")"/>
                        <m:sepChr m:val=""/>
                        <m:grow/>
                      </m:dPr>
                      <m:e>
                        <m:r>
                          <m:t>n</m:t>
                        </m:r>
                      </m:e>
                    </m:d>
                  </m:oMath>
                </a14:m>
              </a:p>
              <a:p>
                <a:pPr lvl="0" indent="0" marL="0">
                  <a:buNone/>
                </a:pPr>
                <a:r>
                  <a:rPr/>
                  <a:t>We can check that </a:t>
                </a:r>
                <a14:m>
                  <m:oMath xmlns:m="http://schemas.openxmlformats.org/officeDocument/2006/math">
                    <m:sSup>
                      <m:e>
                        <m:r>
                          <m:t>10</m:t>
                        </m:r>
                      </m:e>
                      <m:sup>
                        <m:r>
                          <m:rPr>
                            <m:sty m:val="p"/>
                          </m:rPr>
                          <m:t>−</m:t>
                        </m:r>
                        <m:r>
                          <m:t>8</m:t>
                        </m:r>
                      </m:sup>
                    </m:sSup>
                    <m:sSup>
                      <m:e>
                        <m:r>
                          <m:t>n</m:t>
                        </m:r>
                      </m:e>
                      <m:sup>
                        <m:r>
                          <m:t>2</m:t>
                        </m:r>
                      </m:sup>
                    </m:sSup>
                    <m:r>
                      <m:rPr>
                        <m:sty m:val="p"/>
                      </m:rPr>
                      <m:t>=</m:t>
                    </m:r>
                    <m:r>
                      <m:t>Ω</m:t>
                    </m:r>
                    <m:d>
                      <m:dPr>
                        <m:begChr m:val="("/>
                        <m:endChr m:val=")"/>
                        <m:sepChr m:val=""/>
                        <m:grow/>
                      </m:dPr>
                      <m:e>
                        <m:r>
                          <m:t>n</m:t>
                        </m:r>
                      </m:e>
                    </m:d>
                  </m:oMath>
                </a14:m>
                <a:r>
                  <a:rPr/>
                  <a:t> and </a:t>
                </a:r>
                <a14:m>
                  <m:oMath xmlns:m="http://schemas.openxmlformats.org/officeDocument/2006/math">
                    <m:sSup>
                      <m:e>
                        <m:r>
                          <m:t>10</m:t>
                        </m:r>
                      </m:e>
                      <m:sup>
                        <m:r>
                          <m:rPr>
                            <m:sty m:val="p"/>
                          </m:rPr>
                          <m:t>−</m:t>
                        </m:r>
                        <m:r>
                          <m:t>8</m:t>
                        </m:r>
                      </m:sup>
                    </m:sSup>
                    <m:sSup>
                      <m:e>
                        <m:r>
                          <m:t>n</m:t>
                        </m:r>
                      </m:e>
                      <m:sup>
                        <m:r>
                          <m:t>2</m:t>
                        </m:r>
                      </m:sup>
                    </m:sSup>
                    <m:r>
                      <m:rPr>
                        <m:sty m:val="p"/>
                      </m:rPr>
                      <m:t>≠</m:t>
                    </m:r>
                    <m:r>
                      <m:t>O</m:t>
                    </m:r>
                    <m:d>
                      <m:dPr>
                        <m:begChr m:val="("/>
                        <m:endChr m:val=")"/>
                        <m:sepChr m:val=""/>
                        <m:grow/>
                      </m:dPr>
                      <m:e>
                        <m:r>
                          <m:t>n</m:t>
                        </m:r>
                      </m:e>
                    </m:d>
                  </m:oMath>
                </a14:m>
              </a:p>
              <a:p>
                <a:pPr lvl="0" indent="0" marL="0">
                  <a:buNone/>
                </a:pPr>
                <a:r>
                  <a:rPr/>
                  <a:t>Proof by contradiction for </a:t>
                </a:r>
                <a14:m>
                  <m:oMath xmlns:m="http://schemas.openxmlformats.org/officeDocument/2006/math">
                    <m:r>
                      <m:t>O</m:t>
                    </m:r>
                    <m:d>
                      <m:dPr>
                        <m:begChr m:val="("/>
                        <m:endChr m:val=")"/>
                        <m:sepChr m:val=""/>
                        <m:grow/>
                      </m:dPr>
                      <m:e>
                        <m:r>
                          <m:t>n</m:t>
                        </m:r>
                      </m:e>
                    </m:d>
                  </m:oMath>
                </a14:m>
                <a:r>
                  <a:rPr/>
                  <a:t> notation</a:t>
                </a:r>
              </a:p>
              <a:p>
                <a:pPr lvl="0" indent="0" marL="0">
                  <a:buNone/>
                </a:pPr>
                <a14:m>
                  <m:oMathPara xmlns:m="http://schemas.openxmlformats.org/officeDocument/2006/math">
                    <m:oMathParaPr>
                      <m:jc m:val="center"/>
                    </m:oMathParaPr>
                    <m:oMath>
                      <m:r>
                        <m:t>O</m:t>
                      </m:r>
                      <m:d>
                        <m:dPr>
                          <m:begChr m:val="("/>
                          <m:endChr m:val=")"/>
                          <m:sepChr m:val=""/>
                          <m:grow/>
                        </m:dPr>
                        <m:e>
                          <m:r>
                            <m:t>g</m:t>
                          </m:r>
                          <m:d>
                            <m:dPr>
                              <m:begChr m:val="("/>
                              <m:endChr m:val=")"/>
                              <m:sepChr m:val=""/>
                              <m:grow/>
                            </m:dPr>
                            <m:e>
                              <m:r>
                                <m:t>n</m:t>
                              </m:r>
                            </m:e>
                          </m:d>
                        </m:e>
                      </m:d>
                      <m:r>
                        <m:rPr>
                          <m:sty m:val="p"/>
                        </m:rPr>
                        <m:t>=</m:t>
                      </m:r>
                      <m:r>
                        <m:rPr>
                          <m:sty m:val="p"/>
                        </m:rPr>
                        <m:t>{</m:t>
                      </m:r>
                      <m:r>
                        <m:t>f</m:t>
                      </m:r>
                      <m:d>
                        <m:dPr>
                          <m:begChr m:val="("/>
                          <m:endChr m:val=")"/>
                          <m:sepChr m:val=""/>
                          <m:grow/>
                        </m:dPr>
                        <m:e>
                          <m:r>
                            <m:t>n</m:t>
                          </m:r>
                        </m:e>
                      </m:d>
                      <m:r>
                        <m:rPr>
                          <m:sty m:val="p"/>
                        </m:rPr>
                        <m:t>:</m:t>
                      </m:r>
                      <m:r>
                        <m:rPr>
                          <m:sty m:val="p"/>
                        </m:rPr>
                        <m:t>∃</m:t>
                      </m:r>
                      <m:r>
                        <m:rPr>
                          <m:nor/>
                          <m:sty m:val="p"/>
                        </m:rPr>
                        <m:t> positive constant </m:t>
                      </m:r>
                      <m:r>
                        <m:t>c</m:t>
                      </m:r>
                      <m:r>
                        <m:rPr>
                          <m:sty m:val="p"/>
                        </m:rPr>
                        <m:t>,</m:t>
                      </m:r>
                      <m:sSub>
                        <m:e>
                          <m:r>
                            <m:t>n</m:t>
                          </m:r>
                        </m:e>
                        <m:sub>
                          <m:r>
                            <m:t>0</m:t>
                          </m:r>
                        </m:sub>
                      </m:sSub>
                      <m:r>
                        <m:rPr>
                          <m:nor/>
                          <m:sty m:val="p"/>
                        </m:rPr>
                        <m:t> such that </m:t>
                      </m:r>
                      <m:r>
                        <m:t>0</m:t>
                      </m:r>
                      <m:r>
                        <m:rPr>
                          <m:sty m:val="p"/>
                        </m:rPr>
                        <m:t>≤</m:t>
                      </m:r>
                      <m:r>
                        <m:t>f</m:t>
                      </m:r>
                      <m:d>
                        <m:dPr>
                          <m:begChr m:val="("/>
                          <m:endChr m:val=")"/>
                          <m:sepChr m:val=""/>
                          <m:grow/>
                        </m:dPr>
                        <m:e>
                          <m:r>
                            <m:t>n</m:t>
                          </m:r>
                        </m:e>
                      </m:d>
                      <m:r>
                        <m:rPr>
                          <m:sty m:val="p"/>
                        </m:rPr>
                        <m:t>≤</m:t>
                      </m:r>
                      <m:r>
                        <m:t>c</m:t>
                      </m:r>
                      <m:r>
                        <m:t>g</m:t>
                      </m:r>
                      <m:d>
                        <m:dPr>
                          <m:begChr m:val="("/>
                          <m:endChr m:val=")"/>
                          <m:sepChr m:val=""/>
                          <m:grow/>
                        </m:dPr>
                        <m:e>
                          <m:r>
                            <m:t>n</m:t>
                          </m:r>
                        </m:e>
                      </m:d>
                      <m:r>
                        <m:rPr>
                          <m:sty m:val="p"/>
                        </m:rPr>
                        <m:t>,</m:t>
                      </m:r>
                      <m:r>
                        <m:rPr>
                          <m:sty m:val="p"/>
                        </m:rPr>
                        <m:t>∀</m:t>
                      </m:r>
                      <m:r>
                        <m:t>n</m:t>
                      </m:r>
                      <m:r>
                        <m:rPr>
                          <m:sty m:val="p"/>
                        </m:rPr>
                        <m:t>≥</m:t>
                      </m:r>
                      <m:sSub>
                        <m:e>
                          <m:r>
                            <m:t>n</m:t>
                          </m:r>
                        </m:e>
                        <m:sub>
                          <m:r>
                            <m:t>0</m:t>
                          </m:r>
                        </m:sub>
                      </m:sSub>
                      <m:r>
                        <m:rPr>
                          <m:sty m:val="p"/>
                        </m:rPr>
                        <m:t>}</m:t>
                      </m:r>
                    </m:oMath>
                  </m:oMathPara>
                </a14:m>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Pseudocode Links to Visit</a:t>
            </a:r>
          </a:p>
          <a:p>
            <a:pPr lvl="0" indent="0" marL="0">
              <a:buNone/>
            </a:pPr>
            <a:r>
              <a:rPr>
                <a:hlinkClick r:id="rId2"/>
              </a:rPr>
              <a:t>Pseudocode - Wikipedia</a:t>
            </a:r>
          </a:p>
          <a:p>
            <a:pPr lvl="0" indent="0" marL="0">
              <a:buNone/>
            </a:pPr>
            <a:r>
              <a:rPr>
                <a:hlinkClick r:id="rId3"/>
              </a:rPr>
              <a:t>Pseudocode Examples</a:t>
            </a:r>
          </a:p>
          <a:p>
            <a:pPr lvl="0" indent="0" marL="0">
              <a:buNone/>
            </a:pPr>
            <a:r>
              <a:rPr>
                <a:hlinkClick r:id="rId4"/>
              </a:rPr>
              <a:t>How to write a Pseudo Code? - GeeksforGeeks</a:t>
            </a: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Big-Theta /</a:t>
                </a:r>
                <a14:m>
                  <m:oMath xmlns:m="http://schemas.openxmlformats.org/officeDocument/2006/math">
                    <m:r>
                      <m:t>Θ</m:t>
                    </m:r>
                  </m:oMath>
                </a14:m>
                <a:r>
                  <a:rPr b="1"/>
                  <a:t>-Notation : Asymptotically tight bound (Average Case) (12)</a:t>
                </a:r>
              </a:p>
              <a:p>
                <a:pPr lvl="0" indent="0" marL="0">
                  <a:spcBef>
                    <a:spcPts val="3000"/>
                  </a:spcBef>
                  <a:buNone/>
                </a:pPr>
                <a:r>
                  <a:rPr b="1"/>
                  <a:t>Example-1.2</a:t>
                </a:r>
              </a:p>
              <a:p>
                <a:pPr lvl="0" indent="0" marL="0">
                  <a:buNone/>
                </a:pPr>
                <a:r>
                  <a:rPr/>
                  <a:t>Suppose positive constants </a:t>
                </a:r>
                <a14:m>
                  <m:oMath xmlns:m="http://schemas.openxmlformats.org/officeDocument/2006/math">
                    <m:sSub>
                      <m:e>
                        <m:r>
                          <m:t>c</m:t>
                        </m:r>
                      </m:e>
                      <m:sub>
                        <m:r>
                          <m:t>2</m:t>
                        </m:r>
                      </m:sub>
                    </m:sSub>
                  </m:oMath>
                </a14:m>
                <a:r>
                  <a:rPr/>
                  <a:t> and </a:t>
                </a:r>
                <a14:m>
                  <m:oMath xmlns:m="http://schemas.openxmlformats.org/officeDocument/2006/math">
                    <m:sSub>
                      <m:e>
                        <m:r>
                          <m:t>n</m:t>
                        </m:r>
                      </m:e>
                      <m:sub>
                        <m:r>
                          <m:t>0</m:t>
                        </m:r>
                      </m:sub>
                    </m:sSub>
                  </m:oMath>
                </a14:m>
                <a:r>
                  <a:rPr/>
                  <a:t> exist such that:</a:t>
                </a:r>
              </a:p>
              <a:p>
                <a:pPr lvl="0" indent="0" marL="0">
                  <a:buNone/>
                </a:pPr>
                <a14:m>
                  <m:oMath xmlns:m="http://schemas.openxmlformats.org/officeDocument/2006/math">
                    <m:sSup>
                      <m:e>
                        <m:r>
                          <m:t>10</m:t>
                        </m:r>
                      </m:e>
                      <m:sup>
                        <m:r>
                          <m:rPr>
                            <m:sty m:val="p"/>
                          </m:rPr>
                          <m:t>−</m:t>
                        </m:r>
                        <m:r>
                          <m:t>8</m:t>
                        </m:r>
                      </m:sup>
                    </m:sSup>
                    <m:sSup>
                      <m:e>
                        <m:r>
                          <m:t>n</m:t>
                        </m:r>
                      </m:e>
                      <m:sup>
                        <m:r>
                          <m:t>2</m:t>
                        </m:r>
                      </m:sup>
                    </m:sSup>
                    <m:r>
                      <m:rPr>
                        <m:sty m:val="p"/>
                      </m:rPr>
                      <m:t>≤</m:t>
                    </m:r>
                    <m:sSub>
                      <m:e>
                        <m:r>
                          <m:t>c</m:t>
                        </m:r>
                      </m:e>
                      <m:sub>
                        <m:r>
                          <m:t>2</m:t>
                        </m:r>
                      </m:sub>
                    </m:sSub>
                    <m:r>
                      <m:t>n</m:t>
                    </m:r>
                    <m:r>
                      <m:rPr>
                        <m:sty m:val="p"/>
                      </m:rPr>
                      <m:t>,</m:t>
                    </m:r>
                    <m:r>
                      <m:rPr>
                        <m:sty m:val="p"/>
                      </m:rPr>
                      <m:t>∀</m:t>
                    </m:r>
                    <m:r>
                      <m:t>n</m:t>
                    </m:r>
                    <m:r>
                      <m:rPr>
                        <m:sty m:val="p"/>
                      </m:rPr>
                      <m:t>≥</m:t>
                    </m:r>
                    <m:sSub>
                      <m:e>
                        <m:r>
                          <m:t>n</m:t>
                        </m:r>
                      </m:e>
                      <m:sub>
                        <m:r>
                          <m:t>0</m:t>
                        </m:r>
                      </m:sub>
                    </m:sSub>
                  </m:oMath>
                </a14:m>
              </a:p>
              <a:p>
                <a:pPr lvl="0" indent="0" marL="0">
                  <a:buNone/>
                </a:pPr>
                <a14:m>
                  <m:oMath xmlns:m="http://schemas.openxmlformats.org/officeDocument/2006/math">
                    <m:sSup>
                      <m:e>
                        <m:r>
                          <m:t>10</m:t>
                        </m:r>
                      </m:e>
                      <m:sup>
                        <m:r>
                          <m:rPr>
                            <m:sty m:val="p"/>
                          </m:rPr>
                          <m:t>−</m:t>
                        </m:r>
                        <m:r>
                          <m:t>8</m:t>
                        </m:r>
                      </m:sup>
                    </m:sSup>
                    <m:r>
                      <m:t>n</m:t>
                    </m:r>
                    <m:r>
                      <m:rPr>
                        <m:sty m:val="p"/>
                      </m:rPr>
                      <m:t>≤</m:t>
                    </m:r>
                    <m:sSub>
                      <m:e>
                        <m:r>
                          <m:t>c</m:t>
                        </m:r>
                      </m:e>
                      <m:sub>
                        <m:r>
                          <m:t>2</m:t>
                        </m:r>
                      </m:sub>
                    </m:sSub>
                    <m:r>
                      <m:rPr>
                        <m:sty m:val="p"/>
                      </m:rPr>
                      <m:t>,</m:t>
                    </m:r>
                    <m:r>
                      <m:rPr>
                        <m:sty m:val="p"/>
                      </m:rPr>
                      <m:t>∀</m:t>
                    </m:r>
                    <m:r>
                      <m:t>n</m:t>
                    </m:r>
                    <m:r>
                      <m:rPr>
                        <m:sty m:val="p"/>
                      </m:rPr>
                      <m:t>≥</m:t>
                    </m:r>
                    <m:sSub>
                      <m:e>
                        <m:r>
                          <m:t>n</m:t>
                        </m:r>
                      </m:e>
                      <m:sub>
                        <m:r>
                          <m:t>0</m:t>
                        </m:r>
                      </m:sub>
                    </m:sSub>
                  </m:oMath>
                </a14:m>
              </a:p>
              <a:p>
                <a:pPr lvl="0" indent="0" marL="0">
                  <a:buNone/>
                </a:pPr>
                <a:r>
                  <a:rPr b="1"/>
                  <a:t>Contradiction</a:t>
                </a:r>
                <a:r>
                  <a:rPr/>
                  <a:t>: </a:t>
                </a:r>
                <a14:m>
                  <m:oMath xmlns:m="http://schemas.openxmlformats.org/officeDocument/2006/math">
                    <m:sSub>
                      <m:e>
                        <m:r>
                          <m:t>c</m:t>
                        </m:r>
                      </m:e>
                      <m:sub>
                        <m:r>
                          <m:t>2</m:t>
                        </m:r>
                      </m:sub>
                    </m:sSub>
                  </m:oMath>
                </a14:m>
                <a:r>
                  <a:rPr/>
                  <a:t> is a constant</a:t>
                </a:r>
              </a:p>
            </p:txBody>
          </p:sp>
        </mc:Choice>
      </mc:AlternateContent>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Summary of </a:t>
                </a:r>
                <a14:m>
                  <m:oMath xmlns:m="http://schemas.openxmlformats.org/officeDocument/2006/math">
                    <m:r>
                      <m:t>O</m:t>
                    </m:r>
                    <m:r>
                      <m:rPr>
                        <m:sty m:val="p"/>
                      </m:rPr>
                      <m:t>,</m:t>
                    </m:r>
                    <m:r>
                      <m:t>Ω</m:t>
                    </m:r>
                  </m:oMath>
                </a14:m>
                <a:r>
                  <a:rPr b="1"/>
                  <a:t> and </a:t>
                </a:r>
                <a14:m>
                  <m:oMath xmlns:m="http://schemas.openxmlformats.org/officeDocument/2006/math">
                    <m:r>
                      <m:t>Θ</m:t>
                    </m:r>
                  </m:oMath>
                </a14:m>
                <a:r>
                  <a:rPr b="1"/>
                  <a:t> notations (1)</a:t>
                </a:r>
              </a:p>
              <a:p>
                <a:pPr lvl="0" indent="0" marL="0">
                  <a:buNone/>
                </a:pPr>
                <a14:m>
                  <m:oMath xmlns:m="http://schemas.openxmlformats.org/officeDocument/2006/math">
                    <m:r>
                      <m:t>O</m:t>
                    </m:r>
                    <m:d>
                      <m:dPr>
                        <m:begChr m:val="("/>
                        <m:endChr m:val=")"/>
                        <m:sepChr m:val=""/>
                        <m:grow/>
                      </m:dPr>
                      <m:e>
                        <m:r>
                          <m:t>g</m:t>
                        </m:r>
                        <m:d>
                          <m:dPr>
                            <m:begChr m:val="("/>
                            <m:endChr m:val=")"/>
                            <m:sepChr m:val=""/>
                            <m:grow/>
                          </m:dPr>
                          <m:e>
                            <m:r>
                              <m:t>n</m:t>
                            </m:r>
                          </m:e>
                        </m:d>
                      </m:e>
                    </m:d>
                  </m:oMath>
                </a14:m>
                <a:r>
                  <a:rPr/>
                  <a:t> : The set of functions with asymptotic upper bound </a:t>
                </a:r>
                <a14:m>
                  <m:oMath xmlns:m="http://schemas.openxmlformats.org/officeDocument/2006/math">
                    <m:r>
                      <m:t>g</m:t>
                    </m:r>
                    <m:d>
                      <m:dPr>
                        <m:begChr m:val="("/>
                        <m:endChr m:val=")"/>
                        <m:sepChr m:val=""/>
                        <m:grow/>
                      </m:dPr>
                      <m:e>
                        <m:r>
                          <m:t>n</m:t>
                        </m:r>
                      </m:e>
                    </m:d>
                  </m:oMath>
                </a14:m>
              </a:p>
              <a:p>
                <a:pPr lvl="0" indent="0" marL="0">
                  <a:buNone/>
                </a:pPr>
                <a14:m>
                  <m:oMath xmlns:m="http://schemas.openxmlformats.org/officeDocument/2006/math">
                    <m:r>
                      <m:t>Ω</m:t>
                    </m:r>
                    <m:d>
                      <m:dPr>
                        <m:begChr m:val="("/>
                        <m:endChr m:val=")"/>
                        <m:sepChr m:val=""/>
                        <m:grow/>
                      </m:dPr>
                      <m:e>
                        <m:r>
                          <m:t>g</m:t>
                        </m:r>
                        <m:d>
                          <m:dPr>
                            <m:begChr m:val="("/>
                            <m:endChr m:val=")"/>
                            <m:sepChr m:val=""/>
                            <m:grow/>
                          </m:dPr>
                          <m:e>
                            <m:r>
                              <m:t>n</m:t>
                            </m:r>
                          </m:e>
                        </m:d>
                      </m:e>
                    </m:d>
                  </m:oMath>
                </a14:m>
                <a:r>
                  <a:rPr/>
                  <a:t> : The set of functions with asymptotic lower bound </a:t>
                </a:r>
                <a14:m>
                  <m:oMath xmlns:m="http://schemas.openxmlformats.org/officeDocument/2006/math">
                    <m:r>
                      <m:t>g</m:t>
                    </m:r>
                    <m:d>
                      <m:dPr>
                        <m:begChr m:val="("/>
                        <m:endChr m:val=")"/>
                        <m:sepChr m:val=""/>
                        <m:grow/>
                      </m:dPr>
                      <m:e>
                        <m:r>
                          <m:t>n</m:t>
                        </m:r>
                      </m:e>
                    </m:d>
                  </m:oMath>
                </a14:m>
              </a:p>
              <a:p>
                <a:pPr lvl="0" indent="0" marL="0">
                  <a:buNone/>
                </a:pPr>
                <a14:m>
                  <m:oMath xmlns:m="http://schemas.openxmlformats.org/officeDocument/2006/math">
                    <m:r>
                      <m:t>Θ</m:t>
                    </m:r>
                    <m:d>
                      <m:dPr>
                        <m:begChr m:val="("/>
                        <m:endChr m:val=")"/>
                        <m:sepChr m:val=""/>
                        <m:grow/>
                      </m:dPr>
                      <m:e>
                        <m:r>
                          <m:t>n</m:t>
                        </m:r>
                      </m:e>
                    </m:d>
                  </m:oMath>
                </a14:m>
                <a:r>
                  <a:rPr/>
                  <a:t>: The set of functions with asymptotically tight bound </a:t>
                </a:r>
                <a14:m>
                  <m:oMath xmlns:m="http://schemas.openxmlformats.org/officeDocument/2006/math">
                    <m:r>
                      <m:t>g</m:t>
                    </m:r>
                    <m:d>
                      <m:dPr>
                        <m:begChr m:val="("/>
                        <m:endChr m:val=")"/>
                        <m:sepChr m:val=""/>
                        <m:grow/>
                      </m:dPr>
                      <m:e>
                        <m:r>
                          <m:t>n</m:t>
                        </m:r>
                      </m:e>
                    </m:d>
                  </m:oMath>
                </a14:m>
              </a:p>
              <a:p>
                <a:pPr lvl="0" indent="0" marL="0">
                  <a:buNone/>
                </a:pPr>
                <a14:m>
                  <m:oMath xmlns:m="http://schemas.openxmlformats.org/officeDocument/2006/math">
                    <m:r>
                      <m:t>f</m:t>
                    </m:r>
                    <m:d>
                      <m:dPr>
                        <m:begChr m:val="("/>
                        <m:endChr m:val=")"/>
                        <m:sepChr m:val=""/>
                        <m:grow/>
                      </m:dPr>
                      <m:e>
                        <m:r>
                          <m:t>n</m:t>
                        </m:r>
                      </m:e>
                    </m:d>
                    <m:r>
                      <m:rPr>
                        <m:sty m:val="p"/>
                      </m:rPr>
                      <m:t>=</m:t>
                    </m:r>
                    <m:r>
                      <m:t>Θ</m:t>
                    </m:r>
                    <m:d>
                      <m:dPr>
                        <m:begChr m:val="("/>
                        <m:endChr m:val=")"/>
                        <m:sepChr m:val=""/>
                        <m:grow/>
                      </m:dPr>
                      <m:e>
                        <m:r>
                          <m:t>g</m:t>
                        </m:r>
                        <m:d>
                          <m:dPr>
                            <m:begChr m:val="("/>
                            <m:endChr m:val=")"/>
                            <m:sepChr m:val=""/>
                            <m:grow/>
                          </m:dPr>
                          <m:e>
                            <m:r>
                              <m:t>n</m:t>
                            </m:r>
                          </m:e>
                        </m:d>
                      </m:e>
                    </m:d>
                    <m:r>
                      <m:rPr>
                        <m:sty m:val="p"/>
                      </m:rPr>
                      <m:t>⇔</m:t>
                    </m:r>
                    <m:r>
                      <m:t>f</m:t>
                    </m:r>
                    <m:d>
                      <m:dPr>
                        <m:begChr m:val="("/>
                        <m:endChr m:val=")"/>
                        <m:sepChr m:val=""/>
                        <m:grow/>
                      </m:dPr>
                      <m:e>
                        <m:r>
                          <m:t>n</m:t>
                        </m:r>
                      </m:e>
                    </m:d>
                    <m:r>
                      <m:rPr>
                        <m:sty m:val="p"/>
                      </m:rPr>
                      <m:t>=</m:t>
                    </m:r>
                    <m:r>
                      <m:t>O</m:t>
                    </m:r>
                    <m:d>
                      <m:dPr>
                        <m:begChr m:val="("/>
                        <m:endChr m:val=")"/>
                        <m:sepChr m:val=""/>
                        <m:grow/>
                      </m:dPr>
                      <m:e>
                        <m:r>
                          <m:t>g</m:t>
                        </m:r>
                        <m:d>
                          <m:dPr>
                            <m:begChr m:val="("/>
                            <m:endChr m:val=")"/>
                            <m:sepChr m:val=""/>
                            <m:grow/>
                          </m:dPr>
                          <m:e>
                            <m:r>
                              <m:t>n</m:t>
                            </m:r>
                          </m:e>
                        </m:d>
                      </m:e>
                    </m:d>
                    <m:r>
                      <m:rPr>
                        <m:nor/>
                        <m:sty m:val="p"/>
                      </m:rPr>
                      <m:t> and </m:t>
                    </m:r>
                    <m:r>
                      <m:t>f</m:t>
                    </m:r>
                    <m:d>
                      <m:dPr>
                        <m:begChr m:val="("/>
                        <m:endChr m:val=")"/>
                        <m:sepChr m:val=""/>
                        <m:grow/>
                      </m:dPr>
                      <m:e>
                        <m:r>
                          <m:t>n</m:t>
                        </m:r>
                      </m:e>
                    </m:d>
                    <m:r>
                      <m:rPr>
                        <m:sty m:val="p"/>
                      </m:rPr>
                      <m:t>=</m:t>
                    </m:r>
                    <m:r>
                      <m:t>Ω</m:t>
                    </m:r>
                    <m:d>
                      <m:dPr>
                        <m:begChr m:val="("/>
                        <m:endChr m:val=")"/>
                        <m:sepChr m:val=""/>
                        <m:grow/>
                      </m:dPr>
                      <m:e>
                        <m:r>
                          <m:t>g</m:t>
                        </m:r>
                        <m:d>
                          <m:dPr>
                            <m:begChr m:val="("/>
                            <m:endChr m:val=")"/>
                            <m:sepChr m:val=""/>
                            <m:grow/>
                          </m:dPr>
                          <m:e>
                            <m:r>
                              <m:t>n</m:t>
                            </m:r>
                          </m:e>
                        </m:d>
                      </m:e>
                    </m:d>
                  </m:oMath>
                </a14:m>
              </a:p>
            </p:txBody>
          </p:sp>
        </mc:Choice>
      </mc:AlternateContent>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spcBef>
                    <a:spcPts val="3000"/>
                  </a:spcBef>
                  <a:buNone/>
                </a:pPr>
                <a:r>
                  <a:rPr b="1"/>
                  <a:t>Summary of </a:t>
                </a:r>
                <a14:m>
                  <m:oMath xmlns:m="http://schemas.openxmlformats.org/officeDocument/2006/math">
                    <m:r>
                      <m:t>O</m:t>
                    </m:r>
                    <m:r>
                      <m:rPr>
                        <m:sty m:val="p"/>
                      </m:rPr>
                      <m:t>,</m:t>
                    </m:r>
                    <m:r>
                      <m:t>Ω</m:t>
                    </m:r>
                  </m:oMath>
                </a14:m>
                <a:r>
                  <a:rPr b="1"/>
                  <a:t> and </a:t>
                </a:r>
                <a14:m>
                  <m:oMath xmlns:m="http://schemas.openxmlformats.org/officeDocument/2006/math">
                    <m:r>
                      <m:t>Θ</m:t>
                    </m:r>
                  </m:oMath>
                </a14:m>
                <a:r>
                  <a:rPr b="1"/>
                  <a:t> notations (2)</a:t>
                </a:r>
              </a:p>
            </p:txBody>
          </p:sp>
        </mc:Choice>
      </mc:AlternateContent>
      <p:pic>
        <p:nvPicPr>
          <p:cNvPr descr="fig:  assets/ce100-week-1-intro-bigo_worst_avg_best_case.drawio.svg" id="0" name="Picture 1"/>
          <p:cNvPicPr>
            <a:picLocks noGrp="1" noChangeAspect="1"/>
          </p:cNvPicPr>
          <p:nvPr/>
        </p:nvPicPr>
        <p:blipFill>
          <a:blip r:embed="rId2"/>
          <a:stretch>
            <a:fillRect/>
          </a:stretch>
        </p:blipFill>
        <p:spPr bwMode="auto">
          <a:xfrm>
            <a:off x="3568700" y="1028700"/>
            <a:ext cx="5105400" cy="3810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alt:“Summary Asymptotic Analysis” height:500px center</a:t>
            </a: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Small-o / </a:t>
                </a:r>
                <a14:m>
                  <m:oMath xmlns:m="http://schemas.openxmlformats.org/officeDocument/2006/math">
                    <m:r>
                      <m:t>o</m:t>
                    </m:r>
                  </m:oMath>
                </a14:m>
                <a:r>
                  <a:rPr b="1"/>
                  <a:t>-Notation : Asymptotic upper bound that is not tight (1)</a:t>
                </a:r>
              </a:p>
              <a:p>
                <a:pPr lvl="0" indent="0" marL="0">
                  <a:buNone/>
                </a:pPr>
                <a:r>
                  <a:rPr/>
                  <a:t>Remember, upper bound provided by big- </a:t>
                </a:r>
                <a14:m>
                  <m:oMath xmlns:m="http://schemas.openxmlformats.org/officeDocument/2006/math">
                    <m:r>
                      <m:t>O</m:t>
                    </m:r>
                  </m:oMath>
                </a14:m>
                <a:r>
                  <a:rPr/>
                  <a:t> notation can be tight or not tight</a:t>
                </a:r>
              </a:p>
              <a:p>
                <a:pPr lvl="0" indent="0" marL="0">
                  <a:buNone/>
                </a:pPr>
                <a:r>
                  <a:rPr/>
                  <a:t>Tight mean values are close the original function</a:t>
                </a:r>
              </a:p>
              <a:p>
                <a:pPr lvl="0" indent="0" marL="0">
                  <a:buNone/>
                </a:pPr>
                <a:r>
                  <a:rPr/>
                  <a:t>e.g. followings are true</a:t>
                </a:r>
              </a:p>
              <a:p>
                <a:pPr lvl="0" indent="0" marL="0">
                  <a:buNone/>
                </a:pPr>
                <a14:m>
                  <m:oMath xmlns:m="http://schemas.openxmlformats.org/officeDocument/2006/math">
                    <m:r>
                      <m:t>2</m:t>
                    </m:r>
                    <m:sSup>
                      <m:e>
                        <m:r>
                          <m:t>n</m:t>
                        </m:r>
                      </m:e>
                      <m:sup>
                        <m:r>
                          <m:t>2</m:t>
                        </m:r>
                      </m:sup>
                    </m:sSup>
                    <m:r>
                      <m:rPr>
                        <m:sty m:val="p"/>
                      </m:rPr>
                      <m:t>=</m:t>
                    </m:r>
                    <m:r>
                      <m:t>O</m:t>
                    </m:r>
                    <m:d>
                      <m:dPr>
                        <m:begChr m:val="("/>
                        <m:endChr m:val=")"/>
                        <m:sepChr m:val=""/>
                        <m:grow/>
                      </m:dPr>
                      <m:e>
                        <m:sSup>
                          <m:e>
                            <m:r>
                              <m:t>n</m:t>
                            </m:r>
                          </m:e>
                          <m:sup>
                            <m:r>
                              <m:t>2</m:t>
                            </m:r>
                          </m:sup>
                        </m:sSup>
                      </m:e>
                    </m:d>
                  </m:oMath>
                </a14:m>
                <a:r>
                  <a:rPr/>
                  <a:t> is asymptotically tight</a:t>
                </a:r>
              </a:p>
              <a:p>
                <a:pPr lvl="0" indent="0" marL="0">
                  <a:buNone/>
                </a:pPr>
                <a14:m>
                  <m:oMath xmlns:m="http://schemas.openxmlformats.org/officeDocument/2006/math">
                    <m:r>
                      <m:t>2</m:t>
                    </m:r>
                    <m:r>
                      <m:t>n</m:t>
                    </m:r>
                    <m:r>
                      <m:rPr>
                        <m:sty m:val="p"/>
                      </m:rPr>
                      <m:t>=</m:t>
                    </m:r>
                    <m:r>
                      <m:t>O</m:t>
                    </m:r>
                    <m:d>
                      <m:dPr>
                        <m:begChr m:val="("/>
                        <m:endChr m:val=")"/>
                        <m:sepChr m:val=""/>
                        <m:grow/>
                      </m:dPr>
                      <m:e>
                        <m:sSup>
                          <m:e>
                            <m:r>
                              <m:t>n</m:t>
                            </m:r>
                          </m:e>
                          <m:sup>
                            <m:r>
                              <m:t>2</m:t>
                            </m:r>
                          </m:sup>
                        </m:sSup>
                      </m:e>
                    </m:d>
                  </m:oMath>
                </a14:m>
                <a:r>
                  <a:rPr/>
                  <a:t> is not asymptotically tight</a:t>
                </a:r>
              </a:p>
              <a:p>
                <a:pPr lvl="0" indent="0" marL="0">
                  <a:buNone/>
                </a:pPr>
                <a:r>
                  <a:rPr/>
                  <a:t>According to this small-</a:t>
                </a:r>
                <a14:m>
                  <m:oMath xmlns:m="http://schemas.openxmlformats.org/officeDocument/2006/math">
                    <m:r>
                      <m:t>o</m:t>
                    </m:r>
                  </m:oMath>
                </a14:m>
                <a:r>
                  <a:rPr/>
                  <a:t> notation is an upper bound that is not asymptotically tight</a:t>
                </a:r>
              </a:p>
            </p:txBody>
          </p:sp>
        </mc:Choice>
      </mc:AlternateContent>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Small-o / </a:t>
                </a:r>
                <a14:m>
                  <m:oMath xmlns:m="http://schemas.openxmlformats.org/officeDocument/2006/math">
                    <m:r>
                      <m:t>o</m:t>
                    </m:r>
                  </m:oMath>
                </a14:m>
                <a:r>
                  <a:rPr b="1"/>
                  <a:t>-Notation : Asymptotic upper bound that is not tight (2)</a:t>
                </a:r>
              </a:p>
              <a:p>
                <a:pPr lvl="0" indent="0" marL="0">
                  <a:buNone/>
                </a:pPr>
                <a:r>
                  <a:rPr b="1"/>
                  <a:t>Note that in equations equality is removed in small notations</a:t>
                </a:r>
              </a:p>
              <a:p>
                <a:pPr lvl="0" indent="0" marL="0">
                  <a:buNone/>
                </a:pPr>
                <a14:m>
                  <m:oMath xmlns:m="http://schemas.openxmlformats.org/officeDocument/2006/math">
                    <m:r>
                      <m:t>o</m:t>
                    </m:r>
                    <m:d>
                      <m:dPr>
                        <m:begChr m:val="("/>
                        <m:endChr m:val=")"/>
                        <m:sepChr m:val=""/>
                        <m:grow/>
                      </m:dPr>
                      <m:e>
                        <m:r>
                          <m:t>g</m:t>
                        </m:r>
                        <m:d>
                          <m:dPr>
                            <m:begChr m:val="("/>
                            <m:endChr m:val=")"/>
                            <m:sepChr m:val=""/>
                            <m:grow/>
                          </m:dPr>
                          <m:e>
                            <m:r>
                              <m:t>n</m:t>
                            </m:r>
                          </m:e>
                        </m:d>
                      </m:e>
                    </m:d>
                    <m:r>
                      <m:rPr>
                        <m:sty m:val="p"/>
                      </m:rPr>
                      <m:t>=</m:t>
                    </m:r>
                    <m:r>
                      <m:rPr>
                        <m:sty m:val="p"/>
                      </m:rPr>
                      <m:t>{</m:t>
                    </m:r>
                    <m:r>
                      <m:t>f</m:t>
                    </m:r>
                    <m:d>
                      <m:dPr>
                        <m:begChr m:val="("/>
                        <m:endChr m:val=")"/>
                        <m:sepChr m:val=""/>
                        <m:grow/>
                      </m:dPr>
                      <m:e>
                        <m:r>
                          <m:t>n</m:t>
                        </m:r>
                      </m:e>
                    </m:d>
                    <m:r>
                      <m:rPr>
                        <m:sty m:val="p"/>
                      </m:rPr>
                      <m:t>:</m:t>
                    </m:r>
                    <m:r>
                      <m:rPr>
                        <m:nor/>
                        <m:sty m:val="p"/>
                      </m:rPr>
                      <m:t> for any constant</m:t>
                    </m:r>
                    <m:r>
                      <m:t>c</m:t>
                    </m:r>
                    <m:r>
                      <m:rPr>
                        <m:sty m:val="p"/>
                      </m:rPr>
                      <m:t>&gt;</m:t>
                    </m:r>
                    <m:r>
                      <m:t>0</m:t>
                    </m:r>
                    <m:r>
                      <m:rPr>
                        <m:sty m:val="p"/>
                      </m:rPr>
                      <m:t>,</m:t>
                    </m:r>
                    <m:r>
                      <m:rPr>
                        <m:sty m:val="p"/>
                      </m:rPr>
                      <m:t>∃</m:t>
                    </m:r>
                    <m:r>
                      <m:rPr>
                        <m:nor/>
                        <m:sty m:val="p"/>
                      </m:rPr>
                      <m:t> a constant </m:t>
                    </m:r>
                    <m:sSub>
                      <m:e>
                        <m:r>
                          <m:t>n</m:t>
                        </m:r>
                      </m:e>
                      <m:sub>
                        <m:r>
                          <m:t>0</m:t>
                        </m:r>
                      </m:sub>
                    </m:sSub>
                    <m:r>
                      <m:rPr>
                        <m:sty m:val="p"/>
                      </m:rPr>
                      <m:t>&gt;</m:t>
                    </m:r>
                    <m:r>
                      <m:t>0</m:t>
                    </m:r>
                    <m:r>
                      <m:rPr>
                        <m:sty m:val="p"/>
                      </m:rPr>
                      <m:t>,</m:t>
                    </m:r>
                    <m:r>
                      <m:rPr>
                        <m:nor/>
                        <m:sty m:val="p"/>
                      </m:rPr>
                      <m:t> such that </m:t>
                    </m:r>
                    <m:r>
                      <m:t>0</m:t>
                    </m:r>
                    <m:r>
                      <m:rPr>
                        <m:sty m:val="p"/>
                      </m:rPr>
                      <m:t>≤</m:t>
                    </m:r>
                    <m:r>
                      <m:t>f</m:t>
                    </m:r>
                    <m:d>
                      <m:dPr>
                        <m:begChr m:val="("/>
                        <m:endChr m:val=")"/>
                        <m:sepChr m:val=""/>
                        <m:grow/>
                      </m:dPr>
                      <m:e>
                        <m:r>
                          <m:t>n</m:t>
                        </m:r>
                      </m:e>
                    </m:d>
                    <m:r>
                      <m:rPr>
                        <m:sty m:val="p"/>
                      </m:rPr>
                      <m:t>&lt;</m:t>
                    </m:r>
                    <m:r>
                      <m:t>c</m:t>
                    </m:r>
                    <m:r>
                      <m:t>g</m:t>
                    </m:r>
                    <m:d>
                      <m:dPr>
                        <m:begChr m:val="("/>
                        <m:endChr m:val=")"/>
                        <m:sepChr m:val=""/>
                        <m:grow/>
                      </m:dPr>
                      <m:e>
                        <m:r>
                          <m:t>n</m:t>
                        </m:r>
                      </m:e>
                    </m:d>
                    <m:r>
                      <m:rPr>
                        <m:sty m:val="p"/>
                      </m:rPr>
                      <m:t>,</m:t>
                    </m:r>
                    <m:r>
                      <m:rPr>
                        <m:sty m:val="p"/>
                      </m:rPr>
                      <m:t>∀</m:t>
                    </m:r>
                    <m:r>
                      <m:t>n</m:t>
                    </m:r>
                    <m:r>
                      <m:rPr>
                        <m:sty m:val="p"/>
                      </m:rPr>
                      <m:t>≥</m:t>
                    </m:r>
                    <m:sSub>
                      <m:e>
                        <m:r>
                          <m:t>n</m:t>
                        </m:r>
                      </m:e>
                      <m:sub>
                        <m:r>
                          <m:t>0</m:t>
                        </m:r>
                      </m:sub>
                    </m:sSub>
                    <m:r>
                      <m:rPr>
                        <m:sty m:val="p"/>
                      </m:rPr>
                      <m:t>}</m:t>
                    </m:r>
                  </m:oMath>
                </a14:m>
              </a:p>
              <a:p>
                <a:pPr lvl="0" indent="0" marL="0">
                  <a:buNone/>
                </a:pPr>
                <a14:m>
                  <m:oMathPara xmlns:m="http://schemas.openxmlformats.org/officeDocument/2006/math">
                    <m:oMathParaPr>
                      <m:jc m:val="center"/>
                    </m:oMathParaPr>
                    <m:oMath>
                      <m:limLow>
                        <m:e>
                          <m:r>
                            <m:rPr>
                              <m:sty m:val="p"/>
                            </m:rPr>
                            <m:t>lim</m:t>
                          </m:r>
                        </m:e>
                        <m:lim>
                          <m:r>
                            <m:t>n</m:t>
                          </m:r>
                          <m:r>
                            <m:rPr>
                              <m:sty m:val="p"/>
                            </m:rPr>
                            <m:t>→</m:t>
                          </m:r>
                          <m:r>
                            <m:rPr>
                              <m:sty m:val="p"/>
                            </m:rPr>
                            <m:t>∞</m:t>
                          </m:r>
                        </m:lim>
                      </m:limLow>
                      <m:f>
                        <m:fPr>
                          <m:type m:val="bar"/>
                        </m:fPr>
                        <m:num>
                          <m:r>
                            <m:t>f</m:t>
                          </m:r>
                          <m:d>
                            <m:dPr>
                              <m:begChr m:val="("/>
                              <m:endChr m:val=")"/>
                              <m:sepChr m:val=""/>
                              <m:grow/>
                            </m:dPr>
                            <m:e>
                              <m:r>
                                <m:t>n</m:t>
                              </m:r>
                            </m:e>
                          </m:d>
                        </m:num>
                        <m:den>
                          <m:r>
                            <m:t>g</m:t>
                          </m:r>
                          <m:d>
                            <m:dPr>
                              <m:begChr m:val="("/>
                              <m:endChr m:val=")"/>
                              <m:sepChr m:val=""/>
                              <m:grow/>
                            </m:dPr>
                            <m:e>
                              <m:r>
                                <m:t>n</m:t>
                              </m:r>
                            </m:e>
                          </m:d>
                        </m:den>
                      </m:f>
                      <m:r>
                        <m:rPr>
                          <m:sty m:val="p"/>
                        </m:rPr>
                        <m:t>=</m:t>
                      </m:r>
                      <m:r>
                        <m:t>0</m:t>
                      </m:r>
                    </m:oMath>
                  </m:oMathPara>
                </a14:m>
              </a:p>
              <a:p>
                <a:pPr lvl="0" indent="0" marL="0">
                  <a:buNone/>
                </a:pPr>
                <a:r>
                  <a:rPr/>
                  <a:t>e.g </a:t>
                </a:r>
                <a14:m>
                  <m:oMath xmlns:m="http://schemas.openxmlformats.org/officeDocument/2006/math">
                    <m:r>
                      <m:t>2</m:t>
                    </m:r>
                    <m:r>
                      <m:t>n</m:t>
                    </m:r>
                    <m:r>
                      <m:rPr>
                        <m:sty m:val="p"/>
                      </m:rPr>
                      <m:t>=</m:t>
                    </m:r>
                    <m:r>
                      <m:t>o</m:t>
                    </m:r>
                    <m:d>
                      <m:dPr>
                        <m:begChr m:val="("/>
                        <m:endChr m:val=")"/>
                        <m:sepChr m:val=""/>
                        <m:grow/>
                      </m:dPr>
                      <m:e>
                        <m:sSup>
                          <m:e>
                            <m:r>
                              <m:t>n</m:t>
                            </m:r>
                          </m:e>
                          <m:sup>
                            <m:r>
                              <m:t>2</m:t>
                            </m:r>
                          </m:sup>
                        </m:sSup>
                      </m:e>
                    </m:d>
                  </m:oMath>
                </a14:m>
                <a:r>
                  <a:rPr/>
                  <a:t> any positive </a:t>
                </a:r>
                <a14:m>
                  <m:oMath xmlns:m="http://schemas.openxmlformats.org/officeDocument/2006/math">
                    <m:r>
                      <m:t>c</m:t>
                    </m:r>
                  </m:oMath>
                </a14:m>
                <a:r>
                  <a:rPr/>
                  <a:t> satisfies but </a:t>
                </a:r>
                <a14:m>
                  <m:oMath xmlns:m="http://schemas.openxmlformats.org/officeDocument/2006/math">
                    <m:r>
                      <m:t>2</m:t>
                    </m:r>
                    <m:sSup>
                      <m:e>
                        <m:r>
                          <m:t>n</m:t>
                        </m:r>
                      </m:e>
                      <m:sup>
                        <m:r>
                          <m:t>2</m:t>
                        </m:r>
                      </m:sup>
                    </m:sSup>
                    <m:r>
                      <m:rPr>
                        <m:sty m:val="p"/>
                      </m:rPr>
                      <m:t>≠</m:t>
                    </m:r>
                    <m:r>
                      <m:t>o</m:t>
                    </m:r>
                    <m:d>
                      <m:dPr>
                        <m:begChr m:val="("/>
                        <m:endChr m:val=")"/>
                        <m:sepChr m:val=""/>
                        <m:grow/>
                      </m:dPr>
                      <m:e>
                        <m:sSup>
                          <m:e>
                            <m:r>
                              <m:t>n</m:t>
                            </m:r>
                          </m:e>
                          <m:sup>
                            <m:r>
                              <m:t>2</m:t>
                            </m:r>
                          </m:sup>
                        </m:sSup>
                      </m:e>
                    </m:d>
                  </m:oMath>
                </a14:m>
                <a:r>
                  <a:rPr/>
                  <a:t> </a:t>
                </a:r>
                <a14:m>
                  <m:oMath xmlns:m="http://schemas.openxmlformats.org/officeDocument/2006/math">
                    <m:r>
                      <m:t>c</m:t>
                    </m:r>
                    <m:r>
                      <m:rPr>
                        <m:sty m:val="p"/>
                      </m:rPr>
                      <m:t>=</m:t>
                    </m:r>
                    <m:r>
                      <m:t>2</m:t>
                    </m:r>
                  </m:oMath>
                </a14:m>
                <a:r>
                  <a:rPr/>
                  <a:t> does not satisfy</a:t>
                </a:r>
              </a:p>
            </p:txBody>
          </p:sp>
        </mc:Choice>
      </mc:AlternateContent>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Small-omega / </a:t>
                </a:r>
                <a14:m>
                  <m:oMath xmlns:m="http://schemas.openxmlformats.org/officeDocument/2006/math">
                    <m:r>
                      <m:t>ω</m:t>
                    </m:r>
                  </m:oMath>
                </a14:m>
                <a:r>
                  <a:rPr b="1"/>
                  <a:t>-Notation: Asymptotic lower bound that is not tight (1)</a:t>
                </a:r>
              </a:p>
              <a:p>
                <a:pPr lvl="0" indent="0" marL="0">
                  <a:buNone/>
                </a:pPr>
                <a14:m>
                  <m:oMath xmlns:m="http://schemas.openxmlformats.org/officeDocument/2006/math">
                    <m:r>
                      <m:t>ω</m:t>
                    </m:r>
                    <m:d>
                      <m:dPr>
                        <m:begChr m:val="("/>
                        <m:endChr m:val=")"/>
                        <m:sepChr m:val=""/>
                        <m:grow/>
                      </m:dPr>
                      <m:e>
                        <m:r>
                          <m:t>g</m:t>
                        </m:r>
                        <m:d>
                          <m:dPr>
                            <m:begChr m:val="("/>
                            <m:endChr m:val=")"/>
                            <m:sepChr m:val=""/>
                            <m:grow/>
                          </m:dPr>
                          <m:e>
                            <m:r>
                              <m:t>n</m:t>
                            </m:r>
                          </m:e>
                        </m:d>
                      </m:e>
                    </m:d>
                    <m:r>
                      <m:rPr>
                        <m:sty m:val="p"/>
                      </m:rPr>
                      <m:t>=</m:t>
                    </m:r>
                    <m:r>
                      <m:rPr>
                        <m:sty m:val="p"/>
                      </m:rPr>
                      <m:t>{</m:t>
                    </m:r>
                    <m:r>
                      <m:t>f</m:t>
                    </m:r>
                    <m:d>
                      <m:dPr>
                        <m:begChr m:val="("/>
                        <m:endChr m:val=")"/>
                        <m:sepChr m:val=""/>
                        <m:grow/>
                      </m:dPr>
                      <m:e>
                        <m:r>
                          <m:t>n</m:t>
                        </m:r>
                      </m:e>
                    </m:d>
                    <m:r>
                      <m:rPr>
                        <m:sty m:val="p"/>
                      </m:rPr>
                      <m:t>:</m:t>
                    </m:r>
                    <m:r>
                      <m:rPr>
                        <m:nor/>
                        <m:sty m:val="p"/>
                      </m:rPr>
                      <m:t> for any constant </m:t>
                    </m:r>
                    <m:r>
                      <m:t>c</m:t>
                    </m:r>
                    <m:r>
                      <m:rPr>
                        <m:sty m:val="p"/>
                      </m:rPr>
                      <m:t>&gt;</m:t>
                    </m:r>
                    <m:r>
                      <m:t>0</m:t>
                    </m:r>
                    <m:r>
                      <m:rPr>
                        <m:sty m:val="p"/>
                      </m:rPr>
                      <m:t>,</m:t>
                    </m:r>
                    <m:r>
                      <m:rPr>
                        <m:sty m:val="p"/>
                      </m:rPr>
                      <m:t>∃</m:t>
                    </m:r>
                    <m:r>
                      <m:rPr>
                        <m:nor/>
                        <m:sty m:val="p"/>
                      </m:rPr>
                      <m:t> a constant </m:t>
                    </m:r>
                    <m:sSub>
                      <m:e>
                        <m:r>
                          <m:t>n</m:t>
                        </m:r>
                      </m:e>
                      <m:sub>
                        <m:r>
                          <m:t>0</m:t>
                        </m:r>
                      </m:sub>
                    </m:sSub>
                    <m:r>
                      <m:rPr>
                        <m:sty m:val="p"/>
                      </m:rPr>
                      <m:t>&gt;</m:t>
                    </m:r>
                    <m:r>
                      <m:t>0</m:t>
                    </m:r>
                    <m:r>
                      <m:rPr>
                        <m:sty m:val="p"/>
                      </m:rPr>
                      <m:t>,</m:t>
                    </m:r>
                    <m:r>
                      <m:rPr>
                        <m:nor/>
                        <m:sty m:val="p"/>
                      </m:rPr>
                      <m:t> such that </m:t>
                    </m:r>
                    <m:r>
                      <m:t>0</m:t>
                    </m:r>
                    <m:r>
                      <m:rPr>
                        <m:sty m:val="p"/>
                      </m:rPr>
                      <m:t>≤</m:t>
                    </m:r>
                    <m:r>
                      <m:t>c</m:t>
                    </m:r>
                    <m:r>
                      <m:t>g</m:t>
                    </m:r>
                    <m:d>
                      <m:dPr>
                        <m:begChr m:val="("/>
                        <m:endChr m:val=")"/>
                        <m:sepChr m:val=""/>
                        <m:grow/>
                      </m:dPr>
                      <m:e>
                        <m:r>
                          <m:t>n</m:t>
                        </m:r>
                      </m:e>
                    </m:d>
                    <m:r>
                      <m:rPr>
                        <m:sty m:val="p"/>
                      </m:rPr>
                      <m:t>&lt;</m:t>
                    </m:r>
                    <m:r>
                      <m:t>f</m:t>
                    </m:r>
                    <m:d>
                      <m:dPr>
                        <m:begChr m:val="("/>
                        <m:endChr m:val=")"/>
                        <m:sepChr m:val=""/>
                        <m:grow/>
                      </m:dPr>
                      <m:e>
                        <m:r>
                          <m:t>n</m:t>
                        </m:r>
                      </m:e>
                    </m:d>
                    <m:r>
                      <m:rPr>
                        <m:sty m:val="p"/>
                      </m:rPr>
                      <m:t>,</m:t>
                    </m:r>
                    <m:r>
                      <m:rPr>
                        <m:sty m:val="p"/>
                      </m:rPr>
                      <m:t>∀</m:t>
                    </m:r>
                    <m:r>
                      <m:t>n</m:t>
                    </m:r>
                    <m:r>
                      <m:rPr>
                        <m:sty m:val="p"/>
                      </m:rPr>
                      <m:t>≥</m:t>
                    </m:r>
                    <m:sSub>
                      <m:e>
                        <m:r>
                          <m:t>n</m:t>
                        </m:r>
                      </m:e>
                      <m:sub>
                        <m:r>
                          <m:t>0</m:t>
                        </m:r>
                      </m:sub>
                    </m:sSub>
                  </m:oMath>
                </a14:m>
              </a:p>
              <a:p>
                <a:pPr lvl="0" indent="0" marL="0">
                  <a:buNone/>
                </a:pPr>
                <a14:m>
                  <m:oMathPara xmlns:m="http://schemas.openxmlformats.org/officeDocument/2006/math">
                    <m:oMathParaPr>
                      <m:jc m:val="center"/>
                    </m:oMathParaPr>
                    <m:oMath>
                      <m:limLow>
                        <m:e>
                          <m:r>
                            <m:rPr>
                              <m:sty m:val="p"/>
                            </m:rPr>
                            <m:t>lim</m:t>
                          </m:r>
                        </m:e>
                        <m:lim>
                          <m:r>
                            <m:t>n</m:t>
                          </m:r>
                          <m:r>
                            <m:rPr>
                              <m:sty m:val="p"/>
                            </m:rPr>
                            <m:t>→</m:t>
                          </m:r>
                          <m:r>
                            <m:rPr>
                              <m:sty m:val="p"/>
                            </m:rPr>
                            <m:t>∞</m:t>
                          </m:r>
                        </m:lim>
                      </m:limLow>
                      <m:f>
                        <m:fPr>
                          <m:type m:val="bar"/>
                        </m:fPr>
                        <m:num>
                          <m:r>
                            <m:t>f</m:t>
                          </m:r>
                          <m:d>
                            <m:dPr>
                              <m:begChr m:val="("/>
                              <m:endChr m:val=")"/>
                              <m:sepChr m:val=""/>
                              <m:grow/>
                            </m:dPr>
                            <m:e>
                              <m:r>
                                <m:t>n</m:t>
                              </m:r>
                            </m:e>
                          </m:d>
                        </m:num>
                        <m:den>
                          <m:r>
                            <m:t>g</m:t>
                          </m:r>
                          <m:d>
                            <m:dPr>
                              <m:begChr m:val="("/>
                              <m:endChr m:val=")"/>
                              <m:sepChr m:val=""/>
                              <m:grow/>
                            </m:dPr>
                            <m:e>
                              <m:r>
                                <m:t>n</m:t>
                              </m:r>
                            </m:e>
                          </m:d>
                        </m:den>
                      </m:f>
                      <m:r>
                        <m:rPr>
                          <m:sty m:val="p"/>
                        </m:rPr>
                        <m:t>=</m:t>
                      </m:r>
                      <m:r>
                        <m:rPr>
                          <m:sty m:val="p"/>
                        </m:rPr>
                        <m:t>∞</m:t>
                      </m:r>
                    </m:oMath>
                  </m:oMathPara>
                </a14:m>
              </a:p>
              <a:p>
                <a:pPr lvl="0" indent="0" marL="0">
                  <a:buNone/>
                </a:pPr>
                <a:r>
                  <a:rPr/>
                  <a:t>e.g. </a:t>
                </a:r>
                <a14:m>
                  <m:oMath xmlns:m="http://schemas.openxmlformats.org/officeDocument/2006/math">
                    <m:sSup>
                      <m:e>
                        <m:r>
                          <m:t>n</m:t>
                        </m:r>
                      </m:e>
                      <m:sup>
                        <m:r>
                          <m:t>2</m:t>
                        </m:r>
                      </m:sup>
                    </m:sSup>
                    <m:r>
                      <m:rPr>
                        <m:sty m:val="p"/>
                      </m:rPr>
                      <m:t>/</m:t>
                    </m:r>
                    <m:r>
                      <m:t>2</m:t>
                    </m:r>
                    <m:r>
                      <m:rPr>
                        <m:sty m:val="p"/>
                      </m:rPr>
                      <m:t>=</m:t>
                    </m:r>
                    <m:r>
                      <m:t>ω</m:t>
                    </m:r>
                    <m:d>
                      <m:dPr>
                        <m:begChr m:val="("/>
                        <m:endChr m:val=")"/>
                        <m:sepChr m:val=""/>
                        <m:grow/>
                      </m:dPr>
                      <m:e>
                        <m:r>
                          <m:t>n</m:t>
                        </m:r>
                      </m:e>
                    </m:d>
                  </m:oMath>
                </a14:m>
                <a:r>
                  <a:rPr/>
                  <a:t>, any positive </a:t>
                </a:r>
                <a14:m>
                  <m:oMath xmlns:m="http://schemas.openxmlformats.org/officeDocument/2006/math">
                    <m:r>
                      <m:t>c</m:t>
                    </m:r>
                  </m:oMath>
                </a14:m>
                <a:r>
                  <a:rPr/>
                  <a:t> satisfies but </a:t>
                </a:r>
                <a14:m>
                  <m:oMath xmlns:m="http://schemas.openxmlformats.org/officeDocument/2006/math">
                    <m:sSup>
                      <m:e>
                        <m:r>
                          <m:t>n</m:t>
                        </m:r>
                      </m:e>
                      <m:sup>
                        <m:r>
                          <m:t>2</m:t>
                        </m:r>
                      </m:sup>
                    </m:sSup>
                    <m:r>
                      <m:rPr>
                        <m:sty m:val="p"/>
                      </m:rPr>
                      <m:t>/</m:t>
                    </m:r>
                    <m:r>
                      <m:t>2</m:t>
                    </m:r>
                    <m:r>
                      <m:rPr>
                        <m:sty m:val="p"/>
                      </m:rPr>
                      <m:t>≠</m:t>
                    </m:r>
                    <m:r>
                      <m:t>ω</m:t>
                    </m:r>
                    <m:d>
                      <m:dPr>
                        <m:begChr m:val="("/>
                        <m:endChr m:val=")"/>
                        <m:sepChr m:val=""/>
                        <m:grow/>
                      </m:dPr>
                      <m:e>
                        <m:sSup>
                          <m:e>
                            <m:r>
                              <m:t>n</m:t>
                            </m:r>
                          </m:e>
                          <m:sup>
                            <m:r>
                              <m:t>2</m:t>
                            </m:r>
                          </m:sup>
                        </m:sSup>
                      </m:e>
                    </m:d>
                  </m:oMath>
                </a14:m>
                <a:r>
                  <a:rPr/>
                  <a:t>, </a:t>
                </a:r>
                <a14:m>
                  <m:oMath xmlns:m="http://schemas.openxmlformats.org/officeDocument/2006/math">
                    <m:r>
                      <m:t>c</m:t>
                    </m:r>
                    <m:r>
                      <m:rPr>
                        <m:sty m:val="p"/>
                      </m:rPr>
                      <m:t>=</m:t>
                    </m:r>
                    <m:r>
                      <m:t>1</m:t>
                    </m:r>
                    <m:r>
                      <m:rPr>
                        <m:sty m:val="p"/>
                      </m:rPr>
                      <m:t>/</m:t>
                    </m:r>
                    <m:r>
                      <m:t>2</m:t>
                    </m:r>
                  </m:oMath>
                </a14:m>
                <a:r>
                  <a:rPr/>
                  <a:t> does not satisfy</a:t>
                </a:r>
              </a:p>
            </p:txBody>
          </p:sp>
        </mc:Choice>
      </mc:AlternateContent>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(Important) Analogy to compare of two real numbers</a:t>
                </a:r>
              </a:p>
              <a:p>
                <a:pPr lvl="0" indent="0" marL="0">
                  <a:buNone/>
                </a:pPr>
                <a14:m>
                  <m:oMathPara xmlns:m="http://schemas.openxmlformats.org/officeDocument/2006/math">
                    <m:oMathParaPr>
                      <m:jc m:val="center"/>
                    </m:oMathParaPr>
                    <m:oMath>
                      <m:r>
                        <m:t>f</m:t>
                      </m:r>
                      <m:d>
                        <m:dPr>
                          <m:begChr m:val="("/>
                          <m:endChr m:val=")"/>
                          <m:sepChr m:val=""/>
                          <m:grow/>
                        </m:dPr>
                        <m:e>
                          <m:r>
                            <m:t>n</m:t>
                          </m:r>
                        </m:e>
                      </m:d>
                      <m:r>
                        <m:rPr>
                          <m:sty m:val="p"/>
                        </m:rPr>
                        <m:t>=</m:t>
                      </m:r>
                      <m:r>
                        <m:t>O</m:t>
                      </m:r>
                      <m:d>
                        <m:dPr>
                          <m:begChr m:val="("/>
                          <m:endChr m:val=")"/>
                          <m:sepChr m:val=""/>
                          <m:grow/>
                        </m:dPr>
                        <m:e>
                          <m:r>
                            <m:t>g</m:t>
                          </m:r>
                          <m:d>
                            <m:dPr>
                              <m:begChr m:val="("/>
                              <m:endChr m:val=")"/>
                              <m:sepChr m:val=""/>
                              <m:grow/>
                            </m:dPr>
                            <m:e>
                              <m:r>
                                <m:t>n</m:t>
                              </m:r>
                            </m:e>
                          </m:d>
                        </m:e>
                      </m:d>
                      <m:r>
                        <m:rPr>
                          <m:sty m:val="p"/>
                        </m:rPr>
                        <m:t>↔</m:t>
                      </m:r>
                      <m:r>
                        <m:t>a</m:t>
                      </m:r>
                      <m:r>
                        <m:rPr>
                          <m:sty m:val="p"/>
                        </m:rPr>
                        <m:t>≤</m:t>
                      </m:r>
                      <m:r>
                        <m:t>b</m:t>
                      </m:r>
                    </m:oMath>
                  </m:oMathPara>
                </a14:m>
              </a:p>
              <a:p>
                <a:pPr lvl="0" indent="0" marL="0">
                  <a:buNone/>
                </a:pPr>
                <a14:m>
                  <m:oMathPara xmlns:m="http://schemas.openxmlformats.org/officeDocument/2006/math">
                    <m:oMathParaPr>
                      <m:jc m:val="center"/>
                    </m:oMathParaPr>
                    <m:oMath>
                      <m:r>
                        <m:t>f</m:t>
                      </m:r>
                      <m:d>
                        <m:dPr>
                          <m:begChr m:val="("/>
                          <m:endChr m:val=")"/>
                          <m:sepChr m:val=""/>
                          <m:grow/>
                        </m:dPr>
                        <m:e>
                          <m:r>
                            <m:t>n</m:t>
                          </m:r>
                        </m:e>
                      </m:d>
                      <m:r>
                        <m:rPr>
                          <m:sty m:val="p"/>
                        </m:rPr>
                        <m:t>=</m:t>
                      </m:r>
                      <m:r>
                        <m:t>Ω</m:t>
                      </m:r>
                      <m:d>
                        <m:dPr>
                          <m:begChr m:val="("/>
                          <m:endChr m:val=")"/>
                          <m:sepChr m:val=""/>
                          <m:grow/>
                        </m:dPr>
                        <m:e>
                          <m:r>
                            <m:t>g</m:t>
                          </m:r>
                          <m:d>
                            <m:dPr>
                              <m:begChr m:val="("/>
                              <m:endChr m:val=")"/>
                              <m:sepChr m:val=""/>
                              <m:grow/>
                            </m:dPr>
                            <m:e>
                              <m:r>
                                <m:t>n</m:t>
                              </m:r>
                            </m:e>
                          </m:d>
                        </m:e>
                      </m:d>
                      <m:r>
                        <m:rPr>
                          <m:sty m:val="p"/>
                        </m:rPr>
                        <m:t>↔</m:t>
                      </m:r>
                      <m:r>
                        <m:t>a</m:t>
                      </m:r>
                      <m:r>
                        <m:rPr>
                          <m:sty m:val="p"/>
                        </m:rPr>
                        <m:t>≥</m:t>
                      </m:r>
                      <m:r>
                        <m:t>b</m:t>
                      </m:r>
                    </m:oMath>
                  </m:oMathPara>
                </a14:m>
              </a:p>
              <a:p>
                <a:pPr lvl="0" indent="0" marL="0">
                  <a:buNone/>
                </a:pPr>
                <a14:m>
                  <m:oMathPara xmlns:m="http://schemas.openxmlformats.org/officeDocument/2006/math">
                    <m:oMathParaPr>
                      <m:jc m:val="center"/>
                    </m:oMathParaPr>
                    <m:oMath>
                      <m:r>
                        <m:t>f</m:t>
                      </m:r>
                      <m:d>
                        <m:dPr>
                          <m:begChr m:val="("/>
                          <m:endChr m:val=")"/>
                          <m:sepChr m:val=""/>
                          <m:grow/>
                        </m:dPr>
                        <m:e>
                          <m:r>
                            <m:t>n</m:t>
                          </m:r>
                        </m:e>
                      </m:d>
                      <m:r>
                        <m:rPr>
                          <m:sty m:val="p"/>
                        </m:rPr>
                        <m:t>=</m:t>
                      </m:r>
                      <m:r>
                        <m:t>Θ</m:t>
                      </m:r>
                      <m:d>
                        <m:dPr>
                          <m:begChr m:val="("/>
                          <m:endChr m:val=")"/>
                          <m:sepChr m:val=""/>
                          <m:grow/>
                        </m:dPr>
                        <m:e>
                          <m:r>
                            <m:t>g</m:t>
                          </m:r>
                          <m:d>
                            <m:dPr>
                              <m:begChr m:val="("/>
                              <m:endChr m:val=")"/>
                              <m:sepChr m:val=""/>
                              <m:grow/>
                            </m:dPr>
                            <m:e>
                              <m:r>
                                <m:t>n</m:t>
                              </m:r>
                            </m:e>
                          </m:d>
                        </m:e>
                      </m:d>
                      <m:r>
                        <m:rPr>
                          <m:sty m:val="p"/>
                        </m:rPr>
                        <m:t>↔</m:t>
                      </m:r>
                      <m:r>
                        <m:t>a</m:t>
                      </m:r>
                      <m:r>
                        <m:rPr>
                          <m:sty m:val="p"/>
                        </m:rPr>
                        <m:t>=</m:t>
                      </m:r>
                      <m:r>
                        <m:t>b</m:t>
                      </m:r>
                    </m:oMath>
                  </m:oMathPara>
                </a14:m>
              </a:p>
              <a:p>
                <a:pPr lvl="0" indent="0" marL="0">
                  <a:buNone/>
                </a:pPr>
                <a14:m>
                  <m:oMathPara xmlns:m="http://schemas.openxmlformats.org/officeDocument/2006/math">
                    <m:oMathParaPr>
                      <m:jc m:val="center"/>
                    </m:oMathParaPr>
                    <m:oMath>
                      <m:r>
                        <m:t>f</m:t>
                      </m:r>
                      <m:d>
                        <m:dPr>
                          <m:begChr m:val="("/>
                          <m:endChr m:val=")"/>
                          <m:sepChr m:val=""/>
                          <m:grow/>
                        </m:dPr>
                        <m:e>
                          <m:r>
                            <m:t>n</m:t>
                          </m:r>
                        </m:e>
                      </m:d>
                      <m:r>
                        <m:rPr>
                          <m:sty m:val="p"/>
                        </m:rPr>
                        <m:t>=</m:t>
                      </m:r>
                      <m:r>
                        <m:t>o</m:t>
                      </m:r>
                      <m:d>
                        <m:dPr>
                          <m:begChr m:val="("/>
                          <m:endChr m:val=")"/>
                          <m:sepChr m:val=""/>
                          <m:grow/>
                        </m:dPr>
                        <m:e>
                          <m:r>
                            <m:t>g</m:t>
                          </m:r>
                          <m:d>
                            <m:dPr>
                              <m:begChr m:val="("/>
                              <m:endChr m:val=")"/>
                              <m:sepChr m:val=""/>
                              <m:grow/>
                            </m:dPr>
                            <m:e>
                              <m:r>
                                <m:t>n</m:t>
                              </m:r>
                            </m:e>
                          </m:d>
                        </m:e>
                      </m:d>
                      <m:r>
                        <m:rPr>
                          <m:sty m:val="p"/>
                        </m:rPr>
                        <m:t>↔</m:t>
                      </m:r>
                      <m:r>
                        <m:t>a</m:t>
                      </m:r>
                      <m:r>
                        <m:rPr>
                          <m:sty m:val="p"/>
                        </m:rPr>
                        <m:t>&lt;</m:t>
                      </m:r>
                      <m:r>
                        <m:t>b</m:t>
                      </m:r>
                    </m:oMath>
                  </m:oMathPara>
                </a14:m>
              </a:p>
              <a:p>
                <a:pPr lvl="0" indent="0" marL="0">
                  <a:buNone/>
                </a:pPr>
                <a14:m>
                  <m:oMathPara xmlns:m="http://schemas.openxmlformats.org/officeDocument/2006/math">
                    <m:oMathParaPr>
                      <m:jc m:val="center"/>
                    </m:oMathParaPr>
                    <m:oMath>
                      <m:r>
                        <m:t>f</m:t>
                      </m:r>
                      <m:d>
                        <m:dPr>
                          <m:begChr m:val="("/>
                          <m:endChr m:val=")"/>
                          <m:sepChr m:val=""/>
                          <m:grow/>
                        </m:dPr>
                        <m:e>
                          <m:r>
                            <m:t>n</m:t>
                          </m:r>
                        </m:e>
                      </m:d>
                      <m:r>
                        <m:rPr>
                          <m:sty m:val="p"/>
                        </m:rPr>
                        <m:t>=</m:t>
                      </m:r>
                      <m:r>
                        <m:t>ω</m:t>
                      </m:r>
                      <m:d>
                        <m:dPr>
                          <m:begChr m:val="("/>
                          <m:endChr m:val=")"/>
                          <m:sepChr m:val=""/>
                          <m:grow/>
                        </m:dPr>
                        <m:e>
                          <m:r>
                            <m:t>g</m:t>
                          </m:r>
                          <m:d>
                            <m:dPr>
                              <m:begChr m:val="("/>
                              <m:endChr m:val=")"/>
                              <m:sepChr m:val=""/>
                              <m:grow/>
                            </m:dPr>
                            <m:e>
                              <m:r>
                                <m:t>n</m:t>
                              </m:r>
                            </m:e>
                          </m:d>
                        </m:e>
                      </m:d>
                      <m:r>
                        <m:rPr>
                          <m:sty m:val="p"/>
                        </m:rPr>
                        <m:t>↔</m:t>
                      </m:r>
                      <m:r>
                        <m:t>a</m:t>
                      </m:r>
                      <m:r>
                        <m:rPr>
                          <m:sty m:val="p"/>
                        </m:rPr>
                        <m:t>&gt;</m:t>
                      </m:r>
                      <m:r>
                        <m:t>b</m:t>
                      </m:r>
                    </m:oMath>
                  </m:oMathPara>
                </a14:m>
              </a:p>
            </p:txBody>
          </p:sp>
        </mc:Choice>
      </mc:AlternateContent>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(Important) Trichotomy property for real numbers</a:t>
                </a:r>
              </a:p>
              <a:p>
                <a:pPr lvl="0" indent="0" marL="0">
                  <a:buNone/>
                </a:pPr>
                <a:r>
                  <a:rPr/>
                  <a:t>For any two real numbers </a:t>
                </a:r>
                <a14:m>
                  <m:oMath xmlns:m="http://schemas.openxmlformats.org/officeDocument/2006/math">
                    <m:r>
                      <m:t>a</m:t>
                    </m:r>
                  </m:oMath>
                </a14:m>
                <a:r>
                  <a:rPr/>
                  <a:t> and </a:t>
                </a:r>
                <a14:m>
                  <m:oMath xmlns:m="http://schemas.openxmlformats.org/officeDocument/2006/math">
                    <m:r>
                      <m:t>b</m:t>
                    </m:r>
                  </m:oMath>
                </a14:m>
                <a:r>
                  <a:rPr/>
                  <a:t>, we have either</a:t>
                </a:r>
              </a:p>
              <a:p>
                <a:pPr lvl="0" indent="0" marL="0">
                  <a:buNone/>
                </a:pPr>
                <a14:m>
                  <m:oMath xmlns:m="http://schemas.openxmlformats.org/officeDocument/2006/math">
                    <m:r>
                      <m:t>a</m:t>
                    </m:r>
                    <m:r>
                      <m:rPr>
                        <m:sty m:val="p"/>
                      </m:rPr>
                      <m:t>&lt;</m:t>
                    </m:r>
                    <m:r>
                      <m:t>b</m:t>
                    </m:r>
                  </m:oMath>
                </a14:m>
                <a:r>
                  <a:rPr/>
                  <a:t>, or </a:t>
                </a:r>
                <a14:m>
                  <m:oMath xmlns:m="http://schemas.openxmlformats.org/officeDocument/2006/math">
                    <m:r>
                      <m:t>a</m:t>
                    </m:r>
                    <m:r>
                      <m:rPr>
                        <m:sty m:val="p"/>
                      </m:rPr>
                      <m:t>=</m:t>
                    </m:r>
                    <m:r>
                      <m:t>b</m:t>
                    </m:r>
                  </m:oMath>
                </a14:m>
                <a:r>
                  <a:rPr/>
                  <a:t>, or </a:t>
                </a:r>
                <a14:m>
                  <m:oMath xmlns:m="http://schemas.openxmlformats.org/officeDocument/2006/math">
                    <m:r>
                      <m:t>a</m:t>
                    </m:r>
                    <m:r>
                      <m:rPr>
                        <m:sty m:val="p"/>
                      </m:rPr>
                      <m:t>&gt;</m:t>
                    </m:r>
                    <m:r>
                      <m:t>b</m:t>
                    </m:r>
                  </m:oMath>
                </a14:m>
              </a:p>
              <a:p>
                <a:pPr lvl="0" indent="0" marL="0">
                  <a:buNone/>
                </a:pPr>
                <a:r>
                  <a:rPr/>
                  <a:t>Trichotomy property does not hold for asymptotic notation, for two functions </a:t>
                </a:r>
                <a14:m>
                  <m:oMath xmlns:m="http://schemas.openxmlformats.org/officeDocument/2006/math">
                    <m:r>
                      <m:t>f</m:t>
                    </m:r>
                    <m:d>
                      <m:dPr>
                        <m:begChr m:val="("/>
                        <m:endChr m:val=")"/>
                        <m:sepChr m:val=""/>
                        <m:grow/>
                      </m:dPr>
                      <m:e>
                        <m:r>
                          <m:t>n</m:t>
                        </m:r>
                      </m:e>
                    </m:d>
                  </m:oMath>
                </a14:m>
                <a:r>
                  <a:rPr/>
                  <a:t> and </a:t>
                </a:r>
                <a14:m>
                  <m:oMath xmlns:m="http://schemas.openxmlformats.org/officeDocument/2006/math">
                    <m:r>
                      <m:t>g</m:t>
                    </m:r>
                    <m:d>
                      <m:dPr>
                        <m:begChr m:val="("/>
                        <m:endChr m:val=")"/>
                        <m:sepChr m:val=""/>
                        <m:grow/>
                      </m:dPr>
                      <m:e>
                        <m:r>
                          <m:t>n</m:t>
                        </m:r>
                      </m:e>
                    </m:d>
                  </m:oMath>
                </a14:m>
                <a:r>
                  <a:rPr/>
                  <a:t>, it may be the case that neither </a:t>
                </a:r>
                <a14:m>
                  <m:oMath xmlns:m="http://schemas.openxmlformats.org/officeDocument/2006/math">
                    <m:r>
                      <m:t>f</m:t>
                    </m:r>
                    <m:d>
                      <m:dPr>
                        <m:begChr m:val="("/>
                        <m:endChr m:val=")"/>
                        <m:sepChr m:val=""/>
                        <m:grow/>
                      </m:dPr>
                      <m:e>
                        <m:r>
                          <m:t>n</m:t>
                        </m:r>
                      </m:e>
                    </m:d>
                    <m:r>
                      <m:rPr>
                        <m:sty m:val="p"/>
                      </m:rPr>
                      <m:t>=</m:t>
                    </m:r>
                    <m:r>
                      <m:t>O</m:t>
                    </m:r>
                    <m:d>
                      <m:dPr>
                        <m:begChr m:val="("/>
                        <m:endChr m:val=")"/>
                        <m:sepChr m:val=""/>
                        <m:grow/>
                      </m:dPr>
                      <m:e>
                        <m:r>
                          <m:t>g</m:t>
                        </m:r>
                        <m:d>
                          <m:dPr>
                            <m:begChr m:val="("/>
                            <m:endChr m:val=")"/>
                            <m:sepChr m:val=""/>
                            <m:grow/>
                          </m:dPr>
                          <m:e>
                            <m:r>
                              <m:t>n</m:t>
                            </m:r>
                          </m:e>
                        </m:d>
                      </m:e>
                    </m:d>
                  </m:oMath>
                </a14:m>
                <a:r>
                  <a:rPr/>
                  <a:t> nor </a:t>
                </a:r>
                <a14:m>
                  <m:oMath xmlns:m="http://schemas.openxmlformats.org/officeDocument/2006/math">
                    <m:r>
                      <m:t>f</m:t>
                    </m:r>
                    <m:d>
                      <m:dPr>
                        <m:begChr m:val="("/>
                        <m:endChr m:val=")"/>
                        <m:sepChr m:val=""/>
                        <m:grow/>
                      </m:dPr>
                      <m:e>
                        <m:r>
                          <m:t>n</m:t>
                        </m:r>
                      </m:e>
                    </m:d>
                    <m:r>
                      <m:rPr>
                        <m:sty m:val="p"/>
                      </m:rPr>
                      <m:t>=</m:t>
                    </m:r>
                    <m:r>
                      <m:t>Ω</m:t>
                    </m:r>
                    <m:d>
                      <m:dPr>
                        <m:begChr m:val="("/>
                        <m:endChr m:val=")"/>
                        <m:sepChr m:val=""/>
                        <m:grow/>
                      </m:dPr>
                      <m:e>
                        <m:r>
                          <m:t>g</m:t>
                        </m:r>
                        <m:d>
                          <m:dPr>
                            <m:begChr m:val="("/>
                            <m:endChr m:val=")"/>
                            <m:sepChr m:val=""/>
                            <m:grow/>
                          </m:dPr>
                          <m:e>
                            <m:r>
                              <m:t>n</m:t>
                            </m:r>
                          </m:e>
                        </m:d>
                      </m:e>
                    </m:d>
                  </m:oMath>
                </a14:m>
                <a:r>
                  <a:rPr/>
                  <a:t> holds.</a:t>
                </a:r>
              </a:p>
              <a:p>
                <a:pPr lvl="0" indent="0" marL="0">
                  <a:buNone/>
                </a:pPr>
                <a:r>
                  <a:rPr/>
                  <a:t>e.g. </a:t>
                </a:r>
                <a14:m>
                  <m:oMath xmlns:m="http://schemas.openxmlformats.org/officeDocument/2006/math">
                    <m:r>
                      <m:t>n</m:t>
                    </m:r>
                  </m:oMath>
                </a14:m>
                <a:r>
                  <a:rPr/>
                  <a:t> and </a:t>
                </a:r>
                <a14:m>
                  <m:oMath xmlns:m="http://schemas.openxmlformats.org/officeDocument/2006/math">
                    <m:sSup>
                      <m:e>
                        <m:r>
                          <m:t>n</m:t>
                        </m:r>
                      </m:e>
                      <m:sup>
                        <m:r>
                          <m:t>1</m:t>
                        </m:r>
                        <m:r>
                          <m:rPr>
                            <m:sty m:val="p"/>
                          </m:rPr>
                          <m:t>+</m:t>
                        </m:r>
                        <m:r>
                          <m:t>s</m:t>
                        </m:r>
                        <m:r>
                          <m:t>i</m:t>
                        </m:r>
                        <m:r>
                          <m:t>n</m:t>
                        </m:r>
                        <m:d>
                          <m:dPr>
                            <m:begChr m:val="("/>
                            <m:endChr m:val=")"/>
                            <m:sepChr m:val=""/>
                            <m:grow/>
                          </m:dPr>
                          <m:e>
                            <m:r>
                              <m:t>n</m:t>
                            </m:r>
                          </m:e>
                        </m:d>
                      </m:sup>
                    </m:sSup>
                  </m:oMath>
                </a14:m>
                <a:r>
                  <a:rPr/>
                  <a:t> cannot be compared asymptotically</a:t>
                </a:r>
              </a:p>
            </p:txBody>
          </p:sp>
        </mc:Choice>
      </mc:AlternateContent>
    </p:spTree>
  </p:cSld>
</p:sld>
</file>

<file path=ppt/slides/slide118.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4" name="Text Placeholder 3" /><p:cNvSpPr><a:spLocks noGrp="1" /></p:cNvSpPr><p:nvPr><p:ph idx="2" sz="half" type="body" /></p:nvPr></p:nvSpPr><p:spPr /><p:txBody><a:bodyPr /><a:lstStyle /><a:p><a:pPr lvl="0" indent="0" marL="0"><a:spcBef><a:spcPts val="3000" /></a:spcBef><a:buNone /></a:pPr><a:r><a:rPr b="1" /><a:t>Examples</a:t></a:r></a:p></p:txBody></p:sp><p:graphicFrame><p:nvGraphicFramePr><p:cNvPr id="6" name="Content Placeholder 5" /><p:cNvGraphicFramePr><a:graphicFrameLocks noGrp="1" /></p:cNvGraphicFramePr><p:nvPr><p:ph idx="1" /></p:nvPr></p:nvGraphicFramePr><p:xfrm><a:off x="3568700" y="266700" /><a:ext cx="5105400" cy="5842000" /></p:xfrm><a:graphic><a:graphicData uri="http://schemas.openxmlformats.org/drawingml/2006/table"><a:tbl><a:tblPr firstRow="1" bandRow="1"><a:tableStyleId>{5C22544A-7EE6-4342-B048-85BDC9FD1C3A}</a:tableStyleId></a:tblPr><a:tblGrid><a:gridCol w="1270000" /><a:gridCol w="1270000" /><a:gridCol w="1270000" /><a:gridCol w="1270000" /></a:tblGrid><a:tr h="0"><a:tc><a:txBody><a:bodyPr /><a:lstStyle /><a:p><a:pPr lvl="0" indent="0" marL="0"><a:buNone /></a:pPr><a14:m><m:oMath xmlns:m="http://schemas.openxmlformats.org/officeDocument/2006/math"><m:r><m:t>5</m:t></m:r><m:sSup><m:e><m:r><m:t>n</m:t></m:r></m:e><m:sup><m:r><m:t>2</m:t></m:r></m:sup></m:sSup><m:r><m:rPr><m:sty m:val="p" /></m:rPr><m:t>=</m:t></m:r><m:r><m:t>O</m:t></m:r><m:d><m:dPr><m:begChr m:val="(" /><m:endChr m:val=")" /><m:sepChr m:val="" /><m:grow /></m:dPr><m:e><m:sSup><m:e><m:r><m:t>n</m:t></m:r></m:e><m:sup><m:r><m:t>2</m:t></m:r></m:sup></m:sSup></m:e></m:d></m:oMath></a14:m></a:p></a:txBody><a:tcPr /></a:tc><a:tc><a:txBody><a:bodyPr /><a:lstStyle /><a:p><a:pPr lvl="0" indent="0" marL="0"><a:buNone /></a:pPr><a:r><a:rPr /><a:t>TRUE</a:t></a:r></a:p></a:txBody><a:tcPr /></a:tc><a:tc><a:txBody><a:bodyPr /><a:lstStyle /><a:p><a:pPr lvl="0" indent="0" marL="0"><a:buNone /></a:pPr><a14:m><m:oMath xmlns:m="http://schemas.openxmlformats.org/officeDocument/2006/math"><m:sSup><m:e><m:r><m:t>n</m:t></m:r></m:e><m:sup><m:r><m:t>2</m:t></m:r></m:sup></m:sSup><m:r><m:t>l</m:t></m:r><m:r><m:t>g</m:t></m:r><m:r><m:t>n</m:t></m:r><m:r><m:rPr><m:sty m:val="p" /></m:rPr><m:t>=</m:t></m:r><m:r><m:t>O</m:t></m:r><m:d><m:dPr><m:begChr m:val="(" /><m:endChr m:val=")" /><m:sepChr m:val="" /><m:grow /></m:dPr><m:e><m:sSup><m:e><m:r><m:t>n</m:t></m:r></m:e><m:sup><m:r><m:t>2</m:t></m:r></m:sup></m:sSup></m:e></m:d></m:oMath></a14:m></a:p></a:txBody><a:tcPr /></a:tc><a:tc><a:txBody><a:bodyPr /><a:lstStyle /><a:p><a:pPr lvl="0" indent="0" marL="0"><a:buNone /></a:pPr><a:r><a:rPr /><a:t>FALSE</a:t></a:r></a:p></a:txBody><a:tcPr /></a:tc></a:tr><a:tr h="0"><a:tc><a:txBody><a:bodyPr /><a:lstStyle /><a:p><a:pPr lvl="0" indent="0" marL="0"><a:buNone /></a:pPr><a14:m><m:oMath xmlns:m="http://schemas.openxmlformats.org/officeDocument/2006/math"><m:r><m:t>5</m:t></m:r><m:sSup><m:e><m:r><m:t>n</m:t></m:r></m:e><m:sup><m:r><m:t>2</m:t></m:r></m:sup></m:sSup><m:r><m:rPr><m:sty m:val="p" /></m:rPr><m:t>=</m:t></m:r><m:r><m:t>Ω</m:t></m:r><m:d><m:dPr><m:begChr m:val="(" /><m:endChr m:val=")" /><m:sepChr m:val="" /><m:grow /></m:dPr><m:e><m:sSup><m:e><m:r><m:t>n</m:t></m:r></m:e><m:sup><m:r><m:t>2</m:t></m:r></m:sup></m:sSup></m:e></m:d></m:oMath></a14:m></a:p></a:txBody></a:tc><a:tc><a:txBody><a:bodyPr /><a:lstStyle /><a:p><a:pPr lvl="0" indent="0" marL="0"><a:buNone /></a:pPr><a:r><a:rPr b="1" /><a:t>TRUE</a:t></a:r></a:p></a:txBody></a:tc><a:tc><a:txBody><a:bodyPr /><a:lstStyle /><a:p><a:pPr lvl="0" indent="0" marL="0"><a:buNone /></a:pPr><a14:m><m:oMath xmlns:m="http://schemas.openxmlformats.org/officeDocument/2006/math"><m:sSup><m:e><m:r><m:t>n</m:t></m:r></m:e><m:sup><m:r><m:t>2</m:t></m:r></m:sup></m:sSup><m:r><m:t>l</m:t></m:r><m:r><m:t>g</m:t></m:r><m:r><m:t>n</m:t></m:r><m:r><m:rPr><m:sty m:val="p" /></m:rPr><m:t>=</m:t></m:r><m:r><m:t>Ω</m:t></m:r><m:d><m:dPr><m:begChr m:val="(" /><m:endChr m:val=")" /><m:sepChr m:val="" /><m:grow /></m:dPr><m:e><m:sSup><m:e><m:r><m:t>n</m:t></m:r></m:e><m:sup><m:r><m:t>2</m:t></m:r></m:sup></m:sSup></m:e></m:d></m:oMath></a14:m></a:p></a:txBody></a:tc><a:tc><a:txBody><a:bodyPr /><a:lstStyle /><a:p><a:pPr lvl="0" indent="0" marL="0"><a:buNone /></a:pPr><a:r><a:rPr /><a:t>TRUE</a:t></a:r></a:p></a:txBody></a:tc></a:tr><a:tr h="0"><a:tc><a:txBody><a:bodyPr /><a:lstStyle /><a:p><a:pPr lvl="0" indent="0" marL="0"><a:buNone /></a:pPr><a14:m><m:oMath xmlns:m="http://schemas.openxmlformats.org/officeDocument/2006/math"><m:r><m:t>5</m:t></m:r><m:sSup><m:e><m:r><m:t>n</m:t></m:r></m:e><m:sup><m:r><m:t>2</m:t></m:r></m:sup></m:sSup><m:r><m:rPr><m:sty m:val="p" /></m:rPr><m:t>=</m:t></m:r><m:r><m:t>Θ</m:t></m:r><m:d><m:dPr><m:begChr m:val="(" /><m:endChr m:val=")" /><m:sepChr m:val="" /><m:grow /></m:dPr><m:e><m:sSup><m:e><m:r><m:t>n</m:t></m:r></m:e><m:sup><m:r><m:t>2</m:t></m:r></m:sup></m:sSup></m:e></m:d></m:oMath></a14:m></a:p></a:txBody></a:tc><a:tc><a:txBody><a:bodyPr /><a:lstStyle /><a:p><a:pPr lvl="0" indent="0" marL="0"><a:buNone /></a:pPr><a:r><a:rPr b="1" /><a:t>TRUE</a:t></a:r></a:p></a:txBody></a:tc><a:tc><a:txBody><a:bodyPr /><a:lstStyle /><a:p><a:pPr lvl="0" indent="0" marL="0"><a:buNone /></a:pPr><a14:m><m:oMath xmlns:m="http://schemas.openxmlformats.org/officeDocument/2006/math"><m:sSup><m:e><m:r><m:t>n</m:t></m:r></m:e><m:sup><m:r><m:t>2</m:t></m:r></m:sup></m:sSup><m:r><m:t>l</m:t></m:r><m:r><m:t>g</m:t></m:r><m:r><m:t>n</m:t></m:r><m:r><m:rPr><m:sty m:val="p" /></m:rPr><m:t>=</m:t></m:r><m:r><m:t>Θ</m:t></m:r><m:d><m:dPr><m:begChr m:val="(" /><m:endChr m:val=")" /><m:sepChr m:val="" /><m:grow /></m:dPr><m:e><m:sSup><m:e><m:r><m:t>n</m:t></m:r></m:e><m:sup><m:r><m:t>2</m:t></m:r></m:sup></m:sSup></m:e></m:d></m:oMath></a14:m></a:p></a:txBody></a:tc><a:tc><a:txBody><a:bodyPr /><a:lstStyle /><a:p><a:pPr lvl="0" indent="0" marL="0"><a:buNone /></a:pPr><a:r><a:rPr /><a:t>FALSE</a:t></a:r></a:p></a:txBody></a:tc></a:tr><a:tr h="0"><a:tc><a:txBody><a:bodyPr /><a:lstStyle /><a:p><a:pPr lvl="0" indent="0" marL="0"><a:buNone /></a:pPr><a14:m><m:oMath xmlns:m="http://schemas.openxmlformats.org/officeDocument/2006/math"><m:r><m:t>5</m:t></m:r><m:sSup><m:e><m:r><m:t>n</m:t></m:r></m:e><m:sup><m:r><m:t>2</m:t></m:r></m:sup></m:sSup><m:r><m:rPr><m:sty m:val="p" /></m:rPr><m:t>=</m:t></m:r><m:r><m:t>o</m:t></m:r><m:d><m:dPr><m:begChr m:val="(" /><m:endChr m:val=")" /><m:sepChr m:val="" /><m:grow /></m:dPr><m:e><m:sSup><m:e><m:r><m:t>n</m:t></m:r></m:e><m:sup><m:r><m:t>2</m:t></m:r></m:sup></m:sSup></m:e></m:d></m:oMath></a14:m></a:p></a:txBody></a:tc><a:tc><a:txBody><a:bodyPr /><a:lstStyle /><a:p><a:pPr lvl="0" indent="0" marL="0"><a:buNone /></a:pPr><a:r><a:rPr /><a:t>FALSE</a:t></a:r></a:p></a:txBody></a:tc><a:tc><a:txBody><a:bodyPr /><a:lstStyle /><a:p><a:pPr lvl="0" indent="0" marL="0"><a:buNone /></a:pPr><a14:m><m:oMath xmlns:m="http://schemas.openxmlformats.org/officeDocument/2006/math"><m:sSup><m:e><m:r><m:t>n</m:t></m:r></m:e><m:sup><m:r><m:t>2</m:t></m:r></m:sup></m:sSup><m:r><m:t>l</m:t></m:r><m:r><m:t>g</m:t></m:r><m:r><m:t>n</m:t></m:r><m:r><m:rPr><m:sty m:val="p" /></m:rPr><m:t>=</m:t></m:r><m:r><m:t>o</m:t></m:r><m:d><m:dPr><m:begChr m:val="(" /><m:endChr m:val=")" /><m:sepChr m:val="" /><m:grow /></m:dPr><m:e><m:sSup><m:e><m:r><m:t>n</m:t></m:r></m:e><m:sup><m:r><m:t>2</m:t></m:r></m:sup></m:sSup></m:e></m:d></m:oMath></a14:m></a:p></a:txBody></a:tc><a:tc><a:txBody><a:bodyPr /><a:lstStyle /><a:p><a:pPr lvl="0" indent="0" marL="0"><a:buNone /></a:pPr><a:r><a:rPr /><a:t>FALSE</a:t></a:r></a:p></a:txBody></a:tc></a:tr><a:tr h="0"><a:tc><a:txBody><a:bodyPr /><a:lstStyle /><a:p><a:pPr lvl="0" indent="0" marL="0"><a:buNone /></a:pPr><a14:m><m:oMath xmlns:m="http://schemas.openxmlformats.org/officeDocument/2006/math"><m:r><m:t>5</m:t></m:r><m:sSup><m:e><m:r><m:t>n</m:t></m:r></m:e><m:sup><m:r><m:t>2</m:t></m:r></m:sup></m:sSup><m:r><m:rPr><m:sty m:val="p" /></m:rPr><m:t>=</m:t></m:r><m:r><m:t>ω</m:t></m:r><m:d><m:dPr><m:begChr m:val="(" /><m:endChr m:val=")" /><m:sepChr m:val="" /><m:grow /></m:dPr><m:e><m:sSup><m:e><m:r><m:t>n</m:t></m:r></m:e><m:sup><m:r><m:t>2</m:t></m:r></m:sup></m:sSup></m:e></m:d></m:oMath></a14:m></a:p></a:txBody></a:tc><a:tc><a:txBody><a:bodyPr /><a:lstStyle /><a:p><a:pPr lvl="0" indent="0" marL="0"><a:buNone /></a:pPr><a:r><a:rPr /><a:t>FALSE</a:t></a:r></a:p></a:txBody></a:tc><a:tc><a:txBody><a:bodyPr /><a:lstStyle /><a:p><a:pPr lvl="0" indent="0" marL="0"><a:buNone /></a:pPr><a14:m><m:oMath xmlns:m="http://schemas.openxmlformats.org/officeDocument/2006/math"><m:sSup><m:e><m:r><m:t>n</m:t></m:r></m:e><m:sup><m:r><m:t>2</m:t></m:r></m:sup></m:sSup><m:r><m:t>l</m:t></m:r><m:r><m:t>g</m:t></m:r><m:r><m:t>n</m:t></m:r><m:r><m:rPr><m:sty m:val="p" /></m:rPr><m:t>=</m:t></m:r><m:r><m:t>ω</m:t></m:r><m:d><m:dPr><m:begChr m:val="(" /><m:endChr m:val=")" /><m:sepChr m:val="" /><m:grow /></m:dPr><m:e><m:sSup><m:e><m:r><m:t>n</m:t></m:r></m:e><m:sup><m:r><m:t>2</m:t></m:r></m:sup></m:sSup></m:e></m:d></m:oMath></a14:m></a:p></a:txBody></a:tc><a:tc><a:txBody><a:bodyPr /><a:lstStyle /><a:p><a:pPr lvl="0" indent="0" marL="0"><a:buNone /></a:pPr><a:r><a:rPr /><a:t>TRUE</a:t></a:r></a:p></a:txBody></a:tc></a:tr><a:tr h="0"><a:tc><a:txBody><a:bodyPr /><a:lstStyle /><a:p><a:pPr lvl="0" indent="0" marL="0"><a:buNone /></a:pPr><a14:m><m:oMath xmlns:m="http://schemas.openxmlformats.org/officeDocument/2006/math"><m:sSup><m:e><m:r><m:t>2</m:t></m:r></m:e><m:sup><m:r><m:t>n</m:t></m:r></m:sup></m:sSup><m:r><m:rPr><m:sty m:val="p" /></m:rPr><m:t>=</m:t></m:r><m:r><m:t>O</m:t></m:r><m:d><m:dPr><m:begChr m:val="(" /><m:endChr m:val=")" /><m:sepChr m:val="" /><m:grow /></m:dPr><m:e><m:sSup><m:e><m:r><m:t>3</m:t></m:r></m:e><m:sup><m:r><m:t>n</m:t></m:r></m:sup></m:sSup></m:e></m:d></m:oMath></a14:m></a:p></a:txBody></a:tc><a:tc><a:txBody><a:bodyPr /><a:lstStyle /><a:p><a:pPr lvl="0" indent="0" marL="0"><a:buNone /></a:pPr><a:r><a:rPr b="1" /><a:t>TRUE</a:t></a:r></a:p></a:txBody></a:tc><a:tc><a:txBody><a:bodyPr /><a:lstStyle /><a:p><a:endParaRPr /></a:p></a:txBody></a:tc><a:tc><a:txBody><a:bodyPr /><a:lstStyle /><a:p><a:endParaRPr /></a:p></a:txBody></a:tc></a:tr><a:tr h="0"><a:tc><a:txBody><a:bodyPr /><a:lstStyle /><a:p><a:pPr lvl="0" indent="0" marL="0"><a:buNone /></a:pPr><a14:m><m:oMath xmlns:m="http://schemas.openxmlformats.org/officeDocument/2006/math"><m:sSup><m:e><m:r><m:t>2</m:t></m:r></m:e><m:sup><m:r><m:t>n</m:t></m:r></m:sup></m:sSup><m:r><m:rPr><m:sty m:val="p" /></m:rPr><m:t>=</m:t></m:r><m:r><m:t>Ω</m:t></m:r><m:d><m:dPr><m:begChr m:val="(" /><m:endChr m:val=")" /><m:sepChr m:val="" /><m:grow /></m:dPr><m:e><m:sSup><m:e><m:r><m:t>3</m:t></m:r></m:e><m:sup><m:r><m:t>n</m:t></m:r></m:sup></m:sSup></m:e></m:d></m:oMath></a14:m></a:p></a:txBody></a:tc><a:tc><a:txBody><a:bodyPr /><a:lstStyle /><a:p><a:pPr lvl="0" indent="0" marL="0"><a:buNone /></a:pPr><a:r><a:rPr /><a:t>FALSE</a:t></a:r></a:p></a:txBody></a:tc><a:tc><a:txBody><a:bodyPr /><a:lstStyle /><a:p><a:pPr lvl="0" indent="0" marL="0"><a:buNone /></a:pPr><a14:m><m:oMath xmlns:m="http://schemas.openxmlformats.org/officeDocument/2006/math"><m:sSup><m:e><m:r><m:t>2</m:t></m:r></m:e><m:sup><m:r><m:t>n</m:t></m:r></m:sup></m:sSup><m:r><m:rPr><m:sty m:val="p" /></m:rPr><m:t>=</m:t></m:r><m:r><m:t>o</m:t></m:r><m:d><m:dPr><m:begChr m:val="(" /><m:endChr m:val=")" /><m:sepChr m:val="" /><m:grow /></m:dPr><m:e><m:sSup><m:e><m:r><m:t>3</m:t></m:r></m:e><m:sup><m:r><m:t>n</m:t></m:r></m:sup></m:sSup></m:e></m:d></m:oMath></a14:m></a:p></a:txBody></a:tc><a:tc><a:txBody><a:bodyPr /><a:lstStyle /><a:p><a:pPr lvl="0" indent="0" marL="0"><a:buNone /></a:pPr><a:r><a:rPr /><a:t>TRUE</a:t></a:r></a:p></a:txBody></a:tc></a:tr><a:tr h="0"><a:tc><a:txBody><a:bodyPr /><a:lstStyle /><a:p><a:pPr lvl="0" indent="0" marL="0"><a:buNone /></a:pPr><a14:m><m:oMath xmlns:m="http://schemas.openxmlformats.org/officeDocument/2006/math"><m:sSup><m:e><m:r><m:t>2</m:t></m:r></m:e><m:sup><m:r><m:t>n</m:t></m:r></m:sup></m:sSup><m:r><m:rPr><m:sty m:val="p" /></m:rPr><m:t>=</m:t></m:r><m:r><m:t>Θ</m:t></m:r><m:d><m:dPr><m:begChr m:val="(" /><m:endChr m:val=")" /><m:sepChr m:val="" /><m:grow /></m:dPr><m:e><m:sSup><m:e><m:r><m:t>3</m:t></m:r></m:e><m:sup><m:r><m:t>n</m:t></m:r></m:sup></m:sSup></m:e></m:d></m:oMath></a14:m></a:p></a:txBody></a:tc><a:tc><a:txBody><a:bodyPr /><a:lstStyle /><a:p><a:pPr lvl="0" indent="0" marL="0"><a:buNone /></a:pPr><a:r><a:rPr /><a:t>FALSE</a:t></a:r></a:p></a:txBody></a:tc><a:tc><a:txBody><a:bodyPr /><a:lstStyle /><a:p><a:pPr lvl="0" indent="0" marL="0"><a:buNone /></a:pPr><a14:m><m:oMath xmlns:m="http://schemas.openxmlformats.org/officeDocument/2006/math"><m:sSup><m:e><m:r><m:t>2</m:t></m:r></m:e><m:sup><m:r><m:t>n</m:t></m:r></m:sup></m:sSup><m:r><m:rPr><m:sty m:val="p" /></m:rPr><m:t>=</m:t></m:r><m:r><m:t>ω</m:t></m:r><m:d><m:dPr><m:begChr m:val="(" /><m:endChr m:val=")" /><m:sepChr m:val="" /><m:grow /></m:dPr><m:e><m:sSup><m:e><m:r><m:t>3</m:t></m:r></m:e><m:sup><m:r><m:t>n</m:t></m:r></m:sup></m:sSup></m:e></m:d></m:oMath></a14:m></a:p></a:txBody></a:tc><a:tc><a:txBody><a:bodyPr /><a:lstStyle /><a:p><a:pPr lvl="0" indent="0" marL="0"><a:buNone /></a:pPr><a:r><a:rPr /><a:t>FALSE</a:t></a:r></a:p></a:txBody></a:tc></a:tr></a:tbl></a:graphicData></a:graphic></p:graphicFrame></p:spTree></p:cSld></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Asymptotic Function Properties</a:t>
                </a:r>
              </a:p>
              <a:p>
                <a:pPr lvl="0" indent="0" marL="0">
                  <a:buNone/>
                </a:pPr>
                <a:r>
                  <a:rPr b="1"/>
                  <a:t>Transitivity</a:t>
                </a:r>
                <a:r>
                  <a:rPr/>
                  <a:t>: holds for all</a:t>
                </a:r>
              </a:p>
              <a:p>
                <a:pPr lvl="0" indent="0" marL="0">
                  <a:buNone/>
                </a:pPr>
                <a:r>
                  <a:rPr/>
                  <a:t>e.g. </a:t>
                </a:r>
                <a14:m>
                  <m:oMath xmlns:m="http://schemas.openxmlformats.org/officeDocument/2006/math">
                    <m:r>
                      <m:t>f</m:t>
                    </m:r>
                    <m:d>
                      <m:dPr>
                        <m:begChr m:val="("/>
                        <m:endChr m:val=")"/>
                        <m:sepChr m:val=""/>
                        <m:grow/>
                      </m:dPr>
                      <m:e>
                        <m:r>
                          <m:t>n</m:t>
                        </m:r>
                      </m:e>
                    </m:d>
                    <m:r>
                      <m:rPr>
                        <m:sty m:val="p"/>
                      </m:rPr>
                      <m:t>=</m:t>
                    </m:r>
                    <m:r>
                      <m:t>Θ</m:t>
                    </m:r>
                    <m:d>
                      <m:dPr>
                        <m:begChr m:val="("/>
                        <m:endChr m:val=")"/>
                        <m:sepChr m:val=""/>
                        <m:grow/>
                      </m:dPr>
                      <m:e>
                        <m:r>
                          <m:t>g</m:t>
                        </m:r>
                        <m:d>
                          <m:dPr>
                            <m:begChr m:val="("/>
                            <m:endChr m:val=")"/>
                            <m:sepChr m:val=""/>
                            <m:grow/>
                          </m:dPr>
                          <m:e>
                            <m:r>
                              <m:t>n</m:t>
                            </m:r>
                          </m:e>
                        </m:d>
                      </m:e>
                    </m:d>
                    <m:r>
                      <m:rPr>
                        <m:sty m:val="p"/>
                      </m:rPr>
                      <m:t>&amp;</m:t>
                    </m:r>
                    <m:r>
                      <m:t>g</m:t>
                    </m:r>
                    <m:d>
                      <m:dPr>
                        <m:begChr m:val="("/>
                        <m:endChr m:val=")"/>
                        <m:sepChr m:val=""/>
                        <m:grow/>
                      </m:dPr>
                      <m:e>
                        <m:r>
                          <m:t>n</m:t>
                        </m:r>
                      </m:e>
                    </m:d>
                    <m:r>
                      <m:rPr>
                        <m:sty m:val="p"/>
                      </m:rPr>
                      <m:t>=</m:t>
                    </m:r>
                    <m:r>
                      <m:t>Θ</m:t>
                    </m:r>
                    <m:d>
                      <m:dPr>
                        <m:begChr m:val="("/>
                        <m:endChr m:val=")"/>
                        <m:sepChr m:val=""/>
                        <m:grow/>
                      </m:dPr>
                      <m:e>
                        <m:r>
                          <m:t>h</m:t>
                        </m:r>
                        <m:d>
                          <m:dPr>
                            <m:begChr m:val="("/>
                            <m:endChr m:val=")"/>
                            <m:sepChr m:val=""/>
                            <m:grow/>
                          </m:dPr>
                          <m:e>
                            <m:r>
                              <m:t>n</m:t>
                            </m:r>
                          </m:e>
                        </m:d>
                      </m:e>
                    </m:d>
                    <m:r>
                      <m:rPr>
                        <m:sty m:val="p"/>
                      </m:rPr>
                      <m:t>⇒</m:t>
                    </m:r>
                    <m:r>
                      <m:t>f</m:t>
                    </m:r>
                    <m:d>
                      <m:dPr>
                        <m:begChr m:val="("/>
                        <m:endChr m:val=")"/>
                        <m:sepChr m:val=""/>
                        <m:grow/>
                      </m:dPr>
                      <m:e>
                        <m:r>
                          <m:t>n</m:t>
                        </m:r>
                      </m:e>
                    </m:d>
                    <m:r>
                      <m:rPr>
                        <m:sty m:val="p"/>
                      </m:rPr>
                      <m:t>=</m:t>
                    </m:r>
                    <m:r>
                      <m:t>Θ</m:t>
                    </m:r>
                    <m:d>
                      <m:dPr>
                        <m:begChr m:val="("/>
                        <m:endChr m:val=")"/>
                        <m:sepChr m:val=""/>
                        <m:grow/>
                      </m:dPr>
                      <m:e>
                        <m:r>
                          <m:t>h</m:t>
                        </m:r>
                        <m:d>
                          <m:dPr>
                            <m:begChr m:val="("/>
                            <m:endChr m:val=")"/>
                            <m:sepChr m:val=""/>
                            <m:grow/>
                          </m:dPr>
                          <m:e>
                            <m:r>
                              <m:t>n</m:t>
                            </m:r>
                          </m:e>
                        </m:d>
                      </m:e>
                    </m:d>
                  </m:oMath>
                </a14:m>
              </a:p>
              <a:p>
                <a:pPr lvl="0" indent="0" marL="0">
                  <a:buNone/>
                </a:pPr>
                <a:r>
                  <a:rPr b="1"/>
                  <a:t>Reflexivity</a:t>
                </a:r>
                <a:r>
                  <a:rPr/>
                  <a:t>: holds for </a:t>
                </a:r>
                <a14:m>
                  <m:oMath xmlns:m="http://schemas.openxmlformats.org/officeDocument/2006/math">
                    <m:r>
                      <m:t>Θ</m:t>
                    </m:r>
                    <m:r>
                      <m:rPr>
                        <m:sty m:val="p"/>
                      </m:rPr>
                      <m:t>,</m:t>
                    </m:r>
                    <m:r>
                      <m:t>O</m:t>
                    </m:r>
                    <m:r>
                      <m:rPr>
                        <m:sty m:val="p"/>
                      </m:rPr>
                      <m:t>,</m:t>
                    </m:r>
                    <m:r>
                      <m:t>Ω</m:t>
                    </m:r>
                  </m:oMath>
                </a14:m>
              </a:p>
              <a:p>
                <a:pPr lvl="0" indent="0" marL="0">
                  <a:buNone/>
                </a:pPr>
                <a:r>
                  <a:rPr/>
                  <a:t>e.g. </a:t>
                </a:r>
                <a14:m>
                  <m:oMath xmlns:m="http://schemas.openxmlformats.org/officeDocument/2006/math">
                    <m:r>
                      <m:t>f</m:t>
                    </m:r>
                    <m:d>
                      <m:dPr>
                        <m:begChr m:val="("/>
                        <m:endChr m:val=")"/>
                        <m:sepChr m:val=""/>
                        <m:grow/>
                      </m:dPr>
                      <m:e>
                        <m:r>
                          <m:t>n</m:t>
                        </m:r>
                      </m:e>
                    </m:d>
                    <m:r>
                      <m:rPr>
                        <m:sty m:val="p"/>
                      </m:rPr>
                      <m:t>=</m:t>
                    </m:r>
                    <m:r>
                      <m:t>O</m:t>
                    </m:r>
                    <m:d>
                      <m:dPr>
                        <m:begChr m:val="("/>
                        <m:endChr m:val=")"/>
                        <m:sepChr m:val=""/>
                        <m:grow/>
                      </m:dPr>
                      <m:e>
                        <m:r>
                          <m:t>f</m:t>
                        </m:r>
                        <m:d>
                          <m:dPr>
                            <m:begChr m:val="("/>
                            <m:endChr m:val=")"/>
                            <m:sepChr m:val=""/>
                            <m:grow/>
                          </m:dPr>
                          <m:e>
                            <m:r>
                              <m:t>n</m:t>
                            </m:r>
                          </m:e>
                        </m:d>
                      </m:e>
                    </m:d>
                  </m:oMath>
                </a14:m>
              </a:p>
              <a:p>
                <a:pPr lvl="0" indent="0" marL="0">
                  <a:buNone/>
                </a:pPr>
                <a:r>
                  <a:rPr b="1"/>
                  <a:t>Symmetry</a:t>
                </a:r>
                <a:r>
                  <a:rPr/>
                  <a:t>: hold only for </a:t>
                </a:r>
                <a14:m>
                  <m:oMath xmlns:m="http://schemas.openxmlformats.org/officeDocument/2006/math">
                    <m:r>
                      <m:t>Θ</m:t>
                    </m:r>
                  </m:oMath>
                </a14:m>
              </a:p>
              <a:p>
                <a:pPr lvl="0" indent="0" marL="0">
                  <a:buNone/>
                </a:pPr>
                <a:r>
                  <a:rPr/>
                  <a:t>e.g. </a:t>
                </a:r>
                <a14:m>
                  <m:oMath xmlns:m="http://schemas.openxmlformats.org/officeDocument/2006/math">
                    <m:r>
                      <m:t>f</m:t>
                    </m:r>
                    <m:d>
                      <m:dPr>
                        <m:begChr m:val="("/>
                        <m:endChr m:val=")"/>
                        <m:sepChr m:val=""/>
                        <m:grow/>
                      </m:dPr>
                      <m:e>
                        <m:r>
                          <m:t>n</m:t>
                        </m:r>
                      </m:e>
                    </m:d>
                    <m:r>
                      <m:rPr>
                        <m:sty m:val="p"/>
                      </m:rPr>
                      <m:t>=</m:t>
                    </m:r>
                    <m:r>
                      <m:t>Θ</m:t>
                    </m:r>
                    <m:d>
                      <m:dPr>
                        <m:begChr m:val="("/>
                        <m:endChr m:val=")"/>
                        <m:sepChr m:val=""/>
                        <m:grow/>
                      </m:dPr>
                      <m:e>
                        <m:r>
                          <m:t>g</m:t>
                        </m:r>
                        <m:d>
                          <m:dPr>
                            <m:begChr m:val="("/>
                            <m:endChr m:val=")"/>
                            <m:sepChr m:val=""/>
                            <m:grow/>
                          </m:dPr>
                          <m:e>
                            <m:r>
                              <m:t>n</m:t>
                            </m:r>
                          </m:e>
                        </m:d>
                      </m:e>
                    </m:d>
                    <m:r>
                      <m:rPr>
                        <m:sty m:val="p"/>
                      </m:rPr>
                      <m:t>⇔</m:t>
                    </m:r>
                    <m:r>
                      <m:t>g</m:t>
                    </m:r>
                    <m:d>
                      <m:dPr>
                        <m:begChr m:val="("/>
                        <m:endChr m:val=")"/>
                        <m:sepChr m:val=""/>
                        <m:grow/>
                      </m:dPr>
                      <m:e>
                        <m:r>
                          <m:t>n</m:t>
                        </m:r>
                      </m:e>
                    </m:d>
                    <m:r>
                      <m:rPr>
                        <m:sty m:val="p"/>
                      </m:rPr>
                      <m:t>=</m:t>
                    </m:r>
                    <m:r>
                      <m:t>Θ</m:t>
                    </m:r>
                    <m:d>
                      <m:dPr>
                        <m:begChr m:val="("/>
                        <m:endChr m:val=")"/>
                        <m:sepChr m:val=""/>
                        <m:grow/>
                      </m:dPr>
                      <m:e>
                        <m:r>
                          <m:t>f</m:t>
                        </m:r>
                        <m:d>
                          <m:dPr>
                            <m:begChr m:val="("/>
                            <m:endChr m:val=")"/>
                            <m:sepChr m:val=""/>
                            <m:grow/>
                          </m:dPr>
                          <m:e>
                            <m:r>
                              <m:t>n</m:t>
                            </m:r>
                          </m:e>
                        </m:d>
                      </m:e>
                    </m:d>
                  </m:oMath>
                </a14:m>
              </a:p>
              <a:p>
                <a:pPr lvl="0" indent="0" marL="0">
                  <a:buNone/>
                </a:pPr>
                <a:r>
                  <a:rPr b="1"/>
                  <a:t>Transpose Symmetry</a:t>
                </a:r>
                <a:r>
                  <a:rPr/>
                  <a:t>: holds for </a:t>
                </a:r>
                <a14:m>
                  <m:oMath xmlns:m="http://schemas.openxmlformats.org/officeDocument/2006/math">
                    <m:d>
                      <m:dPr>
                        <m:begChr m:val="("/>
                        <m:endChr m:val=")"/>
                        <m:sepChr m:val=""/>
                        <m:grow/>
                      </m:dPr>
                      <m:e>
                        <m:r>
                          <m:t>O</m:t>
                        </m:r>
                        <m:r>
                          <m:rPr>
                            <m:sty m:val="p"/>
                          </m:rPr>
                          <m:t>↔</m:t>
                        </m:r>
                        <m:r>
                          <m:t>Ω</m:t>
                        </m:r>
                      </m:e>
                    </m:d>
                  </m:oMath>
                </a14:m>
                <a:r>
                  <a:rPr/>
                  <a:t> and </a:t>
                </a:r>
                <a14:m>
                  <m:oMath xmlns:m="http://schemas.openxmlformats.org/officeDocument/2006/math">
                    <m:d>
                      <m:dPr>
                        <m:begChr m:val="("/>
                        <m:endChr m:val=")"/>
                        <m:sepChr m:val=""/>
                        <m:grow/>
                      </m:dPr>
                      <m:e>
                        <m:r>
                          <m:t>o</m:t>
                        </m:r>
                        <m:r>
                          <m:rPr>
                            <m:sty m:val="p"/>
                          </m:rPr>
                          <m:t>↔</m:t>
                        </m:r>
                        <m:r>
                          <m:t>ω</m:t>
                        </m:r>
                      </m:e>
                    </m:d>
                  </m:oMath>
                </a14:m>
              </a:p>
              <a:p>
                <a:pPr lvl="0" indent="0" marL="0">
                  <a:buNone/>
                </a:pPr>
                <a:r>
                  <a:rPr/>
                  <a:t>e.g. </a:t>
                </a:r>
                <a14:m>
                  <m:oMath xmlns:m="http://schemas.openxmlformats.org/officeDocument/2006/math">
                    <m:r>
                      <m:t>f</m:t>
                    </m:r>
                    <m:d>
                      <m:dPr>
                        <m:begChr m:val="("/>
                        <m:endChr m:val=")"/>
                        <m:sepChr m:val=""/>
                        <m:grow/>
                      </m:dPr>
                      <m:e>
                        <m:r>
                          <m:t>n</m:t>
                        </m:r>
                      </m:e>
                    </m:d>
                    <m:r>
                      <m:rPr>
                        <m:sty m:val="p"/>
                      </m:rPr>
                      <m:t>=</m:t>
                    </m:r>
                    <m:r>
                      <m:t>O</m:t>
                    </m:r>
                    <m:d>
                      <m:dPr>
                        <m:begChr m:val="("/>
                        <m:endChr m:val=")"/>
                        <m:sepChr m:val=""/>
                        <m:grow/>
                      </m:dPr>
                      <m:e>
                        <m:r>
                          <m:t>g</m:t>
                        </m:r>
                        <m:d>
                          <m:dPr>
                            <m:begChr m:val="("/>
                            <m:endChr m:val=")"/>
                            <m:sepChr m:val=""/>
                            <m:grow/>
                          </m:dPr>
                          <m:e>
                            <m:r>
                              <m:t>n</m:t>
                            </m:r>
                          </m:e>
                        </m:d>
                      </m:e>
                    </m:d>
                    <m:r>
                      <m:rPr>
                        <m:sty m:val="p"/>
                      </m:rPr>
                      <m:t>⇔</m:t>
                    </m:r>
                    <m:r>
                      <m:t>g</m:t>
                    </m:r>
                    <m:d>
                      <m:dPr>
                        <m:begChr m:val="("/>
                        <m:endChr m:val=")"/>
                        <m:sepChr m:val=""/>
                        <m:grow/>
                      </m:dPr>
                      <m:e>
                        <m:r>
                          <m:t>n</m:t>
                        </m:r>
                      </m:e>
                    </m:d>
                    <m:r>
                      <m:rPr>
                        <m:sty m:val="p"/>
                      </m:rPr>
                      <m:t>=</m:t>
                    </m:r>
                    <m:r>
                      <m:t>Ω</m:t>
                    </m:r>
                    <m:d>
                      <m:dPr>
                        <m:begChr m:val="("/>
                        <m:endChr m:val=")"/>
                        <m:sepChr m:val=""/>
                        <m:grow/>
                      </m:dPr>
                      <m:e>
                        <m:r>
                          <m:t>f</m:t>
                        </m:r>
                        <m:d>
                          <m:dPr>
                            <m:begChr m:val="("/>
                            <m:endChr m:val=")"/>
                            <m:sepChr m:val=""/>
                            <m:grow/>
                          </m:dPr>
                          <m:e>
                            <m:r>
                              <m:t>n</m:t>
                            </m:r>
                          </m:e>
                        </m:d>
                      </m:e>
                    </m:d>
                  </m:oMath>
                </a14:m>
              </a:p>
            </p:txBody>
          </p:sp>
        </mc:Choice>
      </mc:AlternateContent>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the processing time ?</a:t>
            </a:r>
          </a:p>
        </p:txBody>
      </p:sp>
      <p:pic>
        <p:nvPicPr>
          <p:cNvPr descr="fig:  assets/ce100-week-1-intro-processing_time.drawio.svg" id="0" name="Picture 1"/>
          <p:cNvPicPr>
            <a:picLocks noGrp="1" noChangeAspect="1"/>
          </p:cNvPicPr>
          <p:nvPr/>
        </p:nvPicPr>
        <p:blipFill>
          <a:blip r:embed="rId2"/>
          <a:stretch>
            <a:fillRect/>
          </a:stretch>
        </p:blipFill>
        <p:spPr bwMode="auto">
          <a:xfrm>
            <a:off x="1003300" y="1600200"/>
            <a:ext cx="7124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alt:“processing time map” height:550px center</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Using </a:t>
                </a:r>
                <a14:m>
                  <m:oMath xmlns:m="http://schemas.openxmlformats.org/officeDocument/2006/math">
                    <m:r>
                      <m:t>O</m:t>
                    </m:r>
                  </m:oMath>
                </a14:m>
                <a:r>
                  <a:rPr b="1"/>
                  <a:t>-Notation to Describe Running Times (1)</a:t>
                </a:r>
              </a:p>
              <a:p>
                <a:pPr lvl="0" indent="0" marL="0">
                  <a:buNone/>
                </a:pPr>
                <a:r>
                  <a:rPr/>
                  <a:t>Used to bound worst-case running times, Implies an upper bound runtime for arbitrary inputs as well</a:t>
                </a:r>
              </a:p>
              <a:p>
                <a:pPr lvl="0" indent="0" marL="0">
                  <a:buNone/>
                </a:pPr>
                <a:r>
                  <a:rPr b="1"/>
                  <a:t>Example:</a:t>
                </a:r>
              </a:p>
              <a:p>
                <a:pPr lvl="0" indent="0" marL="0">
                  <a:buNone/>
                </a:pPr>
                <a:r>
                  <a:rPr/>
                  <a:t>Insertion sort has worst-case runtime of </a:t>
                </a:r>
                <a14:m>
                  <m:oMath xmlns:m="http://schemas.openxmlformats.org/officeDocument/2006/math">
                    <m:r>
                      <m:t>O</m:t>
                    </m:r>
                    <m:d>
                      <m:dPr>
                        <m:begChr m:val="("/>
                        <m:endChr m:val=")"/>
                        <m:sepChr m:val=""/>
                        <m:grow/>
                      </m:dPr>
                      <m:e>
                        <m:sSup>
                          <m:e>
                            <m:r>
                              <m:t>n</m:t>
                            </m:r>
                          </m:e>
                          <m:sup>
                            <m:r>
                              <m:t>2</m:t>
                            </m:r>
                          </m:sup>
                        </m:sSup>
                      </m:e>
                    </m:d>
                  </m:oMath>
                </a14:m>
              </a:p>
              <a:p>
                <a:pPr lvl="0" indent="0" marL="0">
                  <a:buNone/>
                </a:pPr>
                <a:r>
                  <a:rPr b="1"/>
                  <a:t>Note:</a:t>
                </a:r>
              </a:p>
              <a:p>
                <a:pPr lvl="0"/>
                <a:r>
                  <a:rPr/>
                  <a:t>This </a:t>
                </a:r>
                <a14:m>
                  <m:oMath xmlns:m="http://schemas.openxmlformats.org/officeDocument/2006/math">
                    <m:r>
                      <m:t>O</m:t>
                    </m:r>
                    <m:d>
                      <m:dPr>
                        <m:begChr m:val="("/>
                        <m:endChr m:val=")"/>
                        <m:sepChr m:val=""/>
                        <m:grow/>
                      </m:dPr>
                      <m:e>
                        <m:sSup>
                          <m:e>
                            <m:r>
                              <m:t>n</m:t>
                            </m:r>
                          </m:e>
                          <m:sup>
                            <m:r>
                              <m:t>2</m:t>
                            </m:r>
                          </m:sup>
                        </m:sSup>
                      </m:e>
                    </m:d>
                  </m:oMath>
                </a14:m>
                <a:r>
                  <a:rPr/>
                  <a:t> upper bound also applies to its running time on every input</a:t>
                </a:r>
              </a:p>
              <a:p>
                <a:pPr lvl="1"/>
                <a:r>
                  <a:rPr/>
                  <a:t>Abuse to say “running time of insertion sort is </a:t>
                </a:r>
                <a14:m>
                  <m:oMath xmlns:m="http://schemas.openxmlformats.org/officeDocument/2006/math">
                    <m:r>
                      <m:t>O</m:t>
                    </m:r>
                    <m:d>
                      <m:dPr>
                        <m:begChr m:val="("/>
                        <m:endChr m:val=")"/>
                        <m:sepChr m:val=""/>
                        <m:grow/>
                      </m:dPr>
                      <m:e>
                        <m:sSup>
                          <m:e>
                            <m:r>
                              <m:t>n</m:t>
                            </m:r>
                          </m:e>
                          <m:sup>
                            <m:r>
                              <m:t>2</m:t>
                            </m:r>
                          </m:sup>
                        </m:sSup>
                      </m:e>
                    </m:d>
                  </m:oMath>
                </a14:m>
                <a:r>
                  <a:rPr/>
                  <a:t>”</a:t>
                </a:r>
              </a:p>
              <a:p>
                <a:pPr lvl="0"/>
                <a:r>
                  <a:rPr/>
                  <a:t>For a given </a:t>
                </a:r>
                <a14:m>
                  <m:oMath xmlns:m="http://schemas.openxmlformats.org/officeDocument/2006/math">
                    <m:r>
                      <m:t>n</m:t>
                    </m:r>
                  </m:oMath>
                </a14:m>
                <a:r>
                  <a:rPr/>
                  <a:t>, the actual running time depends on the particular input of size </a:t>
                </a:r>
                <a14:m>
                  <m:oMath xmlns:m="http://schemas.openxmlformats.org/officeDocument/2006/math">
                    <m:r>
                      <m:t>n</m:t>
                    </m:r>
                  </m:oMath>
                </a14:m>
              </a:p>
              <a:p>
                <a:pPr lvl="1"/>
                <a:r>
                  <a:rPr/>
                  <a:t>i.e., running time is not only a function of </a:t>
                </a:r>
                <a14:m>
                  <m:oMath xmlns:m="http://schemas.openxmlformats.org/officeDocument/2006/math">
                    <m:r>
                      <m:t>n</m:t>
                    </m:r>
                  </m:oMath>
                </a14:m>
              </a:p>
              <a:p>
                <a:pPr lvl="0"/>
                <a:r>
                  <a:rPr/>
                  <a:t>However, </a:t>
                </a:r>
                <a:r>
                  <a:rPr b="1"/>
                  <a:t>worst-case</a:t>
                </a:r>
                <a:r>
                  <a:rPr/>
                  <a:t> running time is only a function of </a:t>
                </a:r>
                <a14:m>
                  <m:oMath xmlns:m="http://schemas.openxmlformats.org/officeDocument/2006/math">
                    <m:r>
                      <m:t>n</m:t>
                    </m:r>
                  </m:oMath>
                </a14:m>
              </a:p>
            </p:txBody>
          </p:sp>
        </mc:Choice>
      </mc:AlternateContent>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Using </a:t>
                </a:r>
                <a14:m>
                  <m:oMath xmlns:m="http://schemas.openxmlformats.org/officeDocument/2006/math">
                    <m:r>
                      <m:t>O</m:t>
                    </m:r>
                  </m:oMath>
                </a14:m>
                <a:r>
                  <a:rPr b="1"/>
                  <a:t>-Notation to Describe Running Times (2)</a:t>
                </a:r>
              </a:p>
              <a:p>
                <a:pPr lvl="0"/>
                <a:r>
                  <a:rPr/>
                  <a:t>When we say:</a:t>
                </a:r>
              </a:p>
              <a:p>
                <a:pPr lvl="1"/>
                <a:r>
                  <a:rPr/>
                  <a:t>Running time of insertion sort is </a:t>
                </a:r>
                <a14:m>
                  <m:oMath xmlns:m="http://schemas.openxmlformats.org/officeDocument/2006/math">
                    <m:r>
                      <m:t>O</m:t>
                    </m:r>
                    <m:d>
                      <m:dPr>
                        <m:begChr m:val="("/>
                        <m:endChr m:val=")"/>
                        <m:sepChr m:val=""/>
                        <m:grow/>
                      </m:dPr>
                      <m:e>
                        <m:sSup>
                          <m:e>
                            <m:r>
                              <m:t>n</m:t>
                            </m:r>
                          </m:e>
                          <m:sup>
                            <m:r>
                              <m:t>2</m:t>
                            </m:r>
                          </m:sup>
                        </m:sSup>
                      </m:e>
                    </m:d>
                  </m:oMath>
                </a14:m>
              </a:p>
              <a:p>
                <a:pPr lvl="0"/>
                <a:r>
                  <a:rPr/>
                  <a:t>What we really mean is</a:t>
                </a:r>
              </a:p>
              <a:p>
                <a:pPr lvl="1"/>
                <a:r>
                  <a:rPr/>
                  <a:t>Worst-case running time of insertion sort is </a:t>
                </a:r>
                <a14:m>
                  <m:oMath xmlns:m="http://schemas.openxmlformats.org/officeDocument/2006/math">
                    <m:r>
                      <m:t>O</m:t>
                    </m:r>
                    <m:d>
                      <m:dPr>
                        <m:begChr m:val="("/>
                        <m:endChr m:val=")"/>
                        <m:sepChr m:val=""/>
                        <m:grow/>
                      </m:dPr>
                      <m:e>
                        <m:sSup>
                          <m:e>
                            <m:r>
                              <m:t>n</m:t>
                            </m:r>
                          </m:e>
                          <m:sup>
                            <m:r>
                              <m:t>2</m:t>
                            </m:r>
                          </m:sup>
                        </m:sSup>
                      </m:e>
                    </m:d>
                  </m:oMath>
                </a14:m>
              </a:p>
              <a:p>
                <a:pPr lvl="0"/>
                <a:r>
                  <a:rPr/>
                  <a:t>or equivalently</a:t>
                </a:r>
              </a:p>
              <a:p>
                <a:pPr lvl="1"/>
                <a:r>
                  <a:rPr/>
                  <a:t>No matter what particular input of size n is chosen, the running time on that set of inputs is </a:t>
                </a:r>
                <a14:m>
                  <m:oMath xmlns:m="http://schemas.openxmlformats.org/officeDocument/2006/math">
                    <m:r>
                      <m:t>O</m:t>
                    </m:r>
                    <m:d>
                      <m:dPr>
                        <m:begChr m:val="("/>
                        <m:endChr m:val=")"/>
                        <m:sepChr m:val=""/>
                        <m:grow/>
                      </m:dPr>
                      <m:e>
                        <m:sSup>
                          <m:e>
                            <m:r>
                              <m:t>n</m:t>
                            </m:r>
                          </m:e>
                          <m:sup>
                            <m:r>
                              <m:t>2</m:t>
                            </m:r>
                          </m:sup>
                        </m:sSup>
                      </m:e>
                    </m:d>
                  </m:oMath>
                </a14:m>
              </a:p>
            </p:txBody>
          </p:sp>
        </mc:Choice>
      </mc:AlternateContent>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Using </a:t>
                </a:r>
                <a14:m>
                  <m:oMath xmlns:m="http://schemas.openxmlformats.org/officeDocument/2006/math">
                    <m:r>
                      <m:t>Ω</m:t>
                    </m:r>
                  </m:oMath>
                </a14:m>
                <a:r>
                  <a:rPr b="1"/>
                  <a:t>-Notation to Describe Running Times (1)</a:t>
                </a:r>
              </a:p>
              <a:p>
                <a:pPr lvl="0" indent="0" marL="0">
                  <a:buNone/>
                </a:pPr>
                <a:r>
                  <a:rPr/>
                  <a:t>Used to bound best-case running times, Implies a lower bound runtime for arbitrary inputs as well</a:t>
                </a:r>
              </a:p>
              <a:p>
                <a:pPr lvl="0" indent="0" marL="0">
                  <a:buNone/>
                </a:pPr>
                <a:r>
                  <a:rPr b="1"/>
                  <a:t>Example:</a:t>
                </a:r>
              </a:p>
              <a:p>
                <a:pPr lvl="0" indent="0" marL="0">
                  <a:buNone/>
                </a:pPr>
                <a:r>
                  <a:rPr/>
                  <a:t>Insertion sort has best-case runtime of </a:t>
                </a:r>
                <a14:m>
                  <m:oMath xmlns:m="http://schemas.openxmlformats.org/officeDocument/2006/math">
                    <m:r>
                      <m:t>Ω</m:t>
                    </m:r>
                    <m:d>
                      <m:dPr>
                        <m:begChr m:val="("/>
                        <m:endChr m:val=")"/>
                        <m:sepChr m:val=""/>
                        <m:grow/>
                      </m:dPr>
                      <m:e>
                        <m:r>
                          <m:t>n</m:t>
                        </m:r>
                      </m:e>
                    </m:d>
                  </m:oMath>
                </a14:m>
              </a:p>
              <a:p>
                <a:pPr lvl="0" indent="0" marL="0">
                  <a:buNone/>
                </a:pPr>
                <a:r>
                  <a:rPr b="1"/>
                  <a:t>Note</a:t>
                </a:r>
                <a:r>
                  <a:rPr/>
                  <a:t>:</a:t>
                </a:r>
              </a:p>
              <a:p>
                <a:pPr lvl="0"/>
                <a:r>
                  <a:rPr/>
                  <a:t>This </a:t>
                </a:r>
                <a14:m>
                  <m:oMath xmlns:m="http://schemas.openxmlformats.org/officeDocument/2006/math">
                    <m:r>
                      <m:t>Ω</m:t>
                    </m:r>
                    <m:d>
                      <m:dPr>
                        <m:begChr m:val="("/>
                        <m:endChr m:val=")"/>
                        <m:sepChr m:val=""/>
                        <m:grow/>
                      </m:dPr>
                      <m:e>
                        <m:r>
                          <m:t>n</m:t>
                        </m:r>
                      </m:e>
                    </m:d>
                  </m:oMath>
                </a14:m>
                <a:r>
                  <a:rPr/>
                  <a:t> lower bound also applies to its running time on every input</a:t>
                </a:r>
              </a:p>
            </p:txBody>
          </p:sp>
        </mc:Choice>
      </mc:AlternateContent>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Using </a:t>
                </a:r>
                <a14:m>
                  <m:oMath xmlns:m="http://schemas.openxmlformats.org/officeDocument/2006/math">
                    <m:r>
                      <m:t>Ω</m:t>
                    </m:r>
                  </m:oMath>
                </a14:m>
                <a:r>
                  <a:rPr b="1"/>
                  <a:t>-Notation to Describe Running Times (2)</a:t>
                </a:r>
              </a:p>
              <a:p>
                <a:pPr lvl="0"/>
                <a:r>
                  <a:rPr/>
                  <a:t>When we say</a:t>
                </a:r>
              </a:p>
              <a:p>
                <a:pPr lvl="1"/>
                <a:r>
                  <a:rPr/>
                  <a:t>Running time of algorithm A is </a:t>
                </a:r>
                <a14:m>
                  <m:oMath xmlns:m="http://schemas.openxmlformats.org/officeDocument/2006/math">
                    <m:r>
                      <m:t>Ω</m:t>
                    </m:r>
                    <m:d>
                      <m:dPr>
                        <m:begChr m:val="("/>
                        <m:endChr m:val=")"/>
                        <m:sepChr m:val=""/>
                        <m:grow/>
                      </m:dPr>
                      <m:e>
                        <m:r>
                          <m:t>g</m:t>
                        </m:r>
                        <m:d>
                          <m:dPr>
                            <m:begChr m:val="("/>
                            <m:endChr m:val=")"/>
                            <m:sepChr m:val=""/>
                            <m:grow/>
                          </m:dPr>
                          <m:e>
                            <m:r>
                              <m:t>n</m:t>
                            </m:r>
                          </m:e>
                        </m:d>
                      </m:e>
                    </m:d>
                  </m:oMath>
                </a14:m>
              </a:p>
              <a:p>
                <a:pPr lvl="0"/>
                <a:r>
                  <a:rPr/>
                  <a:t>What we mean is</a:t>
                </a:r>
              </a:p>
              <a:p>
                <a:pPr lvl="1"/>
                <a:r>
                  <a:rPr/>
                  <a:t>For any input of size </a:t>
                </a:r>
                <a14:m>
                  <m:oMath xmlns:m="http://schemas.openxmlformats.org/officeDocument/2006/math">
                    <m:r>
                      <m:t>n</m:t>
                    </m:r>
                  </m:oMath>
                </a14:m>
                <a:r>
                  <a:rPr/>
                  <a:t>, the runtime of A is </a:t>
                </a:r>
                <a:r>
                  <a:rPr i="1"/>
                  <a:t>at least</a:t>
                </a:r>
                <a:r>
                  <a:rPr/>
                  <a:t> a constant times </a:t>
                </a:r>
                <a14:m>
                  <m:oMath xmlns:m="http://schemas.openxmlformats.org/officeDocument/2006/math">
                    <m:r>
                      <m:t>g</m:t>
                    </m:r>
                    <m:d>
                      <m:dPr>
                        <m:begChr m:val="("/>
                        <m:endChr m:val=")"/>
                        <m:sepChr m:val=""/>
                        <m:grow/>
                      </m:dPr>
                      <m:e>
                        <m:r>
                          <m:t>n</m:t>
                        </m:r>
                      </m:e>
                    </m:d>
                  </m:oMath>
                </a14:m>
                <a:r>
                  <a:rPr/>
                  <a:t> for sufficiently large </a:t>
                </a:r>
                <a14:m>
                  <m:oMath xmlns:m="http://schemas.openxmlformats.org/officeDocument/2006/math">
                    <m:r>
                      <m:t>n</m:t>
                    </m:r>
                  </m:oMath>
                </a14:m>
              </a:p>
              <a:p>
                <a:pPr lvl="0"/>
                <a:r>
                  <a:rPr/>
                  <a:t>It’s not contradictory to say</a:t>
                </a:r>
              </a:p>
              <a:p>
                <a:pPr lvl="1"/>
                <a:r>
                  <a:rPr b="1"/>
                  <a:t>worst-case</a:t>
                </a:r>
                <a:r>
                  <a:rPr/>
                  <a:t> running time of insertion sort is </a:t>
                </a:r>
                <a14:m>
                  <m:oMath xmlns:m="http://schemas.openxmlformats.org/officeDocument/2006/math">
                    <m:r>
                      <m:t>Ω</m:t>
                    </m:r>
                    <m:d>
                      <m:dPr>
                        <m:begChr m:val="("/>
                        <m:endChr m:val=")"/>
                        <m:sepChr m:val=""/>
                        <m:grow/>
                      </m:dPr>
                      <m:e>
                        <m:sSup>
                          <m:e>
                            <m:r>
                              <m:t>n</m:t>
                            </m:r>
                          </m:e>
                          <m:sup>
                            <m:r>
                              <m:t>2</m:t>
                            </m:r>
                          </m:sup>
                        </m:sSup>
                      </m:e>
                    </m:d>
                  </m:oMath>
                </a14:m>
              </a:p>
              <a:p>
                <a:pPr lvl="1"/>
                <a:r>
                  <a:rPr/>
                  <a:t>Because there exists an input that causes the algorithm to take </a:t>
                </a:r>
                <a14:m>
                  <m:oMath xmlns:m="http://schemas.openxmlformats.org/officeDocument/2006/math">
                    <m:r>
                      <m:t>Ω</m:t>
                    </m:r>
                    <m:d>
                      <m:dPr>
                        <m:begChr m:val="("/>
                        <m:endChr m:val=")"/>
                        <m:sepChr m:val=""/>
                        <m:grow/>
                      </m:dPr>
                      <m:e>
                        <m:sSup>
                          <m:e>
                            <m:r>
                              <m:t>n</m:t>
                            </m:r>
                          </m:e>
                          <m:sup>
                            <m:r>
                              <m:t>2</m:t>
                            </m:r>
                          </m:sup>
                        </m:sSup>
                      </m:e>
                    </m:d>
                  </m:oMath>
                </a14:m>
              </a:p>
            </p:txBody>
          </p:sp>
        </mc:Choice>
      </mc:AlternateContent>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Using </a:t>
                </a:r>
                <a14:m>
                  <m:oMath xmlns:m="http://schemas.openxmlformats.org/officeDocument/2006/math">
                    <m:r>
                      <m:t>Θ</m:t>
                    </m:r>
                  </m:oMath>
                </a14:m>
                <a:r>
                  <a:rPr b="1"/>
                  <a:t>-Notation to Describe Running Times (1)</a:t>
                </a:r>
              </a:p>
              <a:p>
                <a:pPr lvl="0" indent="0" marL="0">
                  <a:buNone/>
                </a:pPr>
                <a:r>
                  <a:rPr/>
                  <a:t>Consider 2 cases about the runtime of an algorithm</a:t>
                </a:r>
              </a:p>
              <a:p>
                <a:pPr lvl="0"/>
                <a:r>
                  <a:rPr/>
                  <a:t>Case 1: Worst-case and best-case not asymptotically equal</a:t>
                </a:r>
              </a:p>
              <a:p>
                <a:pPr lvl="1"/>
                <a:r>
                  <a:rPr/>
                  <a:t>Use </a:t>
                </a:r>
                <a14:m>
                  <m:oMath xmlns:m="http://schemas.openxmlformats.org/officeDocument/2006/math">
                    <m:r>
                      <m:t>Θ</m:t>
                    </m:r>
                  </m:oMath>
                </a14:m>
                <a:r>
                  <a:rPr/>
                  <a:t>-notation to bound worst-case and best-case runtimes separately</a:t>
                </a:r>
              </a:p>
              <a:p>
                <a:pPr lvl="0"/>
                <a:r>
                  <a:rPr/>
                  <a:t>Case 2: Worst-case and best-case asymptotically equal</a:t>
                </a:r>
              </a:p>
              <a:p>
                <a:pPr lvl="1"/>
                <a:r>
                  <a:rPr/>
                  <a:t>Use </a:t>
                </a:r>
                <a14:m>
                  <m:oMath xmlns:m="http://schemas.openxmlformats.org/officeDocument/2006/math">
                    <m:r>
                      <m:t>Θ</m:t>
                    </m:r>
                  </m:oMath>
                </a14:m>
                <a:r>
                  <a:rPr/>
                  <a:t>-notation to bound the runtime for any input</a:t>
                </a:r>
              </a:p>
            </p:txBody>
          </p:sp>
        </mc:Choice>
      </mc:AlternateContent>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Using </a:t>
                </a:r>
                <a14:m>
                  <m:oMath xmlns:m="http://schemas.openxmlformats.org/officeDocument/2006/math">
                    <m:r>
                      <m:t>Θ</m:t>
                    </m:r>
                  </m:oMath>
                </a14:m>
                <a:r>
                  <a:rPr b="1"/>
                  <a:t>-Notation to Describe Running Times (2)</a:t>
                </a:r>
              </a:p>
              <a:p>
                <a:pPr lvl="0"/>
                <a:r>
                  <a:rPr/>
                  <a:t>Case 1: Worst-case and best-case not asymptotically equal</a:t>
                </a:r>
              </a:p>
              <a:p>
                <a:pPr lvl="1"/>
                <a:r>
                  <a:rPr/>
                  <a:t>Use </a:t>
                </a:r>
                <a14:m>
                  <m:oMath xmlns:m="http://schemas.openxmlformats.org/officeDocument/2006/math">
                    <m:r>
                      <m:t>Θ</m:t>
                    </m:r>
                  </m:oMath>
                </a14:m>
                <a:r>
                  <a:rPr/>
                  <a:t>-notation to bound the worst-case and best-case runtimes separately</a:t>
                </a:r>
              </a:p>
              <a:p>
                <a:pPr lvl="1"/>
                <a:r>
                  <a:rPr/>
                  <a:t>We can say:</a:t>
                </a:r>
              </a:p>
              <a:p>
                <a:pPr lvl="2"/>
                <a:r>
                  <a:rPr/>
                  <a:t>“The worst-case runtime of insertion sort is </a:t>
                </a:r>
                <a14:m>
                  <m:oMath xmlns:m="http://schemas.openxmlformats.org/officeDocument/2006/math">
                    <m:r>
                      <m:t>Θ</m:t>
                    </m:r>
                    <m:d>
                      <m:dPr>
                        <m:begChr m:val="("/>
                        <m:endChr m:val=")"/>
                        <m:sepChr m:val=""/>
                        <m:grow/>
                      </m:dPr>
                      <m:e>
                        <m:sSup>
                          <m:e>
                            <m:r>
                              <m:t>n</m:t>
                            </m:r>
                          </m:e>
                          <m:sup>
                            <m:r>
                              <m:t>2</m:t>
                            </m:r>
                          </m:sup>
                        </m:sSup>
                      </m:e>
                    </m:d>
                  </m:oMath>
                </a14:m>
                <a:r>
                  <a:rPr/>
                  <a:t>”</a:t>
                </a:r>
              </a:p>
              <a:p>
                <a:pPr lvl="2"/>
                <a:r>
                  <a:rPr/>
                  <a:t>“The best-case runtime of insertion sort is </a:t>
                </a:r>
                <a14:m>
                  <m:oMath xmlns:m="http://schemas.openxmlformats.org/officeDocument/2006/math">
                    <m:r>
                      <m:t>Θ</m:t>
                    </m:r>
                    <m:d>
                      <m:dPr>
                        <m:begChr m:val="("/>
                        <m:endChr m:val=")"/>
                        <m:sepChr m:val=""/>
                        <m:grow/>
                      </m:dPr>
                      <m:e>
                        <m:r>
                          <m:t>n</m:t>
                        </m:r>
                      </m:e>
                    </m:d>
                  </m:oMath>
                </a14:m>
                <a:r>
                  <a:rPr/>
                  <a:t>”</a:t>
                </a:r>
              </a:p>
              <a:p>
                <a:pPr lvl="1"/>
                <a:r>
                  <a:rPr/>
                  <a:t>But, we can’t say:</a:t>
                </a:r>
              </a:p>
              <a:p>
                <a:pPr lvl="2"/>
                <a:r>
                  <a:rPr/>
                  <a:t>“The runtime of insertion sort is </a:t>
                </a:r>
                <a14:m>
                  <m:oMath xmlns:m="http://schemas.openxmlformats.org/officeDocument/2006/math">
                    <m:r>
                      <m:t>Θ</m:t>
                    </m:r>
                    <m:d>
                      <m:dPr>
                        <m:begChr m:val="("/>
                        <m:endChr m:val=")"/>
                        <m:sepChr m:val=""/>
                        <m:grow/>
                      </m:dPr>
                      <m:e>
                        <m:sSup>
                          <m:e>
                            <m:r>
                              <m:t>n</m:t>
                            </m:r>
                          </m:e>
                          <m:sup>
                            <m:r>
                              <m:t>2</m:t>
                            </m:r>
                          </m:sup>
                        </m:sSup>
                      </m:e>
                    </m:d>
                  </m:oMath>
                </a14:m>
                <a:r>
                  <a:rPr/>
                  <a:t> for every input”</a:t>
                </a:r>
              </a:p>
              <a:p>
                <a:pPr lvl="1"/>
                <a:r>
                  <a:rPr/>
                  <a:t>A </a:t>
                </a:r>
                <a14:m>
                  <m:oMath xmlns:m="http://schemas.openxmlformats.org/officeDocument/2006/math">
                    <m:r>
                      <m:t>Θ</m:t>
                    </m:r>
                  </m:oMath>
                </a14:m>
                <a:r>
                  <a:rPr/>
                  <a:t>-bound on worst/best-case running time does not apply to its running time on arbitrary inputs</a:t>
                </a:r>
              </a:p>
            </p:txBody>
          </p:sp>
        </mc:Choice>
      </mc:AlternateContent>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Worst-Case and Best-Case Equation for Merge-Sort</a:t>
                </a:r>
              </a:p>
              <a:p>
                <a:pPr lvl="0" indent="0" marL="0">
                  <a:buNone/>
                </a:pPr>
                <a:r>
                  <a:rPr/>
                  <a:t>e.g. for merge-sort, we have:</a:t>
                </a:r>
              </a:p>
              <a:p>
                <a:pPr lvl="0" indent="0" marL="0">
                  <a:buNone/>
                </a:pPr>
                <a14:m>
                  <m:oMathPara xmlns:m="http://schemas.openxmlformats.org/officeDocument/2006/math">
                    <m:oMathParaPr>
                      <m:jc m:val="center"/>
                    </m:oMathParaPr>
                    <m:oMath>
                      <m:r>
                        <m:t>T</m:t>
                      </m:r>
                      <m:d>
                        <m:dPr>
                          <m:begChr m:val="("/>
                          <m:endChr m:val=")"/>
                          <m:sepChr m:val=""/>
                          <m:grow/>
                        </m:dPr>
                        <m:e>
                          <m:r>
                            <m:t>n</m:t>
                          </m:r>
                        </m:e>
                      </m:d>
                      <m:r>
                        <m:rPr>
                          <m:sty m:val="p"/>
                        </m:rPr>
                        <m:t>=</m:t>
                      </m:r>
                      <m:r>
                        <m:t>Θ</m:t>
                      </m:r>
                      <m:d>
                        <m:dPr>
                          <m:begChr m:val="("/>
                          <m:endChr m:val=")"/>
                          <m:sepChr m:val=""/>
                          <m:grow/>
                        </m:dPr>
                        <m:e>
                          <m:r>
                            <m:t>n</m:t>
                          </m:r>
                          <m:r>
                            <m:t>l</m:t>
                          </m:r>
                          <m:r>
                            <m:t>g</m:t>
                          </m:r>
                          <m:r>
                            <m:t>n</m:t>
                          </m:r>
                        </m:e>
                      </m:d>
                      <m:d>
                        <m:dPr>
                          <m:begChr m:val="{"/>
                          <m:endChr m:val=""/>
                          <m:sepChr m:val=""/>
                          <m:grow/>
                        </m:dPr>
                        <m:e>
                          <m:m>
                            <m:mPr>
                              <m:baseJc m:val="center"/>
                              <m:plcHide m:val="1"/>
                              <m:mcs>
                                <m:mc>
                                  <m:mcPr>
                                    <m:mcJc m:val="left"/>
                                    <m:count m:val="1"/>
                                  </m:mcPr>
                                </m:mc>
                              </m:mcs>
                            </m:mPr>
                            <m:mr>
                              <m:e>
                                <m:r>
                                  <m:t>T</m:t>
                                </m:r>
                                <m:d>
                                  <m:dPr>
                                    <m:begChr m:val="("/>
                                    <m:endChr m:val=")"/>
                                    <m:sepChr m:val=""/>
                                    <m:grow/>
                                  </m:dPr>
                                  <m:e>
                                    <m:r>
                                      <m:t>n</m:t>
                                    </m:r>
                                  </m:e>
                                </m:d>
                                <m:r>
                                  <m:rPr>
                                    <m:sty m:val="p"/>
                                  </m:rPr>
                                  <m:t>=</m:t>
                                </m:r>
                                <m:r>
                                  <m:t>O</m:t>
                                </m:r>
                                <m:d>
                                  <m:dPr>
                                    <m:begChr m:val="("/>
                                    <m:endChr m:val=")"/>
                                    <m:sepChr m:val=""/>
                                    <m:grow/>
                                  </m:dPr>
                                  <m:e>
                                    <m:r>
                                      <m:t>n</m:t>
                                    </m:r>
                                    <m:r>
                                      <m:t>l</m:t>
                                    </m:r>
                                    <m:r>
                                      <m:t>g</m:t>
                                    </m:r>
                                    <m:r>
                                      <m:t>n</m:t>
                                    </m:r>
                                  </m:e>
                                </m:d>
                              </m:e>
                            </m:mr>
                            <m:mr>
                              <m:e>
                                <m:r>
                                  <m:t>T</m:t>
                                </m:r>
                                <m:d>
                                  <m:dPr>
                                    <m:begChr m:val="("/>
                                    <m:endChr m:val=")"/>
                                    <m:sepChr m:val=""/>
                                    <m:grow/>
                                  </m:dPr>
                                  <m:e>
                                    <m:r>
                                      <m:t>n</m:t>
                                    </m:r>
                                  </m:e>
                                </m:d>
                                <m:r>
                                  <m:rPr>
                                    <m:sty m:val="p"/>
                                  </m:rPr>
                                  <m:t>=</m:t>
                                </m:r>
                                <m:r>
                                  <m:t>Ω</m:t>
                                </m:r>
                                <m:d>
                                  <m:dPr>
                                    <m:begChr m:val="("/>
                                    <m:endChr m:val=")"/>
                                    <m:sepChr m:val=""/>
                                    <m:grow/>
                                  </m:dPr>
                                  <m:e>
                                    <m:r>
                                      <m:t>n</m:t>
                                    </m:r>
                                    <m:r>
                                      <m:t>l</m:t>
                                    </m:r>
                                    <m:r>
                                      <m:t>g</m:t>
                                    </m:r>
                                    <m:r>
                                      <m:t>n</m:t>
                                    </m:r>
                                  </m:e>
                                </m:d>
                              </m:e>
                            </m:mr>
                          </m:m>
                        </m:e>
                      </m:d>
                    </m:oMath>
                  </m:oMathPara>
                </a14:m>
              </a:p>
            </p:txBody>
          </p:sp>
        </mc:Choice>
      </mc:AlternateContent>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Using Asymptotic Notation to Describe Runtimes Summary (1)</a:t>
                </a:r>
              </a:p>
              <a:p>
                <a:pPr lvl="0"/>
                <a:r>
                  <a:rPr/>
                  <a:t>“The worst case runtime of Insertion Sort is </a:t>
                </a:r>
                <a14:m>
                  <m:oMath xmlns:m="http://schemas.openxmlformats.org/officeDocument/2006/math">
                    <m:r>
                      <m:t>O</m:t>
                    </m:r>
                    <m:d>
                      <m:dPr>
                        <m:begChr m:val="("/>
                        <m:endChr m:val=")"/>
                        <m:sepChr m:val=""/>
                        <m:grow/>
                      </m:dPr>
                      <m:e>
                        <m:sSup>
                          <m:e>
                            <m:r>
                              <m:t>n</m:t>
                            </m:r>
                          </m:e>
                          <m:sup>
                            <m:r>
                              <m:t>2</m:t>
                            </m:r>
                          </m:sup>
                        </m:sSup>
                      </m:e>
                    </m:d>
                  </m:oMath>
                </a14:m>
                <a:r>
                  <a:rPr/>
                  <a:t>”</a:t>
                </a:r>
              </a:p>
              <a:p>
                <a:pPr lvl="1"/>
                <a:r>
                  <a:rPr/>
                  <a:t>Also implies: “The runtime of Insertion Sort is </a:t>
                </a:r>
                <a14:m>
                  <m:oMath xmlns:m="http://schemas.openxmlformats.org/officeDocument/2006/math">
                    <m:r>
                      <m:t>O</m:t>
                    </m:r>
                    <m:d>
                      <m:dPr>
                        <m:begChr m:val="("/>
                        <m:endChr m:val=")"/>
                        <m:sepChr m:val=""/>
                        <m:grow/>
                      </m:dPr>
                      <m:e>
                        <m:sSup>
                          <m:e>
                            <m:r>
                              <m:t>n</m:t>
                            </m:r>
                          </m:e>
                          <m:sup>
                            <m:r>
                              <m:t>2</m:t>
                            </m:r>
                          </m:sup>
                        </m:sSup>
                      </m:e>
                    </m:d>
                  </m:oMath>
                </a14:m>
                <a:r>
                  <a:rPr/>
                  <a:t>”</a:t>
                </a:r>
              </a:p>
              <a:p>
                <a:pPr lvl="0"/>
                <a:r>
                  <a:rPr/>
                  <a:t>“The best-case runtime of Insertion Sort is </a:t>
                </a:r>
                <a14:m>
                  <m:oMath xmlns:m="http://schemas.openxmlformats.org/officeDocument/2006/math">
                    <m:r>
                      <m:t>Ω</m:t>
                    </m:r>
                    <m:d>
                      <m:dPr>
                        <m:begChr m:val="("/>
                        <m:endChr m:val=")"/>
                        <m:sepChr m:val=""/>
                        <m:grow/>
                      </m:dPr>
                      <m:e>
                        <m:r>
                          <m:t>n</m:t>
                        </m:r>
                      </m:e>
                    </m:d>
                  </m:oMath>
                </a14:m>
                <a:r>
                  <a:rPr/>
                  <a:t>”</a:t>
                </a:r>
              </a:p>
              <a:p>
                <a:pPr lvl="1"/>
                <a:r>
                  <a:rPr/>
                  <a:t>Also implies: “The runtime of Insertion Sort is </a:t>
                </a:r>
                <a14:m>
                  <m:oMath xmlns:m="http://schemas.openxmlformats.org/officeDocument/2006/math">
                    <m:r>
                      <m:t>Ω</m:t>
                    </m:r>
                    <m:d>
                      <m:dPr>
                        <m:begChr m:val="("/>
                        <m:endChr m:val=")"/>
                        <m:sepChr m:val=""/>
                        <m:grow/>
                      </m:dPr>
                      <m:e>
                        <m:r>
                          <m:t>n</m:t>
                        </m:r>
                      </m:e>
                    </m:d>
                  </m:oMath>
                </a14:m>
                <a:r>
                  <a:rPr/>
                  <a:t>”</a:t>
                </a:r>
              </a:p>
            </p:txBody>
          </p:sp>
        </mc:Choice>
      </mc:AlternateContent>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Using Asymptotic Notation to Describe Runtimes Summary (2)</a:t>
                </a:r>
              </a:p>
              <a:p>
                <a:pPr lvl="0"/>
                <a:r>
                  <a:rPr/>
                  <a:t>“The worst case runtime of Insertion Sort is </a:t>
                </a:r>
                <a14:m>
                  <m:oMath xmlns:m="http://schemas.openxmlformats.org/officeDocument/2006/math">
                    <m:r>
                      <m:t>Θ</m:t>
                    </m:r>
                    <m:d>
                      <m:dPr>
                        <m:begChr m:val="("/>
                        <m:endChr m:val=")"/>
                        <m:sepChr m:val=""/>
                        <m:grow/>
                      </m:dPr>
                      <m:e>
                        <m:sSup>
                          <m:e>
                            <m:r>
                              <m:t>n</m:t>
                            </m:r>
                          </m:e>
                          <m:sup>
                            <m:r>
                              <m:t>2</m:t>
                            </m:r>
                          </m:sup>
                        </m:sSup>
                      </m:e>
                    </m:d>
                  </m:oMath>
                </a14:m>
                <a:r>
                  <a:rPr/>
                  <a:t>”</a:t>
                </a:r>
              </a:p>
              <a:p>
                <a:pPr lvl="1"/>
                <a:r>
                  <a:rPr/>
                  <a:t>But: “The runtime of Insertion Sort is not </a:t>
                </a:r>
                <a14:m>
                  <m:oMath xmlns:m="http://schemas.openxmlformats.org/officeDocument/2006/math">
                    <m:r>
                      <m:t>Θ</m:t>
                    </m:r>
                    <m:d>
                      <m:dPr>
                        <m:begChr m:val="("/>
                        <m:endChr m:val=")"/>
                        <m:sepChr m:val=""/>
                        <m:grow/>
                      </m:dPr>
                      <m:e>
                        <m:sSup>
                          <m:e>
                            <m:r>
                              <m:t>n</m:t>
                            </m:r>
                          </m:e>
                          <m:sup>
                            <m:r>
                              <m:t>2</m:t>
                            </m:r>
                          </m:sup>
                        </m:sSup>
                      </m:e>
                    </m:d>
                  </m:oMath>
                </a14:m>
                <a:r>
                  <a:rPr/>
                  <a:t>”</a:t>
                </a:r>
              </a:p>
              <a:p>
                <a:pPr lvl="0"/>
                <a:r>
                  <a:rPr/>
                  <a:t>“The best case runtime of Insertion Sort is </a:t>
                </a:r>
                <a14:m>
                  <m:oMath xmlns:m="http://schemas.openxmlformats.org/officeDocument/2006/math">
                    <m:r>
                      <m:t>Θ</m:t>
                    </m:r>
                    <m:d>
                      <m:dPr>
                        <m:begChr m:val="("/>
                        <m:endChr m:val=")"/>
                        <m:sepChr m:val=""/>
                        <m:grow/>
                      </m:dPr>
                      <m:e>
                        <m:r>
                          <m:t>n</m:t>
                        </m:r>
                      </m:e>
                    </m:d>
                  </m:oMath>
                </a14:m>
                <a:r>
                  <a:rPr/>
                  <a:t>”</a:t>
                </a:r>
              </a:p>
              <a:p>
                <a:pPr lvl="1"/>
                <a:r>
                  <a:rPr/>
                  <a:t>But: “The runtime of Insertion Sort is not </a:t>
                </a:r>
                <a14:m>
                  <m:oMath xmlns:m="http://schemas.openxmlformats.org/officeDocument/2006/math">
                    <m:r>
                      <m:t>Θ</m:t>
                    </m:r>
                    <m:d>
                      <m:dPr>
                        <m:begChr m:val="("/>
                        <m:endChr m:val=")"/>
                        <m:sepChr m:val=""/>
                        <m:grow/>
                      </m:dPr>
                      <m:e>
                        <m:r>
                          <m:t>n</m:t>
                        </m:r>
                      </m:e>
                    </m:d>
                  </m:oMath>
                </a14:m>
                <a:r>
                  <a:rPr/>
                  <a:t>”</a:t>
                </a:r>
              </a:p>
            </p:txBody>
          </p:sp>
        </mc:Choice>
      </mc:AlternateContent>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Using Asymptotic Notation to Describe Runtimes Summary (3)</a:t>
                </a:r>
              </a:p>
              <a:p>
                <a:pPr lvl="0" indent="0" marL="0">
                  <a:spcBef>
                    <a:spcPts val="3000"/>
                  </a:spcBef>
                  <a:buNone/>
                </a:pPr>
                <a:r>
                  <a:rPr b="1"/>
                  <a:t>Which one is true?</a:t>
                </a:r>
              </a:p>
              <a:p>
                <a:pPr lvl="0"/>
                <a:r>
                  <a:rPr b="1"/>
                  <a:t>FALSE</a:t>
                </a:r>
                <a:r>
                  <a:rPr/>
                  <a:t> “The worst case runtime of Merge Sort is </a:t>
                </a:r>
                <a14:m>
                  <m:oMath xmlns:m="http://schemas.openxmlformats.org/officeDocument/2006/math">
                    <m:r>
                      <m:t>Θ</m:t>
                    </m:r>
                    <m:d>
                      <m:dPr>
                        <m:begChr m:val="("/>
                        <m:endChr m:val=")"/>
                        <m:sepChr m:val=""/>
                        <m:grow/>
                      </m:dPr>
                      <m:e>
                        <m:r>
                          <m:t>n</m:t>
                        </m:r>
                        <m:r>
                          <m:t>l</m:t>
                        </m:r>
                        <m:r>
                          <m:t>g</m:t>
                        </m:r>
                        <m:r>
                          <m:t>n</m:t>
                        </m:r>
                      </m:e>
                    </m:d>
                  </m:oMath>
                </a14:m>
                <a:r>
                  <a:rPr/>
                  <a:t>”</a:t>
                </a:r>
              </a:p>
              <a:p>
                <a:pPr lvl="0"/>
                <a:r>
                  <a:rPr b="1"/>
                  <a:t>FALSE</a:t>
                </a:r>
                <a:r>
                  <a:rPr/>
                  <a:t> “The best case runtime of Merge Sort is </a:t>
                </a:r>
                <a14:m>
                  <m:oMath xmlns:m="http://schemas.openxmlformats.org/officeDocument/2006/math">
                    <m:r>
                      <m:t>Θ</m:t>
                    </m:r>
                    <m:d>
                      <m:dPr>
                        <m:begChr m:val="("/>
                        <m:endChr m:val=")"/>
                        <m:sepChr m:val=""/>
                        <m:grow/>
                      </m:dPr>
                      <m:e>
                        <m:r>
                          <m:t>n</m:t>
                        </m:r>
                        <m:r>
                          <m:t>l</m:t>
                        </m:r>
                        <m:r>
                          <m:t>g</m:t>
                        </m:r>
                        <m:r>
                          <m:t>n</m:t>
                        </m:r>
                      </m:e>
                    </m:d>
                  </m:oMath>
                </a14:m>
                <a:r>
                  <a:rPr/>
                  <a:t>”</a:t>
                </a:r>
              </a:p>
              <a:p>
                <a:pPr lvl="0"/>
                <a:r>
                  <a:rPr b="1"/>
                  <a:t>TRUE</a:t>
                </a:r>
                <a:r>
                  <a:rPr/>
                  <a:t> “The runtime of Merge Sort is </a:t>
                </a:r>
                <a14:m>
                  <m:oMath xmlns:m="http://schemas.openxmlformats.org/officeDocument/2006/math">
                    <m:r>
                      <m:t>Θ</m:t>
                    </m:r>
                    <m:d>
                      <m:dPr>
                        <m:begChr m:val="("/>
                        <m:endChr m:val=")"/>
                        <m:sepChr m:val=""/>
                        <m:grow/>
                      </m:dPr>
                      <m:e>
                        <m:r>
                          <m:t>n</m:t>
                        </m:r>
                        <m:r>
                          <m:t>l</m:t>
                        </m:r>
                        <m:r>
                          <m:t>g</m:t>
                        </m:r>
                        <m:r>
                          <m:t>n</m:t>
                        </m:r>
                      </m:e>
                    </m:d>
                  </m:oMath>
                </a14:m>
                <a:r>
                  <a:rPr/>
                  <a:t>”</a:t>
                </a:r>
              </a:p>
              <a:p>
                <a:pPr lvl="1"/>
                <a:r>
                  <a:rPr/>
                  <a:t>This is true, because the best and worst case runtimes have asymptotically the same tight bound </a:t>
                </a:r>
                <a14:m>
                  <m:oMath xmlns:m="http://schemas.openxmlformats.org/officeDocument/2006/math">
                    <m:r>
                      <m:t>Θ</m:t>
                    </m:r>
                    <m:d>
                      <m:dPr>
                        <m:begChr m:val="("/>
                        <m:endChr m:val=")"/>
                        <m:sepChr m:val=""/>
                        <m:grow/>
                      </m:dPr>
                      <m:e>
                        <m:r>
                          <m:t>n</m:t>
                        </m:r>
                        <m:r>
                          <m:t>l</m:t>
                        </m:r>
                        <m:r>
                          <m:t>g</m:t>
                        </m:r>
                        <m:r>
                          <m:t>n</m:t>
                        </m:r>
                      </m:e>
                    </m:d>
                  </m:oMath>
                </a14:m>
              </a:p>
            </p:txBody>
          </p:sp>
        </mc:Choice>
      </mc:AlternateContent>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Insertion Sort</a:t>
            </a:r>
          </a:p>
        </p:txBody>
      </p:sp>
      <p:sp>
        <p:nvSpPr>
          <p:cNvPr id="4" name="Text Placeholder 3"/>
          <p:cNvSpPr>
            <a:spLocks noGrp="1"/>
          </p:cNvSpPr>
          <p:nvPr>
            <p:ph idx="2" sz="half" type="body"/>
          </p:nvPr>
        </p:nvSpPr>
        <p:spPr/>
        <p:txBody>
          <a:bodyPr/>
          <a:lstStyle/>
          <a:p>
            <a:pPr lvl="0" indent="0" marL="0">
              <a:buNone/>
            </a:pPr>
            <a:r>
              <a:rPr/>
              <a:t>Insertion sort is a simple sorting algorithm that works similar to the way you sort playing cards in your hands</a:t>
            </a:r>
          </a:p>
          <a:p>
            <a:pPr lvl="0" indent="0" marL="0">
              <a:buNone/>
            </a:pPr>
            <a:r>
              <a:rPr/>
              <a:t>The array is virtually split into a sorted and an unsorted part</a:t>
            </a:r>
          </a:p>
          <a:p>
            <a:pPr lvl="0" indent="0" marL="0">
              <a:buNone/>
            </a:pPr>
            <a:r>
              <a:rPr/>
              <a:t>Values from the unsorted part are picked and placed at the correct position in the sorted part.</a:t>
            </a:r>
          </a:p>
        </p:txBody>
      </p:sp>
      <p:pic>
        <p:nvPicPr>
          <p:cNvPr descr="fig:  assets/playingcard.png" id="0" name="Picture 1"/>
          <p:cNvPicPr>
            <a:picLocks noGrp="1" noChangeAspect="1"/>
          </p:cNvPicPr>
          <p:nvPr/>
        </p:nvPicPr>
        <p:blipFill>
          <a:blip r:embed="rId2"/>
          <a:stretch>
            <a:fillRect/>
          </a:stretch>
        </p:blipFill>
        <p:spPr bwMode="auto">
          <a:xfrm>
            <a:off x="3568700" y="622300"/>
            <a:ext cx="5105400" cy="46355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alt:“playing cards” height:300px center</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Asymptotic Notation in Equations (RHS)</a:t>
                </a:r>
              </a:p>
              <a:p>
                <a:pPr lvl="0"/>
                <a:r>
                  <a:rPr/>
                  <a:t>Asymptotic notation appears alone on the </a:t>
                </a:r>
                <a:r>
                  <a:rPr b="1"/>
                  <a:t>RHS</a:t>
                </a:r>
                <a:r>
                  <a:rPr/>
                  <a:t> of an equation:</a:t>
                </a:r>
              </a:p>
              <a:p>
                <a:pPr lvl="1"/>
                <a:r>
                  <a:rPr/>
                  <a:t>implies set membership</a:t>
                </a:r>
              </a:p>
              <a:p>
                <a:pPr lvl="2"/>
                <a:r>
                  <a:rPr/>
                  <a:t>e.g., </a:t>
                </a:r>
                <a14:m>
                  <m:oMath xmlns:m="http://schemas.openxmlformats.org/officeDocument/2006/math">
                    <m:r>
                      <m:t>n</m:t>
                    </m:r>
                    <m:r>
                      <m:rPr>
                        <m:sty m:val="p"/>
                      </m:rPr>
                      <m:t>=</m:t>
                    </m:r>
                    <m:r>
                      <m:t>O</m:t>
                    </m:r>
                    <m:d>
                      <m:dPr>
                        <m:begChr m:val="("/>
                        <m:endChr m:val=")"/>
                        <m:sepChr m:val=""/>
                        <m:grow/>
                      </m:dPr>
                      <m:e>
                        <m:sSup>
                          <m:e>
                            <m:r>
                              <m:t>n</m:t>
                            </m:r>
                          </m:e>
                          <m:sup>
                            <m:r>
                              <m:t>2</m:t>
                            </m:r>
                          </m:sup>
                        </m:sSup>
                      </m:e>
                    </m:d>
                  </m:oMath>
                </a14:m>
                <a:r>
                  <a:rPr/>
                  <a:t> means </a:t>
                </a:r>
                <a14:m>
                  <m:oMath xmlns:m="http://schemas.openxmlformats.org/officeDocument/2006/math">
                    <m:r>
                      <m:t>n</m:t>
                    </m:r>
                    <m:r>
                      <m:rPr>
                        <m:sty m:val="p"/>
                      </m:rPr>
                      <m:t>∈</m:t>
                    </m:r>
                    <m:r>
                      <m:t>O</m:t>
                    </m:r>
                    <m:d>
                      <m:dPr>
                        <m:begChr m:val="("/>
                        <m:endChr m:val=")"/>
                        <m:sepChr m:val=""/>
                        <m:grow/>
                      </m:dPr>
                      <m:e>
                        <m:sSup>
                          <m:e>
                            <m:r>
                              <m:t>n</m:t>
                            </m:r>
                          </m:e>
                          <m:sup>
                            <m:r>
                              <m:t>2</m:t>
                            </m:r>
                          </m:sup>
                        </m:sSup>
                      </m:e>
                    </m:d>
                  </m:oMath>
                </a14:m>
              </a:p>
              <a:p>
                <a:pPr lvl="0" indent="0" marL="0">
                  <a:buNone/>
                </a:pPr>
                <a:r>
                  <a:rPr/>
                  <a:t>Asymptotic notation appears on the </a:t>
                </a:r>
                <a:r>
                  <a:rPr b="1"/>
                  <a:t>RHS</a:t>
                </a:r>
                <a:r>
                  <a:rPr/>
                  <a:t> of an equation stands for some anonymous function in the set</a:t>
                </a:r>
              </a:p>
              <a:p>
                <a:pPr lvl="0"/>
                <a:r>
                  <a:rPr/>
                  <a:t>e.g., </a:t>
                </a:r>
                <a14:m>
                  <m:oMath xmlns:m="http://schemas.openxmlformats.org/officeDocument/2006/math">
                    <m:r>
                      <m:t>2</m:t>
                    </m:r>
                    <m:sSup>
                      <m:e>
                        <m:r>
                          <m:t>n</m:t>
                        </m:r>
                      </m:e>
                      <m:sup>
                        <m:r>
                          <m:t>2</m:t>
                        </m:r>
                      </m:sup>
                    </m:sSup>
                    <m:r>
                      <m:rPr>
                        <m:sty m:val="p"/>
                      </m:rPr>
                      <m:t>+</m:t>
                    </m:r>
                    <m:r>
                      <m:t>3</m:t>
                    </m:r>
                    <m:r>
                      <m:t>n</m:t>
                    </m:r>
                    <m:r>
                      <m:rPr>
                        <m:sty m:val="p"/>
                      </m:rPr>
                      <m:t>+</m:t>
                    </m:r>
                    <m:r>
                      <m:t>1</m:t>
                    </m:r>
                    <m:r>
                      <m:rPr>
                        <m:sty m:val="p"/>
                      </m:rPr>
                      <m:t>=</m:t>
                    </m:r>
                    <m:r>
                      <m:t>2</m:t>
                    </m:r>
                    <m:sSup>
                      <m:e>
                        <m:r>
                          <m:t>n</m:t>
                        </m:r>
                      </m:e>
                      <m:sup>
                        <m:r>
                          <m:t>2</m:t>
                        </m:r>
                      </m:sup>
                    </m:sSup>
                    <m:r>
                      <m:rPr>
                        <m:sty m:val="p"/>
                      </m:rPr>
                      <m:t>+</m:t>
                    </m:r>
                    <m:r>
                      <m:t>Θ</m:t>
                    </m:r>
                    <m:d>
                      <m:dPr>
                        <m:begChr m:val="("/>
                        <m:endChr m:val=")"/>
                        <m:sepChr m:val=""/>
                        <m:grow/>
                      </m:dPr>
                      <m:e>
                        <m:r>
                          <m:t>n</m:t>
                        </m:r>
                      </m:e>
                    </m:d>
                  </m:oMath>
                </a14:m>
                <a:r>
                  <a:rPr/>
                  <a:t> means:</a:t>
                </a:r>
              </a:p>
              <a:p>
                <a:pPr lvl="0"/>
                <a14:m>
                  <m:oMath xmlns:m="http://schemas.openxmlformats.org/officeDocument/2006/math">
                    <m:r>
                      <m:t>2</m:t>
                    </m:r>
                    <m:sSup>
                      <m:e>
                        <m:r>
                          <m:t>n</m:t>
                        </m:r>
                      </m:e>
                      <m:sup>
                        <m:r>
                          <m:t>2</m:t>
                        </m:r>
                      </m:sup>
                    </m:sSup>
                    <m:r>
                      <m:rPr>
                        <m:sty m:val="p"/>
                      </m:rPr>
                      <m:t>+</m:t>
                    </m:r>
                    <m:r>
                      <m:t>3</m:t>
                    </m:r>
                    <m:r>
                      <m:t>n</m:t>
                    </m:r>
                    <m:r>
                      <m:rPr>
                        <m:sty m:val="p"/>
                      </m:rPr>
                      <m:t>+</m:t>
                    </m:r>
                    <m:r>
                      <m:t>1</m:t>
                    </m:r>
                    <m:r>
                      <m:rPr>
                        <m:sty m:val="p"/>
                      </m:rPr>
                      <m:t>=</m:t>
                    </m:r>
                    <m:r>
                      <m:t>2</m:t>
                    </m:r>
                    <m:sSup>
                      <m:e>
                        <m:r>
                          <m:t>n</m:t>
                        </m:r>
                      </m:e>
                      <m:sup>
                        <m:r>
                          <m:t>2</m:t>
                        </m:r>
                      </m:sup>
                    </m:sSup>
                    <m:r>
                      <m:rPr>
                        <m:sty m:val="p"/>
                      </m:rPr>
                      <m:t>+</m:t>
                    </m:r>
                    <m:r>
                      <m:t>h</m:t>
                    </m:r>
                    <m:d>
                      <m:dPr>
                        <m:begChr m:val="("/>
                        <m:endChr m:val=")"/>
                        <m:sepChr m:val=""/>
                        <m:grow/>
                      </m:dPr>
                      <m:e>
                        <m:r>
                          <m:t>n</m:t>
                        </m:r>
                      </m:e>
                    </m:d>
                  </m:oMath>
                </a14:m>
                <a:r>
                  <a:rPr/>
                  <a:t>, for some </a:t>
                </a:r>
                <a14:m>
                  <m:oMath xmlns:m="http://schemas.openxmlformats.org/officeDocument/2006/math">
                    <m:r>
                      <m:t>h</m:t>
                    </m:r>
                    <m:d>
                      <m:dPr>
                        <m:begChr m:val="("/>
                        <m:endChr m:val=")"/>
                        <m:sepChr m:val=""/>
                        <m:grow/>
                      </m:dPr>
                      <m:e>
                        <m:r>
                          <m:t>n</m:t>
                        </m:r>
                      </m:e>
                    </m:d>
                    <m:r>
                      <m:rPr>
                        <m:sty m:val="p"/>
                      </m:rPr>
                      <m:t>∈</m:t>
                    </m:r>
                    <m:r>
                      <m:t>Θ</m:t>
                    </m:r>
                    <m:d>
                      <m:dPr>
                        <m:begChr m:val="("/>
                        <m:endChr m:val=")"/>
                        <m:sepChr m:val=""/>
                        <m:grow/>
                      </m:dPr>
                      <m:e>
                        <m:r>
                          <m:t>n</m:t>
                        </m:r>
                      </m:e>
                    </m:d>
                  </m:oMath>
                </a14:m>
              </a:p>
              <a:p>
                <a:pPr lvl="1"/>
                <a:r>
                  <a:rPr/>
                  <a:t>i.e., </a:t>
                </a:r>
                <a14:m>
                  <m:oMath xmlns:m="http://schemas.openxmlformats.org/officeDocument/2006/math">
                    <m:r>
                      <m:t>h</m:t>
                    </m:r>
                    <m:d>
                      <m:dPr>
                        <m:begChr m:val="("/>
                        <m:endChr m:val=")"/>
                        <m:sepChr m:val=""/>
                        <m:grow/>
                      </m:dPr>
                      <m:e>
                        <m:r>
                          <m:t>n</m:t>
                        </m:r>
                      </m:e>
                    </m:d>
                    <m:r>
                      <m:rPr>
                        <m:sty m:val="p"/>
                      </m:rPr>
                      <m:t>=</m:t>
                    </m:r>
                    <m:r>
                      <m:t>3</m:t>
                    </m:r>
                    <m:r>
                      <m:t>n</m:t>
                    </m:r>
                    <m:r>
                      <m:rPr>
                        <m:sty m:val="p"/>
                      </m:rPr>
                      <m:t>+</m:t>
                    </m:r>
                    <m:r>
                      <m:t>1</m:t>
                    </m:r>
                  </m:oMath>
                </a14:m>
              </a:p>
            </p:txBody>
          </p:sp>
        </mc:Choice>
      </mc:AlternateContent>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Asymptotic Notation in Equations (LHS)</a:t>
                </a:r>
              </a:p>
              <a:p>
                <a:pPr lvl="0"/>
                <a:r>
                  <a:rPr/>
                  <a:t>Asymptotic notation appears on the </a:t>
                </a:r>
                <a:r>
                  <a:rPr b="1"/>
                  <a:t>LHS</a:t>
                </a:r>
                <a:r>
                  <a:rPr/>
                  <a:t> of an equation:</a:t>
                </a:r>
              </a:p>
              <a:p>
                <a:pPr lvl="1"/>
                <a:r>
                  <a:rPr/>
                  <a:t>stands for any anonymous function in the set</a:t>
                </a:r>
              </a:p>
              <a:p>
                <a:pPr lvl="2"/>
                <a:r>
                  <a:rPr/>
                  <a:t>e.g., </a:t>
                </a:r>
                <a14:m>
                  <m:oMath xmlns:m="http://schemas.openxmlformats.org/officeDocument/2006/math">
                    <m:r>
                      <m:t>2</m:t>
                    </m:r>
                    <m:sSup>
                      <m:e>
                        <m:r>
                          <m:t>n</m:t>
                        </m:r>
                      </m:e>
                      <m:sup>
                        <m:r>
                          <m:t>2</m:t>
                        </m:r>
                      </m:sup>
                    </m:sSup>
                    <m:r>
                      <m:rPr>
                        <m:sty m:val="p"/>
                      </m:rPr>
                      <m:t>+</m:t>
                    </m:r>
                    <m:r>
                      <m:t>Θ</m:t>
                    </m:r>
                    <m:d>
                      <m:dPr>
                        <m:begChr m:val="("/>
                        <m:endChr m:val=")"/>
                        <m:sepChr m:val=""/>
                        <m:grow/>
                      </m:dPr>
                      <m:e>
                        <m:r>
                          <m:t>n</m:t>
                        </m:r>
                      </m:e>
                    </m:d>
                    <m:r>
                      <m:rPr>
                        <m:sty m:val="p"/>
                      </m:rPr>
                      <m:t>=</m:t>
                    </m:r>
                    <m:r>
                      <m:t>Θ</m:t>
                    </m:r>
                    <m:d>
                      <m:dPr>
                        <m:begChr m:val="("/>
                        <m:endChr m:val=")"/>
                        <m:sepChr m:val=""/>
                        <m:grow/>
                      </m:dPr>
                      <m:e>
                        <m:sSup>
                          <m:e>
                            <m:r>
                              <m:t>n</m:t>
                            </m:r>
                          </m:e>
                          <m:sup>
                            <m:r>
                              <m:t>2</m:t>
                            </m:r>
                          </m:sup>
                        </m:sSup>
                      </m:e>
                    </m:d>
                  </m:oMath>
                </a14:m>
                <a:r>
                  <a:rPr/>
                  <a:t> means:</a:t>
                </a:r>
              </a:p>
              <a:p>
                <a:pPr lvl="1"/>
                <a:r>
                  <a:rPr/>
                  <a:t>for any function </a:t>
                </a:r>
                <a14:m>
                  <m:oMath xmlns:m="http://schemas.openxmlformats.org/officeDocument/2006/math">
                    <m:r>
                      <m:t>g</m:t>
                    </m:r>
                    <m:d>
                      <m:dPr>
                        <m:begChr m:val="("/>
                        <m:endChr m:val=")"/>
                        <m:sepChr m:val=""/>
                        <m:grow/>
                      </m:dPr>
                      <m:e>
                        <m:r>
                          <m:t>n</m:t>
                        </m:r>
                      </m:e>
                    </m:d>
                    <m:r>
                      <m:rPr>
                        <m:sty m:val="p"/>
                      </m:rPr>
                      <m:t>∈</m:t>
                    </m:r>
                    <m:r>
                      <m:t>Θ</m:t>
                    </m:r>
                    <m:d>
                      <m:dPr>
                        <m:begChr m:val="("/>
                        <m:endChr m:val=")"/>
                        <m:sepChr m:val=""/>
                        <m:grow/>
                      </m:dPr>
                      <m:e>
                        <m:r>
                          <m:t>n</m:t>
                        </m:r>
                      </m:e>
                    </m:d>
                  </m:oMath>
                </a14:m>
              </a:p>
              <a:p>
                <a:pPr lvl="1"/>
                <a14:m>
                  <m:oMath xmlns:m="http://schemas.openxmlformats.org/officeDocument/2006/math">
                    <m:r>
                      <m:rPr>
                        <m:sty m:val="p"/>
                      </m:rPr>
                      <m:t>∃</m:t>
                    </m:r>
                  </m:oMath>
                </a14:m>
                <a:r>
                  <a:rPr/>
                  <a:t> some function </a:t>
                </a:r>
                <a14:m>
                  <m:oMath xmlns:m="http://schemas.openxmlformats.org/officeDocument/2006/math">
                    <m:r>
                      <m:t>h</m:t>
                    </m:r>
                    <m:d>
                      <m:dPr>
                        <m:begChr m:val="("/>
                        <m:endChr m:val=")"/>
                        <m:sepChr m:val=""/>
                        <m:grow/>
                      </m:dPr>
                      <m:e>
                        <m:r>
                          <m:t>n</m:t>
                        </m:r>
                      </m:e>
                    </m:d>
                    <m:r>
                      <m:rPr>
                        <m:sty m:val="p"/>
                      </m:rPr>
                      <m:t>∈</m:t>
                    </m:r>
                    <m:r>
                      <m:t>Θ</m:t>
                    </m:r>
                    <m:d>
                      <m:dPr>
                        <m:begChr m:val="("/>
                        <m:endChr m:val=")"/>
                        <m:sepChr m:val=""/>
                        <m:grow/>
                      </m:dPr>
                      <m:e>
                        <m:sSup>
                          <m:e>
                            <m:r>
                              <m:t>n</m:t>
                            </m:r>
                          </m:e>
                          <m:sup>
                            <m:r>
                              <m:t>2</m:t>
                            </m:r>
                          </m:sup>
                        </m:sSup>
                      </m:e>
                    </m:d>
                  </m:oMath>
                </a14:m>
              </a:p>
              <a:p>
                <a:pPr lvl="2"/>
                <a:r>
                  <a:rPr/>
                  <a:t>such that </a:t>
                </a:r>
                <a14:m>
                  <m:oMath xmlns:m="http://schemas.openxmlformats.org/officeDocument/2006/math">
                    <m:r>
                      <m:t>2</m:t>
                    </m:r>
                    <m:sSup>
                      <m:e>
                        <m:r>
                          <m:t>n</m:t>
                        </m:r>
                      </m:e>
                      <m:sup>
                        <m:r>
                          <m:t>2</m:t>
                        </m:r>
                      </m:sup>
                    </m:sSup>
                    <m:r>
                      <m:rPr>
                        <m:sty m:val="p"/>
                      </m:rPr>
                      <m:t>+</m:t>
                    </m:r>
                    <m:r>
                      <m:t>g</m:t>
                    </m:r>
                    <m:d>
                      <m:dPr>
                        <m:begChr m:val="("/>
                        <m:endChr m:val=")"/>
                        <m:sepChr m:val=""/>
                        <m:grow/>
                      </m:dPr>
                      <m:e>
                        <m:r>
                          <m:t>n</m:t>
                        </m:r>
                      </m:e>
                    </m:d>
                    <m:r>
                      <m:rPr>
                        <m:sty m:val="p"/>
                      </m:rPr>
                      <m:t>=</m:t>
                    </m:r>
                    <m:r>
                      <m:t>h</m:t>
                    </m:r>
                    <m:d>
                      <m:dPr>
                        <m:begChr m:val="("/>
                        <m:endChr m:val=")"/>
                        <m:sepChr m:val=""/>
                        <m:grow/>
                      </m:dPr>
                      <m:e>
                        <m:r>
                          <m:t>n</m:t>
                        </m:r>
                      </m:e>
                    </m:d>
                  </m:oMath>
                </a14:m>
              </a:p>
              <a:p>
                <a:pPr lvl="0"/>
                <a:r>
                  <a:rPr b="1"/>
                  <a:t>RHS</a:t>
                </a:r>
                <a:r>
                  <a:rPr/>
                  <a:t> provides coarser level of detail than </a:t>
                </a:r>
                <a:r>
                  <a:rPr b="1"/>
                  <a:t>LHS</a:t>
                </a:r>
              </a:p>
            </p:txBody>
          </p:sp>
        </mc:Choice>
      </mc:AlternateContent>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 (TODO: Update Missing References)</a:t>
            </a:r>
          </a:p>
        </p:txBody>
      </p:sp>
      <p:sp>
        <p:nvSpPr>
          <p:cNvPr id="3" name="Content Placeholder 2"/>
          <p:cNvSpPr>
            <a:spLocks noGrp="1"/>
          </p:cNvSpPr>
          <p:nvPr>
            <p:ph idx="1"/>
          </p:nvPr>
        </p:nvSpPr>
        <p:spPr/>
        <p:txBody>
          <a:bodyPr/>
          <a:lstStyle/>
          <a:p>
            <a:pPr lvl="0" indent="0" marL="0">
              <a:buNone/>
            </a:pPr>
            <a:r>
              <a:rPr>
                <a:hlinkClick r:id="rId2"/>
              </a:rPr>
              <a:t>Introduction to Algorithms, Third Edition | The MIT Press</a:t>
            </a:r>
          </a:p>
          <a:p>
            <a:pPr lvl="0" indent="0" marL="0">
              <a:buNone/>
            </a:pPr>
            <a:r>
              <a:rPr/>
              <a:t>http://nabil.abubaker.bilkent.edu.tr/473/</a:t>
            </a:r>
          </a:p>
          <a:p>
            <a:pPr lvl="0" indent="0" marL="0">
              <a:buNone/>
            </a:pPr>
            <a:r>
              <a:rPr>
                <a:hlinkClick r:id="rId3"/>
              </a:rPr>
              <a:t>Insertion Sort - GeeksforGeeks</a:t>
            </a:r>
          </a:p>
          <a:p>
            <a:pPr lvl="0" indent="0" marL="0">
              <a:buNone/>
            </a:pPr>
            <a:r>
              <a:rPr/>
              <a:t>http://www.cs.gettysburg.edu/~ilinkin/courses/Fall-2012/cs216/notes/bintree.pdf</a:t>
            </a:r>
          </a:p>
          <a:p>
            <a:pPr lvl="0" indent="0" marL="0">
              <a:buNone/>
            </a:pPr>
            <a:r>
              <a:rPr>
                <a:hlinkClick r:id="rId4"/>
              </a:rPr>
              <a:t>Dictionary of Algorithms and Data Structures</a:t>
            </a:r>
          </a:p>
          <a:p>
            <a:pPr lvl="0" indent="0" marL="0">
              <a:buNone/>
            </a:pPr>
            <a:r>
              <a:rPr>
                <a:hlinkClick r:id="rId5"/>
              </a:rPr>
              <a:t>big-O notation</a:t>
            </a:r>
          </a:p>
          <a:p>
            <a:pPr lvl="0" indent="0" marL="0">
              <a:buNone/>
            </a:pPr>
            <a:r>
              <a:rPr>
                <a:hlinkClick r:id="rId6"/>
              </a:rPr>
              <a:t>Omega</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a:r>
                  <a:rPr/>
                  <a:t>Assume input array : </a:t>
                </a:r>
                <a14:m>
                  <m:oMath xmlns:m="http://schemas.openxmlformats.org/officeDocument/2006/math">
                    <m:r>
                      <m:t>A</m:t>
                    </m:r>
                    <m:d>
                      <m:dPr>
                        <m:begChr m:val="["/>
                        <m:endChr m:val="]"/>
                        <m:sepChr m:val=""/>
                        <m:grow/>
                      </m:dPr>
                      <m:e>
                        <m:r>
                          <m:t>1</m:t>
                        </m:r>
                        <m:r>
                          <m:rPr>
                            <m:sty m:val="p"/>
                          </m:rPr>
                          <m:t>.</m:t>
                        </m:r>
                        <m:r>
                          <m:rPr>
                            <m:sty m:val="p"/>
                          </m:rPr>
                          <m:t>.</m:t>
                        </m:r>
                        <m:r>
                          <m:t>n</m:t>
                        </m:r>
                      </m:e>
                    </m:d>
                  </m:oMath>
                </a14:m>
              </a:p>
              <a:p>
                <a:pPr lvl="0"/>
                <a:r>
                  <a:rPr/>
                  <a:t>Iterate </a:t>
                </a:r>
                <a14:m>
                  <m:oMath xmlns:m="http://schemas.openxmlformats.org/officeDocument/2006/math">
                    <m:r>
                      <m:t>j</m:t>
                    </m:r>
                  </m:oMath>
                </a14:m>
                <a:r>
                  <a:rPr/>
                  <a:t> from </a:t>
                </a:r>
                <a14:m>
                  <m:oMath xmlns:m="http://schemas.openxmlformats.org/officeDocument/2006/math">
                    <m:r>
                      <m:t>2</m:t>
                    </m:r>
                  </m:oMath>
                </a14:m>
                <a:r>
                  <a:rPr/>
                  <a:t> to </a:t>
                </a:r>
                <a14:m>
                  <m:oMath xmlns:m="http://schemas.openxmlformats.org/officeDocument/2006/math">
                    <m:r>
                      <m:t>n</m:t>
                    </m:r>
                  </m:oMath>
                </a14:m>
              </a:p>
            </p:txBody>
          </p:sp>
        </mc:Choice>
      </mc:AlternateContent>
      <p:pic>
        <p:nvPicPr>
          <p:cNvPr descr="fig:  assets/ce100-week-1-intro-ins_sort_1.drawio.svg" id="0" name="Picture 1"/>
          <p:cNvPicPr>
            <a:picLocks noGrp="1" noChangeAspect="1"/>
          </p:cNvPicPr>
          <p:nvPr/>
        </p:nvPicPr>
        <p:blipFill>
          <a:blip r:embed="rId2"/>
          <a:stretch>
            <a:fillRect/>
          </a:stretch>
        </p:blipFill>
        <p:spPr bwMode="auto">
          <a:xfrm>
            <a:off x="3568700" y="1485900"/>
            <a:ext cx="5105400" cy="28829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alt:“insertion sort movement” height:450px center</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Algorithm</a:t>
            </a:r>
          </a:p>
        </p:txBody>
      </p:sp>
      <p:pic>
        <p:nvPicPr>
          <p:cNvPr descr="fig:  assets/ce100-week-1-intro-ins_sort_2.drawio.svg" id="0" name="Picture 1"/>
          <p:cNvPicPr>
            <a:picLocks noGrp="1" noChangeAspect="1"/>
          </p:cNvPicPr>
          <p:nvPr/>
        </p:nvPicPr>
        <p:blipFill>
          <a:blip r:embed="rId2"/>
          <a:stretch>
            <a:fillRect/>
          </a:stretch>
        </p:blipFill>
        <p:spPr bwMode="auto">
          <a:xfrm>
            <a:off x="2336800" y="1600200"/>
            <a:ext cx="4483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alt:“insertion sort algorithm” height:550px center</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Algorithm (inline)</a:t>
            </a:r>
          </a:p>
        </p:txBody>
      </p:sp>
      <p:sp>
        <p:nvSpPr>
          <p:cNvPr id="3" name="Content Placeholder 2"/>
          <p:cNvSpPr>
            <a:spLocks noGrp="1"/>
          </p:cNvSpPr>
          <p:nvPr>
            <p:ph idx="1"/>
          </p:nvPr>
        </p:nvSpPr>
        <p:spPr/>
        <p:txBody>
          <a:bodyPr/>
          <a:lstStyle/>
          <a:p>
            <a:pPr lvl="0" indent="0">
              <a:buNone/>
            </a:pPr>
            <a:r>
              <a:rPr>
                <a:latin typeface="Courier"/>
              </a:rPr>
              <a:t>Insertion</a:t>
            </a:r>
            <a:r>
              <a:rPr>
                <a:solidFill>
                  <a:srgbClr val="4070A0"/>
                </a:solidFill>
                <a:latin typeface="Courier"/>
              </a:rPr>
              <a:t>-</a:t>
            </a:r>
            <a:r>
              <a:rPr>
                <a:solidFill>
                  <a:srgbClr val="06287E"/>
                </a:solidFill>
                <a:latin typeface="Courier"/>
              </a:rPr>
              <a:t>Sort</a:t>
            </a:r>
            <a:r>
              <a:rPr>
                <a:latin typeface="Courier"/>
              </a:rPr>
              <a:t>(A)</a:t>
            </a:r>
            <a:br/>
            <a:r>
              <a:rPr>
                <a:solidFill>
                  <a:srgbClr val="40A070"/>
                </a:solidFill>
                <a:latin typeface="Courier"/>
              </a:rPr>
              <a:t>1.</a:t>
            </a:r>
            <a:r>
              <a:rPr>
                <a:latin typeface="Courier"/>
              </a:rPr>
              <a:t> </a:t>
            </a:r>
            <a:r>
              <a:rPr b="1">
                <a:solidFill>
                  <a:srgbClr val="007020"/>
                </a:solidFill>
                <a:latin typeface="Courier"/>
              </a:rPr>
              <a:t>for</a:t>
            </a:r>
            <a:r>
              <a:rPr>
                <a:latin typeface="Courier"/>
              </a:rPr>
              <a:t> j</a:t>
            </a:r>
            <a:r>
              <a:rPr>
                <a:solidFill>
                  <a:srgbClr val="007020"/>
                </a:solidFill>
                <a:latin typeface="Courier"/>
              </a:rPr>
              <a:t>=</a:t>
            </a:r>
            <a:r>
              <a:rPr>
                <a:solidFill>
                  <a:srgbClr val="40A070"/>
                </a:solidFill>
                <a:latin typeface="Courier"/>
              </a:rPr>
              <a:t>2</a:t>
            </a:r>
            <a:r>
              <a:rPr>
                <a:latin typeface="Courier"/>
              </a:rPr>
              <a:t> to A.length</a:t>
            </a:r>
            <a:br/>
            <a:r>
              <a:rPr>
                <a:solidFill>
                  <a:srgbClr val="40A070"/>
                </a:solidFill>
                <a:latin typeface="Courier"/>
              </a:rPr>
              <a:t>2.</a:t>
            </a:r>
            <a:r>
              <a:rPr>
                <a:latin typeface="Courier"/>
              </a:rPr>
              <a:t>     key </a:t>
            </a:r>
            <a:r>
              <a:rPr>
                <a:solidFill>
                  <a:srgbClr val="007020"/>
                </a:solidFill>
                <a:latin typeface="Courier"/>
              </a:rPr>
              <a:t>=</a:t>
            </a:r>
            <a:r>
              <a:rPr>
                <a:latin typeface="Courier"/>
              </a:rPr>
              <a:t> A[j]</a:t>
            </a:r>
            <a:br/>
            <a:r>
              <a:rPr>
                <a:solidFill>
                  <a:srgbClr val="40A070"/>
                </a:solidFill>
                <a:latin typeface="Courier"/>
              </a:rPr>
              <a:t>3.</a:t>
            </a:r>
            <a:r>
              <a:rPr>
                <a:latin typeface="Courier"/>
              </a:rPr>
              <a:t>     </a:t>
            </a:r>
            <a:r>
              <a:rPr>
                <a:solidFill>
                  <a:srgbClr val="4070A0"/>
                </a:solidFill>
                <a:latin typeface="Courier"/>
              </a:rPr>
              <a:t>/</a:t>
            </a:r>
            <a:r>
              <a:rPr b="1">
                <a:solidFill>
                  <a:srgbClr val="FF0000"/>
                </a:solidFill>
                <a:latin typeface="Courier"/>
              </a:rPr>
              <a:t>/</a:t>
            </a:r>
            <a:r>
              <a:rPr>
                <a:latin typeface="Courier"/>
              </a:rPr>
              <a:t>insert A[j] into the sorted sequence A[</a:t>
            </a:r>
            <a:r>
              <a:rPr>
                <a:solidFill>
                  <a:srgbClr val="40A070"/>
                </a:solidFill>
                <a:latin typeface="Courier"/>
              </a:rPr>
              <a:t>1</a:t>
            </a:r>
            <a:r>
              <a:rPr>
                <a:latin typeface="Courier"/>
              </a:rPr>
              <a:t>...j</a:t>
            </a:r>
            <a:r>
              <a:rPr>
                <a:solidFill>
                  <a:srgbClr val="40A070"/>
                </a:solidFill>
                <a:latin typeface="Courier"/>
              </a:rPr>
              <a:t>-1</a:t>
            </a:r>
            <a:r>
              <a:rPr>
                <a:latin typeface="Courier"/>
              </a:rPr>
              <a:t>]</a:t>
            </a:r>
            <a:br/>
            <a:r>
              <a:rPr>
                <a:solidFill>
                  <a:srgbClr val="40A070"/>
                </a:solidFill>
                <a:latin typeface="Courier"/>
              </a:rPr>
              <a:t>4.</a:t>
            </a:r>
            <a:r>
              <a:rPr>
                <a:latin typeface="Courier"/>
              </a:rPr>
              <a:t>     i </a:t>
            </a:r>
            <a:r>
              <a:rPr>
                <a:solidFill>
                  <a:srgbClr val="007020"/>
                </a:solidFill>
                <a:latin typeface="Courier"/>
              </a:rPr>
              <a:t>=</a:t>
            </a:r>
            <a:r>
              <a:rPr>
                <a:latin typeface="Courier"/>
              </a:rPr>
              <a:t> j </a:t>
            </a:r>
            <a:r>
              <a:rPr>
                <a:solidFill>
                  <a:srgbClr val="4070A0"/>
                </a:solidFill>
                <a:latin typeface="Courier"/>
              </a:rPr>
              <a:t>-</a:t>
            </a:r>
            <a:r>
              <a:rPr>
                <a:latin typeface="Courier"/>
              </a:rPr>
              <a:t> </a:t>
            </a:r>
            <a:r>
              <a:rPr>
                <a:solidFill>
                  <a:srgbClr val="40A070"/>
                </a:solidFill>
                <a:latin typeface="Courier"/>
              </a:rPr>
              <a:t>1</a:t>
            </a:r>
            <a:br/>
            <a:r>
              <a:rPr>
                <a:solidFill>
                  <a:srgbClr val="40A070"/>
                </a:solidFill>
                <a:latin typeface="Courier"/>
              </a:rPr>
              <a:t>5.</a:t>
            </a:r>
            <a:r>
              <a:rPr>
                <a:latin typeface="Courier"/>
              </a:rPr>
              <a:t>     </a:t>
            </a:r>
            <a:r>
              <a:rPr b="1">
                <a:solidFill>
                  <a:srgbClr val="007020"/>
                </a:solidFill>
                <a:latin typeface="Courier"/>
              </a:rPr>
              <a:t>while</a:t>
            </a:r>
            <a:r>
              <a:rPr>
                <a:latin typeface="Courier"/>
              </a:rPr>
              <a:t> i</a:t>
            </a:r>
            <a:r>
              <a:rPr>
                <a:solidFill>
                  <a:srgbClr val="4070A0"/>
                </a:solidFill>
                <a:latin typeface="Courier"/>
              </a:rPr>
              <a:t>&gt;</a:t>
            </a:r>
            <a:r>
              <a:rPr>
                <a:solidFill>
                  <a:srgbClr val="40A070"/>
                </a:solidFill>
                <a:latin typeface="Courier"/>
              </a:rPr>
              <a:t>0</a:t>
            </a:r>
            <a:r>
              <a:rPr>
                <a:latin typeface="Courier"/>
              </a:rPr>
              <a:t> and A[i]</a:t>
            </a:r>
            <a:r>
              <a:rPr>
                <a:solidFill>
                  <a:srgbClr val="4070A0"/>
                </a:solidFill>
                <a:latin typeface="Courier"/>
              </a:rPr>
              <a:t>&gt;</a:t>
            </a:r>
            <a:r>
              <a:rPr>
                <a:latin typeface="Courier"/>
              </a:rPr>
              <a:t>key</a:t>
            </a:r>
            <a:br/>
            <a:r>
              <a:rPr>
                <a:solidFill>
                  <a:srgbClr val="40A070"/>
                </a:solidFill>
                <a:latin typeface="Courier"/>
              </a:rPr>
              <a:t>6.</a:t>
            </a:r>
            <a:r>
              <a:rPr>
                <a:latin typeface="Courier"/>
              </a:rPr>
              <a:t>         A[i</a:t>
            </a:r>
            <a:r>
              <a:rPr>
                <a:solidFill>
                  <a:srgbClr val="4070A0"/>
                </a:solidFill>
                <a:latin typeface="Courier"/>
              </a:rPr>
              <a:t>+</a:t>
            </a:r>
            <a:r>
              <a:rPr>
                <a:solidFill>
                  <a:srgbClr val="40A070"/>
                </a:solidFill>
                <a:latin typeface="Courier"/>
              </a:rPr>
              <a:t>1</a:t>
            </a:r>
            <a:r>
              <a:rPr>
                <a:latin typeface="Courier"/>
              </a:rPr>
              <a:t>] </a:t>
            </a:r>
            <a:r>
              <a:rPr>
                <a:solidFill>
                  <a:srgbClr val="007020"/>
                </a:solidFill>
                <a:latin typeface="Courier"/>
              </a:rPr>
              <a:t>=</a:t>
            </a:r>
            <a:r>
              <a:rPr>
                <a:latin typeface="Courier"/>
              </a:rPr>
              <a:t> A[i]</a:t>
            </a:r>
            <a:br/>
            <a:r>
              <a:rPr>
                <a:solidFill>
                  <a:srgbClr val="40A070"/>
                </a:solidFill>
                <a:latin typeface="Courier"/>
              </a:rPr>
              <a:t>7.</a:t>
            </a:r>
            <a:r>
              <a:rPr>
                <a:latin typeface="Courier"/>
              </a:rPr>
              <a:t>         i </a:t>
            </a:r>
            <a:r>
              <a:rPr>
                <a:solidFill>
                  <a:srgbClr val="007020"/>
                </a:solidFill>
                <a:latin typeface="Courier"/>
              </a:rPr>
              <a:t>=</a:t>
            </a:r>
            <a:r>
              <a:rPr>
                <a:latin typeface="Courier"/>
              </a:rPr>
              <a:t> i </a:t>
            </a:r>
            <a:r>
              <a:rPr>
                <a:solidFill>
                  <a:srgbClr val="4070A0"/>
                </a:solidFill>
                <a:latin typeface="Courier"/>
              </a:rPr>
              <a:t>-</a:t>
            </a:r>
            <a:r>
              <a:rPr>
                <a:latin typeface="Courier"/>
              </a:rPr>
              <a:t> </a:t>
            </a:r>
            <a:r>
              <a:rPr>
                <a:solidFill>
                  <a:srgbClr val="40A070"/>
                </a:solidFill>
                <a:latin typeface="Courier"/>
              </a:rPr>
              <a:t>1</a:t>
            </a:r>
            <a:br/>
            <a:r>
              <a:rPr>
                <a:solidFill>
                  <a:srgbClr val="40A070"/>
                </a:solidFill>
                <a:latin typeface="Courier"/>
              </a:rPr>
              <a:t>8.</a:t>
            </a:r>
            <a:r>
              <a:rPr>
                <a:latin typeface="Courier"/>
              </a:rPr>
              <a:t>     A[i</a:t>
            </a:r>
            <a:r>
              <a:rPr>
                <a:solidFill>
                  <a:srgbClr val="4070A0"/>
                </a:solidFill>
                <a:latin typeface="Courier"/>
              </a:rPr>
              <a:t>+</a:t>
            </a:r>
            <a:r>
              <a:rPr>
                <a:solidFill>
                  <a:srgbClr val="40A070"/>
                </a:solidFill>
                <a:latin typeface="Courier"/>
              </a:rPr>
              <a:t>1</a:t>
            </a:r>
            <a:r>
              <a:rPr>
                <a:latin typeface="Courier"/>
              </a:rPr>
              <a:t>] </a:t>
            </a:r>
            <a:r>
              <a:rPr>
                <a:solidFill>
                  <a:srgbClr val="007020"/>
                </a:solidFill>
                <a:latin typeface="Courier"/>
              </a:rPr>
              <a:t>=</a:t>
            </a:r>
            <a:r>
              <a:rPr>
                <a:latin typeface="Courier"/>
              </a:rPr>
              <a:t> key</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Step-By-Step Description (1)</a:t>
            </a:r>
          </a:p>
        </p:txBody>
      </p:sp>
      <p:pic>
        <p:nvPicPr>
          <p:cNvPr descr="fig:  assets/ce100-week-1-intro-ins_sort_3.drawio.svg" id="0" name="Picture 1"/>
          <p:cNvPicPr>
            <a:picLocks noGrp="1" noChangeAspect="1"/>
          </p:cNvPicPr>
          <p:nvPr/>
        </p:nvPicPr>
        <p:blipFill>
          <a:blip r:embed="rId2"/>
          <a:stretch>
            <a:fillRect/>
          </a:stretch>
        </p:blipFill>
        <p:spPr bwMode="auto">
          <a:xfrm>
            <a:off x="2489200" y="1600200"/>
            <a:ext cx="41656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alt:“insertion sort description-1” height:550px center</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Step-By-Step Description (2)</a:t>
            </a:r>
          </a:p>
        </p:txBody>
      </p:sp>
      <p:pic>
        <p:nvPicPr>
          <p:cNvPr descr="fig:  assets/ce100-week-1-intro-ins_sort_4.drawio.svg" id="0" name="Picture 1"/>
          <p:cNvPicPr>
            <a:picLocks noGrp="1" noChangeAspect="1"/>
          </p:cNvPicPr>
          <p:nvPr/>
        </p:nvPicPr>
        <p:blipFill>
          <a:blip r:embed="rId2"/>
          <a:stretch>
            <a:fillRect/>
          </a:stretch>
        </p:blipFill>
        <p:spPr bwMode="auto">
          <a:xfrm>
            <a:off x="2463800" y="1600200"/>
            <a:ext cx="4229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alt:“insertion sort description-2” height:550px center</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Step-By-Step Description (3)</a:t>
            </a:r>
          </a:p>
        </p:txBody>
      </p:sp>
      <p:pic>
        <p:nvPicPr>
          <p:cNvPr descr="fig:  assets/ce100-week-1-intro-ins_sort_5.drawio.svg" id="0" name="Picture 1"/>
          <p:cNvPicPr>
            <a:picLocks noGrp="1" noChangeAspect="1"/>
          </p:cNvPicPr>
          <p:nvPr/>
        </p:nvPicPr>
        <p:blipFill>
          <a:blip r:embed="rId2"/>
          <a:stretch>
            <a:fillRect/>
          </a:stretch>
        </p:blipFill>
        <p:spPr bwMode="auto">
          <a:xfrm>
            <a:off x="1473200" y="1600200"/>
            <a:ext cx="61976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alt:“insertion sort description-3” height:500px center</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CE100 Algorithms and Programming II</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Insertion Sort Example</a:t>
            </a:r>
          </a:p>
        </p:txBody>
      </p:sp>
      <p:sp>
        <p:nvSpPr>
          <p:cNvPr id="4" name="Text Placeholder 3"/>
          <p:cNvSpPr>
            <a:spLocks noGrp="1"/>
          </p:cNvSpPr>
          <p:nvPr>
            <p:ph idx="2" sz="half" type="body"/>
          </p:nvPr>
        </p:nvSpPr>
        <p:spPr/>
        <p:txBody>
          <a:bodyPr/>
          <a:lstStyle/>
          <a:p>
            <a:pPr lvl="0" indent="0" marL="0">
              <a:spcBef>
                <a:spcPts val="3000"/>
              </a:spcBef>
              <a:buNone/>
            </a:pPr>
            <a:r>
              <a:rPr b="1"/>
              <a:t>Insertion Sort Step-1 (initial)</a:t>
            </a:r>
          </a:p>
        </p:txBody>
      </p:sp>
      <p:pic>
        <p:nvPicPr>
          <p:cNvPr descr="fig:  assets/ce100-week-1-intro-ins_sort_6.drawio.svg" id="0" name="Picture 1"/>
          <p:cNvPicPr>
            <a:picLocks noGrp="1" noChangeAspect="1"/>
          </p:cNvPicPr>
          <p:nvPr/>
        </p:nvPicPr>
        <p:blipFill>
          <a:blip r:embed="rId2"/>
          <a:stretch>
            <a:fillRect/>
          </a:stretch>
        </p:blipFill>
        <p:spPr bwMode="auto">
          <a:xfrm>
            <a:off x="3568700" y="1358900"/>
            <a:ext cx="5105400" cy="3149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alt:“insertion sort step-1” height:450px center</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Insertion Sort Step-2 (j=2)</a:t>
            </a:r>
          </a:p>
        </p:txBody>
      </p:sp>
      <p:pic>
        <p:nvPicPr>
          <p:cNvPr descr="fig:  assets/ce100-week-1-intro-ins_sort_7.drawio.svg" id="0" name="Picture 1"/>
          <p:cNvPicPr>
            <a:picLocks noGrp="1" noChangeAspect="1"/>
          </p:cNvPicPr>
          <p:nvPr/>
        </p:nvPicPr>
        <p:blipFill>
          <a:blip r:embed="rId2"/>
          <a:stretch>
            <a:fillRect/>
          </a:stretch>
        </p:blipFill>
        <p:spPr bwMode="auto">
          <a:xfrm>
            <a:off x="3568700" y="1485900"/>
            <a:ext cx="5105400" cy="28829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alt:“insertion sort step-2” height:450px center</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Insertion Sort Step-3 (j=3)</a:t>
            </a:r>
          </a:p>
        </p:txBody>
      </p:sp>
      <p:pic>
        <p:nvPicPr>
          <p:cNvPr descr="fig:  assets/ce100-week-1-intro-ins_sort_8.drawio.svg" id="0" name="Picture 1"/>
          <p:cNvPicPr>
            <a:picLocks noGrp="1" noChangeAspect="1"/>
          </p:cNvPicPr>
          <p:nvPr/>
        </p:nvPicPr>
        <p:blipFill>
          <a:blip r:embed="rId2"/>
          <a:stretch>
            <a:fillRect/>
          </a:stretch>
        </p:blipFill>
        <p:spPr bwMode="auto">
          <a:xfrm>
            <a:off x="3568700" y="1511300"/>
            <a:ext cx="5105400" cy="28448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alt:“insertion sort step-3” height:450px center</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Insertion Sort Step-4 (j=3)</a:t>
            </a:r>
          </a:p>
        </p:txBody>
      </p:sp>
      <p:pic>
        <p:nvPicPr>
          <p:cNvPr descr="fig:  assets/ce100-week-1-intro-ins_sort_9.drawio.svg" id="0" name="Picture 1"/>
          <p:cNvPicPr>
            <a:picLocks noGrp="1" noChangeAspect="1"/>
          </p:cNvPicPr>
          <p:nvPr/>
        </p:nvPicPr>
        <p:blipFill>
          <a:blip r:embed="rId2"/>
          <a:stretch>
            <a:fillRect/>
          </a:stretch>
        </p:blipFill>
        <p:spPr bwMode="auto">
          <a:xfrm>
            <a:off x="3568700" y="1333500"/>
            <a:ext cx="5105400" cy="3187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alt:“insertion sort step-4” height:450px center</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Insertion Sort Step-5 (j=4)</a:t>
            </a:r>
          </a:p>
        </p:txBody>
      </p:sp>
      <p:pic>
        <p:nvPicPr>
          <p:cNvPr descr="fig:  assets/ce100-week-1-intro-ins_sort_10.drawio.svg" id="0" name="Picture 1"/>
          <p:cNvPicPr>
            <a:picLocks noGrp="1" noChangeAspect="1"/>
          </p:cNvPicPr>
          <p:nvPr/>
        </p:nvPicPr>
        <p:blipFill>
          <a:blip r:embed="rId2"/>
          <a:stretch>
            <a:fillRect/>
          </a:stretch>
        </p:blipFill>
        <p:spPr bwMode="auto">
          <a:xfrm>
            <a:off x="3568700" y="1333500"/>
            <a:ext cx="5105400" cy="3187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alt:“insertion sort step-5” height:450px center</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Insertion Sort Step-6 (j=5)</a:t>
            </a:r>
          </a:p>
        </p:txBody>
      </p:sp>
      <p:pic>
        <p:nvPicPr>
          <p:cNvPr descr="fig:  assets/ce100-week-1-intro-ins_sort_11.drawio.svg" id="0" name="Picture 1"/>
          <p:cNvPicPr>
            <a:picLocks noGrp="1" noChangeAspect="1"/>
          </p:cNvPicPr>
          <p:nvPr/>
        </p:nvPicPr>
        <p:blipFill>
          <a:blip r:embed="rId2"/>
          <a:stretch>
            <a:fillRect/>
          </a:stretch>
        </p:blipFill>
        <p:spPr bwMode="auto">
          <a:xfrm>
            <a:off x="3568700" y="1511300"/>
            <a:ext cx="5105400" cy="28448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alt:“insertion sort step-6” height:450px center</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Insertion Sort Step-7 (j=5)</a:t>
            </a:r>
          </a:p>
        </p:txBody>
      </p:sp>
      <p:pic>
        <p:nvPicPr>
          <p:cNvPr descr="fig:  assets/ce100-week-1-intro-ins_sort_12.drawio.svg" id="0" name="Picture 1"/>
          <p:cNvPicPr>
            <a:picLocks noGrp="1" noChangeAspect="1"/>
          </p:cNvPicPr>
          <p:nvPr/>
        </p:nvPicPr>
        <p:blipFill>
          <a:blip r:embed="rId2"/>
          <a:stretch>
            <a:fillRect/>
          </a:stretch>
        </p:blipFill>
        <p:spPr bwMode="auto">
          <a:xfrm>
            <a:off x="3568700" y="1409700"/>
            <a:ext cx="5105400" cy="30353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alt:“insertion sort step-7” height:450px center</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Insertion Sort Step-8 (j=6)</a:t>
            </a:r>
          </a:p>
        </p:txBody>
      </p:sp>
      <p:pic>
        <p:nvPicPr>
          <p:cNvPr descr="fig:  assets/ce100-week-1-intro-ins_sort_13.drawio.svg" id="0" name="Picture 1"/>
          <p:cNvPicPr>
            <a:picLocks noGrp="1" noChangeAspect="1"/>
          </p:cNvPicPr>
          <p:nvPr/>
        </p:nvPicPr>
        <p:blipFill>
          <a:blip r:embed="rId2"/>
          <a:stretch>
            <a:fillRect/>
          </a:stretch>
        </p:blipFill>
        <p:spPr bwMode="auto">
          <a:xfrm>
            <a:off x="3568700" y="1460500"/>
            <a:ext cx="5105400" cy="2933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alt:“insertion sort step-8” height:450px center</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Review (1)</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Items sorted in-place</a:t>
                </a:r>
              </a:p>
              <a:p>
                <a:pPr lvl="1"/>
                <a:r>
                  <a:rPr/>
                  <a:t>Elements are rearranged within the array.</a:t>
                </a:r>
              </a:p>
              <a:p>
                <a:pPr lvl="1"/>
                <a:r>
                  <a:rPr/>
                  <a:t>At a most constant number of items stored outside the array at any time (e.,g. the variable key)</a:t>
                </a:r>
              </a:p>
              <a:p>
                <a:pPr lvl="1"/>
                <a:r>
                  <a:rPr/>
                  <a:t>Input array </a:t>
                </a:r>
                <a14:m>
                  <m:oMath xmlns:m="http://schemas.openxmlformats.org/officeDocument/2006/math">
                    <m:r>
                      <m:t>A</m:t>
                    </m:r>
                  </m:oMath>
                </a14:m>
                <a:r>
                  <a:rPr/>
                  <a:t> contains a sorted output sequence when the algorithm ends</a:t>
                </a:r>
              </a:p>
            </p:txBody>
          </p:sp>
        </mc:Choice>
      </mc:AlternateContent>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Review (2)</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Incremental approach</a:t>
                </a:r>
              </a:p>
              <a:p>
                <a:pPr lvl="1"/>
                <a:r>
                  <a:rPr/>
                  <a:t>Having sorted </a:t>
                </a:r>
                <a14:m>
                  <m:oMath xmlns:m="http://schemas.openxmlformats.org/officeDocument/2006/math">
                    <m:r>
                      <m:t>A</m:t>
                    </m:r>
                    <m:d>
                      <m:dPr>
                        <m:begChr m:val="["/>
                        <m:endChr m:val="]"/>
                        <m:sepChr m:val=""/>
                        <m:grow/>
                      </m:dPr>
                      <m:e>
                        <m:r>
                          <m:t>1</m:t>
                        </m:r>
                        <m:r>
                          <m:rPr>
                            <m:sty m:val="p"/>
                          </m:rPr>
                          <m:t>.</m:t>
                        </m:r>
                        <m:r>
                          <m:rPr>
                            <m:sty m:val="p"/>
                          </m:rPr>
                          <m:t>.</m:t>
                        </m:r>
                        <m:r>
                          <m:t>j</m:t>
                        </m:r>
                        <m:r>
                          <m:rPr>
                            <m:sty m:val="p"/>
                          </m:rPr>
                          <m:t>−</m:t>
                        </m:r>
                        <m:r>
                          <m:t>1</m:t>
                        </m:r>
                      </m:e>
                    </m:d>
                  </m:oMath>
                </a14:m>
                <a:r>
                  <a:rPr/>
                  <a:t> , place </a:t>
                </a:r>
                <a14:m>
                  <m:oMath xmlns:m="http://schemas.openxmlformats.org/officeDocument/2006/math">
                    <m:r>
                      <m:t>A</m:t>
                    </m:r>
                    <m:d>
                      <m:dPr>
                        <m:begChr m:val="["/>
                        <m:endChr m:val="]"/>
                        <m:sepChr m:val=""/>
                        <m:grow/>
                      </m:dPr>
                      <m:e>
                        <m:r>
                          <m:t>j</m:t>
                        </m:r>
                      </m:e>
                    </m:d>
                  </m:oMath>
                </a14:m>
                <a:r>
                  <a:rPr/>
                  <a:t> correctly so that </a:t>
                </a:r>
                <a14:m>
                  <m:oMath xmlns:m="http://schemas.openxmlformats.org/officeDocument/2006/math">
                    <m:r>
                      <m:t>A</m:t>
                    </m:r>
                    <m:d>
                      <m:dPr>
                        <m:begChr m:val="["/>
                        <m:endChr m:val="]"/>
                        <m:sepChr m:val=""/>
                        <m:grow/>
                      </m:dPr>
                      <m:e>
                        <m:r>
                          <m:t>1</m:t>
                        </m:r>
                        <m:r>
                          <m:rPr>
                            <m:sty m:val="p"/>
                          </m:rPr>
                          <m:t>.</m:t>
                        </m:r>
                        <m:r>
                          <m:rPr>
                            <m:sty m:val="p"/>
                          </m:rPr>
                          <m:t>.</m:t>
                        </m:r>
                        <m:r>
                          <m:t>j</m:t>
                        </m:r>
                      </m:e>
                    </m:d>
                  </m:oMath>
                </a14:m>
                <a:r>
                  <a:rPr/>
                  <a:t> is sorted</a:t>
                </a:r>
              </a:p>
              <a:p>
                <a:pPr lvl="0"/>
                <a:r>
                  <a:rPr/>
                  <a:t>Running Time</a:t>
                </a:r>
              </a:p>
              <a:p>
                <a:pPr lvl="1"/>
                <a:r>
                  <a:rPr/>
                  <a:t>It depends on Input Size (5 elements or 5 billion elements) and Input Itself (partially sorted)</a:t>
                </a:r>
              </a:p>
              <a:p>
                <a:pPr lvl="0"/>
                <a:r>
                  <a:rPr/>
                  <a:t>Algorithm approach to </a:t>
                </a:r>
                <a:r>
                  <a:rPr i="1"/>
                  <a:t>upper bound</a:t>
                </a:r>
                <a:r>
                  <a:rPr/>
                  <a:t> of overall performance analysis</a:t>
                </a:r>
              </a:p>
            </p:txBody>
          </p:sp>
        </mc:Choice>
      </mc:AlternateContent>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Week-1 (Introduction to Analysis of Algorithms)</a:t>
            </a:r>
          </a:p>
        </p:txBody>
      </p:sp>
      <p:sp>
        <p:nvSpPr>
          <p:cNvPr id="3" name="Content Placeholder 2"/>
          <p:cNvSpPr>
            <a:spLocks noGrp="1"/>
          </p:cNvSpPr>
          <p:nvPr>
            <p:ph idx="1"/>
          </p:nvPr>
        </p:nvSpPr>
        <p:spPr/>
        <p:txBody>
          <a:bodyPr/>
          <a:lstStyle/>
          <a:p>
            <a:pPr lvl="0" indent="0" marL="0">
              <a:spcBef>
                <a:spcPts val="3000"/>
              </a:spcBef>
              <a:buNone/>
            </a:pPr>
            <a:r>
              <a:rPr b="1"/>
              <a:t>Spring Semester, 2021-2022</a:t>
            </a:r>
          </a:p>
          <a:p>
            <a:pPr lvl="0" indent="0" marL="0">
              <a:buNone/>
            </a:pPr>
            <a:r>
              <a:rPr/>
              <a:t>Download </a:t>
            </a:r>
            <a:r>
              <a:rPr>
                <a:hlinkClick r:id="rId2"/>
              </a:rPr>
              <a:t>DOC</a:t>
            </a:r>
            <a:r>
              <a:rPr/>
              <a:t>, </a:t>
            </a:r>
            <a:r>
              <a:rPr>
                <a:hlinkClick r:id="rId3"/>
              </a:rPr>
              <a:t>SLIDE</a:t>
            </a:r>
            <a:r>
              <a:rPr/>
              <a:t>, </a:t>
            </a:r>
            <a:r>
              <a:rPr>
                <a:hlinkClick r:id="rId4"/>
              </a:rPr>
              <a:t>PPTX</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Visualization of Insertion Sort</a:t>
            </a:r>
          </a:p>
        </p:txBody>
      </p:sp>
      <p:sp>
        <p:nvSpPr>
          <p:cNvPr id="3" name="Content Placeholder 2"/>
          <p:cNvSpPr>
            <a:spLocks noGrp="1"/>
          </p:cNvSpPr>
          <p:nvPr>
            <p:ph idx="1"/>
          </p:nvPr>
        </p:nvSpPr>
        <p:spPr/>
        <p:txBody>
          <a:bodyPr/>
          <a:lstStyle/>
          <a:p>
            <a:pPr lvl="0" indent="0" marL="0">
              <a:buNone/>
            </a:pPr>
            <a:r>
              <a:rPr>
                <a:hlinkClick r:id="rId2"/>
              </a:rPr>
              <a:t>Sorting (Bubble, Selection, Insertion, Merge, Quick, Counting, Radix) - VisuAlgo</a:t>
            </a:r>
          </a:p>
          <a:p>
            <a:pPr lvl="0" indent="0" marL="0">
              <a:buNone/>
            </a:pPr>
            <a:r>
              <a:rPr/>
              <a:t>https://www.cs.usfca.edu/~galles/visualization/ComparisonSort.html</a:t>
            </a:r>
          </a:p>
          <a:p>
            <a:pPr lvl="0" indent="0" marL="0">
              <a:buNone/>
            </a:pPr>
            <a:r>
              <a:rPr/>
              <a:t>https://algorithm-visualizer.org/</a:t>
            </a:r>
          </a:p>
          <a:p>
            <a:pPr lvl="0" indent="0" marL="0">
              <a:buNone/>
            </a:pPr>
            <a:r>
              <a:rPr>
                <a:hlinkClick r:id="rId3"/>
              </a:rPr>
              <a:t>HMvHTs - Online C++ Compiler &amp; Debugging Tool - Ideone.com</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Kinds of Running Time Analysis (Time Complexity)</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b="1"/>
                  <a:t>Worst Case (Big-O Notation)</a:t>
                </a:r>
              </a:p>
              <a:p>
                <a:pPr lvl="1"/>
                <a14:m>
                  <m:oMath xmlns:m="http://schemas.openxmlformats.org/officeDocument/2006/math">
                    <m:r>
                      <m:t>T</m:t>
                    </m:r>
                    <m:d>
                      <m:dPr>
                        <m:begChr m:val="("/>
                        <m:endChr m:val=")"/>
                        <m:sepChr m:val=""/>
                        <m:grow/>
                      </m:dPr>
                      <m:e>
                        <m:r>
                          <m:t>n</m:t>
                        </m:r>
                      </m:e>
                    </m:d>
                  </m:oMath>
                </a14:m>
                <a:r>
                  <a:rPr/>
                  <a:t> = maximum processing time of any input </a:t>
                </a:r>
                <a14:m>
                  <m:oMath xmlns:m="http://schemas.openxmlformats.org/officeDocument/2006/math">
                    <m:r>
                      <m:t>n</m:t>
                    </m:r>
                  </m:oMath>
                </a14:m>
              </a:p>
              <a:p>
                <a:pPr lvl="1"/>
                <a:r>
                  <a:rPr/>
                  <a:t>Presentation of Big-O : </a:t>
                </a:r>
                <a14:m>
                  <m:oMath xmlns:m="http://schemas.openxmlformats.org/officeDocument/2006/math">
                    <m:r>
                      <m:t>O</m:t>
                    </m:r>
                    <m:d>
                      <m:dPr>
                        <m:begChr m:val="("/>
                        <m:endChr m:val=")"/>
                        <m:sepChr m:val=""/>
                        <m:grow/>
                      </m:dPr>
                      <m:e>
                        <m:r>
                          <m:t>n</m:t>
                        </m:r>
                      </m:e>
                    </m:d>
                  </m:oMath>
                </a14:m>
              </a:p>
              <a:p>
                <a:pPr lvl="0"/>
                <a:r>
                  <a:rPr b="1"/>
                  <a:t>Average Case (Teta Notation)</a:t>
                </a:r>
              </a:p>
              <a:p>
                <a:pPr lvl="1"/>
                <a14:m>
                  <m:oMath xmlns:m="http://schemas.openxmlformats.org/officeDocument/2006/math">
                    <m:r>
                      <m:t>T</m:t>
                    </m:r>
                    <m:d>
                      <m:dPr>
                        <m:begChr m:val="("/>
                        <m:endChr m:val=")"/>
                        <m:sepChr m:val=""/>
                        <m:grow/>
                      </m:dPr>
                      <m:e>
                        <m:r>
                          <m:t>n</m:t>
                        </m:r>
                      </m:e>
                    </m:d>
                  </m:oMath>
                </a14:m>
                <a:r>
                  <a:rPr/>
                  <a:t> = average time over all inputs of size </a:t>
                </a:r>
                <a14:m>
                  <m:oMath xmlns:m="http://schemas.openxmlformats.org/officeDocument/2006/math">
                    <m:r>
                      <m:t>n</m:t>
                    </m:r>
                  </m:oMath>
                </a14:m>
                <a:r>
                  <a:rPr/>
                  <a:t>, inputs can have a uniform distribution</a:t>
                </a:r>
              </a:p>
              <a:p>
                <a:pPr lvl="1"/>
                <a:r>
                  <a:rPr/>
                  <a:t>Presentation of Big-Theta : </a:t>
                </a:r>
                <a14:m>
                  <m:oMath xmlns:m="http://schemas.openxmlformats.org/officeDocument/2006/math">
                    <m:r>
                      <m:t>Θ</m:t>
                    </m:r>
                    <m:d>
                      <m:dPr>
                        <m:begChr m:val="("/>
                        <m:endChr m:val=")"/>
                        <m:sepChr m:val=""/>
                        <m:grow/>
                      </m:dPr>
                      <m:e>
                        <m:r>
                          <m:t>n</m:t>
                        </m:r>
                      </m:e>
                    </m:d>
                  </m:oMath>
                </a14:m>
              </a:p>
              <a:p>
                <a:pPr lvl="0"/>
                <a:r>
                  <a:rPr b="1"/>
                  <a:t>Best Case (Omega Notation)</a:t>
                </a:r>
              </a:p>
              <a:p>
                <a:pPr lvl="1"/>
                <a14:m>
                  <m:oMath xmlns:m="http://schemas.openxmlformats.org/officeDocument/2006/math">
                    <m:r>
                      <m:t>T</m:t>
                    </m:r>
                    <m:d>
                      <m:dPr>
                        <m:begChr m:val="("/>
                        <m:endChr m:val=")"/>
                        <m:sepChr m:val=""/>
                        <m:grow/>
                      </m:dPr>
                      <m:e>
                        <m:r>
                          <m:t>n</m:t>
                        </m:r>
                      </m:e>
                    </m:d>
                  </m:oMath>
                </a14:m>
                <a:r>
                  <a:rPr/>
                  <a:t> = min time on any input of size </a:t>
                </a:r>
                <a14:m>
                  <m:oMath xmlns:m="http://schemas.openxmlformats.org/officeDocument/2006/math">
                    <m:r>
                      <m:t>n</m:t>
                    </m:r>
                  </m:oMath>
                </a14:m>
                <a:r>
                  <a:rPr/>
                  <a:t>, for example sorted array</a:t>
                </a:r>
              </a:p>
              <a:p>
                <a:pPr lvl="1"/>
                <a:r>
                  <a:rPr/>
                  <a:t>Presentation of Big-Omega : </a:t>
                </a:r>
                <a14:m>
                  <m:oMath xmlns:m="http://schemas.openxmlformats.org/officeDocument/2006/math">
                    <m:r>
                      <m:t>Ω</m:t>
                    </m:r>
                    <m:d>
                      <m:dPr>
                        <m:begChr m:val="("/>
                        <m:endChr m:val=")"/>
                        <m:sepChr m:val=""/>
                        <m:grow/>
                      </m:dPr>
                      <m:e>
                        <m:r>
                          <m:t>n</m:t>
                        </m:r>
                      </m:e>
                    </m:d>
                  </m:oMath>
                </a14:m>
              </a:p>
            </p:txBody>
          </p:sp>
        </mc:Choice>
      </mc:AlternateContent>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Array Sorting Algorithms Time and Space Complexity</a:t>
            </a:r>
          </a:p>
        </p:txBody>
      </p:sp>
      <p:pic>
        <p:nvPicPr>
          <p:cNvPr descr="fig:  assets/ce100-week-1-intro-bigo3.drawio.svg" id="0" name="Picture 1"/>
          <p:cNvPicPr>
            <a:picLocks noGrp="1" noChangeAspect="1"/>
          </p:cNvPicPr>
          <p:nvPr/>
        </p:nvPicPr>
        <p:blipFill>
          <a:blip r:embed="rId2"/>
          <a:stretch>
            <a:fillRect/>
          </a:stretch>
        </p:blipFill>
        <p:spPr bwMode="auto">
          <a:xfrm>
            <a:off x="1612900" y="1600200"/>
            <a:ext cx="59309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alt:“array sorting algorithms” height:550px center</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Comparison of Time Analysis Cases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For insertion sort, worst-case time depends on the speed of primitive operations such as</a:t>
                </a:r>
              </a:p>
              <a:p>
                <a:pPr lvl="0"/>
                <a:r>
                  <a:rPr b="1"/>
                  <a:t>Relative Speed</a:t>
                </a:r>
                <a:r>
                  <a:rPr/>
                  <a:t> (on the same machine)</a:t>
                </a:r>
              </a:p>
              <a:p>
                <a:pPr lvl="0"/>
                <a:r>
                  <a:rPr b="1"/>
                  <a:t>Absolute Speed</a:t>
                </a:r>
                <a:r>
                  <a:rPr/>
                  <a:t> (on different machines)</a:t>
                </a:r>
              </a:p>
              <a:p>
                <a:pPr lvl="0"/>
                <a:r>
                  <a:rPr/>
                  <a:t>Asymptotic Analysis</a:t>
                </a:r>
              </a:p>
              <a:p>
                <a:pPr lvl="1"/>
                <a:r>
                  <a:rPr/>
                  <a:t>Ignore machine-dependent constants</a:t>
                </a:r>
              </a:p>
              <a:p>
                <a:pPr lvl="1"/>
                <a:r>
                  <a:rPr/>
                  <a:t>Look at the growth of </a:t>
                </a:r>
                <a14:m>
                  <m:oMath xmlns:m="http://schemas.openxmlformats.org/officeDocument/2006/math">
                    <m:r>
                      <m:t>T</m:t>
                    </m:r>
                    <m:d>
                      <m:dPr>
                        <m:begChr m:val="("/>
                        <m:endChr m:val=")"/>
                        <m:sepChr m:val=""/>
                        <m:grow/>
                      </m:dPr>
                      <m:e>
                        <m:r>
                          <m:t>n</m:t>
                        </m:r>
                      </m:e>
                    </m:d>
                    <m:r>
                      <m:rPr>
                        <m:sty m:val="p"/>
                      </m:rPr>
                      <m:t>|</m:t>
                    </m:r>
                    <m:r>
                      <m:t>n</m:t>
                    </m:r>
                    <m:r>
                      <m:rPr>
                        <m:sty m:val="p"/>
                      </m:rPr>
                      <m:t>→</m:t>
                    </m:r>
                    <m:r>
                      <m:rPr>
                        <m:sty m:val="p"/>
                      </m:rPr>
                      <m:t>∞</m:t>
                    </m:r>
                  </m:oMath>
                </a14:m>
              </a:p>
            </p:txBody>
          </p:sp>
        </mc:Choice>
      </mc:AlternateContent>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Asymptotic Analysis (1)</a:t>
            </a:r>
          </a:p>
        </p:txBody>
      </p:sp>
      <p:pic>
        <p:nvPicPr>
          <p:cNvPr descr="fig:  assets/ce100-week-1-intro-bigo_chart_1.drawio.svg" id="0" name="Picture 1"/>
          <p:cNvPicPr>
            <a:picLocks noGrp="1" noChangeAspect="1"/>
          </p:cNvPicPr>
          <p:nvPr/>
        </p:nvPicPr>
        <p:blipFill>
          <a:blip r:embed="rId2"/>
          <a:stretch>
            <a:fillRect/>
          </a:stretch>
        </p:blipFill>
        <p:spPr bwMode="auto">
          <a:xfrm>
            <a:off x="1917700" y="1600200"/>
            <a:ext cx="53086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alt:“algorithm analysis comparisons” height:450px center</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Asymptotic Analysis (2)</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Theta-Notation (Average-Case)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Drop low order terms</a:t>
                </a:r>
              </a:p>
              <a:p>
                <a:pPr lvl="0"/>
                <a:r>
                  <a:rPr/>
                  <a:t>Ignore leading constants</a:t>
                </a:r>
              </a:p>
              <a:p>
                <a:pPr lvl="0" indent="0" marL="0">
                  <a:buNone/>
                </a:pPr>
                <a:r>
                  <a:rPr/>
                  <a:t>e.g</a:t>
                </a:r>
              </a:p>
              <a:p>
                <a:pPr lvl="0" indent="0" marL="0">
                  <a:buNone/>
                </a:pPr>
                <a14:m>
                  <m:oMathPara xmlns:m="http://schemas.openxmlformats.org/officeDocument/2006/math">
                    <m:oMathParaPr>
                      <m:jc m:val="center"/>
                    </m:oMathParaPr>
                    <m:oMath>
                      <m:r>
                        <m:t>2</m:t>
                      </m:r>
                      <m:sSup>
                        <m:e>
                          <m:r>
                            <m:t>n</m:t>
                          </m:r>
                        </m:e>
                        <m:sup>
                          <m:r>
                            <m:t>2</m:t>
                          </m:r>
                        </m:sup>
                      </m:sSup>
                      <m:r>
                        <m:rPr>
                          <m:sty m:val="p"/>
                        </m:rPr>
                        <m:t>+</m:t>
                      </m:r>
                      <m:r>
                        <m:t>5</m:t>
                      </m:r>
                      <m:r>
                        <m:t>n</m:t>
                      </m:r>
                      <m:r>
                        <m:rPr>
                          <m:sty m:val="p"/>
                        </m:rPr>
                        <m:t>+</m:t>
                      </m:r>
                      <m:r>
                        <m:t>3</m:t>
                      </m:r>
                      <m:r>
                        <m:rPr>
                          <m:sty m:val="p"/>
                        </m:rPr>
                        <m:t>=</m:t>
                      </m:r>
                      <m:r>
                        <m:t>Θ</m:t>
                      </m:r>
                      <m:d>
                        <m:dPr>
                          <m:begChr m:val="("/>
                          <m:endChr m:val=")"/>
                          <m:sepChr m:val=""/>
                          <m:grow/>
                        </m:dPr>
                        <m:e>
                          <m:sSup>
                            <m:e>
                              <m:r>
                                <m:t>n</m:t>
                              </m:r>
                            </m:e>
                            <m:sup>
                              <m:r>
                                <m:t>2</m:t>
                              </m:r>
                            </m:sup>
                          </m:sSup>
                        </m:e>
                      </m:d>
                    </m:oMath>
                  </m:oMathPara>
                </a14:m>
              </a:p>
              <a:p>
                <a:pPr lvl="0" indent="0" marL="0">
                  <a:buNone/>
                </a:pPr>
                <a14:m>
                  <m:oMathPara xmlns:m="http://schemas.openxmlformats.org/officeDocument/2006/math">
                    <m:oMathParaPr>
                      <m:jc m:val="center"/>
                    </m:oMathParaPr>
                    <m:oMath>
                      <m:r>
                        <m:t>3</m:t>
                      </m:r>
                      <m:sSup>
                        <m:e>
                          <m:r>
                            <m:t>n</m:t>
                          </m:r>
                        </m:e>
                        <m:sup>
                          <m:r>
                            <m:t>3</m:t>
                          </m:r>
                        </m:sup>
                      </m:sSup>
                      <m:r>
                        <m:rPr>
                          <m:sty m:val="p"/>
                        </m:rPr>
                        <m:t>+</m:t>
                      </m:r>
                      <m:r>
                        <m:t>90</m:t>
                      </m:r>
                      <m:sSup>
                        <m:e>
                          <m:r>
                            <m:t>n</m:t>
                          </m:r>
                        </m:e>
                        <m:sup>
                          <m:r>
                            <m:t>2</m:t>
                          </m:r>
                        </m:sup>
                      </m:sSup>
                      <m:r>
                        <m:rPr>
                          <m:sty m:val="p"/>
                        </m:rPr>
                        <m:t>−</m:t>
                      </m:r>
                      <m:r>
                        <m:t>2</m:t>
                      </m:r>
                      <m:r>
                        <m:t>n</m:t>
                      </m:r>
                      <m:r>
                        <m:rPr>
                          <m:sty m:val="p"/>
                        </m:rPr>
                        <m:t>+</m:t>
                      </m:r>
                      <m:r>
                        <m:t>5</m:t>
                      </m:r>
                      <m:r>
                        <m:rPr>
                          <m:sty m:val="p"/>
                        </m:rPr>
                        <m:t>=</m:t>
                      </m:r>
                      <m:r>
                        <m:t>Θ</m:t>
                      </m:r>
                      <m:d>
                        <m:dPr>
                          <m:begChr m:val="("/>
                          <m:endChr m:val=")"/>
                          <m:sepChr m:val=""/>
                          <m:grow/>
                        </m:dPr>
                        <m:e>
                          <m:sSup>
                            <m:e>
                              <m:r>
                                <m:t>n</m:t>
                              </m:r>
                            </m:e>
                            <m:sup>
                              <m:r>
                                <m:t>3</m:t>
                              </m:r>
                            </m:sup>
                          </m:sSup>
                        </m:e>
                      </m:d>
                    </m:oMath>
                  </m:oMathPara>
                </a14:m>
              </a:p>
              <a:p>
                <a:pPr lvl="0"/>
                <a:r>
                  <a:rPr/>
                  <a:t>As </a:t>
                </a:r>
                <a14:m>
                  <m:oMath xmlns:m="http://schemas.openxmlformats.org/officeDocument/2006/math">
                    <m:r>
                      <m:t>n</m:t>
                    </m:r>
                  </m:oMath>
                </a14:m>
                <a:r>
                  <a:rPr/>
                  <a:t> gets large, a </a:t>
                </a:r>
                <a14:m>
                  <m:oMath xmlns:m="http://schemas.openxmlformats.org/officeDocument/2006/math">
                    <m:r>
                      <m:t>Θ</m:t>
                    </m:r>
                    <m:d>
                      <m:dPr>
                        <m:begChr m:val="("/>
                        <m:endChr m:val=")"/>
                        <m:sepChr m:val=""/>
                        <m:grow/>
                      </m:dPr>
                      <m:e>
                        <m:sSup>
                          <m:e>
                            <m:r>
                              <m:t>n</m:t>
                            </m:r>
                          </m:e>
                          <m:sup>
                            <m:r>
                              <m:t>2</m:t>
                            </m:r>
                          </m:sup>
                        </m:sSup>
                      </m:e>
                    </m:d>
                  </m:oMath>
                </a14:m>
                <a:r>
                  <a:rPr/>
                  <a:t> algorithm runs faster than a </a:t>
                </a:r>
                <a14:m>
                  <m:oMath xmlns:m="http://schemas.openxmlformats.org/officeDocument/2006/math">
                    <m:r>
                      <m:t>Θ</m:t>
                    </m:r>
                    <m:d>
                      <m:dPr>
                        <m:begChr m:val="("/>
                        <m:endChr m:val=")"/>
                        <m:sepChr m:val=""/>
                        <m:grow/>
                      </m:dPr>
                      <m:e>
                        <m:sSup>
                          <m:e>
                            <m:r>
                              <m:t>n</m:t>
                            </m:r>
                          </m:e>
                          <m:sup>
                            <m:r>
                              <m:t>3</m:t>
                            </m:r>
                          </m:sup>
                        </m:sSup>
                      </m:e>
                    </m:d>
                  </m:oMath>
                </a14:m>
                <a:r>
                  <a:rPr/>
                  <a:t> algorithm</a:t>
                </a:r>
              </a:p>
            </p:txBody>
          </p:sp>
        </mc:Choice>
      </mc:AlternateContent>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Asymptotic Analysis (3)</a:t>
            </a:r>
          </a:p>
        </p:txBody>
      </p:sp>
      <p:sp>
        <p:nvSpPr>
          <p:cNvPr id="4" name="Text Placeholder 3"/>
          <p:cNvSpPr>
            <a:spLocks noGrp="1"/>
          </p:cNvSpPr>
          <p:nvPr>
            <p:ph idx="2" sz="half" type="body"/>
          </p:nvPr>
        </p:nvSpPr>
        <p:spPr/>
        <p:txBody>
          <a:bodyPr/>
          <a:lstStyle/>
          <a:p>
            <a:pPr lvl="0" indent="0" marL="0">
              <a:buNone/>
            </a:pPr>
            <a:r>
              <a:rPr/>
              <a:t>For both algorithms, we can see a minimum item size in the following chart. After this point, we can see performance differences. Some algorithms for small item size can be run faster than others but if you increase item size you will see a reference point that notation proof performance metrics.</a:t>
            </a:r>
          </a:p>
        </p:txBody>
      </p:sp>
      <p:pic>
        <p:nvPicPr>
          <p:cNvPr descr="fig:  assets/ce100-week-1-intro-bigo_chart2.drawio.svg" id="0" name="Picture 1"/>
          <p:cNvPicPr>
            <a:picLocks noGrp="1" noChangeAspect="1"/>
          </p:cNvPicPr>
          <p:nvPr/>
        </p:nvPicPr>
        <p:blipFill>
          <a:blip r:embed="rId2"/>
          <a:stretch>
            <a:fillRect/>
          </a:stretch>
        </p:blipFill>
        <p:spPr bwMode="auto">
          <a:xfrm>
            <a:off x="3568700" y="1054100"/>
            <a:ext cx="5105400" cy="37592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alt:“T(n) and n change graph” height:350px center</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 Runtime Analysis (1)</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a:buNone/>
                </a:pPr>
                <a:r>
                  <a:rPr>
                    <a:latin typeface="Courier"/>
                  </a:rPr>
                  <a:t>Cost   Times   Insertion</a:t>
                </a:r>
                <a:r>
                  <a:rPr>
                    <a:solidFill>
                      <a:srgbClr val="4070A0"/>
                    </a:solidFill>
                    <a:latin typeface="Courier"/>
                  </a:rPr>
                  <a:t>-</a:t>
                </a:r>
                <a:r>
                  <a:rPr>
                    <a:solidFill>
                      <a:srgbClr val="06287E"/>
                    </a:solidFill>
                    <a:latin typeface="Courier"/>
                  </a:rPr>
                  <a:t>Sort</a:t>
                </a:r>
                <a:r>
                  <a:rPr>
                    <a:latin typeface="Courier"/>
                  </a:rPr>
                  <a:t>(A)</a:t>
                </a:r>
                <a:br/>
                <a:r>
                  <a:rPr>
                    <a:solidFill>
                      <a:srgbClr val="4070A0"/>
                    </a:solidFill>
                    <a:latin typeface="Courier"/>
                  </a:rPr>
                  <a:t>----</a:t>
                </a:r>
                <a:r>
                  <a:rPr>
                    <a:latin typeface="Courier"/>
                  </a:rPr>
                  <a:t>   </a:t>
                </a:r>
                <a:r>
                  <a:rPr>
                    <a:solidFill>
                      <a:srgbClr val="4070A0"/>
                    </a:solidFill>
                    <a:latin typeface="Courier"/>
                  </a:rPr>
                  <a:t>-----</a:t>
                </a:r>
                <a:r>
                  <a:rPr>
                    <a:latin typeface="Courier"/>
                  </a:rPr>
                  <a:t>   </a:t>
                </a:r>
                <a:r>
                  <a:rPr>
                    <a:solidFill>
                      <a:srgbClr val="4070A0"/>
                    </a:solidFill>
                    <a:latin typeface="Courier"/>
                  </a:rPr>
                  <a:t>---------------------</a:t>
                </a:r>
                <a:br/>
                <a:r>
                  <a:rPr>
                    <a:latin typeface="Courier"/>
                  </a:rPr>
                  <a:t>c1     n       </a:t>
                </a:r>
                <a:r>
                  <a:rPr>
                    <a:solidFill>
                      <a:srgbClr val="40A070"/>
                    </a:solidFill>
                    <a:latin typeface="Courier"/>
                  </a:rPr>
                  <a:t>1.</a:t>
                </a:r>
                <a:r>
                  <a:rPr>
                    <a:latin typeface="Courier"/>
                  </a:rPr>
                  <a:t> </a:t>
                </a:r>
                <a:r>
                  <a:rPr b="1">
                    <a:solidFill>
                      <a:srgbClr val="007020"/>
                    </a:solidFill>
                    <a:latin typeface="Courier"/>
                  </a:rPr>
                  <a:t>for</a:t>
                </a:r>
                <a:r>
                  <a:rPr>
                    <a:latin typeface="Courier"/>
                  </a:rPr>
                  <a:t> j</a:t>
                </a:r>
                <a:r>
                  <a:rPr>
                    <a:solidFill>
                      <a:srgbClr val="007020"/>
                    </a:solidFill>
                    <a:latin typeface="Courier"/>
                  </a:rPr>
                  <a:t>=</a:t>
                </a:r>
                <a:r>
                  <a:rPr>
                    <a:solidFill>
                      <a:srgbClr val="40A070"/>
                    </a:solidFill>
                    <a:latin typeface="Courier"/>
                  </a:rPr>
                  <a:t>2</a:t>
                </a:r>
                <a:r>
                  <a:rPr>
                    <a:latin typeface="Courier"/>
                  </a:rPr>
                  <a:t> to A.length</a:t>
                </a:r>
                <a:br/>
                <a:r>
                  <a:rPr>
                    <a:latin typeface="Courier"/>
                  </a:rPr>
                  <a:t>c2     n</a:t>
                </a:r>
                <a:r>
                  <a:rPr>
                    <a:solidFill>
                      <a:srgbClr val="40A070"/>
                    </a:solidFill>
                    <a:latin typeface="Courier"/>
                  </a:rPr>
                  <a:t>-1</a:t>
                </a:r>
                <a:r>
                  <a:rPr>
                    <a:latin typeface="Courier"/>
                  </a:rPr>
                  <a:t>     </a:t>
                </a:r>
                <a:r>
                  <a:rPr>
                    <a:solidFill>
                      <a:srgbClr val="40A070"/>
                    </a:solidFill>
                    <a:latin typeface="Courier"/>
                  </a:rPr>
                  <a:t>2.</a:t>
                </a:r>
                <a:r>
                  <a:rPr>
                    <a:latin typeface="Courier"/>
                  </a:rPr>
                  <a:t>     key </a:t>
                </a:r>
                <a:r>
                  <a:rPr>
                    <a:solidFill>
                      <a:srgbClr val="007020"/>
                    </a:solidFill>
                    <a:latin typeface="Courier"/>
                  </a:rPr>
                  <a:t>=</a:t>
                </a:r>
                <a:r>
                  <a:rPr>
                    <a:latin typeface="Courier"/>
                  </a:rPr>
                  <a:t> A[j]</a:t>
                </a:r>
                <a:br/>
                <a:r>
                  <a:rPr>
                    <a:latin typeface="Courier"/>
                  </a:rPr>
                  <a:t>c3     n</a:t>
                </a:r>
                <a:r>
                  <a:rPr>
                    <a:solidFill>
                      <a:srgbClr val="40A070"/>
                    </a:solidFill>
                    <a:latin typeface="Courier"/>
                  </a:rPr>
                  <a:t>-1</a:t>
                </a:r>
                <a:r>
                  <a:rPr>
                    <a:latin typeface="Courier"/>
                  </a:rPr>
                  <a:t>     </a:t>
                </a:r>
                <a:r>
                  <a:rPr>
                    <a:solidFill>
                      <a:srgbClr val="40A070"/>
                    </a:solidFill>
                    <a:latin typeface="Courier"/>
                  </a:rPr>
                  <a:t>3.</a:t>
                </a:r>
                <a:r>
                  <a:rPr>
                    <a:latin typeface="Courier"/>
                  </a:rPr>
                  <a:t>     </a:t>
                </a:r>
                <a:r>
                  <a:rPr>
                    <a:solidFill>
                      <a:srgbClr val="4070A0"/>
                    </a:solidFill>
                    <a:latin typeface="Courier"/>
                  </a:rPr>
                  <a:t>/</a:t>
                </a:r>
                <a:r>
                  <a:rPr b="1">
                    <a:solidFill>
                      <a:srgbClr val="FF0000"/>
                    </a:solidFill>
                    <a:latin typeface="Courier"/>
                  </a:rPr>
                  <a:t>/</a:t>
                </a:r>
                <a:r>
                  <a:rPr>
                    <a:latin typeface="Courier"/>
                  </a:rPr>
                  <a:t>insert A[j] into the sorted sequence A[</a:t>
                </a:r>
                <a:r>
                  <a:rPr>
                    <a:solidFill>
                      <a:srgbClr val="40A070"/>
                    </a:solidFill>
                    <a:latin typeface="Courier"/>
                  </a:rPr>
                  <a:t>1</a:t>
                </a:r>
                <a:r>
                  <a:rPr>
                    <a:latin typeface="Courier"/>
                  </a:rPr>
                  <a:t>...j</a:t>
                </a:r>
                <a:r>
                  <a:rPr>
                    <a:solidFill>
                      <a:srgbClr val="40A070"/>
                    </a:solidFill>
                    <a:latin typeface="Courier"/>
                  </a:rPr>
                  <a:t>-1</a:t>
                </a:r>
                <a:r>
                  <a:rPr>
                    <a:latin typeface="Courier"/>
                  </a:rPr>
                  <a:t>]</a:t>
                </a:r>
                <a:br/>
                <a:r>
                  <a:rPr>
                    <a:latin typeface="Courier"/>
                  </a:rPr>
                  <a:t>c4     n</a:t>
                </a:r>
                <a:r>
                  <a:rPr>
                    <a:solidFill>
                      <a:srgbClr val="40A070"/>
                    </a:solidFill>
                    <a:latin typeface="Courier"/>
                  </a:rPr>
                  <a:t>-1</a:t>
                </a:r>
                <a:r>
                  <a:rPr>
                    <a:latin typeface="Courier"/>
                  </a:rPr>
                  <a:t>     </a:t>
                </a:r>
                <a:r>
                  <a:rPr>
                    <a:solidFill>
                      <a:srgbClr val="40A070"/>
                    </a:solidFill>
                    <a:latin typeface="Courier"/>
                  </a:rPr>
                  <a:t>4.</a:t>
                </a:r>
                <a:r>
                  <a:rPr>
                    <a:latin typeface="Courier"/>
                  </a:rPr>
                  <a:t>     i </a:t>
                </a:r>
                <a:r>
                  <a:rPr>
                    <a:solidFill>
                      <a:srgbClr val="007020"/>
                    </a:solidFill>
                    <a:latin typeface="Courier"/>
                  </a:rPr>
                  <a:t>=</a:t>
                </a:r>
                <a:r>
                  <a:rPr>
                    <a:latin typeface="Courier"/>
                  </a:rPr>
                  <a:t> j </a:t>
                </a:r>
                <a:r>
                  <a:rPr>
                    <a:solidFill>
                      <a:srgbClr val="4070A0"/>
                    </a:solidFill>
                    <a:latin typeface="Courier"/>
                  </a:rPr>
                  <a:t>-</a:t>
                </a:r>
                <a:r>
                  <a:rPr>
                    <a:latin typeface="Courier"/>
                  </a:rPr>
                  <a:t> </a:t>
                </a:r>
                <a:r>
                  <a:rPr>
                    <a:solidFill>
                      <a:srgbClr val="40A070"/>
                    </a:solidFill>
                    <a:latin typeface="Courier"/>
                  </a:rPr>
                  <a:t>1</a:t>
                </a:r>
                <a:br/>
                <a:r>
                  <a:rPr>
                    <a:latin typeface="Courier"/>
                  </a:rPr>
                  <a:t>c5     k5      </a:t>
                </a:r>
                <a:r>
                  <a:rPr>
                    <a:solidFill>
                      <a:srgbClr val="40A070"/>
                    </a:solidFill>
                    <a:latin typeface="Courier"/>
                  </a:rPr>
                  <a:t>5.</a:t>
                </a:r>
                <a:r>
                  <a:rPr>
                    <a:latin typeface="Courier"/>
                  </a:rPr>
                  <a:t>     </a:t>
                </a:r>
                <a:r>
                  <a:rPr b="1">
                    <a:solidFill>
                      <a:srgbClr val="007020"/>
                    </a:solidFill>
                    <a:latin typeface="Courier"/>
                  </a:rPr>
                  <a:t>while</a:t>
                </a:r>
                <a:r>
                  <a:rPr>
                    <a:latin typeface="Courier"/>
                  </a:rPr>
                  <a:t> i</a:t>
                </a:r>
                <a:r>
                  <a:rPr>
                    <a:solidFill>
                      <a:srgbClr val="4070A0"/>
                    </a:solidFill>
                    <a:latin typeface="Courier"/>
                  </a:rPr>
                  <a:t>&gt;</a:t>
                </a:r>
                <a:r>
                  <a:rPr>
                    <a:solidFill>
                      <a:srgbClr val="40A070"/>
                    </a:solidFill>
                    <a:latin typeface="Courier"/>
                  </a:rPr>
                  <a:t>0</a:t>
                </a:r>
                <a:r>
                  <a:rPr>
                    <a:latin typeface="Courier"/>
                  </a:rPr>
                  <a:t> and A[i]</a:t>
                </a:r>
                <a:r>
                  <a:rPr>
                    <a:solidFill>
                      <a:srgbClr val="4070A0"/>
                    </a:solidFill>
                    <a:latin typeface="Courier"/>
                  </a:rPr>
                  <a:t>&gt;</a:t>
                </a:r>
                <a:r>
                  <a:rPr>
                    <a:latin typeface="Courier"/>
                  </a:rPr>
                  <a:t>key do </a:t>
                </a:r>
                <a:br/>
                <a:r>
                  <a:rPr>
                    <a:latin typeface="Courier"/>
                  </a:rPr>
                  <a:t>c6     k6      </a:t>
                </a:r>
                <a:r>
                  <a:rPr>
                    <a:solidFill>
                      <a:srgbClr val="40A070"/>
                    </a:solidFill>
                    <a:latin typeface="Courier"/>
                  </a:rPr>
                  <a:t>6.</a:t>
                </a:r>
                <a:r>
                  <a:rPr>
                    <a:latin typeface="Courier"/>
                  </a:rPr>
                  <a:t>         A[i</a:t>
                </a:r>
                <a:r>
                  <a:rPr>
                    <a:solidFill>
                      <a:srgbClr val="4070A0"/>
                    </a:solidFill>
                    <a:latin typeface="Courier"/>
                  </a:rPr>
                  <a:t>+</a:t>
                </a:r>
                <a:r>
                  <a:rPr>
                    <a:solidFill>
                      <a:srgbClr val="40A070"/>
                    </a:solidFill>
                    <a:latin typeface="Courier"/>
                  </a:rPr>
                  <a:t>1</a:t>
                </a:r>
                <a:r>
                  <a:rPr>
                    <a:latin typeface="Courier"/>
                  </a:rPr>
                  <a:t>] </a:t>
                </a:r>
                <a:r>
                  <a:rPr>
                    <a:solidFill>
                      <a:srgbClr val="007020"/>
                    </a:solidFill>
                    <a:latin typeface="Courier"/>
                  </a:rPr>
                  <a:t>=</a:t>
                </a:r>
                <a:r>
                  <a:rPr>
                    <a:latin typeface="Courier"/>
                  </a:rPr>
                  <a:t> A[i]</a:t>
                </a:r>
                <a:br/>
                <a:r>
                  <a:rPr>
                    <a:latin typeface="Courier"/>
                  </a:rPr>
                  <a:t>c7     k6      </a:t>
                </a:r>
                <a:r>
                  <a:rPr>
                    <a:solidFill>
                      <a:srgbClr val="40A070"/>
                    </a:solidFill>
                    <a:latin typeface="Courier"/>
                  </a:rPr>
                  <a:t>7.</a:t>
                </a:r>
                <a:r>
                  <a:rPr>
                    <a:latin typeface="Courier"/>
                  </a:rPr>
                  <a:t>         i </a:t>
                </a:r>
                <a:r>
                  <a:rPr>
                    <a:solidFill>
                      <a:srgbClr val="007020"/>
                    </a:solidFill>
                    <a:latin typeface="Courier"/>
                  </a:rPr>
                  <a:t>=</a:t>
                </a:r>
                <a:r>
                  <a:rPr>
                    <a:latin typeface="Courier"/>
                  </a:rPr>
                  <a:t> i </a:t>
                </a:r>
                <a:r>
                  <a:rPr>
                    <a:solidFill>
                      <a:srgbClr val="4070A0"/>
                    </a:solidFill>
                    <a:latin typeface="Courier"/>
                  </a:rPr>
                  <a:t>-</a:t>
                </a:r>
                <a:r>
                  <a:rPr>
                    <a:latin typeface="Courier"/>
                  </a:rPr>
                  <a:t> </a:t>
                </a:r>
                <a:r>
                  <a:rPr>
                    <a:solidFill>
                      <a:srgbClr val="40A070"/>
                    </a:solidFill>
                    <a:latin typeface="Courier"/>
                  </a:rPr>
                  <a:t>1</a:t>
                </a:r>
                <a:br/>
                <a:r>
                  <a:rPr>
                    <a:latin typeface="Courier"/>
                  </a:rPr>
                  <a:t>c8     n</a:t>
                </a:r>
                <a:r>
                  <a:rPr>
                    <a:solidFill>
                      <a:srgbClr val="40A070"/>
                    </a:solidFill>
                    <a:latin typeface="Courier"/>
                  </a:rPr>
                  <a:t>-1</a:t>
                </a:r>
                <a:r>
                  <a:rPr>
                    <a:latin typeface="Courier"/>
                  </a:rPr>
                  <a:t>     </a:t>
                </a:r>
                <a:r>
                  <a:rPr>
                    <a:solidFill>
                      <a:srgbClr val="40A070"/>
                    </a:solidFill>
                    <a:latin typeface="Courier"/>
                  </a:rPr>
                  <a:t>8.</a:t>
                </a:r>
                <a:r>
                  <a:rPr>
                    <a:latin typeface="Courier"/>
                  </a:rPr>
                  <a:t>     A[i</a:t>
                </a:r>
                <a:r>
                  <a:rPr>
                    <a:solidFill>
                      <a:srgbClr val="4070A0"/>
                    </a:solidFill>
                    <a:latin typeface="Courier"/>
                  </a:rPr>
                  <a:t>+</a:t>
                </a:r>
                <a:r>
                  <a:rPr>
                    <a:solidFill>
                      <a:srgbClr val="40A070"/>
                    </a:solidFill>
                    <a:latin typeface="Courier"/>
                  </a:rPr>
                  <a:t>1</a:t>
                </a:r>
                <a:r>
                  <a:rPr>
                    <a:latin typeface="Courier"/>
                  </a:rPr>
                  <a:t>] </a:t>
                </a:r>
                <a:r>
                  <a:rPr>
                    <a:solidFill>
                      <a:srgbClr val="007020"/>
                    </a:solidFill>
                    <a:latin typeface="Courier"/>
                  </a:rPr>
                  <a:t>=</a:t>
                </a:r>
                <a:r>
                  <a:rPr>
                    <a:latin typeface="Courier"/>
                  </a:rPr>
                  <a:t> key</a:t>
                </a:r>
              </a:p>
              <a:p>
                <a:pPr lvl="0" indent="0" marL="0">
                  <a:buNone/>
                </a:pPr>
                <a:r>
                  <a:rPr/>
                  <a:t>we have two loops here, if we sum up costs as follow we can see big-O worst case notation.</a:t>
                </a:r>
              </a:p>
              <a:p>
                <a:pPr lvl="0" indent="0" marL="0">
                  <a:buNone/>
                </a:pPr>
                <a14:m>
                  <m:oMath xmlns:m="http://schemas.openxmlformats.org/officeDocument/2006/math">
                    <m:sSub>
                      <m:e>
                        <m:r>
                          <m:t>k</m:t>
                        </m:r>
                      </m:e>
                      <m:sub>
                        <m:r>
                          <m:t>5</m:t>
                        </m:r>
                      </m:sub>
                    </m:sSub>
                    <m:r>
                      <m:rPr>
                        <m:sty m:val="p"/>
                      </m:rPr>
                      <m:t>=</m:t>
                    </m:r>
                    <m:nary>
                      <m:naryPr>
                        <m:chr m:val="∑"/>
                        <m:limLoc m:val="undOvr"/>
                        <m:subHide m:val="0"/>
                        <m:supHide m:val="0"/>
                      </m:naryPr>
                      <m:sub>
                        <m:r>
                          <m:t>j</m:t>
                        </m:r>
                        <m:r>
                          <m:rPr>
                            <m:sty m:val="p"/>
                          </m:rPr>
                          <m:t>=</m:t>
                        </m:r>
                        <m:r>
                          <m:t>2</m:t>
                        </m:r>
                      </m:sub>
                      <m:sup>
                        <m:r>
                          <m:t>n</m:t>
                        </m:r>
                      </m:sup>
                      <m:e>
                        <m:sSub>
                          <m:e>
                            <m:r>
                              <m:t>t</m:t>
                            </m:r>
                          </m:e>
                          <m:sub>
                            <m:r>
                              <m:t>j</m:t>
                            </m:r>
                          </m:sub>
                        </m:sSub>
                      </m:e>
                    </m:nary>
                  </m:oMath>
                </a14:m>
                <a:r>
                  <a:rPr/>
                  <a:t> and </a:t>
                </a:r>
                <a14:m>
                  <m:oMath xmlns:m="http://schemas.openxmlformats.org/officeDocument/2006/math">
                    <m:sSub>
                      <m:e>
                        <m:r>
                          <m:t>k</m:t>
                        </m:r>
                      </m:e>
                      <m:sub>
                        <m:r>
                          <m:t>6</m:t>
                        </m:r>
                      </m:sub>
                    </m:sSub>
                    <m:r>
                      <m:rPr>
                        <m:sty m:val="p"/>
                      </m:rPr>
                      <m:t>=</m:t>
                    </m:r>
                    <m:nary>
                      <m:naryPr>
                        <m:chr m:val="∑"/>
                        <m:limLoc m:val="undOvr"/>
                        <m:subHide m:val="0"/>
                        <m:supHide m:val="0"/>
                      </m:naryPr>
                      <m:sub>
                        <m:r>
                          <m:t>j</m:t>
                        </m:r>
                        <m:r>
                          <m:rPr>
                            <m:sty m:val="p"/>
                          </m:rPr>
                          <m:t>=</m:t>
                        </m:r>
                        <m:r>
                          <m:t>2</m:t>
                        </m:r>
                      </m:sub>
                      <m:sup>
                        <m:r>
                          <m:t>n</m:t>
                        </m:r>
                      </m:sup>
                      <m:e>
                        <m:sSub>
                          <m:e>
                            <m:r>
                              <m:t>t</m:t>
                            </m:r>
                          </m:e>
                          <m:sub>
                            <m:r>
                              <m:t>i</m:t>
                            </m:r>
                          </m:sub>
                        </m:sSub>
                        <m:r>
                          <m:rPr>
                            <m:sty m:val="p"/>
                          </m:rPr>
                          <m:t>−</m:t>
                        </m:r>
                        <m:r>
                          <m:t>1</m:t>
                        </m:r>
                      </m:e>
                    </m:nary>
                  </m:oMath>
                </a14:m>
              </a:p>
              <a:p>
                <a:pPr lvl="0" indent="0" marL="0">
                  <a:buNone/>
                </a:pPr>
                <a:r>
                  <a:rPr/>
                  <a:t>for operation counts</a:t>
                </a:r>
              </a:p>
            </p:txBody>
          </p:sp>
        </mc:Choice>
      </mc:AlternateContent>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 Runtime Analysis (2)</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cost function can be evaluated as follow;</a:t>
                </a:r>
              </a:p>
              <a:p>
                <a:pPr lvl="0" indent="0" marL="0">
                  <a:buNone/>
                </a:pPr>
                <a14:m>
                  <m:oMath xmlns:m="http://schemas.openxmlformats.org/officeDocument/2006/math">
                    <m:r>
                      <m:t>T</m:t>
                    </m:r>
                    <m:d>
                      <m:dPr>
                        <m:begChr m:val="("/>
                        <m:endChr m:val=")"/>
                        <m:sepChr m:val=""/>
                        <m:grow/>
                      </m:dPr>
                      <m:e>
                        <m:r>
                          <m:t>n</m:t>
                        </m:r>
                      </m:e>
                    </m:d>
                    <m:r>
                      <m:rPr>
                        <m:sty m:val="p"/>
                      </m:rPr>
                      <m:t>=</m:t>
                    </m:r>
                    <m:sSub>
                      <m:e>
                        <m:r>
                          <m:t>c</m:t>
                        </m:r>
                      </m:e>
                      <m:sub>
                        <m:r>
                          <m:t>1</m:t>
                        </m:r>
                      </m:sub>
                    </m:sSub>
                    <m:r>
                      <m:t>n</m:t>
                    </m:r>
                    <m:r>
                      <m:rPr>
                        <m:sty m:val="p"/>
                      </m:rPr>
                      <m:t>+</m:t>
                    </m:r>
                    <m:sSub>
                      <m:e>
                        <m:r>
                          <m:t>c</m:t>
                        </m:r>
                      </m:e>
                      <m:sub>
                        <m:r>
                          <m:t>2</m:t>
                        </m:r>
                      </m:sub>
                    </m:sSub>
                    <m:d>
                      <m:dPr>
                        <m:begChr m:val="("/>
                        <m:endChr m:val=")"/>
                        <m:sepChr m:val=""/>
                        <m:grow/>
                      </m:dPr>
                      <m:e>
                        <m:r>
                          <m:t>n</m:t>
                        </m:r>
                        <m:r>
                          <m:rPr>
                            <m:sty m:val="p"/>
                          </m:rPr>
                          <m:t>−</m:t>
                        </m:r>
                        <m:r>
                          <m:t>1</m:t>
                        </m:r>
                      </m:e>
                    </m:d>
                    <m:r>
                      <m:rPr>
                        <m:sty m:val="p"/>
                      </m:rPr>
                      <m:t>+</m:t>
                    </m:r>
                    <m:r>
                      <m:t>0</m:t>
                    </m:r>
                    <m:d>
                      <m:dPr>
                        <m:begChr m:val="("/>
                        <m:endChr m:val=")"/>
                        <m:sepChr m:val=""/>
                        <m:grow/>
                      </m:dPr>
                      <m:e>
                        <m:r>
                          <m:t>n</m:t>
                        </m:r>
                        <m:r>
                          <m:rPr>
                            <m:sty m:val="p"/>
                          </m:rPr>
                          <m:t>−</m:t>
                        </m:r>
                        <m:r>
                          <m:t>1</m:t>
                        </m:r>
                      </m:e>
                    </m:d>
                    <m:r>
                      <m:rPr>
                        <m:sty m:val="p"/>
                      </m:rPr>
                      <m:t>+</m:t>
                    </m:r>
                    <m:sSub>
                      <m:e>
                        <m:r>
                          <m:t>c</m:t>
                        </m:r>
                      </m:e>
                      <m:sub>
                        <m:r>
                          <m:t>4</m:t>
                        </m:r>
                      </m:sub>
                    </m:sSub>
                    <m:d>
                      <m:dPr>
                        <m:begChr m:val="("/>
                        <m:endChr m:val=")"/>
                        <m:sepChr m:val=""/>
                        <m:grow/>
                      </m:dPr>
                      <m:e>
                        <m:r>
                          <m:t>n</m:t>
                        </m:r>
                        <m:r>
                          <m:rPr>
                            <m:sty m:val="p"/>
                          </m:rPr>
                          <m:t>−</m:t>
                        </m:r>
                        <m:r>
                          <m:t>1</m:t>
                        </m:r>
                      </m:e>
                    </m:d>
                    <m:r>
                      <m:rPr>
                        <m:sty m:val="p"/>
                      </m:rPr>
                      <m:t>+</m:t>
                    </m:r>
                    <m:sSub>
                      <m:e>
                        <m:r>
                          <m:t>c</m:t>
                        </m:r>
                      </m:e>
                      <m:sub>
                        <m:r>
                          <m:t>5</m:t>
                        </m:r>
                      </m:sub>
                    </m:sSub>
                    <m:nary>
                      <m:naryPr>
                        <m:chr m:val="∑"/>
                        <m:limLoc m:val="undOvr"/>
                        <m:subHide m:val="0"/>
                        <m:supHide m:val="0"/>
                      </m:naryPr>
                      <m:sub>
                        <m:r>
                          <m:t>j</m:t>
                        </m:r>
                        <m:r>
                          <m:rPr>
                            <m:sty m:val="p"/>
                          </m:rPr>
                          <m:t>=</m:t>
                        </m:r>
                        <m:r>
                          <m:t>2</m:t>
                        </m:r>
                      </m:sub>
                      <m:sup>
                        <m:r>
                          <m:t>n</m:t>
                        </m:r>
                      </m:sup>
                      <m:e>
                        <m:sSub>
                          <m:e>
                            <m:r>
                              <m:t>t</m:t>
                            </m:r>
                          </m:e>
                          <m:sub>
                            <m:r>
                              <m:t>j</m:t>
                            </m:r>
                          </m:sub>
                        </m:sSub>
                      </m:e>
                    </m:nary>
                    <m:r>
                      <m:rPr>
                        <m:sty m:val="p"/>
                      </m:rPr>
                      <m:t>+</m:t>
                    </m:r>
                    <m:sSub>
                      <m:e>
                        <m:r>
                          <m:t>c</m:t>
                        </m:r>
                      </m:e>
                      <m:sub>
                        <m:r>
                          <m:t>6</m:t>
                        </m:r>
                      </m:sub>
                    </m:sSub>
                    <m:nary>
                      <m:naryPr>
                        <m:chr m:val="∑"/>
                        <m:limLoc m:val="undOvr"/>
                        <m:subHide m:val="0"/>
                        <m:supHide m:val="0"/>
                      </m:naryPr>
                      <m:sub>
                        <m:r>
                          <m:t>j</m:t>
                        </m:r>
                        <m:r>
                          <m:rPr>
                            <m:sty m:val="p"/>
                          </m:rPr>
                          <m:t>=</m:t>
                        </m:r>
                        <m:r>
                          <m:t>2</m:t>
                        </m:r>
                      </m:sub>
                      <m:sup>
                        <m:r>
                          <m:t>n</m:t>
                        </m:r>
                      </m:sup>
                      <m:e>
                        <m:sSub>
                          <m:e>
                            <m:r>
                              <m:t>t</m:t>
                            </m:r>
                          </m:e>
                          <m:sub>
                            <m:r>
                              <m:t>i</m:t>
                            </m:r>
                          </m:sub>
                        </m:sSub>
                        <m:r>
                          <m:rPr>
                            <m:sty m:val="p"/>
                          </m:rPr>
                          <m:t>−</m:t>
                        </m:r>
                        <m:r>
                          <m:t>1</m:t>
                        </m:r>
                      </m:e>
                    </m:nary>
                    <m:r>
                      <m:rPr>
                        <m:sty m:val="p"/>
                      </m:rPr>
                      <m:t>+</m:t>
                    </m:r>
                    <m:sSub>
                      <m:e>
                        <m:r>
                          <m:t>c</m:t>
                        </m:r>
                      </m:e>
                      <m:sub>
                        <m:r>
                          <m:t>7</m:t>
                        </m:r>
                      </m:sub>
                    </m:sSub>
                    <m:nary>
                      <m:naryPr>
                        <m:chr m:val="∑"/>
                        <m:limLoc m:val="undOvr"/>
                        <m:subHide m:val="0"/>
                        <m:supHide m:val="0"/>
                      </m:naryPr>
                      <m:sub>
                        <m:r>
                          <m:t>j</m:t>
                        </m:r>
                        <m:r>
                          <m:rPr>
                            <m:sty m:val="p"/>
                          </m:rPr>
                          <m:t>=</m:t>
                        </m:r>
                        <m:r>
                          <m:t>2</m:t>
                        </m:r>
                      </m:sub>
                      <m:sup>
                        <m:r>
                          <m:t>n</m:t>
                        </m:r>
                      </m:sup>
                      <m:e>
                        <m:sSub>
                          <m:e>
                            <m:r>
                              <m:t>t</m:t>
                            </m:r>
                          </m:e>
                          <m:sub>
                            <m:r>
                              <m:t>i</m:t>
                            </m:r>
                          </m:sub>
                        </m:sSub>
                        <m:r>
                          <m:rPr>
                            <m:sty m:val="p"/>
                          </m:rPr>
                          <m:t>−</m:t>
                        </m:r>
                        <m:r>
                          <m:t>1</m:t>
                        </m:r>
                      </m:e>
                    </m:nary>
                    <m:r>
                      <m:rPr>
                        <m:sty m:val="p"/>
                      </m:rPr>
                      <m:t>+</m:t>
                    </m:r>
                    <m:sSub>
                      <m:e>
                        <m:r>
                          <m:t>c</m:t>
                        </m:r>
                      </m:e>
                      <m:sub>
                        <m:r>
                          <m:t>8</m:t>
                        </m:r>
                      </m:sub>
                    </m:sSub>
                    <m:d>
                      <m:dPr>
                        <m:begChr m:val="("/>
                        <m:endChr m:val=")"/>
                        <m:sepChr m:val=""/>
                        <m:grow/>
                      </m:dPr>
                      <m:e>
                        <m:r>
                          <m:t>n</m:t>
                        </m:r>
                        <m:r>
                          <m:rPr>
                            <m:sty m:val="p"/>
                          </m:rPr>
                          <m:t>−</m:t>
                        </m:r>
                        <m:r>
                          <m:t>1</m:t>
                        </m:r>
                      </m:e>
                    </m:d>
                  </m:oMath>
                </a14:m>
              </a:p>
            </p:txBody>
          </p:sp>
        </mc:Choice>
      </mc:AlternateContent>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Brief Description of Course and Rules</a:t>
            </a:r>
          </a:p>
        </p:txBody>
      </p:sp>
      <p:sp>
        <p:nvSpPr>
          <p:cNvPr id="3" name="Content Placeholder 2"/>
          <p:cNvSpPr>
            <a:spLocks noGrp="1"/>
          </p:cNvSpPr>
          <p:nvPr>
            <p:ph idx="1"/>
          </p:nvPr>
        </p:nvSpPr>
        <p:spPr/>
        <p:txBody>
          <a:bodyPr/>
          <a:lstStyle/>
          <a:p>
            <a:pPr lvl="0" indent="0" marL="0">
              <a:buNone/>
            </a:pPr>
            <a:r>
              <a:rPr/>
              <a:t>We will first talk about,</a:t>
            </a:r>
          </a:p>
          <a:p>
            <a:pPr lvl="0" indent="-457200" marL="457200">
              <a:buAutoNum type="arabicPeriod"/>
            </a:pPr>
            <a:r>
              <a:rPr/>
              <a:t>Course Plan and Communication</a:t>
            </a:r>
          </a:p>
          <a:p>
            <a:pPr lvl="0" indent="-457200" marL="457200">
              <a:buAutoNum type="arabicPeriod"/>
            </a:pPr>
            <a:r>
              <a:rPr/>
              <a:t>Grading System, Homeworks, and Exams</a:t>
            </a:r>
          </a:p>
          <a:p>
            <a:pPr lvl="0" indent="0" marL="0">
              <a:buNone/>
            </a:pPr>
            <a:r>
              <a:rPr/>
              <a:t>please read the syllabus carefully.</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 Runtime Analysis (3)</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nary>
                      <m:naryPr>
                        <m:chr m:val="∑"/>
                        <m:limLoc m:val="undOvr"/>
                        <m:subHide m:val="0"/>
                        <m:supHide m:val="0"/>
                      </m:naryPr>
                      <m:sub>
                        <m:r>
                          <m:t>j</m:t>
                        </m:r>
                        <m:r>
                          <m:rPr>
                            <m:sty m:val="p"/>
                          </m:rPr>
                          <m:t>=</m:t>
                        </m:r>
                        <m:r>
                          <m:t>2</m:t>
                        </m:r>
                      </m:sub>
                      <m:sup>
                        <m:r>
                          <m:t>n</m:t>
                        </m:r>
                      </m:sup>
                      <m:e>
                        <m:r>
                          <m:t>j</m:t>
                        </m:r>
                      </m:e>
                    </m:nary>
                    <m:r>
                      <m:rPr>
                        <m:sty m:val="p"/>
                      </m:rPr>
                      <m:t>=</m:t>
                    </m:r>
                    <m:d>
                      <m:dPr>
                        <m:begChr m:val="("/>
                        <m:endChr m:val=")"/>
                        <m:sepChr m:val=""/>
                        <m:grow/>
                      </m:dPr>
                      <m:e>
                        <m:r>
                          <m:t>n</m:t>
                        </m:r>
                        <m:d>
                          <m:dPr>
                            <m:begChr m:val="("/>
                            <m:endChr m:val=")"/>
                            <m:sepChr m:val=""/>
                            <m:grow/>
                          </m:dPr>
                          <m:e>
                            <m:r>
                              <m:t>n</m:t>
                            </m:r>
                            <m:r>
                              <m:rPr>
                                <m:sty m:val="p"/>
                              </m:rPr>
                              <m:t>+</m:t>
                            </m:r>
                            <m:r>
                              <m:t>1</m:t>
                            </m:r>
                          </m:e>
                        </m:d>
                        <m:r>
                          <m:rPr>
                            <m:sty m:val="p"/>
                          </m:rPr>
                          <m:t>/</m:t>
                        </m:r>
                        <m:r>
                          <m:t>2</m:t>
                        </m:r>
                      </m:e>
                    </m:d>
                    <m:r>
                      <m:rPr>
                        <m:sty m:val="p"/>
                      </m:rPr>
                      <m:t>−</m:t>
                    </m:r>
                    <m:r>
                      <m:t>1</m:t>
                    </m:r>
                  </m:oMath>
                </a14:m>
                <a:r>
                  <a:rPr/>
                  <a:t> </a:t>
                </a:r>
                <a:r>
                  <a:rPr b="1"/>
                  <a:t>and</a:t>
                </a:r>
                <a:r>
                  <a:rPr/>
                  <a:t> </a:t>
                </a:r>
                <a14:m>
                  <m:oMath xmlns:m="http://schemas.openxmlformats.org/officeDocument/2006/math">
                    <m:nary>
                      <m:naryPr>
                        <m:chr m:val="∑"/>
                        <m:limLoc m:val="undOvr"/>
                        <m:subHide m:val="0"/>
                        <m:supHide m:val="0"/>
                      </m:naryPr>
                      <m:sub>
                        <m:r>
                          <m:t>j</m:t>
                        </m:r>
                        <m:r>
                          <m:rPr>
                            <m:sty m:val="p"/>
                          </m:rPr>
                          <m:t>=</m:t>
                        </m:r>
                        <m:r>
                          <m:t>2</m:t>
                        </m:r>
                      </m:sub>
                      <m:sup>
                        <m:r>
                          <m:t>n</m:t>
                        </m:r>
                      </m:sup>
                      <m:e>
                        <m:r>
                          <m:t>j</m:t>
                        </m:r>
                        <m:r>
                          <m:rPr>
                            <m:sty m:val="p"/>
                          </m:rPr>
                          <m:t>−</m:t>
                        </m:r>
                        <m:r>
                          <m:t>1</m:t>
                        </m:r>
                      </m:e>
                    </m:nary>
                    <m:r>
                      <m:rPr>
                        <m:sty m:val="p"/>
                      </m:rPr>
                      <m:t>=</m:t>
                    </m:r>
                    <m:r>
                      <m:t>n</m:t>
                    </m:r>
                    <m:d>
                      <m:dPr>
                        <m:begChr m:val="("/>
                        <m:endChr m:val=")"/>
                        <m:sepChr m:val=""/>
                        <m:grow/>
                      </m:dPr>
                      <m:e>
                        <m:r>
                          <m:t>n</m:t>
                        </m:r>
                        <m:r>
                          <m:rPr>
                            <m:sty m:val="p"/>
                          </m:rPr>
                          <m:t>−</m:t>
                        </m:r>
                        <m:r>
                          <m:t>1</m:t>
                        </m:r>
                      </m:e>
                    </m:d>
                    <m:r>
                      <m:rPr>
                        <m:sty m:val="p"/>
                      </m:rPr>
                      <m:t>/</m:t>
                    </m:r>
                    <m:r>
                      <m:t>2</m:t>
                    </m:r>
                  </m:oMath>
                </a14:m>
              </a:p>
            </p:txBody>
          </p:sp>
        </mc:Choice>
      </mc:AlternateContent>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 Runtime Analysis (4)</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T</m:t>
                    </m:r>
                    <m:d>
                      <m:dPr>
                        <m:begChr m:val="("/>
                        <m:endChr m:val=")"/>
                        <m:sepChr m:val=""/>
                        <m:grow/>
                      </m:dPr>
                      <m:e>
                        <m:r>
                          <m:t>n</m:t>
                        </m:r>
                      </m:e>
                    </m:d>
                    <m:r>
                      <m:rPr>
                        <m:sty m:val="p"/>
                      </m:rPr>
                      <m:t>=</m:t>
                    </m:r>
                    <m:d>
                      <m:dPr>
                        <m:begChr m:val="("/>
                        <m:endChr m:val=")"/>
                        <m:sepChr m:val=""/>
                        <m:grow/>
                      </m:dPr>
                      <m:e>
                        <m:sSub>
                          <m:e>
                            <m:r>
                              <m:t>c</m:t>
                            </m:r>
                          </m:e>
                          <m:sub>
                            <m:r>
                              <m:t>5</m:t>
                            </m:r>
                          </m:sub>
                        </m:sSub>
                        <m:r>
                          <m:rPr>
                            <m:sty m:val="p"/>
                          </m:rPr>
                          <m:t>/</m:t>
                        </m:r>
                        <m:r>
                          <m:t>2</m:t>
                        </m:r>
                        <m:r>
                          <m:rPr>
                            <m:sty m:val="p"/>
                          </m:rPr>
                          <m:t>+</m:t>
                        </m:r>
                        <m:sSub>
                          <m:e>
                            <m:r>
                              <m:t>c</m:t>
                            </m:r>
                          </m:e>
                          <m:sub>
                            <m:r>
                              <m:t>6</m:t>
                            </m:r>
                          </m:sub>
                        </m:sSub>
                        <m:r>
                          <m:rPr>
                            <m:sty m:val="p"/>
                          </m:rPr>
                          <m:t>/</m:t>
                        </m:r>
                        <m:r>
                          <m:t>2</m:t>
                        </m:r>
                        <m:r>
                          <m:rPr>
                            <m:sty m:val="p"/>
                          </m:rPr>
                          <m:t>+</m:t>
                        </m:r>
                        <m:sSub>
                          <m:e>
                            <m:r>
                              <m:t>c</m:t>
                            </m:r>
                          </m:e>
                          <m:sub>
                            <m:r>
                              <m:t>7</m:t>
                            </m:r>
                          </m:sub>
                        </m:sSub>
                        <m:r>
                          <m:rPr>
                            <m:sty m:val="p"/>
                          </m:rPr>
                          <m:t>/</m:t>
                        </m:r>
                        <m:r>
                          <m:t>2</m:t>
                        </m:r>
                      </m:e>
                    </m:d>
                    <m:sSup>
                      <m:e>
                        <m:r>
                          <m:t>n</m:t>
                        </m:r>
                      </m:e>
                      <m:sup>
                        <m:r>
                          <m:t>2</m:t>
                        </m:r>
                      </m:sup>
                    </m:sSup>
                    <m:r>
                      <m:rPr>
                        <m:sty m:val="p"/>
                      </m:rPr>
                      <m:t>+</m:t>
                    </m:r>
                    <m:d>
                      <m:dPr>
                        <m:begChr m:val="("/>
                        <m:endChr m:val=")"/>
                        <m:sepChr m:val=""/>
                        <m:grow/>
                      </m:dPr>
                      <m:e>
                        <m:sSub>
                          <m:e>
                            <m:r>
                              <m:t>c</m:t>
                            </m:r>
                          </m:e>
                          <m:sub>
                            <m:r>
                              <m:t>1</m:t>
                            </m:r>
                          </m:sub>
                        </m:sSub>
                        <m:r>
                          <m:rPr>
                            <m:sty m:val="p"/>
                          </m:rPr>
                          <m:t>+</m:t>
                        </m:r>
                        <m:sSub>
                          <m:e>
                            <m:r>
                              <m:t>c</m:t>
                            </m:r>
                          </m:e>
                          <m:sub>
                            <m:r>
                              <m:t>2</m:t>
                            </m:r>
                          </m:sub>
                        </m:sSub>
                        <m:r>
                          <m:rPr>
                            <m:sty m:val="p"/>
                          </m:rPr>
                          <m:t>+</m:t>
                        </m:r>
                        <m:sSub>
                          <m:e>
                            <m:r>
                              <m:t>c</m:t>
                            </m:r>
                          </m:e>
                          <m:sub>
                            <m:r>
                              <m:t>4</m:t>
                            </m:r>
                          </m:sub>
                        </m:sSub>
                        <m:r>
                          <m:rPr>
                            <m:sty m:val="p"/>
                          </m:rPr>
                          <m:t>+</m:t>
                        </m:r>
                        <m:sSub>
                          <m:e>
                            <m:r>
                              <m:t>c</m:t>
                            </m:r>
                          </m:e>
                          <m:sub>
                            <m:r>
                              <m:t>5</m:t>
                            </m:r>
                          </m:sub>
                        </m:sSub>
                        <m:r>
                          <m:rPr>
                            <m:sty m:val="p"/>
                          </m:rPr>
                          <m:t>/</m:t>
                        </m:r>
                        <m:r>
                          <m:t>2</m:t>
                        </m:r>
                        <m:r>
                          <m:rPr>
                            <m:sty m:val="p"/>
                          </m:rPr>
                          <m:t>−</m:t>
                        </m:r>
                        <m:sSub>
                          <m:e>
                            <m:r>
                              <m:t>c</m:t>
                            </m:r>
                          </m:e>
                          <m:sub>
                            <m:r>
                              <m:t>6</m:t>
                            </m:r>
                          </m:sub>
                        </m:sSub>
                        <m:r>
                          <m:rPr>
                            <m:sty m:val="p"/>
                          </m:rPr>
                          <m:t>/</m:t>
                        </m:r>
                        <m:r>
                          <m:t>2</m:t>
                        </m:r>
                        <m:r>
                          <m:rPr>
                            <m:sty m:val="p"/>
                          </m:rPr>
                          <m:t>−</m:t>
                        </m:r>
                        <m:sSub>
                          <m:e>
                            <m:r>
                              <m:t>c</m:t>
                            </m:r>
                          </m:e>
                          <m:sub>
                            <m:r>
                              <m:t>7</m:t>
                            </m:r>
                          </m:sub>
                        </m:sSub>
                        <m:r>
                          <m:rPr>
                            <m:sty m:val="p"/>
                          </m:rPr>
                          <m:t>/</m:t>
                        </m:r>
                        <m:r>
                          <m:t>2</m:t>
                        </m:r>
                        <m:r>
                          <m:rPr>
                            <m:sty m:val="p"/>
                          </m:rPr>
                          <m:t>+</m:t>
                        </m:r>
                        <m:sSub>
                          <m:e>
                            <m:r>
                              <m:t>c</m:t>
                            </m:r>
                          </m:e>
                          <m:sub>
                            <m:r>
                              <m:t>8</m:t>
                            </m:r>
                          </m:sub>
                        </m:sSub>
                      </m:e>
                    </m:d>
                    <m:r>
                      <m:t>n</m:t>
                    </m:r>
                    <m:r>
                      <m:rPr>
                        <m:sty m:val="p"/>
                      </m:rPr>
                      <m:t>−</m:t>
                    </m:r>
                    <m:d>
                      <m:dPr>
                        <m:begChr m:val="("/>
                        <m:endChr m:val=")"/>
                        <m:sepChr m:val=""/>
                        <m:grow/>
                      </m:dPr>
                      <m:e>
                        <m:sSub>
                          <m:e>
                            <m:r>
                              <m:t>c</m:t>
                            </m:r>
                          </m:e>
                          <m:sub>
                            <m:r>
                              <m:t>2</m:t>
                            </m:r>
                          </m:sub>
                        </m:sSub>
                        <m:r>
                          <m:rPr>
                            <m:sty m:val="p"/>
                          </m:rPr>
                          <m:t>+</m:t>
                        </m:r>
                        <m:sSub>
                          <m:e>
                            <m:r>
                              <m:t>c</m:t>
                            </m:r>
                          </m:e>
                          <m:sub>
                            <m:r>
                              <m:t>4</m:t>
                            </m:r>
                          </m:sub>
                        </m:sSub>
                        <m:r>
                          <m:rPr>
                            <m:sty m:val="p"/>
                          </m:rPr>
                          <m:t>+</m:t>
                        </m:r>
                        <m:sSub>
                          <m:e>
                            <m:r>
                              <m:t>c</m:t>
                            </m:r>
                          </m:e>
                          <m:sub>
                            <m:r>
                              <m:t>5</m:t>
                            </m:r>
                          </m:sub>
                        </m:sSub>
                        <m:r>
                          <m:rPr>
                            <m:sty m:val="p"/>
                          </m:rPr>
                          <m:t>+</m:t>
                        </m:r>
                        <m:sSub>
                          <m:e>
                            <m:r>
                              <m:t>c</m:t>
                            </m:r>
                          </m:e>
                          <m:sub>
                            <m:r>
                              <m:t>6</m:t>
                            </m:r>
                          </m:sub>
                        </m:sSub>
                      </m:e>
                    </m:d>
                  </m:oMath>
                </a14:m>
              </a:p>
            </p:txBody>
          </p:sp>
        </mc:Choice>
      </mc:AlternateContent>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 Runtime Analysis (5)</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T</m:t>
                    </m:r>
                    <m:d>
                      <m:dPr>
                        <m:begChr m:val="("/>
                        <m:endChr m:val=")"/>
                        <m:sepChr m:val=""/>
                        <m:grow/>
                      </m:dPr>
                      <m:e>
                        <m:r>
                          <m:t>n</m:t>
                        </m:r>
                      </m:e>
                    </m:d>
                    <m:r>
                      <m:rPr>
                        <m:sty m:val="p"/>
                      </m:rPr>
                      <m:t>=</m:t>
                    </m:r>
                    <m:r>
                      <m:t>a</m:t>
                    </m:r>
                    <m:sSup>
                      <m:e>
                        <m:r>
                          <m:t>n</m:t>
                        </m:r>
                      </m:e>
                      <m:sup>
                        <m:r>
                          <m:t>2</m:t>
                        </m:r>
                      </m:sup>
                    </m:sSup>
                    <m:r>
                      <m:rPr>
                        <m:sty m:val="p"/>
                      </m:rPr>
                      <m:t>+</m:t>
                    </m:r>
                    <m:r>
                      <m:t>b</m:t>
                    </m:r>
                    <m:r>
                      <m:t>n</m:t>
                    </m:r>
                    <m:r>
                      <m:rPr>
                        <m:sty m:val="p"/>
                      </m:rPr>
                      <m:t>+</m:t>
                    </m:r>
                    <m:r>
                      <m:t>c</m:t>
                    </m:r>
                  </m:oMath>
                </a14:m>
              </a:p>
            </p:txBody>
          </p:sp>
        </mc:Choice>
      </mc:AlternateContent>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 Runtime Analysis (6)</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O</m:t>
                    </m:r>
                    <m:d>
                      <m:dPr>
                        <m:begChr m:val="("/>
                        <m:endChr m:val=")"/>
                        <m:sepChr m:val=""/>
                        <m:grow/>
                      </m:dPr>
                      <m:e>
                        <m:sSup>
                          <m:e>
                            <m:r>
                              <m:t>n</m:t>
                            </m:r>
                          </m:e>
                          <m:sup>
                            <m:r>
                              <m:t>2</m:t>
                            </m:r>
                          </m:sup>
                        </m:sSup>
                      </m:e>
                    </m:d>
                  </m:oMath>
                </a14:m>
              </a:p>
            </p:txBody>
          </p:sp>
        </mc:Choice>
      </mc:AlternateContent>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Best-Case Scenario (Sorted Array) (1)</a:t>
            </a:r>
          </a:p>
        </p:txBody>
      </p:sp>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buNone/>
                </a:pPr>
                <a:r>
                  <a:rPr/>
                  <a:t>Problem-1, If </a:t>
                </a:r>
                <a14:m>
                  <m:oMath xmlns:m="http://schemas.openxmlformats.org/officeDocument/2006/math">
                    <m:r>
                      <m:t>A</m:t>
                    </m:r>
                    <m:d>
                      <m:dPr>
                        <m:begChr m:val="["/>
                        <m:endChr m:val="]"/>
                        <m:sepChr m:val=""/>
                        <m:grow/>
                      </m:dPr>
                      <m:e>
                        <m:r>
                          <m:t>1</m:t>
                        </m:r>
                        <m:r>
                          <m:rPr>
                            <m:sty m:val="p"/>
                          </m:rPr>
                          <m:t>.</m:t>
                        </m:r>
                        <m:r>
                          <m:rPr>
                            <m:sty m:val="p"/>
                          </m:rPr>
                          <m:t>.</m:t>
                        </m:r>
                        <m:r>
                          <m:rPr>
                            <m:sty m:val="p"/>
                          </m:rPr>
                          <m:t>.</m:t>
                        </m:r>
                        <m:r>
                          <m:t>j</m:t>
                        </m:r>
                      </m:e>
                    </m:d>
                  </m:oMath>
                </a14:m>
                <a:r>
                  <a:rPr/>
                  <a:t> is already sorted, what will be </a:t>
                </a:r>
                <a14:m>
                  <m:oMath xmlns:m="http://schemas.openxmlformats.org/officeDocument/2006/math">
                    <m:sSub>
                      <m:e>
                        <m:r>
                          <m:t>t</m:t>
                        </m:r>
                      </m:e>
                      <m:sub>
                        <m:r>
                          <m:t>j</m:t>
                        </m:r>
                      </m:sub>
                    </m:sSub>
                    <m:r>
                      <m:rPr>
                        <m:sty m:val="p"/>
                      </m:rPr>
                      <m:t>=</m:t>
                    </m:r>
                    <m:r>
                      <m:rPr>
                        <m:sty m:val="p"/>
                      </m:rPr>
                      <m:t>?</m:t>
                    </m:r>
                  </m:oMath>
                </a14:m>
              </a:p>
            </p:txBody>
          </p:sp>
        </mc:Choice>
      </mc:AlternateContent>
      <p:pic>
        <p:nvPicPr>
          <p:cNvPr descr="fig:  assets/ce100-week-1-intro-ins_sort_10.drawio.svg" id="0" name="Picture 1"/>
          <p:cNvPicPr>
            <a:picLocks noGrp="1" noChangeAspect="1"/>
          </p:cNvPicPr>
          <p:nvPr/>
        </p:nvPicPr>
        <p:blipFill>
          <a:blip r:embed="rId2"/>
          <a:stretch>
            <a:fillRect/>
          </a:stretch>
        </p:blipFill>
        <p:spPr bwMode="auto">
          <a:xfrm>
            <a:off x="3568700" y="1333500"/>
            <a:ext cx="5105400" cy="3187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alt:“Insertion Sort Best-Case Scenario (Sorted Array)” height:400px center</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sSub>
                      <m:e>
                        <m:r>
                          <m:t>t</m:t>
                        </m:r>
                      </m:e>
                      <m:sub>
                        <m:r>
                          <m:t>j</m:t>
                        </m:r>
                      </m:sub>
                    </m:sSub>
                    <m:r>
                      <m:rPr>
                        <m:sty m:val="p"/>
                      </m:rPr>
                      <m:t>=</m:t>
                    </m:r>
                    <m:r>
                      <m:t>1</m:t>
                    </m:r>
                  </m:oMath>
                </a14:m>
              </a:p>
            </p:txBody>
          </p:sp>
        </mc:Choice>
      </mc:AlternateContent>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Best-Case Scenario (Sorted Array) (2)</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i="1"/>
                  <a:t>Parameters are taken from image</a:t>
                </a:r>
              </a:p>
              <a:p>
                <a:pPr lvl="0" indent="0" marL="0">
                  <a:buNone/>
                </a:pPr>
                <a14:m>
                  <m:oMath xmlns:m="http://schemas.openxmlformats.org/officeDocument/2006/math">
                    <m:r>
                      <m:t>T</m:t>
                    </m:r>
                    <m:d>
                      <m:dPr>
                        <m:begChr m:val="("/>
                        <m:endChr m:val=")"/>
                        <m:sepChr m:val=""/>
                        <m:grow/>
                      </m:dPr>
                      <m:e>
                        <m:r>
                          <m:t>n</m:t>
                        </m:r>
                      </m:e>
                    </m:d>
                    <m:r>
                      <m:rPr>
                        <m:sty m:val="p"/>
                      </m:rPr>
                      <m:t>=</m:t>
                    </m:r>
                    <m:sSub>
                      <m:e>
                        <m:r>
                          <m:t>c</m:t>
                        </m:r>
                      </m:e>
                      <m:sub>
                        <m:r>
                          <m:t>1</m:t>
                        </m:r>
                      </m:sub>
                    </m:sSub>
                    <m:r>
                      <m:t>n</m:t>
                    </m:r>
                    <m:r>
                      <m:rPr>
                        <m:sty m:val="p"/>
                      </m:rPr>
                      <m:t>+</m:t>
                    </m:r>
                    <m:sSub>
                      <m:e>
                        <m:r>
                          <m:t>c</m:t>
                        </m:r>
                      </m:e>
                      <m:sub>
                        <m:r>
                          <m:t>2</m:t>
                        </m:r>
                      </m:sub>
                    </m:sSub>
                    <m:d>
                      <m:dPr>
                        <m:begChr m:val="("/>
                        <m:endChr m:val=")"/>
                        <m:sepChr m:val=""/>
                        <m:grow/>
                      </m:dPr>
                      <m:e>
                        <m:r>
                          <m:t>n</m:t>
                        </m:r>
                        <m:r>
                          <m:rPr>
                            <m:sty m:val="p"/>
                          </m:rPr>
                          <m:t>−</m:t>
                        </m:r>
                        <m:r>
                          <m:t>1</m:t>
                        </m:r>
                      </m:e>
                    </m:d>
                    <m:r>
                      <m:rPr>
                        <m:sty m:val="p"/>
                      </m:rPr>
                      <m:t>+</m:t>
                    </m:r>
                    <m:sSub>
                      <m:e>
                        <m:r>
                          <m:t>c</m:t>
                        </m:r>
                      </m:e>
                      <m:sub>
                        <m:r>
                          <m:t>3</m:t>
                        </m:r>
                      </m:sub>
                    </m:sSub>
                    <m:d>
                      <m:dPr>
                        <m:begChr m:val="("/>
                        <m:endChr m:val=")"/>
                        <m:sepChr m:val=""/>
                        <m:grow/>
                      </m:dPr>
                      <m:e>
                        <m:r>
                          <m:t>n</m:t>
                        </m:r>
                        <m:r>
                          <m:rPr>
                            <m:sty m:val="p"/>
                          </m:rPr>
                          <m:t>−</m:t>
                        </m:r>
                        <m:r>
                          <m:t>1</m:t>
                        </m:r>
                      </m:e>
                    </m:d>
                    <m:r>
                      <m:rPr>
                        <m:sty m:val="p"/>
                      </m:rPr>
                      <m:t>+</m:t>
                    </m:r>
                    <m:sSub>
                      <m:e>
                        <m:r>
                          <m:t>c</m:t>
                        </m:r>
                      </m:e>
                      <m:sub>
                        <m:r>
                          <m:t>4</m:t>
                        </m:r>
                      </m:sub>
                    </m:sSub>
                    <m:nary>
                      <m:naryPr>
                        <m:chr m:val="∑"/>
                        <m:limLoc m:val="undOvr"/>
                        <m:subHide m:val="0"/>
                        <m:supHide m:val="0"/>
                      </m:naryPr>
                      <m:sub>
                        <m:r>
                          <m:t>j</m:t>
                        </m:r>
                        <m:r>
                          <m:rPr>
                            <m:sty m:val="p"/>
                          </m:rPr>
                          <m:t>=</m:t>
                        </m:r>
                        <m:r>
                          <m:t>2</m:t>
                        </m:r>
                      </m:sub>
                      <m:sup>
                        <m:r>
                          <m:t>n</m:t>
                        </m:r>
                      </m:sup>
                      <m:e>
                        <m:sSub>
                          <m:e>
                            <m:r>
                              <m:t>t</m:t>
                            </m:r>
                          </m:e>
                          <m:sub>
                            <m:r>
                              <m:t>j</m:t>
                            </m:r>
                          </m:sub>
                        </m:sSub>
                      </m:e>
                    </m:nary>
                    <m:r>
                      <m:rPr>
                        <m:sty m:val="p"/>
                      </m:rPr>
                      <m:t>+</m:t>
                    </m:r>
                    <m:sSub>
                      <m:e>
                        <m:r>
                          <m:t>c</m:t>
                        </m:r>
                      </m:e>
                      <m:sub>
                        <m:r>
                          <m:t>5</m:t>
                        </m:r>
                      </m:sub>
                    </m:sSub>
                    <m:nary>
                      <m:naryPr>
                        <m:chr m:val="∑"/>
                        <m:limLoc m:val="undOvr"/>
                        <m:subHide m:val="0"/>
                        <m:supHide m:val="0"/>
                      </m:naryPr>
                      <m:sub>
                        <m:r>
                          <m:t>j</m:t>
                        </m:r>
                        <m:r>
                          <m:rPr>
                            <m:sty m:val="p"/>
                          </m:rPr>
                          <m:t>=</m:t>
                        </m:r>
                        <m:r>
                          <m:t>2</m:t>
                        </m:r>
                      </m:sub>
                      <m:sup>
                        <m:r>
                          <m:t>n</m:t>
                        </m:r>
                      </m:sup>
                      <m:e>
                        <m:d>
                          <m:dPr>
                            <m:begChr m:val="("/>
                            <m:endChr m:val=")"/>
                            <m:sepChr m:val=""/>
                            <m:grow/>
                          </m:dPr>
                          <m:e>
                            <m:sSub>
                              <m:e>
                                <m:r>
                                  <m:t>t</m:t>
                                </m:r>
                              </m:e>
                              <m:sub>
                                <m:r>
                                  <m:t>j</m:t>
                                </m:r>
                              </m:sub>
                            </m:sSub>
                            <m:r>
                              <m:rPr>
                                <m:sty m:val="p"/>
                              </m:rPr>
                              <m:t>−</m:t>
                            </m:r>
                            <m:r>
                              <m:t>1</m:t>
                            </m:r>
                          </m:e>
                        </m:d>
                      </m:e>
                    </m:nary>
                    <m:r>
                      <m:rPr>
                        <m:sty m:val="p"/>
                      </m:rPr>
                      <m:t>+</m:t>
                    </m:r>
                    <m:sSub>
                      <m:e>
                        <m:r>
                          <m:t>c</m:t>
                        </m:r>
                      </m:e>
                      <m:sub>
                        <m:r>
                          <m:t>6</m:t>
                        </m:r>
                      </m:sub>
                    </m:sSub>
                    <m:nary>
                      <m:naryPr>
                        <m:chr m:val="∑"/>
                        <m:limLoc m:val="undOvr"/>
                        <m:subHide m:val="0"/>
                        <m:supHide m:val="0"/>
                      </m:naryPr>
                      <m:sub>
                        <m:r>
                          <m:t>j</m:t>
                        </m:r>
                        <m:r>
                          <m:rPr>
                            <m:sty m:val="p"/>
                          </m:rPr>
                          <m:t>=</m:t>
                        </m:r>
                        <m:r>
                          <m:t>2</m:t>
                        </m:r>
                      </m:sub>
                      <m:sup>
                        <m:r>
                          <m:t>n</m:t>
                        </m:r>
                      </m:sup>
                      <m:e>
                        <m:d>
                          <m:dPr>
                            <m:begChr m:val="("/>
                            <m:endChr m:val=")"/>
                            <m:sepChr m:val=""/>
                            <m:grow/>
                          </m:dPr>
                          <m:e>
                            <m:sSub>
                              <m:e>
                                <m:r>
                                  <m:t>t</m:t>
                                </m:r>
                              </m:e>
                              <m:sub>
                                <m:r>
                                  <m:t>j</m:t>
                                </m:r>
                              </m:sub>
                            </m:sSub>
                            <m:r>
                              <m:rPr>
                                <m:sty m:val="p"/>
                              </m:rPr>
                              <m:t>−</m:t>
                            </m:r>
                            <m:r>
                              <m:t>1</m:t>
                            </m:r>
                          </m:e>
                        </m:d>
                      </m:e>
                    </m:nary>
                    <m:r>
                      <m:rPr>
                        <m:sty m:val="p"/>
                      </m:rPr>
                      <m:t>+</m:t>
                    </m:r>
                    <m:sSub>
                      <m:e>
                        <m:r>
                          <m:t>c</m:t>
                        </m:r>
                      </m:e>
                      <m:sub>
                        <m:r>
                          <m:t>7</m:t>
                        </m:r>
                      </m:sub>
                    </m:sSub>
                    <m:d>
                      <m:dPr>
                        <m:begChr m:val="("/>
                        <m:endChr m:val=")"/>
                        <m:sepChr m:val=""/>
                        <m:grow/>
                      </m:dPr>
                      <m:e>
                        <m:r>
                          <m:t>n</m:t>
                        </m:r>
                        <m:r>
                          <m:rPr>
                            <m:sty m:val="p"/>
                          </m:rPr>
                          <m:t>−</m:t>
                        </m:r>
                        <m:r>
                          <m:t>1</m:t>
                        </m:r>
                      </m:e>
                    </m:d>
                  </m:oMath>
                </a14:m>
              </a:p>
              <a:p>
                <a:pPr lvl="0" indent="0" marL="0">
                  <a:buNone/>
                </a:pPr>
                <a14:m>
                  <m:oMath xmlns:m="http://schemas.openxmlformats.org/officeDocument/2006/math">
                    <m:sSub>
                      <m:e>
                        <m:r>
                          <m:t>t</m:t>
                        </m:r>
                      </m:e>
                      <m:sub>
                        <m:r>
                          <m:t>j</m:t>
                        </m:r>
                      </m:sub>
                    </m:sSub>
                    <m:r>
                      <m:rPr>
                        <m:sty m:val="p"/>
                      </m:rPr>
                      <m:t>=</m:t>
                    </m:r>
                    <m:r>
                      <m:t>1</m:t>
                    </m:r>
                  </m:oMath>
                </a14:m>
                <a:r>
                  <a:rPr/>
                  <a:t> for all </a:t>
                </a:r>
                <a14:m>
                  <m:oMath xmlns:m="http://schemas.openxmlformats.org/officeDocument/2006/math">
                    <m:r>
                      <m:t>j</m:t>
                    </m:r>
                  </m:oMath>
                </a14:m>
              </a:p>
              <a:p>
                <a:pPr lvl="0" indent="0" marL="0">
                  <a:buNone/>
                </a:pPr>
                <a14:m>
                  <m:oMath xmlns:m="http://schemas.openxmlformats.org/officeDocument/2006/math">
                    <m:r>
                      <m:t>T</m:t>
                    </m:r>
                    <m:d>
                      <m:dPr>
                        <m:begChr m:val="("/>
                        <m:endChr m:val=")"/>
                        <m:sepChr m:val=""/>
                        <m:grow/>
                      </m:dPr>
                      <m:e>
                        <m:r>
                          <m:t>n</m:t>
                        </m:r>
                      </m:e>
                    </m:d>
                    <m:r>
                      <m:rPr>
                        <m:sty m:val="p"/>
                      </m:rPr>
                      <m:t>=</m:t>
                    </m:r>
                    <m:d>
                      <m:dPr>
                        <m:begChr m:val="("/>
                        <m:endChr m:val=")"/>
                        <m:sepChr m:val=""/>
                        <m:grow/>
                      </m:dPr>
                      <m:e>
                        <m:sSub>
                          <m:e>
                            <m:r>
                              <m:t>c</m:t>
                            </m:r>
                          </m:e>
                          <m:sub>
                            <m:r>
                              <m:t>1</m:t>
                            </m:r>
                          </m:sub>
                        </m:sSub>
                        <m:r>
                          <m:rPr>
                            <m:sty m:val="p"/>
                          </m:rPr>
                          <m:t>+</m:t>
                        </m:r>
                        <m:sSub>
                          <m:e>
                            <m:r>
                              <m:t>c</m:t>
                            </m:r>
                          </m:e>
                          <m:sub>
                            <m:r>
                              <m:t>2</m:t>
                            </m:r>
                          </m:sub>
                        </m:sSub>
                        <m:r>
                          <m:rPr>
                            <m:sty m:val="p"/>
                          </m:rPr>
                          <m:t>+</m:t>
                        </m:r>
                        <m:sSub>
                          <m:e>
                            <m:r>
                              <m:t>c</m:t>
                            </m:r>
                          </m:e>
                          <m:sub>
                            <m:r>
                              <m:t>3</m:t>
                            </m:r>
                          </m:sub>
                        </m:sSub>
                        <m:r>
                          <m:rPr>
                            <m:sty m:val="p"/>
                          </m:rPr>
                          <m:t>+</m:t>
                        </m:r>
                        <m:sSub>
                          <m:e>
                            <m:r>
                              <m:t>c</m:t>
                            </m:r>
                          </m:e>
                          <m:sub>
                            <m:r>
                              <m:t>4</m:t>
                            </m:r>
                          </m:sub>
                        </m:sSub>
                        <m:r>
                          <m:rPr>
                            <m:sty m:val="p"/>
                          </m:rPr>
                          <m:t>+</m:t>
                        </m:r>
                        <m:sSub>
                          <m:e>
                            <m:r>
                              <m:t>c</m:t>
                            </m:r>
                          </m:e>
                          <m:sub>
                            <m:r>
                              <m:t>7</m:t>
                            </m:r>
                          </m:sub>
                        </m:sSub>
                      </m:e>
                    </m:d>
                    <m:r>
                      <m:t>n</m:t>
                    </m:r>
                    <m:r>
                      <m:rPr>
                        <m:sty m:val="p"/>
                      </m:rPr>
                      <m:t>−</m:t>
                    </m:r>
                    <m:d>
                      <m:dPr>
                        <m:begChr m:val="("/>
                        <m:endChr m:val=")"/>
                        <m:sepChr m:val=""/>
                        <m:grow/>
                      </m:dPr>
                      <m:e>
                        <m:sSub>
                          <m:e>
                            <m:r>
                              <m:t>c</m:t>
                            </m:r>
                          </m:e>
                          <m:sub>
                            <m:r>
                              <m:t>2</m:t>
                            </m:r>
                          </m:sub>
                        </m:sSub>
                        <m:r>
                          <m:rPr>
                            <m:sty m:val="p"/>
                          </m:rPr>
                          <m:t>+</m:t>
                        </m:r>
                        <m:sSub>
                          <m:e>
                            <m:r>
                              <m:t>c</m:t>
                            </m:r>
                          </m:e>
                          <m:sub>
                            <m:r>
                              <m:t>3</m:t>
                            </m:r>
                          </m:sub>
                        </m:sSub>
                        <m:r>
                          <m:rPr>
                            <m:sty m:val="p"/>
                          </m:rPr>
                          <m:t>+</m:t>
                        </m:r>
                        <m:sSub>
                          <m:e>
                            <m:r>
                              <m:t>c</m:t>
                            </m:r>
                          </m:e>
                          <m:sub>
                            <m:r>
                              <m:t>4</m:t>
                            </m:r>
                          </m:sub>
                        </m:sSub>
                        <m:r>
                          <m:rPr>
                            <m:sty m:val="p"/>
                          </m:rPr>
                          <m:t>+</m:t>
                        </m:r>
                        <m:sSub>
                          <m:e>
                            <m:r>
                              <m:t>c</m:t>
                            </m:r>
                          </m:e>
                          <m:sub>
                            <m:r>
                              <m:t>7</m:t>
                            </m:r>
                          </m:sub>
                        </m:sSub>
                      </m:e>
                    </m:d>
                  </m:oMath>
                </a14:m>
              </a:p>
              <a:p>
                <a:pPr lvl="0" indent="0" marL="0">
                  <a:buNone/>
                </a:pPr>
                <a14:m>
                  <m:oMath xmlns:m="http://schemas.openxmlformats.org/officeDocument/2006/math">
                    <m:r>
                      <m:t>T</m:t>
                    </m:r>
                    <m:d>
                      <m:dPr>
                        <m:begChr m:val="("/>
                        <m:endChr m:val=")"/>
                        <m:sepChr m:val=""/>
                        <m:grow/>
                      </m:dPr>
                      <m:e>
                        <m:r>
                          <m:t>n</m:t>
                        </m:r>
                      </m:e>
                    </m:d>
                    <m:r>
                      <m:rPr>
                        <m:sty m:val="p"/>
                      </m:rPr>
                      <m:t>=</m:t>
                    </m:r>
                    <m:r>
                      <m:t>a</m:t>
                    </m:r>
                    <m:r>
                      <m:t>n</m:t>
                    </m:r>
                    <m:r>
                      <m:rPr>
                        <m:sty m:val="p"/>
                      </m:rPr>
                      <m:t>−</m:t>
                    </m:r>
                    <m:r>
                      <m:t>b</m:t>
                    </m:r>
                  </m:oMath>
                </a14:m>
              </a:p>
              <a:p>
                <a:pPr lvl="0" indent="0" marL="0">
                  <a:buNone/>
                </a:pPr>
                <a14:m>
                  <m:oMath xmlns:m="http://schemas.openxmlformats.org/officeDocument/2006/math">
                    <m:r>
                      <m:t>Ω</m:t>
                    </m:r>
                    <m:d>
                      <m:dPr>
                        <m:begChr m:val="("/>
                        <m:endChr m:val=")"/>
                        <m:sepChr m:val=""/>
                        <m:grow/>
                      </m:dPr>
                      <m:e>
                        <m:r>
                          <m:t>n</m:t>
                        </m:r>
                      </m:e>
                    </m:d>
                  </m:oMath>
                </a14:m>
              </a:p>
            </p:txBody>
          </p:sp>
        </mc:Choice>
      </mc:AlternateContent>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Worst-Case Scenario (Reversed Array) (1)</a:t>
            </a:r>
          </a:p>
        </p:txBody>
      </p:sp>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buNone/>
                </a:pPr>
                <a:r>
                  <a:rPr/>
                  <a:t>Problem-2 If </a:t>
                </a:r>
                <a14:m>
                  <m:oMath xmlns:m="http://schemas.openxmlformats.org/officeDocument/2006/math">
                    <m:r>
                      <m:t>A</m:t>
                    </m:r>
                    <m:d>
                      <m:dPr>
                        <m:begChr m:val="["/>
                        <m:endChr m:val="]"/>
                        <m:sepChr m:val=""/>
                        <m:grow/>
                      </m:dPr>
                      <m:e>
                        <m:r>
                          <m:t>j</m:t>
                        </m:r>
                      </m:e>
                    </m:d>
                  </m:oMath>
                </a14:m>
                <a:r>
                  <a:rPr/>
                  <a:t> is smaller than every entry in </a:t>
                </a:r>
                <a14:m>
                  <m:oMath xmlns:m="http://schemas.openxmlformats.org/officeDocument/2006/math">
                    <m:r>
                      <m:t>A</m:t>
                    </m:r>
                    <m:d>
                      <m:dPr>
                        <m:begChr m:val="["/>
                        <m:endChr m:val="]"/>
                        <m:sepChr m:val=""/>
                        <m:grow/>
                      </m:dPr>
                      <m:e>
                        <m:r>
                          <m:t>1</m:t>
                        </m:r>
                        <m:r>
                          <m:rPr>
                            <m:sty m:val="p"/>
                          </m:rPr>
                          <m:t>.</m:t>
                        </m:r>
                        <m:r>
                          <m:rPr>
                            <m:sty m:val="p"/>
                          </m:rPr>
                          <m:t>.</m:t>
                        </m:r>
                        <m:r>
                          <m:rPr>
                            <m:sty m:val="p"/>
                          </m:rPr>
                          <m:t>.</m:t>
                        </m:r>
                        <m:r>
                          <m:t>j</m:t>
                        </m:r>
                        <m:r>
                          <m:rPr>
                            <m:sty m:val="p"/>
                          </m:rPr>
                          <m:t>−</m:t>
                        </m:r>
                        <m:r>
                          <m:t>1</m:t>
                        </m:r>
                      </m:e>
                    </m:d>
                  </m:oMath>
                </a14:m>
                <a:r>
                  <a:rPr/>
                  <a:t>, what will be </a:t>
                </a:r>
                <a14:m>
                  <m:oMath xmlns:m="http://schemas.openxmlformats.org/officeDocument/2006/math">
                    <m:sSub>
                      <m:e>
                        <m:r>
                          <m:t>t</m:t>
                        </m:r>
                      </m:e>
                      <m:sub>
                        <m:r>
                          <m:t>j</m:t>
                        </m:r>
                      </m:sub>
                    </m:sSub>
                    <m:r>
                      <m:rPr>
                        <m:sty m:val="p"/>
                      </m:rPr>
                      <m:t>=</m:t>
                    </m:r>
                    <m:r>
                      <m:rPr>
                        <m:sty m:val="p"/>
                      </m:rPr>
                      <m:t>?</m:t>
                    </m:r>
                  </m:oMath>
                </a14:m>
              </a:p>
            </p:txBody>
          </p:sp>
        </mc:Choice>
      </mc:AlternateContent>
      <p:pic>
        <p:nvPicPr>
          <p:cNvPr descr="fig:  assets/ce100-week-1-intro-ins_sort_11.drawio.svg" id="0" name="Picture 1"/>
          <p:cNvPicPr>
            <a:picLocks noGrp="1" noChangeAspect="1"/>
          </p:cNvPicPr>
          <p:nvPr/>
        </p:nvPicPr>
        <p:blipFill>
          <a:blip r:embed="rId2"/>
          <a:stretch>
            <a:fillRect/>
          </a:stretch>
        </p:blipFill>
        <p:spPr bwMode="auto">
          <a:xfrm>
            <a:off x="3568700" y="1511300"/>
            <a:ext cx="5105400" cy="28448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alt:“Insertion Sort Worst-Case Scenario (Reversed Array)” height:400px center</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sSub>
                      <m:e>
                        <m:r>
                          <m:t>t</m:t>
                        </m:r>
                      </m:e>
                      <m:sub>
                        <m:r>
                          <m:t>j</m:t>
                        </m:r>
                      </m:sub>
                    </m:sSub>
                    <m:r>
                      <m:rPr>
                        <m:sty m:val="p"/>
                      </m:rPr>
                      <m:t>=</m:t>
                    </m:r>
                    <m:r>
                      <m:rPr>
                        <m:sty m:val="p"/>
                      </m:rPr>
                      <m:t>?</m:t>
                    </m:r>
                  </m:oMath>
                </a14:m>
              </a:p>
            </p:txBody>
          </p:sp>
        </mc:Choice>
      </mc:AlternateContent>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Worst-Case Scenario (Reversed Array) (2)</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The input array is reverse sorted </a:t>
                </a:r>
                <a14:m>
                  <m:oMath xmlns:m="http://schemas.openxmlformats.org/officeDocument/2006/math">
                    <m:sSub>
                      <m:e>
                        <m:r>
                          <m:t>t</m:t>
                        </m:r>
                      </m:e>
                      <m:sub>
                        <m:r>
                          <m:t>j</m:t>
                        </m:r>
                      </m:sub>
                    </m:sSub>
                    <m:r>
                      <m:rPr>
                        <m:sty m:val="p"/>
                      </m:rPr>
                      <m:t>=</m:t>
                    </m:r>
                    <m:r>
                      <m:t>j</m:t>
                    </m:r>
                  </m:oMath>
                </a14:m>
                <a:r>
                  <a:rPr/>
                  <a:t> for all </a:t>
                </a:r>
                <a14:m>
                  <m:oMath xmlns:m="http://schemas.openxmlformats.org/officeDocument/2006/math">
                    <m:r>
                      <m:t>j</m:t>
                    </m:r>
                  </m:oMath>
                </a14:m>
                <a:r>
                  <a:rPr/>
                  <a:t> after calculation worst case runtime will be</a:t>
                </a:r>
              </a:p>
              <a:p>
                <a:pPr lvl="0" indent="0" marL="0">
                  <a:buNone/>
                </a:pPr>
                <a14:m>
                  <m:oMath xmlns:m="http://schemas.openxmlformats.org/officeDocument/2006/math">
                    <m:r>
                      <m:t>T</m:t>
                    </m:r>
                    <m:d>
                      <m:dPr>
                        <m:begChr m:val="("/>
                        <m:endChr m:val=")"/>
                        <m:sepChr m:val=""/>
                        <m:grow/>
                      </m:dPr>
                      <m:e>
                        <m:r>
                          <m:t>n</m:t>
                        </m:r>
                      </m:e>
                    </m:d>
                    <m:r>
                      <m:rPr>
                        <m:sty m:val="p"/>
                      </m:rPr>
                      <m:t>=</m:t>
                    </m:r>
                    <m:r>
                      <m:t>1</m:t>
                    </m:r>
                    <m:r>
                      <m:rPr>
                        <m:sty m:val="p"/>
                      </m:rPr>
                      <m:t>/</m:t>
                    </m:r>
                    <m:r>
                      <m:t>2</m:t>
                    </m:r>
                    <m:d>
                      <m:dPr>
                        <m:begChr m:val="("/>
                        <m:endChr m:val=")"/>
                        <m:sepChr m:val=""/>
                        <m:grow/>
                      </m:dPr>
                      <m:e>
                        <m:sSub>
                          <m:e>
                            <m:r>
                              <m:t>c</m:t>
                            </m:r>
                          </m:e>
                          <m:sub>
                            <m:r>
                              <m:t>4</m:t>
                            </m:r>
                          </m:sub>
                        </m:sSub>
                        <m:r>
                          <m:rPr>
                            <m:sty m:val="p"/>
                          </m:rPr>
                          <m:t>+</m:t>
                        </m:r>
                        <m:sSub>
                          <m:e>
                            <m:r>
                              <m:t>c</m:t>
                            </m:r>
                          </m:e>
                          <m:sub>
                            <m:r>
                              <m:t>5</m:t>
                            </m:r>
                          </m:sub>
                        </m:sSub>
                        <m:r>
                          <m:rPr>
                            <m:sty m:val="p"/>
                          </m:rPr>
                          <m:t>+</m:t>
                        </m:r>
                        <m:sSub>
                          <m:e>
                            <m:r>
                              <m:t>c</m:t>
                            </m:r>
                          </m:e>
                          <m:sub>
                            <m:r>
                              <m:t>6</m:t>
                            </m:r>
                          </m:sub>
                        </m:sSub>
                      </m:e>
                    </m:d>
                    <m:sSup>
                      <m:e>
                        <m:r>
                          <m:t>n</m:t>
                        </m:r>
                      </m:e>
                      <m:sup>
                        <m:r>
                          <m:t>2</m:t>
                        </m:r>
                      </m:sup>
                    </m:sSup>
                    <m:r>
                      <m:rPr>
                        <m:sty m:val="p"/>
                      </m:rPr>
                      <m:t>+</m:t>
                    </m:r>
                    <m:d>
                      <m:dPr>
                        <m:begChr m:val="("/>
                        <m:endChr m:val=")"/>
                        <m:sepChr m:val=""/>
                        <m:grow/>
                      </m:dPr>
                      <m:e>
                        <m:sSub>
                          <m:e>
                            <m:r>
                              <m:t>c</m:t>
                            </m:r>
                          </m:e>
                          <m:sub>
                            <m:r>
                              <m:t>1</m:t>
                            </m:r>
                          </m:sub>
                        </m:sSub>
                        <m:r>
                          <m:rPr>
                            <m:sty m:val="p"/>
                          </m:rPr>
                          <m:t>+</m:t>
                        </m:r>
                        <m:sSub>
                          <m:e>
                            <m:r>
                              <m:t>c</m:t>
                            </m:r>
                          </m:e>
                          <m:sub>
                            <m:r>
                              <m:t>2</m:t>
                            </m:r>
                          </m:sub>
                        </m:sSub>
                        <m:r>
                          <m:rPr>
                            <m:sty m:val="p"/>
                          </m:rPr>
                          <m:t>+</m:t>
                        </m:r>
                        <m:sSub>
                          <m:e>
                            <m:r>
                              <m:t>c</m:t>
                            </m:r>
                          </m:e>
                          <m:sub>
                            <m:r>
                              <m:t>3</m:t>
                            </m:r>
                          </m:sub>
                        </m:sSub>
                        <m:r>
                          <m:rPr>
                            <m:sty m:val="p"/>
                          </m:rPr>
                          <m:t>+</m:t>
                        </m:r>
                        <m:r>
                          <m:t>1</m:t>
                        </m:r>
                        <m:r>
                          <m:rPr>
                            <m:sty m:val="p"/>
                          </m:rPr>
                          <m:t>/</m:t>
                        </m:r>
                        <m:r>
                          <m:t>2</m:t>
                        </m:r>
                        <m:d>
                          <m:dPr>
                            <m:begChr m:val="("/>
                            <m:endChr m:val=")"/>
                            <m:sepChr m:val=""/>
                            <m:grow/>
                          </m:dPr>
                          <m:e>
                            <m:sSub>
                              <m:e>
                                <m:r>
                                  <m:t>c</m:t>
                                </m:r>
                              </m:e>
                              <m:sub>
                                <m:r>
                                  <m:t>4</m:t>
                                </m:r>
                              </m:sub>
                            </m:sSub>
                            <m:r>
                              <m:rPr>
                                <m:sty m:val="p"/>
                              </m:rPr>
                              <m:t>−</m:t>
                            </m:r>
                            <m:sSub>
                              <m:e>
                                <m:r>
                                  <m:t>c</m:t>
                                </m:r>
                              </m:e>
                              <m:sub>
                                <m:r>
                                  <m:t>5</m:t>
                                </m:r>
                              </m:sub>
                            </m:sSub>
                            <m:r>
                              <m:rPr>
                                <m:sty m:val="p"/>
                              </m:rPr>
                              <m:t>−</m:t>
                            </m:r>
                            <m:sSub>
                              <m:e>
                                <m:r>
                                  <m:t>c</m:t>
                                </m:r>
                              </m:e>
                              <m:sub>
                                <m:r>
                                  <m:t>6</m:t>
                                </m:r>
                              </m:sub>
                            </m:sSub>
                          </m:e>
                        </m:d>
                        <m:r>
                          <m:rPr>
                            <m:sty m:val="p"/>
                          </m:rPr>
                          <m:t>+</m:t>
                        </m:r>
                        <m:sSub>
                          <m:e>
                            <m:r>
                              <m:t>c</m:t>
                            </m:r>
                          </m:e>
                          <m:sub>
                            <m:r>
                              <m:t>7</m:t>
                            </m:r>
                          </m:sub>
                        </m:sSub>
                      </m:e>
                    </m:d>
                    <m:r>
                      <m:t>n</m:t>
                    </m:r>
                    <m:r>
                      <m:rPr>
                        <m:sty m:val="p"/>
                      </m:rPr>
                      <m:t>−</m:t>
                    </m:r>
                    <m:d>
                      <m:dPr>
                        <m:begChr m:val="("/>
                        <m:endChr m:val=")"/>
                        <m:sepChr m:val=""/>
                        <m:grow/>
                      </m:dPr>
                      <m:e>
                        <m:sSub>
                          <m:e>
                            <m:r>
                              <m:t>c</m:t>
                            </m:r>
                          </m:e>
                          <m:sub>
                            <m:r>
                              <m:t>2</m:t>
                            </m:r>
                          </m:sub>
                        </m:sSub>
                        <m:r>
                          <m:rPr>
                            <m:sty m:val="p"/>
                          </m:rPr>
                          <m:t>+</m:t>
                        </m:r>
                        <m:sSub>
                          <m:e>
                            <m:r>
                              <m:t>c</m:t>
                            </m:r>
                          </m:e>
                          <m:sub>
                            <m:r>
                              <m:t>3</m:t>
                            </m:r>
                          </m:sub>
                        </m:sSub>
                        <m:r>
                          <m:rPr>
                            <m:sty m:val="p"/>
                          </m:rPr>
                          <m:t>+</m:t>
                        </m:r>
                        <m:sSub>
                          <m:e>
                            <m:r>
                              <m:t>c</m:t>
                            </m:r>
                          </m:e>
                          <m:sub>
                            <m:r>
                              <m:t>4</m:t>
                            </m:r>
                          </m:sub>
                        </m:sSub>
                        <m:r>
                          <m:rPr>
                            <m:sty m:val="p"/>
                          </m:rPr>
                          <m:t>+</m:t>
                        </m:r>
                        <m:sSub>
                          <m:e>
                            <m:r>
                              <m:t>c</m:t>
                            </m:r>
                          </m:e>
                          <m:sub>
                            <m:r>
                              <m:t>7</m:t>
                            </m:r>
                          </m:sub>
                        </m:sSub>
                      </m:e>
                    </m:d>
                  </m:oMath>
                </a14:m>
              </a:p>
              <a:p>
                <a:pPr lvl="0" indent="0" marL="0">
                  <a:buNone/>
                </a:pPr>
                <a14:m>
                  <m:oMath xmlns:m="http://schemas.openxmlformats.org/officeDocument/2006/math">
                    <m:r>
                      <m:t>T</m:t>
                    </m:r>
                    <m:d>
                      <m:dPr>
                        <m:begChr m:val="("/>
                        <m:endChr m:val=")"/>
                        <m:sepChr m:val=""/>
                        <m:grow/>
                      </m:dPr>
                      <m:e>
                        <m:r>
                          <m:t>n</m:t>
                        </m:r>
                      </m:e>
                    </m:d>
                    <m:r>
                      <m:rPr>
                        <m:sty m:val="p"/>
                      </m:rPr>
                      <m:t>=</m:t>
                    </m:r>
                    <m:r>
                      <m:t>1</m:t>
                    </m:r>
                    <m:r>
                      <m:rPr>
                        <m:sty m:val="p"/>
                      </m:rPr>
                      <m:t>/</m:t>
                    </m:r>
                    <m:r>
                      <m:t>2</m:t>
                    </m:r>
                    <m:r>
                      <m:t>a</m:t>
                    </m:r>
                    <m:sSup>
                      <m:e>
                        <m:r>
                          <m:t>n</m:t>
                        </m:r>
                      </m:e>
                      <m:sup>
                        <m:r>
                          <m:t>2</m:t>
                        </m:r>
                      </m:sup>
                    </m:sSup>
                    <m:r>
                      <m:rPr>
                        <m:sty m:val="p"/>
                      </m:rPr>
                      <m:t>+</m:t>
                    </m:r>
                    <m:r>
                      <m:t>b</m:t>
                    </m:r>
                    <m:r>
                      <m:t>n</m:t>
                    </m:r>
                    <m:r>
                      <m:rPr>
                        <m:sty m:val="p"/>
                      </m:rPr>
                      <m:t>−</m:t>
                    </m:r>
                    <m:r>
                      <m:t>c</m:t>
                    </m:r>
                  </m:oMath>
                </a14:m>
              </a:p>
              <a:p>
                <a:pPr lvl="0" indent="0" marL="0">
                  <a:buNone/>
                </a:pPr>
                <a14:m>
                  <m:oMath xmlns:m="http://schemas.openxmlformats.org/officeDocument/2006/math">
                    <m:r>
                      <m:t>O</m:t>
                    </m:r>
                    <m:d>
                      <m:dPr>
                        <m:begChr m:val="("/>
                        <m:endChr m:val=")"/>
                        <m:sepChr m:val=""/>
                        <m:grow/>
                      </m:dPr>
                      <m:e>
                        <m:sSup>
                          <m:e>
                            <m:r>
                              <m:t>n</m:t>
                            </m:r>
                          </m:e>
                          <m:sup>
                            <m:r>
                              <m:t>2</m:t>
                            </m:r>
                          </m:sup>
                        </m:sSup>
                      </m:e>
                    </m:d>
                  </m:oMath>
                </a14:m>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We Need Mathematical Proofs</a:t>
            </a:r>
          </a:p>
        </p:txBody>
      </p:sp>
      <p:sp>
        <p:nvSpPr>
          <p:cNvPr id="3" name="Content Placeholder 2"/>
          <p:cNvSpPr>
            <a:spLocks noGrp="1"/>
          </p:cNvSpPr>
          <p:nvPr>
            <p:ph idx="1"/>
          </p:nvPr>
        </p:nvSpPr>
        <p:spPr/>
        <p:txBody>
          <a:bodyPr/>
          <a:lstStyle/>
          <a:p>
            <a:pPr lvl="0"/>
            <a:r>
              <a:rPr/>
              <a:t>Direct proof</a:t>
            </a:r>
          </a:p>
          <a:p>
            <a:pPr lvl="0"/>
            <a:r>
              <a:rPr/>
              <a:t>Proof by mathematical induction</a:t>
            </a:r>
          </a:p>
          <a:p>
            <a:pPr lvl="0"/>
            <a:r>
              <a:rPr/>
              <a:t>Proof by contraposition</a:t>
            </a:r>
          </a:p>
          <a:p>
            <a:pPr lvl="0"/>
            <a:r>
              <a:rPr/>
              <a:t>Proof by contradiction</a:t>
            </a:r>
          </a:p>
          <a:p>
            <a:pPr lvl="0"/>
            <a:r>
              <a:rPr/>
              <a:t>Proof by construction</a:t>
            </a:r>
          </a:p>
          <a:p>
            <a:pPr lvl="0"/>
            <a:r>
              <a:rPr/>
              <a:t>Proof by exhaustion</a:t>
            </a:r>
          </a:p>
          <a:p>
            <a:pPr lvl="0"/>
            <a:r>
              <a:rPr/>
              <a:t>Probabilistic proof</a:t>
            </a:r>
          </a:p>
          <a:p>
            <a:pPr lvl="0"/>
            <a:r>
              <a:rPr/>
              <a:t>Combinatorial proof</a:t>
            </a:r>
          </a:p>
          <a:p>
            <a:pPr lvl="0"/>
            <a:r>
              <a:rPr/>
              <a:t>Nonconstructive proof</a:t>
            </a:r>
          </a:p>
          <a:p>
            <a:pPr lvl="1"/>
            <a:r>
              <a:rPr/>
              <a:t>Statistical proofs in pure mathematics</a:t>
            </a:r>
          </a:p>
          <a:p>
            <a:pPr lvl="1"/>
            <a:r>
              <a:rPr/>
              <a:t>Computer-assisted proofs</a:t>
            </a:r>
          </a:p>
          <a:p>
            <a:pPr lvl="0" indent="0" marL="0">
              <a:buNone/>
            </a:pPr>
            <a:r>
              <a:rPr>
                <a:hlinkClick r:id="rId2"/>
              </a:rPr>
              <a:t>Mathematical proof - Wikipedia</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Asymptotic Runtime Analysis of Insertion-Sort</a:t>
            </a:r>
          </a:p>
        </p:txBody>
      </p:sp>
      <p:pic>
        <p:nvPicPr>
          <p:cNvPr descr="fig:  assets/ce100-week-1-intro-ins_sort_bigo.drawio.svg" id="0" name="Picture 1"/>
          <p:cNvPicPr>
            <a:picLocks noGrp="1" noChangeAspect="1"/>
          </p:cNvPicPr>
          <p:nvPr/>
        </p:nvPicPr>
        <p:blipFill>
          <a:blip r:embed="rId2"/>
          <a:stretch>
            <a:fillRect/>
          </a:stretch>
        </p:blipFill>
        <p:spPr bwMode="auto">
          <a:xfrm>
            <a:off x="1536700" y="1600200"/>
            <a:ext cx="60833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alt:“Asymptotic Runtime Analysis of Insertion-Sort” height:450px center</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Insertion-Sort Worst-case (input reverse sorted)</a:t>
                </a:r>
              </a:p>
              <a:p>
                <a:pPr lvl="0" indent="0" marL="0">
                  <a:buNone/>
                </a:pPr>
                <a:r>
                  <a:rPr/>
                  <a:t>Inner Loop is </a:t>
                </a:r>
                <a14:m>
                  <m:oMath xmlns:m="http://schemas.openxmlformats.org/officeDocument/2006/math">
                    <m:r>
                      <m:t>Θ</m:t>
                    </m:r>
                    <m:d>
                      <m:dPr>
                        <m:begChr m:val="("/>
                        <m:endChr m:val=")"/>
                        <m:sepChr m:val=""/>
                        <m:grow/>
                      </m:dPr>
                      <m:e>
                        <m:r>
                          <m:t>j</m:t>
                        </m:r>
                      </m:e>
                    </m:d>
                  </m:oMath>
                </a14:m>
              </a:p>
              <a:p>
                <a:pPr lvl="0" indent="0" marL="0">
                  <a:buNone/>
                </a:pPr>
                <a14:m>
                  <m:oMath xmlns:m="http://schemas.openxmlformats.org/officeDocument/2006/math">
                    <m:r>
                      <m:t>T</m:t>
                    </m:r>
                    <m:d>
                      <m:dPr>
                        <m:begChr m:val="("/>
                        <m:endChr m:val=")"/>
                        <m:sepChr m:val=""/>
                        <m:grow/>
                      </m:dPr>
                      <m:e>
                        <m:r>
                          <m:t>n</m:t>
                        </m:r>
                      </m:e>
                    </m:d>
                    <m:r>
                      <m:rPr>
                        <m:sty m:val="p"/>
                      </m:rPr>
                      <m:t>=</m:t>
                    </m:r>
                    <m:nary>
                      <m:naryPr>
                        <m:chr m:val="∑"/>
                        <m:limLoc m:val="undOvr"/>
                        <m:subHide m:val="0"/>
                        <m:supHide m:val="0"/>
                      </m:naryPr>
                      <m:sub>
                        <m:r>
                          <m:t>j</m:t>
                        </m:r>
                        <m:r>
                          <m:rPr>
                            <m:sty m:val="p"/>
                          </m:rPr>
                          <m:t>=</m:t>
                        </m:r>
                        <m:r>
                          <m:t>2</m:t>
                        </m:r>
                      </m:sub>
                      <m:sup>
                        <m:r>
                          <m:t>n</m:t>
                        </m:r>
                      </m:sup>
                      <m:e>
                        <m:r>
                          <m:t>Θ</m:t>
                        </m:r>
                      </m:e>
                    </m:nary>
                    <m:d>
                      <m:dPr>
                        <m:begChr m:val="("/>
                        <m:endChr m:val=")"/>
                        <m:sepChr m:val=""/>
                        <m:grow/>
                      </m:dPr>
                      <m:e>
                        <m:r>
                          <m:t>j</m:t>
                        </m:r>
                      </m:e>
                    </m:d>
                    <m:r>
                      <m:rPr>
                        <m:sty m:val="p"/>
                      </m:rPr>
                      <m:t>=</m:t>
                    </m:r>
                    <m:r>
                      <m:t>Θ</m:t>
                    </m:r>
                    <m:d>
                      <m:dPr>
                        <m:begChr m:val="("/>
                        <m:endChr m:val=")"/>
                        <m:sepChr m:val=""/>
                        <m:grow/>
                      </m:dPr>
                      <m:e>
                        <m:nary>
                          <m:naryPr>
                            <m:chr m:val="∑"/>
                            <m:limLoc m:val="undOvr"/>
                            <m:subHide m:val="0"/>
                            <m:supHide m:val="0"/>
                          </m:naryPr>
                          <m:sub>
                            <m:r>
                              <m:t>j</m:t>
                            </m:r>
                            <m:r>
                              <m:rPr>
                                <m:sty m:val="p"/>
                              </m:rPr>
                              <m:t>=</m:t>
                            </m:r>
                            <m:r>
                              <m:t>2</m:t>
                            </m:r>
                          </m:sub>
                          <m:sup>
                            <m:r>
                              <m:t>n</m:t>
                            </m:r>
                          </m:sup>
                          <m:e>
                            <m:r>
                              <m:t>j</m:t>
                            </m:r>
                          </m:e>
                        </m:nary>
                      </m:e>
                    </m:d>
                    <m:r>
                      <m:rPr>
                        <m:sty m:val="p"/>
                      </m:rPr>
                      <m:t>=</m:t>
                    </m:r>
                    <m:r>
                      <m:t>Θ</m:t>
                    </m:r>
                    <m:d>
                      <m:dPr>
                        <m:begChr m:val="("/>
                        <m:endChr m:val=")"/>
                        <m:sepChr m:val=""/>
                        <m:grow/>
                      </m:dPr>
                      <m:e>
                        <m:sSup>
                          <m:e>
                            <m:r>
                              <m:t>n</m:t>
                            </m:r>
                          </m:e>
                          <m:sup>
                            <m:r>
                              <m:t>2</m:t>
                            </m:r>
                          </m:sup>
                        </m:sSup>
                      </m:e>
                    </m:d>
                  </m:oMath>
                </a14:m>
              </a:p>
            </p:txBody>
          </p:sp>
        </mc:Choice>
      </mc:AlternateContent>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Insertion-Sort Average-case (all permutations uniformly distributed)</a:t>
                </a:r>
              </a:p>
              <a:p>
                <a:pPr lvl="0" indent="0" marL="0">
                  <a:buNone/>
                </a:pPr>
                <a:r>
                  <a:rPr/>
                  <a:t>Inner Loop is </a:t>
                </a:r>
                <a14:m>
                  <m:oMath xmlns:m="http://schemas.openxmlformats.org/officeDocument/2006/math">
                    <m:r>
                      <m:t>Θ</m:t>
                    </m:r>
                    <m:d>
                      <m:dPr>
                        <m:begChr m:val="("/>
                        <m:endChr m:val=")"/>
                        <m:sepChr m:val=""/>
                        <m:grow/>
                      </m:dPr>
                      <m:e>
                        <m:r>
                          <m:t>j</m:t>
                        </m:r>
                        <m:r>
                          <m:rPr>
                            <m:sty m:val="p"/>
                          </m:rPr>
                          <m:t>/</m:t>
                        </m:r>
                        <m:r>
                          <m:t>2</m:t>
                        </m:r>
                      </m:e>
                    </m:d>
                  </m:oMath>
                </a14:m>
              </a:p>
              <a:p>
                <a:pPr lvl="0" indent="0" marL="0">
                  <a:buNone/>
                </a:pPr>
                <a14:m>
                  <m:oMath xmlns:m="http://schemas.openxmlformats.org/officeDocument/2006/math">
                    <m:r>
                      <m:t>T</m:t>
                    </m:r>
                    <m:d>
                      <m:dPr>
                        <m:begChr m:val="("/>
                        <m:endChr m:val=")"/>
                        <m:sepChr m:val=""/>
                        <m:grow/>
                      </m:dPr>
                      <m:e>
                        <m:r>
                          <m:t>n</m:t>
                        </m:r>
                      </m:e>
                    </m:d>
                    <m:r>
                      <m:rPr>
                        <m:sty m:val="p"/>
                      </m:rPr>
                      <m:t>=</m:t>
                    </m:r>
                    <m:nary>
                      <m:naryPr>
                        <m:chr m:val="∑"/>
                        <m:limLoc m:val="undOvr"/>
                        <m:subHide m:val="0"/>
                        <m:supHide m:val="0"/>
                      </m:naryPr>
                      <m:sub>
                        <m:r>
                          <m:t>j</m:t>
                        </m:r>
                        <m:r>
                          <m:rPr>
                            <m:sty m:val="p"/>
                          </m:rPr>
                          <m:t>=</m:t>
                        </m:r>
                        <m:r>
                          <m:t>2</m:t>
                        </m:r>
                      </m:sub>
                      <m:sup>
                        <m:r>
                          <m:t>n</m:t>
                        </m:r>
                      </m:sup>
                      <m:e>
                        <m:r>
                          <m:t>Θ</m:t>
                        </m:r>
                      </m:e>
                    </m:nary>
                    <m:d>
                      <m:dPr>
                        <m:begChr m:val="("/>
                        <m:endChr m:val=")"/>
                        <m:sepChr m:val=""/>
                        <m:grow/>
                      </m:dPr>
                      <m:e>
                        <m:r>
                          <m:t>j</m:t>
                        </m:r>
                        <m:r>
                          <m:rPr>
                            <m:sty m:val="p"/>
                          </m:rPr>
                          <m:t>/</m:t>
                        </m:r>
                        <m:r>
                          <m:t>2</m:t>
                        </m:r>
                      </m:e>
                    </m:d>
                    <m:r>
                      <m:rPr>
                        <m:sty m:val="p"/>
                      </m:rPr>
                      <m:t>=</m:t>
                    </m:r>
                    <m:nary>
                      <m:naryPr>
                        <m:chr m:val="∑"/>
                        <m:limLoc m:val="undOvr"/>
                        <m:subHide m:val="0"/>
                        <m:supHide m:val="0"/>
                      </m:naryPr>
                      <m:sub>
                        <m:r>
                          <m:t>j</m:t>
                        </m:r>
                        <m:r>
                          <m:rPr>
                            <m:sty m:val="p"/>
                          </m:rPr>
                          <m:t>=</m:t>
                        </m:r>
                        <m:r>
                          <m:t>2</m:t>
                        </m:r>
                      </m:sub>
                      <m:sup>
                        <m:r>
                          <m:t>n</m:t>
                        </m:r>
                      </m:sup>
                      <m:e>
                        <m:r>
                          <m:t>Θ</m:t>
                        </m:r>
                      </m:e>
                    </m:nary>
                    <m:d>
                      <m:dPr>
                        <m:begChr m:val="("/>
                        <m:endChr m:val=")"/>
                        <m:sepChr m:val=""/>
                        <m:grow/>
                      </m:dPr>
                      <m:e>
                        <m:r>
                          <m:t>j</m:t>
                        </m:r>
                      </m:e>
                    </m:d>
                    <m:r>
                      <m:rPr>
                        <m:sty m:val="p"/>
                      </m:rPr>
                      <m:t>=</m:t>
                    </m:r>
                    <m:r>
                      <m:t>Θ</m:t>
                    </m:r>
                    <m:d>
                      <m:dPr>
                        <m:begChr m:val="("/>
                        <m:endChr m:val=")"/>
                        <m:sepChr m:val=""/>
                        <m:grow/>
                      </m:dPr>
                      <m:e>
                        <m:sSup>
                          <m:e>
                            <m:r>
                              <m:t>n</m:t>
                            </m:r>
                          </m:e>
                          <m:sup>
                            <m:r>
                              <m:t>2</m:t>
                            </m:r>
                          </m:sup>
                        </m:sSup>
                      </m:e>
                    </m:d>
                  </m:oMath>
                </a14:m>
              </a:p>
            </p:txBody>
          </p:sp>
        </mc:Choice>
      </mc:AlternateContent>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Array Sorting Algorithms Time/Space Complexities</a:t>
            </a:r>
          </a:p>
        </p:txBody>
      </p:sp>
      <p:sp>
        <p:nvSpPr>
          <p:cNvPr id="4" name="Text Placeholder 3"/>
          <p:cNvSpPr>
            <a:spLocks noGrp="1"/>
          </p:cNvSpPr>
          <p:nvPr>
            <p:ph idx="2" sz="half" type="body"/>
          </p:nvPr>
        </p:nvSpPr>
        <p:spPr/>
        <p:txBody>
          <a:bodyPr/>
          <a:lstStyle/>
          <a:p>
            <a:pPr lvl="0" indent="0" marL="0">
              <a:buNone/>
            </a:pPr>
            <a:r>
              <a:rPr/>
              <a:t>To compare this sorting algorithm please check the following map again.</a:t>
            </a:r>
          </a:p>
        </p:txBody>
      </p:sp>
      <p:pic>
        <p:nvPicPr>
          <p:cNvPr descr="fig:  assets/ce100-week-1-intro-bigo3.drawio.svg" id="0" name="Picture 1"/>
          <p:cNvPicPr>
            <a:picLocks noGrp="1" noChangeAspect="1"/>
          </p:cNvPicPr>
          <p:nvPr/>
        </p:nvPicPr>
        <p:blipFill>
          <a:blip r:embed="rId2"/>
          <a:stretch>
            <a:fillRect/>
          </a:stretch>
        </p:blipFill>
        <p:spPr bwMode="auto">
          <a:xfrm>
            <a:off x="3568700" y="1206500"/>
            <a:ext cx="5105400" cy="34544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alt:“array sorting algorithms” height:450px center</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Merge Sort : Divide / Conquer / Combine (1)</a:t>
            </a:r>
          </a:p>
        </p:txBody>
      </p:sp>
      <p:pic>
        <p:nvPicPr>
          <p:cNvPr descr="fig:  assets/ce100-week-1-intro-merge_sort_1.drawio.svg" id="0" name="Picture 1"/>
          <p:cNvPicPr>
            <a:picLocks noGrp="1" noChangeAspect="1"/>
          </p:cNvPicPr>
          <p:nvPr/>
        </p:nvPicPr>
        <p:blipFill>
          <a:blip r:embed="rId2"/>
          <a:stretch>
            <a:fillRect/>
          </a:stretch>
        </p:blipFill>
        <p:spPr bwMode="auto">
          <a:xfrm>
            <a:off x="685800" y="1600200"/>
            <a:ext cx="7759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alt:“Merge Sort : Divide / Conquer / Combine” height:450px center</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Merge Sort : Divide / Conquer / Combine (2)</a:t>
            </a:r>
          </a:p>
        </p:txBody>
      </p:sp>
      <p:sp>
        <p:nvSpPr>
          <p:cNvPr id="3" name="Content Placeholder 2"/>
          <p:cNvSpPr>
            <a:spLocks noGrp="1"/>
          </p:cNvSpPr>
          <p:nvPr>
            <p:ph idx="1"/>
          </p:nvPr>
        </p:nvSpPr>
        <p:spPr/>
        <p:txBody>
          <a:bodyPr/>
          <a:lstStyle/>
          <a:p>
            <a:pPr lvl="0" indent="0" marL="0">
              <a:buNone/>
            </a:pPr>
            <a:r>
              <a:rPr b="1"/>
              <a:t>Divide</a:t>
            </a:r>
            <a:r>
              <a:rPr/>
              <a:t>: we divide the problem into a number of subproblems</a:t>
            </a:r>
          </a:p>
          <a:p>
            <a:pPr lvl="0" indent="0" marL="0">
              <a:buNone/>
            </a:pPr>
            <a:r>
              <a:rPr b="1"/>
              <a:t>Conquer</a:t>
            </a:r>
            <a:r>
              <a:rPr/>
              <a:t>: We solve the subproblems recursively</a:t>
            </a:r>
          </a:p>
          <a:p>
            <a:pPr lvl="0" indent="0" marL="0">
              <a:buNone/>
            </a:pPr>
            <a:r>
              <a:rPr b="1"/>
              <a:t>Base-Case</a:t>
            </a:r>
            <a:r>
              <a:rPr/>
              <a:t>: Solve by Brute-Force</a:t>
            </a:r>
          </a:p>
          <a:p>
            <a:pPr lvl="0" indent="0" marL="0">
              <a:buNone/>
            </a:pPr>
            <a:r>
              <a:rPr b="1"/>
              <a:t>Combine</a:t>
            </a:r>
            <a:r>
              <a:rPr/>
              <a:t>: Subproblem solutions to the original problem</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Merge Sort Example</a:t>
            </a:r>
          </a:p>
        </p:txBody>
      </p:sp>
      <p:pic>
        <p:nvPicPr>
          <p:cNvPr descr="fig:  assets/ce100-week-1-intro-merge_sort_example.drawio.svg" id="0" name="Picture 1"/>
          <p:cNvPicPr>
            <a:picLocks noGrp="1" noChangeAspect="1"/>
          </p:cNvPicPr>
          <p:nvPr/>
        </p:nvPicPr>
        <p:blipFill>
          <a:blip r:embed="rId2"/>
          <a:stretch>
            <a:fillRect/>
          </a:stretch>
        </p:blipFill>
        <p:spPr bwMode="auto">
          <a:xfrm>
            <a:off x="2514600" y="1600200"/>
            <a:ext cx="4102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alt:“Merge Sort Example” height:550px center</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Merge Sort Algorithm (initial setup)</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Merge Sort is a recursive sorting algorithm, for initial case we need to call </a:t>
                </a:r>
                <a:r>
                  <a:rPr>
                    <a:latin typeface="Courier"/>
                  </a:rPr>
                  <a:t>Merge-Sort(A,1,n)</a:t>
                </a:r>
                <a:r>
                  <a:rPr/>
                  <a:t> for sorting </a:t>
                </a:r>
                <a14:m>
                  <m:oMath xmlns:m="http://schemas.openxmlformats.org/officeDocument/2006/math">
                    <m:r>
                      <m:t>A</m:t>
                    </m:r>
                    <m:d>
                      <m:dPr>
                        <m:begChr m:val="["/>
                        <m:endChr m:val="]"/>
                        <m:sepChr m:val=""/>
                        <m:grow/>
                      </m:dPr>
                      <m:e>
                        <m:r>
                          <m:t>1</m:t>
                        </m:r>
                        <m:r>
                          <m:rPr>
                            <m:sty m:val="p"/>
                          </m:rPr>
                          <m:t>.</m:t>
                        </m:r>
                        <m:r>
                          <m:rPr>
                            <m:sty m:val="p"/>
                          </m:rPr>
                          <m:t>.</m:t>
                        </m:r>
                        <m:r>
                          <m:t>n</m:t>
                        </m:r>
                      </m:e>
                    </m:d>
                  </m:oMath>
                </a14:m>
              </a:p>
              <a:p>
                <a:pPr lvl="0" indent="0" marL="0">
                  <a:buNone/>
                </a:pPr>
                <a:r>
                  <a:rPr/>
                  <a:t>initial case</a:t>
                </a:r>
              </a:p>
              <a:p>
                <a:pPr lvl="0" indent="0">
                  <a:buNone/>
                </a:pPr>
                <a:r>
                  <a:rPr>
                    <a:latin typeface="Courier"/>
                  </a:rPr>
                  <a:t>A </a:t>
                </a:r>
                <a:r>
                  <a:rPr>
                    <a:solidFill>
                      <a:srgbClr val="4070A0"/>
                    </a:solidFill>
                    <a:latin typeface="Courier"/>
                  </a:rPr>
                  <a:t>:</a:t>
                </a:r>
                <a:r>
                  <a:rPr>
                    <a:latin typeface="Courier"/>
                  </a:rPr>
                  <a:t> Array</a:t>
                </a:r>
                <a:br/>
                <a:r>
                  <a:rPr>
                    <a:latin typeface="Courier"/>
                  </a:rPr>
                  <a:t>p </a:t>
                </a:r>
                <a:r>
                  <a:rPr>
                    <a:solidFill>
                      <a:srgbClr val="4070A0"/>
                    </a:solidFill>
                    <a:latin typeface="Courier"/>
                  </a:rPr>
                  <a:t>:</a:t>
                </a:r>
                <a:r>
                  <a:rPr>
                    <a:latin typeface="Courier"/>
                  </a:rPr>
                  <a:t> </a:t>
                </a:r>
                <a:r>
                  <a:rPr>
                    <a:solidFill>
                      <a:srgbClr val="40A070"/>
                    </a:solidFill>
                    <a:latin typeface="Courier"/>
                  </a:rPr>
                  <a:t>1</a:t>
                </a:r>
                <a:r>
                  <a:rPr>
                    <a:latin typeface="Courier"/>
                  </a:rPr>
                  <a:t> (offset)</a:t>
                </a:r>
                <a:br/>
                <a:r>
                  <a:rPr>
                    <a:latin typeface="Courier"/>
                  </a:rPr>
                  <a:t>r </a:t>
                </a:r>
                <a:r>
                  <a:rPr>
                    <a:solidFill>
                      <a:srgbClr val="4070A0"/>
                    </a:solidFill>
                    <a:latin typeface="Courier"/>
                  </a:rPr>
                  <a:t>:</a:t>
                </a:r>
                <a:r>
                  <a:rPr>
                    <a:latin typeface="Courier"/>
                  </a:rPr>
                  <a:t> </a:t>
                </a:r>
                <a:r>
                  <a:rPr>
                    <a:solidFill>
                      <a:srgbClr val="06287E"/>
                    </a:solidFill>
                    <a:latin typeface="Courier"/>
                  </a:rPr>
                  <a:t>n</a:t>
                </a:r>
                <a:r>
                  <a:rPr>
                    <a:latin typeface="Courier"/>
                  </a:rPr>
                  <a:t> (length)</a:t>
                </a:r>
                <a:br/>
                <a:r>
                  <a:rPr>
                    <a:latin typeface="Courier"/>
                  </a:rPr>
                  <a:t>Merge</a:t>
                </a:r>
                <a:r>
                  <a:rPr>
                    <a:solidFill>
                      <a:srgbClr val="4070A0"/>
                    </a:solidFill>
                    <a:latin typeface="Courier"/>
                  </a:rPr>
                  <a:t>-</a:t>
                </a:r>
                <a:r>
                  <a:rPr>
                    <a:solidFill>
                      <a:srgbClr val="06287E"/>
                    </a:solidFill>
                    <a:latin typeface="Courier"/>
                  </a:rPr>
                  <a:t>Sort</a:t>
                </a:r>
                <a:r>
                  <a:rPr>
                    <a:latin typeface="Courier"/>
                  </a:rPr>
                  <a:t>(A,</a:t>
                </a:r>
                <a:r>
                  <a:rPr>
                    <a:solidFill>
                      <a:srgbClr val="40A070"/>
                    </a:solidFill>
                    <a:latin typeface="Courier"/>
                  </a:rPr>
                  <a:t>1</a:t>
                </a:r>
                <a:r>
                  <a:rPr>
                    <a:latin typeface="Courier"/>
                  </a:rPr>
                  <a:t>,n)</a:t>
                </a:r>
              </a:p>
            </p:txBody>
          </p:sp>
        </mc:Choice>
      </mc:AlternateContent>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Merge Sort Algorithm (internal iterations)</a:t>
            </a:r>
          </a:p>
        </p:txBody>
      </p:sp>
      <p:sp>
        <p:nvSpPr>
          <p:cNvPr id="3" name="Content Placeholder 2"/>
          <p:cNvSpPr>
            <a:spLocks noGrp="1"/>
          </p:cNvSpPr>
          <p:nvPr>
            <p:ph idx="1"/>
          </p:nvPr>
        </p:nvSpPr>
        <p:spPr/>
        <p:txBody>
          <a:bodyPr/>
          <a:lstStyle/>
          <a:p>
            <a:pPr lvl="0" indent="0" marL="0">
              <a:buNone/>
            </a:pPr>
            <a:r>
              <a:rPr/>
              <a:t>internal iterations</a:t>
            </a:r>
          </a:p>
          <a:p>
            <a:pPr lvl="0" indent="0">
              <a:buNone/>
            </a:pPr>
            <a:r>
              <a:rPr>
                <a:latin typeface="Courier"/>
              </a:rPr>
              <a:t>A </a:t>
            </a:r>
            <a:r>
              <a:rPr>
                <a:solidFill>
                  <a:srgbClr val="4070A0"/>
                </a:solidFill>
                <a:latin typeface="Courier"/>
              </a:rPr>
              <a:t>:</a:t>
            </a:r>
            <a:r>
              <a:rPr>
                <a:latin typeface="Courier"/>
              </a:rPr>
              <a:t> Array</a:t>
            </a:r>
            <a:br/>
            <a:r>
              <a:rPr>
                <a:latin typeface="Courier"/>
              </a:rPr>
              <a:t>p </a:t>
            </a:r>
            <a:r>
              <a:rPr>
                <a:solidFill>
                  <a:srgbClr val="4070A0"/>
                </a:solidFill>
                <a:latin typeface="Courier"/>
              </a:rPr>
              <a:t>:</a:t>
            </a:r>
            <a:r>
              <a:rPr>
                <a:latin typeface="Courier"/>
              </a:rPr>
              <a:t> offset</a:t>
            </a:r>
            <a:br/>
            <a:r>
              <a:rPr>
                <a:latin typeface="Courier"/>
              </a:rPr>
              <a:t>r </a:t>
            </a:r>
            <a:r>
              <a:rPr>
                <a:solidFill>
                  <a:srgbClr val="4070A0"/>
                </a:solidFill>
                <a:latin typeface="Courier"/>
              </a:rPr>
              <a:t>:</a:t>
            </a:r>
            <a:r>
              <a:rPr>
                <a:latin typeface="Courier"/>
              </a:rPr>
              <a:t> length</a:t>
            </a:r>
            <a:br/>
            <a:r>
              <a:rPr>
                <a:latin typeface="Courier"/>
              </a:rPr>
              <a:t>Merge</a:t>
            </a:r>
            <a:r>
              <a:rPr>
                <a:solidFill>
                  <a:srgbClr val="4070A0"/>
                </a:solidFill>
                <a:latin typeface="Courier"/>
              </a:rPr>
              <a:t>-</a:t>
            </a:r>
            <a:r>
              <a:rPr>
                <a:solidFill>
                  <a:srgbClr val="06287E"/>
                </a:solidFill>
                <a:latin typeface="Courier"/>
              </a:rPr>
              <a:t>Sort</a:t>
            </a:r>
            <a:r>
              <a:rPr>
                <a:latin typeface="Courier"/>
              </a:rPr>
              <a:t>(A,p,r)</a:t>
            </a:r>
            <a:br/>
            <a:r>
              <a:rPr>
                <a:latin typeface="Courier"/>
              </a:rPr>
              <a:t>    </a:t>
            </a:r>
            <a:r>
              <a:rPr b="1">
                <a:solidFill>
                  <a:srgbClr val="007020"/>
                </a:solidFill>
                <a:latin typeface="Courier"/>
              </a:rPr>
              <a:t>if</a:t>
            </a:r>
            <a:r>
              <a:rPr>
                <a:latin typeface="Courier"/>
              </a:rPr>
              <a:t> p</a:t>
            </a:r>
            <a:r>
              <a:rPr>
                <a:solidFill>
                  <a:srgbClr val="007020"/>
                </a:solidFill>
                <a:latin typeface="Courier"/>
              </a:rPr>
              <a:t>=</a:t>
            </a:r>
            <a:r>
              <a:rPr>
                <a:latin typeface="Courier"/>
              </a:rPr>
              <a:t>r </a:t>
            </a:r>
            <a:r>
              <a:rPr>
                <a:solidFill>
                  <a:srgbClr val="06287E"/>
                </a:solidFill>
                <a:latin typeface="Courier"/>
              </a:rPr>
              <a:t>then</a:t>
            </a:r>
            <a:r>
              <a:rPr>
                <a:latin typeface="Courier"/>
              </a:rPr>
              <a:t>                (CHECK FOR BASE</a:t>
            </a:r>
            <a:r>
              <a:rPr>
                <a:solidFill>
                  <a:srgbClr val="4070A0"/>
                </a:solidFill>
                <a:latin typeface="Courier"/>
              </a:rPr>
              <a:t>-</a:t>
            </a:r>
            <a:r>
              <a:rPr>
                <a:latin typeface="Courier"/>
              </a:rPr>
              <a:t>CASE)</a:t>
            </a:r>
            <a:br/>
            <a:r>
              <a:rPr>
                <a:latin typeface="Courier"/>
              </a:rPr>
              <a:t>        return</a:t>
            </a:r>
            <a:br/>
            <a:r>
              <a:rPr>
                <a:latin typeface="Courier"/>
              </a:rPr>
              <a:t>    </a:t>
            </a:r>
            <a:r>
              <a:rPr b="1">
                <a:solidFill>
                  <a:srgbClr val="007020"/>
                </a:solidFill>
                <a:latin typeface="Courier"/>
              </a:rPr>
              <a:t>else</a:t>
            </a:r>
            <a:br/>
            <a:r>
              <a:rPr>
                <a:latin typeface="Courier"/>
              </a:rPr>
              <a:t>        q </a:t>
            </a:r>
            <a:r>
              <a:rPr>
                <a:solidFill>
                  <a:srgbClr val="007020"/>
                </a:solidFill>
                <a:latin typeface="Courier"/>
              </a:rPr>
              <a:t>=</a:t>
            </a:r>
            <a:r>
              <a:rPr>
                <a:latin typeface="Courier"/>
              </a:rPr>
              <a:t> </a:t>
            </a:r>
            <a:r>
              <a:rPr>
                <a:solidFill>
                  <a:srgbClr val="06287E"/>
                </a:solidFill>
                <a:latin typeface="Courier"/>
              </a:rPr>
              <a:t>floor</a:t>
            </a:r>
            <a:r>
              <a:rPr>
                <a:latin typeface="Courier"/>
              </a:rPr>
              <a:t>((p</a:t>
            </a:r>
            <a:r>
              <a:rPr>
                <a:solidFill>
                  <a:srgbClr val="4070A0"/>
                </a:solidFill>
                <a:latin typeface="Courier"/>
              </a:rPr>
              <a:t>+</a:t>
            </a:r>
            <a:r>
              <a:rPr>
                <a:latin typeface="Courier"/>
              </a:rPr>
              <a:t>r)</a:t>
            </a:r>
            <a:r>
              <a:rPr>
                <a:solidFill>
                  <a:srgbClr val="4070A0"/>
                </a:solidFill>
                <a:latin typeface="Courier"/>
              </a:rPr>
              <a:t>/</a:t>
            </a:r>
            <a:r>
              <a:rPr>
                <a:solidFill>
                  <a:srgbClr val="40A070"/>
                </a:solidFill>
                <a:latin typeface="Courier"/>
              </a:rPr>
              <a:t>2</a:t>
            </a:r>
            <a:r>
              <a:rPr>
                <a:latin typeface="Courier"/>
              </a:rPr>
              <a:t>)    (DIVIDE)</a:t>
            </a:r>
            <a:br/>
            <a:r>
              <a:rPr>
                <a:latin typeface="Courier"/>
              </a:rPr>
              <a:t>        Merge</a:t>
            </a:r>
            <a:r>
              <a:rPr>
                <a:solidFill>
                  <a:srgbClr val="4070A0"/>
                </a:solidFill>
                <a:latin typeface="Courier"/>
              </a:rPr>
              <a:t>-</a:t>
            </a:r>
            <a:r>
              <a:rPr>
                <a:solidFill>
                  <a:srgbClr val="06287E"/>
                </a:solidFill>
                <a:latin typeface="Courier"/>
              </a:rPr>
              <a:t>Sort</a:t>
            </a:r>
            <a:r>
              <a:rPr>
                <a:latin typeface="Courier"/>
              </a:rPr>
              <a:t>(A,p,q)     (CONQUER)</a:t>
            </a:r>
            <a:br/>
            <a:r>
              <a:rPr>
                <a:latin typeface="Courier"/>
              </a:rPr>
              <a:t>        Merge</a:t>
            </a:r>
            <a:r>
              <a:rPr>
                <a:solidFill>
                  <a:srgbClr val="4070A0"/>
                </a:solidFill>
                <a:latin typeface="Courier"/>
              </a:rPr>
              <a:t>-</a:t>
            </a:r>
            <a:r>
              <a:rPr>
                <a:solidFill>
                  <a:srgbClr val="06287E"/>
                </a:solidFill>
                <a:latin typeface="Courier"/>
              </a:rPr>
              <a:t>Sort</a:t>
            </a:r>
            <a:r>
              <a:rPr>
                <a:latin typeface="Courier"/>
              </a:rPr>
              <a:t>(A,q</a:t>
            </a:r>
            <a:r>
              <a:rPr>
                <a:solidFill>
                  <a:srgbClr val="4070A0"/>
                </a:solidFill>
                <a:latin typeface="Courier"/>
              </a:rPr>
              <a:t>+</a:t>
            </a:r>
            <a:r>
              <a:rPr>
                <a:solidFill>
                  <a:srgbClr val="40A070"/>
                </a:solidFill>
                <a:latin typeface="Courier"/>
              </a:rPr>
              <a:t>1</a:t>
            </a:r>
            <a:r>
              <a:rPr>
                <a:latin typeface="Courier"/>
              </a:rPr>
              <a:t>,r)   (CONQUER)</a:t>
            </a:r>
            <a:br/>
            <a:r>
              <a:rPr>
                <a:latin typeface="Courier"/>
              </a:rPr>
              <a:t>        </a:t>
            </a:r>
            <a:r>
              <a:rPr>
                <a:solidFill>
                  <a:srgbClr val="06287E"/>
                </a:solidFill>
                <a:latin typeface="Courier"/>
              </a:rPr>
              <a:t>Merge</a:t>
            </a:r>
            <a:r>
              <a:rPr>
                <a:latin typeface="Courier"/>
              </a:rPr>
              <a:t>(A,p,q,r)        (COMBINE)</a:t>
            </a:r>
            <a:br/>
            <a:r>
              <a:rPr>
                <a:latin typeface="Courier"/>
              </a:rPr>
              <a:t>    endif</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Merge Sort Algorithm (Combine-1)</a:t>
            </a:r>
          </a:p>
        </p:txBody>
      </p:sp>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buNone/>
                </a:pPr>
                <a14:m>
                  <m:oMath xmlns:m="http://schemas.openxmlformats.org/officeDocument/2006/math">
                    <m:r>
                      <m:t>p</m:t>
                    </m:r>
                    <m:r>
                      <m:rPr>
                        <m:sty m:val="p"/>
                      </m:rPr>
                      <m:t>=</m:t>
                    </m:r>
                    <m:r>
                      <m:t>s</m:t>
                    </m:r>
                    <m:r>
                      <m:t>t</m:t>
                    </m:r>
                    <m:r>
                      <m:t>a</m:t>
                    </m:r>
                    <m:r>
                      <m:t>r</m:t>
                    </m:r>
                    <m:r>
                      <m:t>t</m:t>
                    </m:r>
                    <m:r>
                      <m:rPr>
                        <m:sty m:val="p"/>
                      </m:rPr>
                      <m:t>−</m:t>
                    </m:r>
                    <m:r>
                      <m:t>p</m:t>
                    </m:r>
                    <m:r>
                      <m:t>o</m:t>
                    </m:r>
                    <m:r>
                      <m:t>i</m:t>
                    </m:r>
                    <m:r>
                      <m:t>n</m:t>
                    </m:r>
                    <m:r>
                      <m:t>t</m:t>
                    </m:r>
                  </m:oMath>
                </a14:m>
                <a:r>
                  <a:rPr/>
                  <a:t> </a:t>
                </a:r>
                <a14:m>
                  <m:oMath xmlns:m="http://schemas.openxmlformats.org/officeDocument/2006/math">
                    <m:r>
                      <m:t>q</m:t>
                    </m:r>
                    <m:r>
                      <m:rPr>
                        <m:sty m:val="p"/>
                      </m:rPr>
                      <m:t>=</m:t>
                    </m:r>
                    <m:r>
                      <m:t>m</m:t>
                    </m:r>
                    <m:r>
                      <m:t>i</m:t>
                    </m:r>
                    <m:r>
                      <m:t>d</m:t>
                    </m:r>
                    <m:r>
                      <m:rPr>
                        <m:sty m:val="p"/>
                      </m:rPr>
                      <m:t>−</m:t>
                    </m:r>
                    <m:r>
                      <m:t>p</m:t>
                    </m:r>
                    <m:r>
                      <m:t>o</m:t>
                    </m:r>
                    <m:r>
                      <m:t>i</m:t>
                    </m:r>
                    <m:r>
                      <m:t>n</m:t>
                    </m:r>
                    <m:r>
                      <m:t>t</m:t>
                    </m:r>
                  </m:oMath>
                </a14:m>
                <a:r>
                  <a:rPr/>
                  <a:t> </a:t>
                </a:r>
                <a14:m>
                  <m:oMath xmlns:m="http://schemas.openxmlformats.org/officeDocument/2006/math">
                    <m:r>
                      <m:t>r</m:t>
                    </m:r>
                    <m:r>
                      <m:rPr>
                        <m:sty m:val="p"/>
                      </m:rPr>
                      <m:t>=</m:t>
                    </m:r>
                    <m:r>
                      <m:t>e</m:t>
                    </m:r>
                    <m:r>
                      <m:t>n</m:t>
                    </m:r>
                    <m:r>
                      <m:t>d</m:t>
                    </m:r>
                    <m:r>
                      <m:rPr>
                        <m:sty m:val="p"/>
                      </m:rPr>
                      <m:t>−</m:t>
                    </m:r>
                    <m:r>
                      <m:t>p</m:t>
                    </m:r>
                    <m:r>
                      <m:t>o</m:t>
                    </m:r>
                    <m:r>
                      <m:t>i</m:t>
                    </m:r>
                    <m:r>
                      <m:t>n</m:t>
                    </m:r>
                    <m:r>
                      <m:t>t</m:t>
                    </m:r>
                  </m:oMath>
                </a14:m>
              </a:p>
            </p:txBody>
          </p:sp>
        </mc:Choice>
      </mc:AlternateContent>
      <p:pic>
        <p:nvPicPr>
          <p:cNvPr descr="fig:  assets/ce100-week-1-intro-merge-sort-algo-1.drawio.svg" id="0" name="Picture 1"/>
          <p:cNvPicPr>
            <a:picLocks noGrp="1" noChangeAspect="1"/>
          </p:cNvPicPr>
          <p:nvPr/>
        </p:nvPicPr>
        <p:blipFill>
          <a:blip r:embed="rId2"/>
          <a:stretch>
            <a:fillRect/>
          </a:stretch>
        </p:blipFill>
        <p:spPr bwMode="auto">
          <a:xfrm>
            <a:off x="3568700" y="1384300"/>
            <a:ext cx="5105400" cy="30988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alt:“Merge Sort Algorithm (Combine-1)” height:450px center</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Introduction to Analysis of Algorithms</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Merge Sort Algorithm (Combine-2)</a:t>
            </a:r>
          </a:p>
        </p:txBody>
      </p:sp>
      <p:sp>
        <p:nvSpPr>
          <p:cNvPr id="4" name="Text Placeholder 3"/>
          <p:cNvSpPr>
            <a:spLocks noGrp="1"/>
          </p:cNvSpPr>
          <p:nvPr>
            <p:ph idx="2" sz="half" type="body"/>
          </p:nvPr>
        </p:nvSpPr>
        <p:spPr/>
        <p:txBody>
          <a:bodyPr/>
          <a:lstStyle/>
          <a:p>
            <a:pPr lvl="0" indent="0" marL="0">
              <a:buNone/>
            </a:pPr>
            <a:r>
              <a:rPr/>
              <a:t>brute-force task, merging two sorted subarrays</a:t>
            </a:r>
          </a:p>
          <a:p>
            <a:pPr lvl="0" indent="0" marL="0">
              <a:buNone/>
            </a:pPr>
            <a:r>
              <a:rPr/>
              <a:t>The pseudo-code in the textbook (Sec. 2.3.1)</a:t>
            </a:r>
          </a:p>
        </p:txBody>
      </p:sp>
      <p:pic>
        <p:nvPicPr>
          <p:cNvPr descr="fig:  assets/ce100-week-1-intro-merge-sort-algo-2.drawio.svg" id="0" name="Picture 1"/>
          <p:cNvPicPr>
            <a:picLocks noGrp="1" noChangeAspect="1"/>
          </p:cNvPicPr>
          <p:nvPr/>
        </p:nvPicPr>
        <p:blipFill>
          <a:blip r:embed="rId2"/>
          <a:stretch>
            <a:fillRect/>
          </a:stretch>
        </p:blipFill>
        <p:spPr bwMode="auto">
          <a:xfrm>
            <a:off x="3568700" y="1714500"/>
            <a:ext cx="5105400" cy="2425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alt:“Merge Sort Algorithm (Combine-2)” height:350px center</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Merge Sort Combine Algorithm (1)</a:t>
            </a:r>
          </a:p>
        </p:txBody>
      </p:sp>
      <p:sp>
        <p:nvSpPr>
          <p:cNvPr id="3" name="Content Placeholder 2"/>
          <p:cNvSpPr>
            <a:spLocks noGrp="1"/>
          </p:cNvSpPr>
          <p:nvPr>
            <p:ph idx="1"/>
          </p:nvPr>
        </p:nvSpPr>
        <p:spPr/>
        <p:txBody>
          <a:bodyPr/>
          <a:lstStyle/>
          <a:p>
            <a:pPr lvl="0" indent="0">
              <a:buNone/>
            </a:pPr>
            <a:r>
              <a:rPr>
                <a:solidFill>
                  <a:srgbClr val="06287E"/>
                </a:solidFill>
                <a:latin typeface="Courier"/>
              </a:rPr>
              <a:t>Merge</a:t>
            </a:r>
            <a:r>
              <a:rPr>
                <a:latin typeface="Courier"/>
              </a:rPr>
              <a:t>(A,p,q,r)</a:t>
            </a:r>
            <a:br/>
            <a:r>
              <a:rPr>
                <a:latin typeface="Courier"/>
              </a:rPr>
              <a:t>    n1 </a:t>
            </a:r>
            <a:r>
              <a:rPr>
                <a:solidFill>
                  <a:srgbClr val="007020"/>
                </a:solidFill>
                <a:latin typeface="Courier"/>
              </a:rPr>
              <a:t>=</a:t>
            </a:r>
            <a:r>
              <a:rPr>
                <a:latin typeface="Courier"/>
              </a:rPr>
              <a:t> q</a:t>
            </a:r>
            <a:r>
              <a:rPr>
                <a:solidFill>
                  <a:srgbClr val="4070A0"/>
                </a:solidFill>
                <a:latin typeface="Courier"/>
              </a:rPr>
              <a:t>-</a:t>
            </a:r>
            <a:r>
              <a:rPr>
                <a:latin typeface="Courier"/>
              </a:rPr>
              <a:t>p</a:t>
            </a:r>
            <a:r>
              <a:rPr>
                <a:solidFill>
                  <a:srgbClr val="4070A0"/>
                </a:solidFill>
                <a:latin typeface="Courier"/>
              </a:rPr>
              <a:t>+</a:t>
            </a:r>
            <a:r>
              <a:rPr>
                <a:solidFill>
                  <a:srgbClr val="40A070"/>
                </a:solidFill>
                <a:latin typeface="Courier"/>
              </a:rPr>
              <a:t>1</a:t>
            </a:r>
            <a:br/>
            <a:r>
              <a:rPr>
                <a:latin typeface="Courier"/>
              </a:rPr>
              <a:t>    n2 </a:t>
            </a:r>
            <a:r>
              <a:rPr>
                <a:solidFill>
                  <a:srgbClr val="007020"/>
                </a:solidFill>
                <a:latin typeface="Courier"/>
              </a:rPr>
              <a:t>=</a:t>
            </a:r>
            <a:r>
              <a:rPr>
                <a:latin typeface="Courier"/>
              </a:rPr>
              <a:t> r</a:t>
            </a:r>
            <a:r>
              <a:rPr>
                <a:solidFill>
                  <a:srgbClr val="4070A0"/>
                </a:solidFill>
                <a:latin typeface="Courier"/>
              </a:rPr>
              <a:t>-</a:t>
            </a:r>
            <a:r>
              <a:rPr>
                <a:latin typeface="Courier"/>
              </a:rPr>
              <a:t>q</a:t>
            </a:r>
            <a:br/>
            <a:br/>
            <a:r>
              <a:rPr>
                <a:latin typeface="Courier"/>
              </a:rPr>
              <a:t>    </a:t>
            </a:r>
            <a:r>
              <a:rPr>
                <a:solidFill>
                  <a:srgbClr val="4070A0"/>
                </a:solidFill>
                <a:latin typeface="Courier"/>
              </a:rPr>
              <a:t>/</a:t>
            </a:r>
            <a:r>
              <a:rPr b="1">
                <a:solidFill>
                  <a:srgbClr val="FF0000"/>
                </a:solidFill>
                <a:latin typeface="Courier"/>
              </a:rPr>
              <a:t>/</a:t>
            </a:r>
            <a:r>
              <a:rPr>
                <a:latin typeface="Courier"/>
              </a:rPr>
              <a:t>allocate left and right arrays </a:t>
            </a:r>
            <a:br/>
            <a:r>
              <a:rPr>
                <a:latin typeface="Courier"/>
              </a:rPr>
              <a:t>    </a:t>
            </a:r>
            <a:r>
              <a:rPr>
                <a:solidFill>
                  <a:srgbClr val="4070A0"/>
                </a:solidFill>
                <a:latin typeface="Courier"/>
              </a:rPr>
              <a:t>/</a:t>
            </a:r>
            <a:r>
              <a:rPr b="1">
                <a:solidFill>
                  <a:srgbClr val="FF0000"/>
                </a:solidFill>
                <a:latin typeface="Courier"/>
              </a:rPr>
              <a:t>/</a:t>
            </a:r>
            <a:r>
              <a:rPr>
                <a:latin typeface="Courier"/>
              </a:rPr>
              <a:t>increment will be from left to right </a:t>
            </a:r>
            <a:br/>
            <a:r>
              <a:rPr>
                <a:latin typeface="Courier"/>
              </a:rPr>
              <a:t>    </a:t>
            </a:r>
            <a:r>
              <a:rPr>
                <a:solidFill>
                  <a:srgbClr val="4070A0"/>
                </a:solidFill>
                <a:latin typeface="Courier"/>
              </a:rPr>
              <a:t>/</a:t>
            </a:r>
            <a:r>
              <a:rPr b="1">
                <a:solidFill>
                  <a:srgbClr val="FF0000"/>
                </a:solidFill>
                <a:latin typeface="Courier"/>
              </a:rPr>
              <a:t>/</a:t>
            </a:r>
            <a:r>
              <a:rPr>
                <a:latin typeface="Courier"/>
              </a:rPr>
              <a:t>left part will be bigger than right part</a:t>
            </a:r>
            <a:br/>
            <a:br/>
            <a:r>
              <a:rPr>
                <a:latin typeface="Courier"/>
              </a:rPr>
              <a:t>    L[</a:t>
            </a:r>
            <a:r>
              <a:rPr>
                <a:solidFill>
                  <a:srgbClr val="40A070"/>
                </a:solidFill>
                <a:latin typeface="Courier"/>
              </a:rPr>
              <a:t>1</a:t>
            </a:r>
            <a:r>
              <a:rPr>
                <a:latin typeface="Courier"/>
              </a:rPr>
              <a:t>...n1</a:t>
            </a:r>
            <a:r>
              <a:rPr>
                <a:solidFill>
                  <a:srgbClr val="4070A0"/>
                </a:solidFill>
                <a:latin typeface="Courier"/>
              </a:rPr>
              <a:t>+</a:t>
            </a:r>
            <a:r>
              <a:rPr>
                <a:solidFill>
                  <a:srgbClr val="40A070"/>
                </a:solidFill>
                <a:latin typeface="Courier"/>
              </a:rPr>
              <a:t>1</a:t>
            </a:r>
            <a:r>
              <a:rPr>
                <a:latin typeface="Courier"/>
              </a:rPr>
              <a:t>] </a:t>
            </a:r>
            <a:r>
              <a:rPr>
                <a:solidFill>
                  <a:srgbClr val="4070A0"/>
                </a:solidFill>
                <a:latin typeface="Courier"/>
              </a:rPr>
              <a:t>/</a:t>
            </a:r>
            <a:r>
              <a:rPr b="1">
                <a:solidFill>
                  <a:srgbClr val="FF0000"/>
                </a:solidFill>
                <a:latin typeface="Courier"/>
              </a:rPr>
              <a:t>/</a:t>
            </a:r>
            <a:r>
              <a:rPr>
                <a:latin typeface="Courier"/>
              </a:rPr>
              <a:t>left array</a:t>
            </a:r>
            <a:br/>
            <a:r>
              <a:rPr>
                <a:latin typeface="Courier"/>
              </a:rPr>
              <a:t>    R[</a:t>
            </a:r>
            <a:r>
              <a:rPr>
                <a:solidFill>
                  <a:srgbClr val="40A070"/>
                </a:solidFill>
                <a:latin typeface="Courier"/>
              </a:rPr>
              <a:t>1</a:t>
            </a:r>
            <a:r>
              <a:rPr>
                <a:latin typeface="Courier"/>
              </a:rPr>
              <a:t>...n2</a:t>
            </a:r>
            <a:r>
              <a:rPr>
                <a:solidFill>
                  <a:srgbClr val="4070A0"/>
                </a:solidFill>
                <a:latin typeface="Courier"/>
              </a:rPr>
              <a:t>+</a:t>
            </a:r>
            <a:r>
              <a:rPr>
                <a:solidFill>
                  <a:srgbClr val="40A070"/>
                </a:solidFill>
                <a:latin typeface="Courier"/>
              </a:rPr>
              <a:t>1</a:t>
            </a:r>
            <a:r>
              <a:rPr>
                <a:latin typeface="Courier"/>
              </a:rPr>
              <a:t>] </a:t>
            </a:r>
            <a:r>
              <a:rPr>
                <a:solidFill>
                  <a:srgbClr val="4070A0"/>
                </a:solidFill>
                <a:latin typeface="Courier"/>
              </a:rPr>
              <a:t>/</a:t>
            </a:r>
            <a:r>
              <a:rPr b="1">
                <a:solidFill>
                  <a:srgbClr val="FF0000"/>
                </a:solidFill>
                <a:latin typeface="Courier"/>
              </a:rPr>
              <a:t>/</a:t>
            </a:r>
            <a:r>
              <a:rPr>
                <a:latin typeface="Courier"/>
              </a:rPr>
              <a:t>right array</a:t>
            </a:r>
            <a:br/>
            <a:br/>
            <a:r>
              <a:rPr>
                <a:latin typeface="Courier"/>
              </a:rPr>
              <a:t>    </a:t>
            </a:r>
            <a:r>
              <a:rPr>
                <a:solidFill>
                  <a:srgbClr val="4070A0"/>
                </a:solidFill>
                <a:latin typeface="Courier"/>
              </a:rPr>
              <a:t>/</a:t>
            </a:r>
            <a:r>
              <a:rPr b="1">
                <a:solidFill>
                  <a:srgbClr val="FF0000"/>
                </a:solidFill>
                <a:latin typeface="Courier"/>
              </a:rPr>
              <a:t>/</a:t>
            </a:r>
            <a:r>
              <a:rPr>
                <a:latin typeface="Courier"/>
              </a:rPr>
              <a:t>copy left part of array</a:t>
            </a:r>
            <a:br/>
            <a:r>
              <a:rPr>
                <a:latin typeface="Courier"/>
              </a:rPr>
              <a:t>    </a:t>
            </a:r>
            <a:r>
              <a:rPr b="1">
                <a:solidFill>
                  <a:srgbClr val="007020"/>
                </a:solidFill>
                <a:latin typeface="Courier"/>
              </a:rPr>
              <a:t>for</a:t>
            </a:r>
            <a:r>
              <a:rPr>
                <a:latin typeface="Courier"/>
              </a:rPr>
              <a:t> i</a:t>
            </a:r>
            <a:r>
              <a:rPr>
                <a:solidFill>
                  <a:srgbClr val="007020"/>
                </a:solidFill>
                <a:latin typeface="Courier"/>
              </a:rPr>
              <a:t>=</a:t>
            </a:r>
            <a:r>
              <a:rPr>
                <a:solidFill>
                  <a:srgbClr val="40A070"/>
                </a:solidFill>
                <a:latin typeface="Courier"/>
              </a:rPr>
              <a:t>1</a:t>
            </a:r>
            <a:r>
              <a:rPr>
                <a:latin typeface="Courier"/>
              </a:rPr>
              <a:t> to n1</a:t>
            </a:r>
            <a:br/>
            <a:r>
              <a:rPr>
                <a:latin typeface="Courier"/>
              </a:rPr>
              <a:t>        L[i]</a:t>
            </a:r>
            <a:r>
              <a:rPr>
                <a:solidFill>
                  <a:srgbClr val="007020"/>
                </a:solidFill>
                <a:latin typeface="Courier"/>
              </a:rPr>
              <a:t>=</a:t>
            </a:r>
            <a:r>
              <a:rPr>
                <a:latin typeface="Courier"/>
              </a:rPr>
              <a:t>A[p</a:t>
            </a:r>
            <a:r>
              <a:rPr>
                <a:solidFill>
                  <a:srgbClr val="4070A0"/>
                </a:solidFill>
                <a:latin typeface="Courier"/>
              </a:rPr>
              <a:t>+</a:t>
            </a:r>
            <a:r>
              <a:rPr>
                <a:latin typeface="Courier"/>
              </a:rPr>
              <a:t>i</a:t>
            </a:r>
            <a:r>
              <a:rPr>
                <a:solidFill>
                  <a:srgbClr val="40A070"/>
                </a:solidFill>
                <a:latin typeface="Courier"/>
              </a:rPr>
              <a:t>-1</a:t>
            </a:r>
            <a:r>
              <a:rPr>
                <a:latin typeface="Courier"/>
              </a:rPr>
              <a:t>]</a:t>
            </a:r>
            <a:br/>
            <a:br/>
            <a:r>
              <a:rPr>
                <a:latin typeface="Courier"/>
              </a:rPr>
              <a:t>    </a:t>
            </a:r>
            <a:r>
              <a:rPr>
                <a:solidFill>
                  <a:srgbClr val="4070A0"/>
                </a:solidFill>
                <a:latin typeface="Courier"/>
              </a:rPr>
              <a:t>/</a:t>
            </a:r>
            <a:r>
              <a:rPr b="1">
                <a:solidFill>
                  <a:srgbClr val="FF0000"/>
                </a:solidFill>
                <a:latin typeface="Courier"/>
              </a:rPr>
              <a:t>/</a:t>
            </a:r>
            <a:r>
              <a:rPr>
                <a:latin typeface="Courier"/>
              </a:rPr>
              <a:t>copy right part of array</a:t>
            </a:r>
            <a:br/>
            <a:r>
              <a:rPr>
                <a:latin typeface="Courier"/>
              </a:rPr>
              <a:t>    </a:t>
            </a:r>
            <a:r>
              <a:rPr b="1">
                <a:solidFill>
                  <a:srgbClr val="007020"/>
                </a:solidFill>
                <a:latin typeface="Courier"/>
              </a:rPr>
              <a:t>for</a:t>
            </a:r>
            <a:r>
              <a:rPr>
                <a:latin typeface="Courier"/>
              </a:rPr>
              <a:t> j</a:t>
            </a:r>
            <a:r>
              <a:rPr>
                <a:solidFill>
                  <a:srgbClr val="007020"/>
                </a:solidFill>
                <a:latin typeface="Courier"/>
              </a:rPr>
              <a:t>=</a:t>
            </a:r>
            <a:r>
              <a:rPr>
                <a:solidFill>
                  <a:srgbClr val="40A070"/>
                </a:solidFill>
                <a:latin typeface="Courier"/>
              </a:rPr>
              <a:t>1</a:t>
            </a:r>
            <a:r>
              <a:rPr>
                <a:latin typeface="Courier"/>
              </a:rPr>
              <a:t> to n2</a:t>
            </a:r>
            <a:br/>
            <a:r>
              <a:rPr>
                <a:latin typeface="Courier"/>
              </a:rPr>
              <a:t>        R[j]</a:t>
            </a:r>
            <a:r>
              <a:rPr>
                <a:solidFill>
                  <a:srgbClr val="007020"/>
                </a:solidFill>
                <a:latin typeface="Courier"/>
              </a:rPr>
              <a:t>=</a:t>
            </a:r>
            <a:r>
              <a:rPr>
                <a:latin typeface="Courier"/>
              </a:rPr>
              <a:t>A[q</a:t>
            </a:r>
            <a:r>
              <a:rPr>
                <a:solidFill>
                  <a:srgbClr val="4070A0"/>
                </a:solidFill>
                <a:latin typeface="Courier"/>
              </a:rPr>
              <a:t>+</a:t>
            </a:r>
            <a:r>
              <a:rPr>
                <a:latin typeface="Courier"/>
              </a:rPr>
              <a:t>j]</a:t>
            </a:r>
            <a:br/>
            <a:br/>
            <a:r>
              <a:rPr>
                <a:latin typeface="Courier"/>
              </a:rPr>
              <a:t>    </a:t>
            </a:r>
            <a:r>
              <a:rPr>
                <a:solidFill>
                  <a:srgbClr val="4070A0"/>
                </a:solidFill>
                <a:latin typeface="Courier"/>
              </a:rPr>
              <a:t>/</a:t>
            </a:r>
            <a:r>
              <a:rPr b="1">
                <a:solidFill>
                  <a:srgbClr val="FF0000"/>
                </a:solidFill>
                <a:latin typeface="Courier"/>
              </a:rPr>
              <a:t>/</a:t>
            </a:r>
            <a:r>
              <a:rPr>
                <a:latin typeface="Courier"/>
              </a:rPr>
              <a:t>put end items maximum values </a:t>
            </a:r>
            <a:r>
              <a:rPr b="1">
                <a:solidFill>
                  <a:srgbClr val="007020"/>
                </a:solidFill>
                <a:latin typeface="Courier"/>
              </a:rPr>
              <a:t>for</a:t>
            </a:r>
            <a:r>
              <a:rPr>
                <a:latin typeface="Courier"/>
              </a:rPr>
              <a:t> termination</a:t>
            </a:r>
            <a:br/>
            <a:r>
              <a:rPr>
                <a:latin typeface="Courier"/>
              </a:rPr>
              <a:t>    L[n1</a:t>
            </a:r>
            <a:r>
              <a:rPr>
                <a:solidFill>
                  <a:srgbClr val="4070A0"/>
                </a:solidFill>
                <a:latin typeface="Courier"/>
              </a:rPr>
              <a:t>+</a:t>
            </a:r>
            <a:r>
              <a:rPr>
                <a:solidFill>
                  <a:srgbClr val="40A070"/>
                </a:solidFill>
                <a:latin typeface="Courier"/>
              </a:rPr>
              <a:t>1</a:t>
            </a:r>
            <a:r>
              <a:rPr>
                <a:latin typeface="Courier"/>
              </a:rPr>
              <a:t>]</a:t>
            </a:r>
            <a:r>
              <a:rPr>
                <a:solidFill>
                  <a:srgbClr val="007020"/>
                </a:solidFill>
                <a:latin typeface="Courier"/>
              </a:rPr>
              <a:t>=</a:t>
            </a:r>
            <a:r>
              <a:rPr>
                <a:latin typeface="Courier"/>
              </a:rPr>
              <a:t>inf</a:t>
            </a:r>
            <a:br/>
            <a:r>
              <a:rPr>
                <a:latin typeface="Courier"/>
              </a:rPr>
              <a:t>    R[n2</a:t>
            </a:r>
            <a:r>
              <a:rPr>
                <a:solidFill>
                  <a:srgbClr val="4070A0"/>
                </a:solidFill>
                <a:latin typeface="Courier"/>
              </a:rPr>
              <a:t>+</a:t>
            </a:r>
            <a:r>
              <a:rPr>
                <a:solidFill>
                  <a:srgbClr val="40A070"/>
                </a:solidFill>
                <a:latin typeface="Courier"/>
              </a:rPr>
              <a:t>1</a:t>
            </a:r>
            <a:r>
              <a:rPr>
                <a:latin typeface="Courier"/>
              </a:rPr>
              <a:t>]</a:t>
            </a:r>
            <a:r>
              <a:rPr>
                <a:solidFill>
                  <a:srgbClr val="007020"/>
                </a:solidFill>
                <a:latin typeface="Courier"/>
              </a:rPr>
              <a:t>=</a:t>
            </a:r>
            <a:r>
              <a:rPr>
                <a:latin typeface="Courier"/>
              </a:rPr>
              <a:t>inf</a:t>
            </a:r>
            <a:br/>
            <a:br/>
            <a:r>
              <a:rPr>
                <a:latin typeface="Courier"/>
              </a:rPr>
              <a:t>    i</a:t>
            </a:r>
            <a:r>
              <a:rPr>
                <a:solidFill>
                  <a:srgbClr val="007020"/>
                </a:solidFill>
                <a:latin typeface="Courier"/>
              </a:rPr>
              <a:t>=</a:t>
            </a:r>
            <a:r>
              <a:rPr>
                <a:solidFill>
                  <a:srgbClr val="40A070"/>
                </a:solidFill>
                <a:latin typeface="Courier"/>
              </a:rPr>
              <a:t>1</a:t>
            </a:r>
            <a:r>
              <a:rPr>
                <a:latin typeface="Courier"/>
              </a:rPr>
              <a:t>,j</a:t>
            </a:r>
            <a:r>
              <a:rPr>
                <a:solidFill>
                  <a:srgbClr val="007020"/>
                </a:solidFill>
                <a:latin typeface="Courier"/>
              </a:rPr>
              <a:t>=</a:t>
            </a:r>
            <a:r>
              <a:rPr>
                <a:solidFill>
                  <a:srgbClr val="40A070"/>
                </a:solidFill>
                <a:latin typeface="Courier"/>
              </a:rPr>
              <a:t>1</a:t>
            </a:r>
            <a:br/>
            <a:r>
              <a:rPr>
                <a:latin typeface="Courier"/>
              </a:rPr>
              <a:t>    </a:t>
            </a:r>
            <a:r>
              <a:rPr b="1">
                <a:solidFill>
                  <a:srgbClr val="007020"/>
                </a:solidFill>
                <a:latin typeface="Courier"/>
              </a:rPr>
              <a:t>for</a:t>
            </a:r>
            <a:r>
              <a:rPr>
                <a:latin typeface="Courier"/>
              </a:rPr>
              <a:t> k</a:t>
            </a:r>
            <a:r>
              <a:rPr>
                <a:solidFill>
                  <a:srgbClr val="007020"/>
                </a:solidFill>
                <a:latin typeface="Courier"/>
              </a:rPr>
              <a:t>=</a:t>
            </a:r>
            <a:r>
              <a:rPr>
                <a:latin typeface="Courier"/>
              </a:rPr>
              <a:t>p to r</a:t>
            </a:r>
            <a:br/>
            <a:r>
              <a:rPr>
                <a:latin typeface="Courier"/>
              </a:rPr>
              <a:t>        </a:t>
            </a:r>
            <a:r>
              <a:rPr b="1">
                <a:solidFill>
                  <a:srgbClr val="007020"/>
                </a:solidFill>
                <a:latin typeface="Courier"/>
              </a:rPr>
              <a:t>if</a:t>
            </a:r>
            <a:r>
              <a:rPr>
                <a:latin typeface="Courier"/>
              </a:rPr>
              <a:t> L[i]</a:t>
            </a:r>
            <a:r>
              <a:rPr>
                <a:solidFill>
                  <a:srgbClr val="4070A0"/>
                </a:solidFill>
                <a:latin typeface="Courier"/>
              </a:rPr>
              <a:t>&lt;=</a:t>
            </a:r>
            <a:r>
              <a:rPr>
                <a:latin typeface="Courier"/>
              </a:rPr>
              <a:t>R[j]</a:t>
            </a:r>
            <a:br/>
            <a:r>
              <a:rPr>
                <a:latin typeface="Courier"/>
              </a:rPr>
              <a:t>            A[k]</a:t>
            </a:r>
            <a:r>
              <a:rPr>
                <a:solidFill>
                  <a:srgbClr val="007020"/>
                </a:solidFill>
                <a:latin typeface="Courier"/>
              </a:rPr>
              <a:t>=</a:t>
            </a:r>
            <a:r>
              <a:rPr>
                <a:latin typeface="Courier"/>
              </a:rPr>
              <a:t>L[i]</a:t>
            </a:r>
            <a:br/>
            <a:r>
              <a:rPr>
                <a:latin typeface="Courier"/>
              </a:rPr>
              <a:t>            i</a:t>
            </a:r>
            <a:r>
              <a:rPr>
                <a:solidFill>
                  <a:srgbClr val="007020"/>
                </a:solidFill>
                <a:latin typeface="Courier"/>
              </a:rPr>
              <a:t>=</a:t>
            </a:r>
            <a:r>
              <a:rPr>
                <a:latin typeface="Courier"/>
              </a:rPr>
              <a:t>i</a:t>
            </a:r>
            <a:r>
              <a:rPr>
                <a:solidFill>
                  <a:srgbClr val="4070A0"/>
                </a:solidFill>
                <a:latin typeface="Courier"/>
              </a:rPr>
              <a:t>+</a:t>
            </a:r>
            <a:r>
              <a:rPr>
                <a:solidFill>
                  <a:srgbClr val="40A070"/>
                </a:solidFill>
                <a:latin typeface="Courier"/>
              </a:rPr>
              <a:t>1</a:t>
            </a:r>
            <a:br/>
            <a:r>
              <a:rPr>
                <a:latin typeface="Courier"/>
              </a:rPr>
              <a:t>        </a:t>
            </a:r>
            <a:r>
              <a:rPr b="1">
                <a:solidFill>
                  <a:srgbClr val="007020"/>
                </a:solidFill>
                <a:latin typeface="Courier"/>
              </a:rPr>
              <a:t>else</a:t>
            </a:r>
            <a:br/>
            <a:r>
              <a:rPr>
                <a:latin typeface="Courier"/>
              </a:rPr>
              <a:t>            A[k]</a:t>
            </a:r>
            <a:r>
              <a:rPr>
                <a:solidFill>
                  <a:srgbClr val="007020"/>
                </a:solidFill>
                <a:latin typeface="Courier"/>
              </a:rPr>
              <a:t>=</a:t>
            </a:r>
            <a:r>
              <a:rPr>
                <a:latin typeface="Courier"/>
              </a:rPr>
              <a:t>R[j]</a:t>
            </a:r>
            <a:br/>
            <a:r>
              <a:rPr>
                <a:latin typeface="Courier"/>
              </a:rPr>
              <a:t>            j</a:t>
            </a:r>
            <a:r>
              <a:rPr>
                <a:solidFill>
                  <a:srgbClr val="007020"/>
                </a:solidFill>
                <a:latin typeface="Courier"/>
              </a:rPr>
              <a:t>=</a:t>
            </a:r>
            <a:r>
              <a:rPr>
                <a:latin typeface="Courier"/>
              </a:rPr>
              <a:t>j</a:t>
            </a:r>
            <a:r>
              <a:rPr>
                <a:solidFill>
                  <a:srgbClr val="4070A0"/>
                </a:solidFill>
                <a:latin typeface="Courier"/>
              </a:rPr>
              <a:t>+</a:t>
            </a:r>
            <a:r>
              <a:rPr>
                <a:solidFill>
                  <a:srgbClr val="40A070"/>
                </a:solidFill>
                <a:latin typeface="Courier"/>
              </a:rPr>
              <a:t>1</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the complexity of merge operation?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You can find by counting loops will provide you base constant nested level will provide you exponent of this constant, if you drop constants you will have complexity</a:t>
                </a:r>
              </a:p>
              <a:p>
                <a:pPr lvl="0" indent="0" marL="0">
                  <a:buNone/>
                </a:pPr>
                <a:r>
                  <a:rPr/>
                  <a:t>we have 3 for loops</a:t>
                </a:r>
              </a:p>
              <a:p>
                <a:pPr lvl="0" indent="0" marL="0">
                  <a:buNone/>
                </a:pPr>
                <a:r>
                  <a:rPr/>
                  <a:t>it will look like </a:t>
                </a:r>
                <a14:m>
                  <m:oMath xmlns:m="http://schemas.openxmlformats.org/officeDocument/2006/math">
                    <m:r>
                      <m:t>3</m:t>
                    </m:r>
                    <m:r>
                      <m:t>n</m:t>
                    </m:r>
                  </m:oMath>
                </a14:m>
                <a:r>
                  <a:rPr/>
                  <a:t> and </a:t>
                </a:r>
                <a14:m>
                  <m:oMath xmlns:m="http://schemas.openxmlformats.org/officeDocument/2006/math">
                    <m:r>
                      <m:t>Θ</m:t>
                    </m:r>
                    <m:d>
                      <m:dPr>
                        <m:begChr m:val="("/>
                        <m:endChr m:val=")"/>
                        <m:sepChr m:val=""/>
                        <m:grow/>
                      </m:dPr>
                      <m:e>
                        <m:r>
                          <m:t>n</m:t>
                        </m:r>
                      </m:e>
                    </m:d>
                  </m:oMath>
                </a14:m>
                <a:r>
                  <a:rPr/>
                  <a:t> will be merge complexity</a:t>
                </a:r>
              </a:p>
            </p:txBody>
          </p:sp>
        </mc:Choice>
      </mc:AlternateContent>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Merge Sort Correctness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b="1"/>
                  <a:t>Base case</a:t>
                </a:r>
              </a:p>
              <a:p>
                <a:pPr lvl="1"/>
                <a14:m>
                  <m:oMath xmlns:m="http://schemas.openxmlformats.org/officeDocument/2006/math">
                    <m:r>
                      <m:t>p</m:t>
                    </m:r>
                    <m:r>
                      <m:rPr>
                        <m:sty m:val="p"/>
                      </m:rPr>
                      <m:t>=</m:t>
                    </m:r>
                    <m:r>
                      <m:t>r</m:t>
                    </m:r>
                  </m:oMath>
                </a14:m>
                <a:r>
                  <a:rPr/>
                  <a:t> (Trivially correct)</a:t>
                </a:r>
              </a:p>
              <a:p>
                <a:pPr lvl="0"/>
                <a:r>
                  <a:rPr b="1"/>
                  <a:t>Inductive hypothesis</a:t>
                </a:r>
              </a:p>
              <a:p>
                <a:pPr lvl="1"/>
                <a:r>
                  <a:rPr/>
                  <a:t>MERGE-SORT is correct for any subarray that is a strict (smaller) subset of </a:t>
                </a:r>
                <a14:m>
                  <m:oMath xmlns:m="http://schemas.openxmlformats.org/officeDocument/2006/math">
                    <m:r>
                      <m:t>A</m:t>
                    </m:r>
                    <m:d>
                      <m:dPr>
                        <m:begChr m:val="["/>
                        <m:endChr m:val="]"/>
                        <m:sepChr m:val=""/>
                        <m:grow/>
                      </m:dPr>
                      <m:e>
                        <m:r>
                          <m:t>p</m:t>
                        </m:r>
                        <m:r>
                          <m:rPr>
                            <m:sty m:val="p"/>
                          </m:rPr>
                          <m:t>,</m:t>
                        </m:r>
                        <m:r>
                          <m:t>q</m:t>
                        </m:r>
                      </m:e>
                    </m:d>
                  </m:oMath>
                </a14:m>
                <a:r>
                  <a:rPr/>
                  <a:t>.</a:t>
                </a:r>
              </a:p>
              <a:p>
                <a:pPr lvl="0"/>
                <a:r>
                  <a:rPr b="1"/>
                  <a:t>General Case</a:t>
                </a:r>
              </a:p>
              <a:p>
                <a:pPr lvl="1"/>
                <a:r>
                  <a:rPr/>
                  <a:t>MERGE-SORT is correct for </a:t>
                </a:r>
                <a14:m>
                  <m:oMath xmlns:m="http://schemas.openxmlformats.org/officeDocument/2006/math">
                    <m:r>
                      <m:t>A</m:t>
                    </m:r>
                    <m:d>
                      <m:dPr>
                        <m:begChr m:val="["/>
                        <m:endChr m:val="]"/>
                        <m:sepChr m:val=""/>
                        <m:grow/>
                      </m:dPr>
                      <m:e>
                        <m:r>
                          <m:t>p</m:t>
                        </m:r>
                        <m:r>
                          <m:rPr>
                            <m:sty m:val="p"/>
                          </m:rPr>
                          <m:t>,</m:t>
                        </m:r>
                        <m:r>
                          <m:t>q</m:t>
                        </m:r>
                      </m:e>
                    </m:d>
                  </m:oMath>
                </a14:m>
                <a:r>
                  <a:rPr/>
                  <a:t>. From inductive hypothesis and correctness of Merge.</a:t>
                </a:r>
              </a:p>
            </p:txBody>
          </p:sp>
        </mc:Choice>
      </mc:AlternateContent>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Merge Sort Algorithm (Pseudo-Code)</a:t>
            </a:r>
          </a:p>
        </p:txBody>
      </p:sp>
      <p:sp>
        <p:nvSpPr>
          <p:cNvPr id="3" name="Content Placeholder 2"/>
          <p:cNvSpPr>
            <a:spLocks noGrp="1"/>
          </p:cNvSpPr>
          <p:nvPr>
            <p:ph idx="1"/>
          </p:nvPr>
        </p:nvSpPr>
        <p:spPr/>
        <p:txBody>
          <a:bodyPr/>
          <a:lstStyle/>
          <a:p>
            <a:pPr lvl="0" indent="0">
              <a:buNone/>
            </a:pPr>
            <a:r>
              <a:rPr>
                <a:latin typeface="Courier"/>
              </a:rPr>
              <a:t>A </a:t>
            </a:r>
            <a:r>
              <a:rPr>
                <a:solidFill>
                  <a:srgbClr val="4070A0"/>
                </a:solidFill>
                <a:latin typeface="Courier"/>
              </a:rPr>
              <a:t>:</a:t>
            </a:r>
            <a:r>
              <a:rPr>
                <a:latin typeface="Courier"/>
              </a:rPr>
              <a:t> Array</a:t>
            </a:r>
            <a:br/>
            <a:r>
              <a:rPr>
                <a:latin typeface="Courier"/>
              </a:rPr>
              <a:t>p </a:t>
            </a:r>
            <a:r>
              <a:rPr>
                <a:solidFill>
                  <a:srgbClr val="4070A0"/>
                </a:solidFill>
                <a:latin typeface="Courier"/>
              </a:rPr>
              <a:t>:</a:t>
            </a:r>
            <a:r>
              <a:rPr>
                <a:latin typeface="Courier"/>
              </a:rPr>
              <a:t> offset</a:t>
            </a:r>
            <a:br/>
            <a:r>
              <a:rPr>
                <a:latin typeface="Courier"/>
              </a:rPr>
              <a:t>r </a:t>
            </a:r>
            <a:r>
              <a:rPr>
                <a:solidFill>
                  <a:srgbClr val="4070A0"/>
                </a:solidFill>
                <a:latin typeface="Courier"/>
              </a:rPr>
              <a:t>:</a:t>
            </a:r>
            <a:r>
              <a:rPr>
                <a:latin typeface="Courier"/>
              </a:rPr>
              <a:t> length</a:t>
            </a:r>
            <a:br/>
            <a:r>
              <a:rPr>
                <a:latin typeface="Courier"/>
              </a:rPr>
              <a:t>Merge</a:t>
            </a:r>
            <a:r>
              <a:rPr>
                <a:solidFill>
                  <a:srgbClr val="4070A0"/>
                </a:solidFill>
                <a:latin typeface="Courier"/>
              </a:rPr>
              <a:t>-</a:t>
            </a:r>
            <a:r>
              <a:rPr>
                <a:solidFill>
                  <a:srgbClr val="06287E"/>
                </a:solidFill>
                <a:latin typeface="Courier"/>
              </a:rPr>
              <a:t>Sort</a:t>
            </a:r>
            <a:r>
              <a:rPr>
                <a:latin typeface="Courier"/>
              </a:rPr>
              <a:t>(A,p,r)</a:t>
            </a:r>
            <a:br/>
            <a:r>
              <a:rPr>
                <a:latin typeface="Courier"/>
              </a:rPr>
              <a:t>    </a:t>
            </a:r>
            <a:r>
              <a:rPr b="1">
                <a:solidFill>
                  <a:srgbClr val="007020"/>
                </a:solidFill>
                <a:latin typeface="Courier"/>
              </a:rPr>
              <a:t>if</a:t>
            </a:r>
            <a:r>
              <a:rPr>
                <a:latin typeface="Courier"/>
              </a:rPr>
              <a:t> p</a:t>
            </a:r>
            <a:r>
              <a:rPr>
                <a:solidFill>
                  <a:srgbClr val="007020"/>
                </a:solidFill>
                <a:latin typeface="Courier"/>
              </a:rPr>
              <a:t>=</a:t>
            </a:r>
            <a:r>
              <a:rPr>
                <a:latin typeface="Courier"/>
              </a:rPr>
              <a:t>r </a:t>
            </a:r>
            <a:r>
              <a:rPr>
                <a:solidFill>
                  <a:srgbClr val="06287E"/>
                </a:solidFill>
                <a:latin typeface="Courier"/>
              </a:rPr>
              <a:t>then</a:t>
            </a:r>
            <a:r>
              <a:rPr>
                <a:latin typeface="Courier"/>
              </a:rPr>
              <a:t>                (CHECK FOR BASE</a:t>
            </a:r>
            <a:r>
              <a:rPr>
                <a:solidFill>
                  <a:srgbClr val="4070A0"/>
                </a:solidFill>
                <a:latin typeface="Courier"/>
              </a:rPr>
              <a:t>-</a:t>
            </a:r>
            <a:r>
              <a:rPr>
                <a:latin typeface="Courier"/>
              </a:rPr>
              <a:t>CASE)</a:t>
            </a:r>
            <a:br/>
            <a:r>
              <a:rPr>
                <a:latin typeface="Courier"/>
              </a:rPr>
              <a:t>        return</a:t>
            </a:r>
            <a:br/>
            <a:r>
              <a:rPr>
                <a:latin typeface="Courier"/>
              </a:rPr>
              <a:t>    </a:t>
            </a:r>
            <a:r>
              <a:rPr b="1">
                <a:solidFill>
                  <a:srgbClr val="007020"/>
                </a:solidFill>
                <a:latin typeface="Courier"/>
              </a:rPr>
              <a:t>else</a:t>
            </a:r>
            <a:br/>
            <a:r>
              <a:rPr>
                <a:latin typeface="Courier"/>
              </a:rPr>
              <a:t>        q </a:t>
            </a:r>
            <a:r>
              <a:rPr>
                <a:solidFill>
                  <a:srgbClr val="007020"/>
                </a:solidFill>
                <a:latin typeface="Courier"/>
              </a:rPr>
              <a:t>=</a:t>
            </a:r>
            <a:r>
              <a:rPr>
                <a:latin typeface="Courier"/>
              </a:rPr>
              <a:t> </a:t>
            </a:r>
            <a:r>
              <a:rPr>
                <a:solidFill>
                  <a:srgbClr val="06287E"/>
                </a:solidFill>
                <a:latin typeface="Courier"/>
              </a:rPr>
              <a:t>floor</a:t>
            </a:r>
            <a:r>
              <a:rPr>
                <a:latin typeface="Courier"/>
              </a:rPr>
              <a:t>((p</a:t>
            </a:r>
            <a:r>
              <a:rPr>
                <a:solidFill>
                  <a:srgbClr val="4070A0"/>
                </a:solidFill>
                <a:latin typeface="Courier"/>
              </a:rPr>
              <a:t>+</a:t>
            </a:r>
            <a:r>
              <a:rPr>
                <a:latin typeface="Courier"/>
              </a:rPr>
              <a:t>r)</a:t>
            </a:r>
            <a:r>
              <a:rPr>
                <a:solidFill>
                  <a:srgbClr val="4070A0"/>
                </a:solidFill>
                <a:latin typeface="Courier"/>
              </a:rPr>
              <a:t>/</a:t>
            </a:r>
            <a:r>
              <a:rPr>
                <a:solidFill>
                  <a:srgbClr val="40A070"/>
                </a:solidFill>
                <a:latin typeface="Courier"/>
              </a:rPr>
              <a:t>2</a:t>
            </a:r>
            <a:r>
              <a:rPr>
                <a:latin typeface="Courier"/>
              </a:rPr>
              <a:t>)    (DIVIDE)</a:t>
            </a:r>
            <a:br/>
            <a:r>
              <a:rPr>
                <a:latin typeface="Courier"/>
              </a:rPr>
              <a:t>        Merge</a:t>
            </a:r>
            <a:r>
              <a:rPr>
                <a:solidFill>
                  <a:srgbClr val="4070A0"/>
                </a:solidFill>
                <a:latin typeface="Courier"/>
              </a:rPr>
              <a:t>-</a:t>
            </a:r>
            <a:r>
              <a:rPr>
                <a:solidFill>
                  <a:srgbClr val="06287E"/>
                </a:solidFill>
                <a:latin typeface="Courier"/>
              </a:rPr>
              <a:t>Sort</a:t>
            </a:r>
            <a:r>
              <a:rPr>
                <a:latin typeface="Courier"/>
              </a:rPr>
              <a:t>(A,p,q)     (CONQUER)</a:t>
            </a:r>
            <a:br/>
            <a:r>
              <a:rPr>
                <a:latin typeface="Courier"/>
              </a:rPr>
              <a:t>        Merge</a:t>
            </a:r>
            <a:r>
              <a:rPr>
                <a:solidFill>
                  <a:srgbClr val="4070A0"/>
                </a:solidFill>
                <a:latin typeface="Courier"/>
              </a:rPr>
              <a:t>-</a:t>
            </a:r>
            <a:r>
              <a:rPr>
                <a:solidFill>
                  <a:srgbClr val="06287E"/>
                </a:solidFill>
                <a:latin typeface="Courier"/>
              </a:rPr>
              <a:t>Sort</a:t>
            </a:r>
            <a:r>
              <a:rPr>
                <a:latin typeface="Courier"/>
              </a:rPr>
              <a:t>(A,q</a:t>
            </a:r>
            <a:r>
              <a:rPr>
                <a:solidFill>
                  <a:srgbClr val="4070A0"/>
                </a:solidFill>
                <a:latin typeface="Courier"/>
              </a:rPr>
              <a:t>+</a:t>
            </a:r>
            <a:r>
              <a:rPr>
                <a:solidFill>
                  <a:srgbClr val="40A070"/>
                </a:solidFill>
                <a:latin typeface="Courier"/>
              </a:rPr>
              <a:t>1</a:t>
            </a:r>
            <a:r>
              <a:rPr>
                <a:latin typeface="Courier"/>
              </a:rPr>
              <a:t>,r)   (CONQUER)</a:t>
            </a:r>
            <a:br/>
            <a:r>
              <a:rPr>
                <a:latin typeface="Courier"/>
              </a:rPr>
              <a:t>        </a:t>
            </a:r>
            <a:r>
              <a:rPr>
                <a:solidFill>
                  <a:srgbClr val="06287E"/>
                </a:solidFill>
                <a:latin typeface="Courier"/>
              </a:rPr>
              <a:t>Merge</a:t>
            </a:r>
            <a:r>
              <a:rPr>
                <a:latin typeface="Courier"/>
              </a:rPr>
              <a:t>(A,p,q,r)        (COMBINE)</a:t>
            </a:r>
            <a:br/>
            <a:r>
              <a:rPr>
                <a:latin typeface="Courier"/>
              </a:rPr>
              <a:t>    endif</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Merge Sort Algorithm Complexity</a:t>
            </a:r>
          </a:p>
        </p:txBody>
      </p:sp>
      <p:sp>
        <p:nvSpPr>
          <p:cNvPr id="3" name="Content Placeholder 2"/>
          <p:cNvSpPr>
            <a:spLocks noGrp="1"/>
          </p:cNvSpPr>
          <p:nvPr>
            <p:ph idx="1"/>
          </p:nvPr>
        </p:nvSpPr>
        <p:spPr/>
        <p:txBody>
          <a:bodyPr/>
          <a:lstStyle/>
          <a:p>
            <a:pPr lvl="0" indent="0">
              <a:buNone/>
            </a:pPr>
            <a:r>
              <a:rPr>
                <a:latin typeface="Courier"/>
              </a:rPr>
              <a:t>A </a:t>
            </a:r>
            <a:r>
              <a:rPr>
                <a:solidFill>
                  <a:srgbClr val="4070A0"/>
                </a:solidFill>
                <a:latin typeface="Courier"/>
              </a:rPr>
              <a:t>:</a:t>
            </a:r>
            <a:r>
              <a:rPr>
                <a:latin typeface="Courier"/>
              </a:rPr>
              <a:t> Array</a:t>
            </a:r>
            <a:br/>
            <a:r>
              <a:rPr>
                <a:latin typeface="Courier"/>
              </a:rPr>
              <a:t>p </a:t>
            </a:r>
            <a:r>
              <a:rPr>
                <a:solidFill>
                  <a:srgbClr val="4070A0"/>
                </a:solidFill>
                <a:latin typeface="Courier"/>
              </a:rPr>
              <a:t>:</a:t>
            </a:r>
            <a:r>
              <a:rPr>
                <a:latin typeface="Courier"/>
              </a:rPr>
              <a:t> offset</a:t>
            </a:r>
            <a:br/>
            <a:r>
              <a:rPr>
                <a:latin typeface="Courier"/>
              </a:rPr>
              <a:t>r </a:t>
            </a:r>
            <a:r>
              <a:rPr>
                <a:solidFill>
                  <a:srgbClr val="4070A0"/>
                </a:solidFill>
                <a:latin typeface="Courier"/>
              </a:rPr>
              <a:t>:</a:t>
            </a:r>
            <a:r>
              <a:rPr>
                <a:latin typeface="Courier"/>
              </a:rPr>
              <a:t> length</a:t>
            </a:r>
            <a:br/>
            <a:r>
              <a:rPr>
                <a:latin typeface="Courier"/>
              </a:rPr>
              <a:t>Merge</a:t>
            </a:r>
            <a:r>
              <a:rPr>
                <a:solidFill>
                  <a:srgbClr val="4070A0"/>
                </a:solidFill>
                <a:latin typeface="Courier"/>
              </a:rPr>
              <a:t>-</a:t>
            </a:r>
            <a:r>
              <a:rPr>
                <a:solidFill>
                  <a:srgbClr val="06287E"/>
                </a:solidFill>
                <a:latin typeface="Courier"/>
              </a:rPr>
              <a:t>Sort</a:t>
            </a:r>
            <a:r>
              <a:rPr>
                <a:latin typeface="Courier"/>
              </a:rPr>
              <a:t>(A,p,r)</a:t>
            </a:r>
            <a:r>
              <a:rPr>
                <a:solidFill>
                  <a:srgbClr val="4070A0"/>
                </a:solidFill>
                <a:latin typeface="Courier"/>
              </a:rPr>
              <a:t>------------</a:t>
            </a:r>
            <a:r>
              <a:rPr>
                <a:solidFill>
                  <a:srgbClr val="007020"/>
                </a:solidFill>
                <a:latin typeface="Courier"/>
              </a:rPr>
              <a:t>-&gt;</a:t>
            </a:r>
            <a:r>
              <a:rPr>
                <a:latin typeface="Courier"/>
              </a:rPr>
              <a:t> </a:t>
            </a:r>
            <a:r>
              <a:rPr>
                <a:solidFill>
                  <a:srgbClr val="06287E"/>
                </a:solidFill>
                <a:latin typeface="Courier"/>
              </a:rPr>
              <a:t>T</a:t>
            </a:r>
            <a:r>
              <a:rPr>
                <a:latin typeface="Courier"/>
              </a:rPr>
              <a:t>(n)</a:t>
            </a:r>
            <a:br/>
            <a:r>
              <a:rPr>
                <a:latin typeface="Courier"/>
              </a:rPr>
              <a:t>    </a:t>
            </a:r>
            <a:r>
              <a:rPr b="1">
                <a:solidFill>
                  <a:srgbClr val="007020"/>
                </a:solidFill>
                <a:latin typeface="Courier"/>
              </a:rPr>
              <a:t>if</a:t>
            </a:r>
            <a:r>
              <a:rPr>
                <a:latin typeface="Courier"/>
              </a:rPr>
              <a:t> p</a:t>
            </a:r>
            <a:r>
              <a:rPr>
                <a:solidFill>
                  <a:srgbClr val="007020"/>
                </a:solidFill>
                <a:latin typeface="Courier"/>
              </a:rPr>
              <a:t>=</a:t>
            </a:r>
            <a:r>
              <a:rPr>
                <a:latin typeface="Courier"/>
              </a:rPr>
              <a:t>r then</a:t>
            </a:r>
            <a:r>
              <a:rPr>
                <a:solidFill>
                  <a:srgbClr val="4070A0"/>
                </a:solidFill>
                <a:latin typeface="Courier"/>
              </a:rPr>
              <a:t>--------------</a:t>
            </a:r>
            <a:r>
              <a:rPr>
                <a:solidFill>
                  <a:srgbClr val="007020"/>
                </a:solidFill>
                <a:latin typeface="Courier"/>
              </a:rPr>
              <a:t>-&gt;</a:t>
            </a:r>
            <a:r>
              <a:rPr>
                <a:solidFill>
                  <a:srgbClr val="06287E"/>
                </a:solidFill>
                <a:latin typeface="Courier"/>
              </a:rPr>
              <a:t>Theta</a:t>
            </a:r>
            <a:r>
              <a:rPr>
                <a:latin typeface="Courier"/>
              </a:rPr>
              <a:t>(</a:t>
            </a:r>
            <a:r>
              <a:rPr>
                <a:solidFill>
                  <a:srgbClr val="40A070"/>
                </a:solidFill>
                <a:latin typeface="Courier"/>
              </a:rPr>
              <a:t>1</a:t>
            </a:r>
            <a:r>
              <a:rPr>
                <a:latin typeface="Courier"/>
              </a:rPr>
              <a:t>)                </a:t>
            </a:r>
            <a:br/>
            <a:r>
              <a:rPr>
                <a:latin typeface="Courier"/>
              </a:rPr>
              <a:t>        return</a:t>
            </a:r>
            <a:br/>
            <a:r>
              <a:rPr>
                <a:latin typeface="Courier"/>
              </a:rPr>
              <a:t>    </a:t>
            </a:r>
            <a:r>
              <a:rPr b="1">
                <a:solidFill>
                  <a:srgbClr val="007020"/>
                </a:solidFill>
                <a:latin typeface="Courier"/>
              </a:rPr>
              <a:t>else</a:t>
            </a:r>
            <a:br/>
            <a:r>
              <a:rPr>
                <a:latin typeface="Courier"/>
              </a:rPr>
              <a:t>        q </a:t>
            </a:r>
            <a:r>
              <a:rPr>
                <a:solidFill>
                  <a:srgbClr val="007020"/>
                </a:solidFill>
                <a:latin typeface="Courier"/>
              </a:rPr>
              <a:t>=</a:t>
            </a:r>
            <a:r>
              <a:rPr>
                <a:latin typeface="Courier"/>
              </a:rPr>
              <a:t> </a:t>
            </a:r>
            <a:r>
              <a:rPr>
                <a:solidFill>
                  <a:srgbClr val="06287E"/>
                </a:solidFill>
                <a:latin typeface="Courier"/>
              </a:rPr>
              <a:t>floor</a:t>
            </a:r>
            <a:r>
              <a:rPr>
                <a:latin typeface="Courier"/>
              </a:rPr>
              <a:t>((p</a:t>
            </a:r>
            <a:r>
              <a:rPr>
                <a:solidFill>
                  <a:srgbClr val="4070A0"/>
                </a:solidFill>
                <a:latin typeface="Courier"/>
              </a:rPr>
              <a:t>+</a:t>
            </a:r>
            <a:r>
              <a:rPr>
                <a:latin typeface="Courier"/>
              </a:rPr>
              <a:t>r)</a:t>
            </a:r>
            <a:r>
              <a:rPr>
                <a:solidFill>
                  <a:srgbClr val="4070A0"/>
                </a:solidFill>
                <a:latin typeface="Courier"/>
              </a:rPr>
              <a:t>/</a:t>
            </a:r>
            <a:r>
              <a:rPr>
                <a:solidFill>
                  <a:srgbClr val="40A070"/>
                </a:solidFill>
                <a:latin typeface="Courier"/>
              </a:rPr>
              <a:t>2</a:t>
            </a:r>
            <a:r>
              <a:rPr>
                <a:latin typeface="Courier"/>
              </a:rPr>
              <a:t>)</a:t>
            </a:r>
            <a:r>
              <a:rPr>
                <a:solidFill>
                  <a:srgbClr val="4070A0"/>
                </a:solidFill>
                <a:latin typeface="Courier"/>
              </a:rPr>
              <a:t>---</a:t>
            </a:r>
            <a:r>
              <a:rPr>
                <a:solidFill>
                  <a:srgbClr val="007020"/>
                </a:solidFill>
                <a:latin typeface="Courier"/>
              </a:rPr>
              <a:t>-&gt;</a:t>
            </a:r>
            <a:r>
              <a:rPr>
                <a:solidFill>
                  <a:srgbClr val="06287E"/>
                </a:solidFill>
                <a:latin typeface="Courier"/>
              </a:rPr>
              <a:t>Theta</a:t>
            </a:r>
            <a:r>
              <a:rPr>
                <a:latin typeface="Courier"/>
              </a:rPr>
              <a:t>(</a:t>
            </a:r>
            <a:r>
              <a:rPr>
                <a:solidFill>
                  <a:srgbClr val="40A070"/>
                </a:solidFill>
                <a:latin typeface="Courier"/>
              </a:rPr>
              <a:t>1</a:t>
            </a:r>
            <a:r>
              <a:rPr>
                <a:latin typeface="Courier"/>
              </a:rPr>
              <a:t>)</a:t>
            </a:r>
            <a:br/>
            <a:r>
              <a:rPr>
                <a:latin typeface="Courier"/>
              </a:rPr>
              <a:t>        Merge</a:t>
            </a:r>
            <a:r>
              <a:rPr>
                <a:solidFill>
                  <a:srgbClr val="4070A0"/>
                </a:solidFill>
                <a:latin typeface="Courier"/>
              </a:rPr>
              <a:t>-</a:t>
            </a:r>
            <a:r>
              <a:rPr>
                <a:solidFill>
                  <a:srgbClr val="06287E"/>
                </a:solidFill>
                <a:latin typeface="Courier"/>
              </a:rPr>
              <a:t>Sort</a:t>
            </a:r>
            <a:r>
              <a:rPr>
                <a:latin typeface="Courier"/>
              </a:rPr>
              <a:t>(A,p,q)</a:t>
            </a:r>
            <a:r>
              <a:rPr>
                <a:solidFill>
                  <a:srgbClr val="4070A0"/>
                </a:solidFill>
                <a:latin typeface="Courier"/>
              </a:rPr>
              <a:t>----</a:t>
            </a:r>
            <a:r>
              <a:rPr>
                <a:solidFill>
                  <a:srgbClr val="007020"/>
                </a:solidFill>
                <a:latin typeface="Courier"/>
              </a:rPr>
              <a:t>-&gt;</a:t>
            </a:r>
            <a:r>
              <a:rPr>
                <a:latin typeface="Courier"/>
              </a:rPr>
              <a:t> </a:t>
            </a:r>
            <a:r>
              <a:rPr>
                <a:solidFill>
                  <a:srgbClr val="06287E"/>
                </a:solidFill>
                <a:latin typeface="Courier"/>
              </a:rPr>
              <a:t>T</a:t>
            </a:r>
            <a:r>
              <a:rPr>
                <a:latin typeface="Courier"/>
              </a:rPr>
              <a:t>(n</a:t>
            </a:r>
            <a:r>
              <a:rPr>
                <a:solidFill>
                  <a:srgbClr val="4070A0"/>
                </a:solidFill>
                <a:latin typeface="Courier"/>
              </a:rPr>
              <a:t>/</a:t>
            </a:r>
            <a:r>
              <a:rPr>
                <a:solidFill>
                  <a:srgbClr val="40A070"/>
                </a:solidFill>
                <a:latin typeface="Courier"/>
              </a:rPr>
              <a:t>2</a:t>
            </a:r>
            <a:r>
              <a:rPr>
                <a:latin typeface="Courier"/>
              </a:rPr>
              <a:t>)</a:t>
            </a:r>
            <a:br/>
            <a:r>
              <a:rPr>
                <a:latin typeface="Courier"/>
              </a:rPr>
              <a:t>        Merge</a:t>
            </a:r>
            <a:r>
              <a:rPr>
                <a:solidFill>
                  <a:srgbClr val="4070A0"/>
                </a:solidFill>
                <a:latin typeface="Courier"/>
              </a:rPr>
              <a:t>-</a:t>
            </a:r>
            <a:r>
              <a:rPr>
                <a:solidFill>
                  <a:srgbClr val="06287E"/>
                </a:solidFill>
                <a:latin typeface="Courier"/>
              </a:rPr>
              <a:t>Sort</a:t>
            </a:r>
            <a:r>
              <a:rPr>
                <a:latin typeface="Courier"/>
              </a:rPr>
              <a:t>(A,q</a:t>
            </a:r>
            <a:r>
              <a:rPr>
                <a:solidFill>
                  <a:srgbClr val="4070A0"/>
                </a:solidFill>
                <a:latin typeface="Courier"/>
              </a:rPr>
              <a:t>+</a:t>
            </a:r>
            <a:r>
              <a:rPr>
                <a:solidFill>
                  <a:srgbClr val="40A070"/>
                </a:solidFill>
                <a:latin typeface="Courier"/>
              </a:rPr>
              <a:t>1</a:t>
            </a:r>
            <a:r>
              <a:rPr>
                <a:latin typeface="Courier"/>
              </a:rPr>
              <a:t>,r)</a:t>
            </a:r>
            <a:r>
              <a:rPr>
                <a:solidFill>
                  <a:srgbClr val="4070A0"/>
                </a:solidFill>
                <a:latin typeface="Courier"/>
              </a:rPr>
              <a:t>--</a:t>
            </a:r>
            <a:r>
              <a:rPr>
                <a:solidFill>
                  <a:srgbClr val="007020"/>
                </a:solidFill>
                <a:latin typeface="Courier"/>
              </a:rPr>
              <a:t>-&gt;</a:t>
            </a:r>
            <a:r>
              <a:rPr>
                <a:latin typeface="Courier"/>
              </a:rPr>
              <a:t> </a:t>
            </a:r>
            <a:r>
              <a:rPr>
                <a:solidFill>
                  <a:srgbClr val="06287E"/>
                </a:solidFill>
                <a:latin typeface="Courier"/>
              </a:rPr>
              <a:t>T</a:t>
            </a:r>
            <a:r>
              <a:rPr>
                <a:latin typeface="Courier"/>
              </a:rPr>
              <a:t>(n</a:t>
            </a:r>
            <a:r>
              <a:rPr>
                <a:solidFill>
                  <a:srgbClr val="4070A0"/>
                </a:solidFill>
                <a:latin typeface="Courier"/>
              </a:rPr>
              <a:t>/</a:t>
            </a:r>
            <a:r>
              <a:rPr>
                <a:solidFill>
                  <a:srgbClr val="40A070"/>
                </a:solidFill>
                <a:latin typeface="Courier"/>
              </a:rPr>
              <a:t>2</a:t>
            </a:r>
            <a:r>
              <a:rPr>
                <a:latin typeface="Courier"/>
              </a:rPr>
              <a:t>)</a:t>
            </a:r>
            <a:br/>
            <a:r>
              <a:rPr>
                <a:latin typeface="Courier"/>
              </a:rPr>
              <a:t>        </a:t>
            </a:r>
            <a:r>
              <a:rPr>
                <a:solidFill>
                  <a:srgbClr val="06287E"/>
                </a:solidFill>
                <a:latin typeface="Courier"/>
              </a:rPr>
              <a:t>Merge</a:t>
            </a:r>
            <a:r>
              <a:rPr>
                <a:latin typeface="Courier"/>
              </a:rPr>
              <a:t>(A,p,q,r)</a:t>
            </a:r>
            <a:r>
              <a:rPr>
                <a:solidFill>
                  <a:srgbClr val="4070A0"/>
                </a:solidFill>
                <a:latin typeface="Courier"/>
              </a:rPr>
              <a:t>-------</a:t>
            </a:r>
            <a:r>
              <a:rPr>
                <a:solidFill>
                  <a:srgbClr val="007020"/>
                </a:solidFill>
                <a:latin typeface="Courier"/>
              </a:rPr>
              <a:t>-&gt;</a:t>
            </a:r>
            <a:r>
              <a:rPr>
                <a:solidFill>
                  <a:srgbClr val="06287E"/>
                </a:solidFill>
                <a:latin typeface="Courier"/>
              </a:rPr>
              <a:t>Theta</a:t>
            </a:r>
            <a:r>
              <a:rPr>
                <a:latin typeface="Courier"/>
              </a:rPr>
              <a:t>(n)</a:t>
            </a:r>
            <a:br/>
            <a:r>
              <a:rPr>
                <a:latin typeface="Courier"/>
              </a:rPr>
              <a:t>    endif</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Merge Sort Algorithm Recurrence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We can describe a function recursively in terms of itself, to analyze the performance of recursive algorithms</a:t>
                </a:r>
              </a:p>
              <a:p>
                <a:pPr lvl="0" indent="0" marL="0">
                  <a:buNone/>
                </a:pPr>
                <a14:m>
                  <m:oMathPara xmlns:m="http://schemas.openxmlformats.org/officeDocument/2006/math">
                    <m:oMathParaPr>
                      <m:jc m:val="center"/>
                    </m:oMathParaPr>
                    <m:oMath>
                      <m:r>
                        <m:t>T</m:t>
                      </m:r>
                      <m:d>
                        <m:dPr>
                          <m:begChr m:val="("/>
                          <m:endChr m:val=")"/>
                          <m:sepChr m:val=""/>
                          <m:grow/>
                        </m:dPr>
                        <m:e>
                          <m:r>
                            <m:t>n</m:t>
                          </m:r>
                        </m:e>
                      </m:d>
                      <m:r>
                        <m:rPr>
                          <m:sty m:val="p"/>
                        </m:rPr>
                        <m:t>=</m:t>
                      </m:r>
                      <m:d>
                        <m:dPr>
                          <m:begChr m:val="{"/>
                          <m:endChr m:val=""/>
                          <m:sepChr m:val=""/>
                          <m:grow/>
                        </m:dPr>
                        <m:e>
                          <m:m>
                            <m:mPr>
                              <m:baseJc m:val="center"/>
                              <m:plcHide m:val="1"/>
                              <m:mcs>
                                <m:mc>
                                  <m:mcPr>
                                    <m:mcJc m:val="left"/>
                                    <m:count m:val="1"/>
                                  </m:mcPr>
                                </m:mc>
                                <m:mc>
                                  <m:mcPr>
                                    <m:mcJc m:val="left"/>
                                    <m:count m:val="1"/>
                                  </m:mcPr>
                                </m:mc>
                              </m:mcs>
                            </m:mPr>
                            <m:mr>
                              <m:e>
                                <m:r>
                                  <m:t>Θ</m:t>
                                </m:r>
                                <m:d>
                                  <m:dPr>
                                    <m:begChr m:val="("/>
                                    <m:endChr m:val=")"/>
                                    <m:sepChr m:val=""/>
                                    <m:grow/>
                                  </m:dPr>
                                  <m:e>
                                    <m:r>
                                      <m:t>1</m:t>
                                    </m:r>
                                  </m:e>
                                </m:d>
                              </m:e>
                              <m:e>
                                <m:r>
                                  <m:rPr>
                                    <m:nor/>
                                    <m:sty m:val="p"/>
                                  </m:rPr>
                                  <m:t>if n=1</m:t>
                                </m:r>
                              </m:e>
                            </m:mr>
                            <m:mr>
                              <m:e>
                                <m:r>
                                  <m:t>2</m:t>
                                </m:r>
                                <m:r>
                                  <m:t>T</m:t>
                                </m:r>
                                <m:d>
                                  <m:dPr>
                                    <m:begChr m:val="("/>
                                    <m:endChr m:val=")"/>
                                    <m:sepChr m:val=""/>
                                    <m:grow/>
                                  </m:dPr>
                                  <m:e>
                                    <m:r>
                                      <m:t>n</m:t>
                                    </m:r>
                                    <m:r>
                                      <m:rPr>
                                        <m:sty m:val="p"/>
                                      </m:rPr>
                                      <m:t>/</m:t>
                                    </m:r>
                                    <m:r>
                                      <m:t>2</m:t>
                                    </m:r>
                                  </m:e>
                                </m:d>
                                <m:r>
                                  <m:rPr>
                                    <m:sty m:val="p"/>
                                  </m:rPr>
                                  <m:t>+</m:t>
                                </m:r>
                                <m:r>
                                  <m:t>Θ</m:t>
                                </m:r>
                                <m:d>
                                  <m:dPr>
                                    <m:begChr m:val="("/>
                                    <m:endChr m:val=")"/>
                                    <m:sepChr m:val=""/>
                                    <m:grow/>
                                  </m:dPr>
                                  <m:e>
                                    <m:r>
                                      <m:t>n</m:t>
                                    </m:r>
                                  </m:e>
                                </m:d>
                              </m:e>
                              <m:e>
                                <m:r>
                                  <m:t>o</m:t>
                                </m:r>
                                <m:r>
                                  <m:t>t</m:t>
                                </m:r>
                                <m:r>
                                  <m:t>h</m:t>
                                </m:r>
                                <m:r>
                                  <m:t>e</m:t>
                                </m:r>
                                <m:r>
                                  <m:t>r</m:t>
                                </m:r>
                                <m:r>
                                  <m:t>w</m:t>
                                </m:r>
                                <m:r>
                                  <m:t>i</m:t>
                                </m:r>
                                <m:r>
                                  <m:t>s</m:t>
                                </m:r>
                                <m:r>
                                  <m:t>e</m:t>
                                </m:r>
                              </m:e>
                            </m:mr>
                          </m:m>
                        </m:e>
                      </m:d>
                    </m:oMath>
                  </m:oMathPara>
                </a14:m>
              </a:p>
            </p:txBody>
          </p:sp>
        </mc:Choice>
      </mc:AlternateContent>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To Solve Recurrence (1)</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Para xmlns:m="http://schemas.openxmlformats.org/officeDocument/2006/math">
                    <m:oMathParaPr>
                      <m:jc m:val="center"/>
                    </m:oMathParaPr>
                    <m:oMath>
                      <m:r>
                        <m:t>T</m:t>
                      </m:r>
                      <m:d>
                        <m:dPr>
                          <m:begChr m:val="("/>
                          <m:endChr m:val=")"/>
                          <m:sepChr m:val=""/>
                          <m:grow/>
                        </m:dPr>
                        <m:e>
                          <m:r>
                            <m:t>n</m:t>
                          </m:r>
                        </m:e>
                      </m:d>
                      <m:r>
                        <m:rPr>
                          <m:sty m:val="p"/>
                        </m:rPr>
                        <m:t>=</m:t>
                      </m:r>
                      <m:d>
                        <m:dPr>
                          <m:begChr m:val="{"/>
                          <m:endChr m:val=""/>
                          <m:sepChr m:val=""/>
                          <m:grow/>
                        </m:dPr>
                        <m:e>
                          <m:m>
                            <m:mPr>
                              <m:baseJc m:val="center"/>
                              <m:plcHide m:val="1"/>
                              <m:mcs>
                                <m:mc>
                                  <m:mcPr>
                                    <m:mcJc m:val="left"/>
                                    <m:count m:val="1"/>
                                  </m:mcPr>
                                </m:mc>
                                <m:mc>
                                  <m:mcPr>
                                    <m:mcJc m:val="left"/>
                                    <m:count m:val="1"/>
                                  </m:mcPr>
                                </m:mc>
                              </m:mcs>
                            </m:mPr>
                            <m:mr>
                              <m:e>
                                <m:r>
                                  <m:t>Θ</m:t>
                                </m:r>
                                <m:d>
                                  <m:dPr>
                                    <m:begChr m:val="("/>
                                    <m:endChr m:val=")"/>
                                    <m:sepChr m:val=""/>
                                    <m:grow/>
                                  </m:dPr>
                                  <m:e>
                                    <m:r>
                                      <m:t>1</m:t>
                                    </m:r>
                                  </m:e>
                                </m:d>
                              </m:e>
                              <m:e>
                                <m:r>
                                  <m:rPr>
                                    <m:nor/>
                                    <m:sty m:val="p"/>
                                  </m:rPr>
                                  <m:t>if n=1</m:t>
                                </m:r>
                              </m:e>
                            </m:mr>
                            <m:mr>
                              <m:e>
                                <m:r>
                                  <m:t>2</m:t>
                                </m:r>
                                <m:r>
                                  <m:t>T</m:t>
                                </m:r>
                                <m:d>
                                  <m:dPr>
                                    <m:begChr m:val="("/>
                                    <m:endChr m:val=")"/>
                                    <m:sepChr m:val=""/>
                                    <m:grow/>
                                  </m:dPr>
                                  <m:e>
                                    <m:r>
                                      <m:t>n</m:t>
                                    </m:r>
                                    <m:r>
                                      <m:rPr>
                                        <m:sty m:val="p"/>
                                      </m:rPr>
                                      <m:t>/</m:t>
                                    </m:r>
                                    <m:r>
                                      <m:t>2</m:t>
                                    </m:r>
                                  </m:e>
                                </m:d>
                                <m:r>
                                  <m:rPr>
                                    <m:sty m:val="p"/>
                                  </m:rPr>
                                  <m:t>+</m:t>
                                </m:r>
                                <m:r>
                                  <m:t>Θ</m:t>
                                </m:r>
                                <m:d>
                                  <m:dPr>
                                    <m:begChr m:val="("/>
                                    <m:endChr m:val=")"/>
                                    <m:sepChr m:val=""/>
                                    <m:grow/>
                                  </m:dPr>
                                  <m:e>
                                    <m:r>
                                      <m:t>n</m:t>
                                    </m:r>
                                  </m:e>
                                </m:d>
                              </m:e>
                              <m:e>
                                <m:r>
                                  <m:t>o</m:t>
                                </m:r>
                                <m:r>
                                  <m:t>t</m:t>
                                </m:r>
                                <m:r>
                                  <m:t>h</m:t>
                                </m:r>
                                <m:r>
                                  <m:t>e</m:t>
                                </m:r>
                                <m:r>
                                  <m:t>r</m:t>
                                </m:r>
                                <m:r>
                                  <m:t>w</m:t>
                                </m:r>
                                <m:r>
                                  <m:t>i</m:t>
                                </m:r>
                                <m:r>
                                  <m:t>s</m:t>
                                </m:r>
                                <m:r>
                                  <m:t>e</m:t>
                                </m:r>
                              </m:e>
                            </m:mr>
                          </m:m>
                        </m:e>
                      </m:d>
                    </m:oMath>
                  </m:oMathPara>
                </a14:m>
              </a:p>
            </p:txBody>
          </p:sp>
        </mc:Choice>
      </mc:AlternateContent>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To Solve Recurrence (2)</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We will assume </a:t>
                </a:r>
                <a14:m>
                  <m:oMath xmlns:m="http://schemas.openxmlformats.org/officeDocument/2006/math">
                    <m:r>
                      <m:t>T</m:t>
                    </m:r>
                    <m:d>
                      <m:dPr>
                        <m:begChr m:val="("/>
                        <m:endChr m:val=")"/>
                        <m:sepChr m:val=""/>
                        <m:grow/>
                      </m:dPr>
                      <m:e>
                        <m:r>
                          <m:t>n</m:t>
                        </m:r>
                      </m:e>
                    </m:d>
                    <m:r>
                      <m:rPr>
                        <m:sty m:val="p"/>
                      </m:rPr>
                      <m:t>=</m:t>
                    </m:r>
                    <m:r>
                      <m:t>Θ</m:t>
                    </m:r>
                    <m:d>
                      <m:dPr>
                        <m:begChr m:val="("/>
                        <m:endChr m:val=")"/>
                        <m:sepChr m:val=""/>
                        <m:grow/>
                      </m:dPr>
                      <m:e>
                        <m:r>
                          <m:t>1</m:t>
                        </m:r>
                      </m:e>
                    </m:d>
                  </m:oMath>
                </a14:m>
                <a:r>
                  <a:rPr/>
                  <a:t> for sufficiently small </a:t>
                </a:r>
                <a14:m>
                  <m:oMath xmlns:m="http://schemas.openxmlformats.org/officeDocument/2006/math">
                    <m:r>
                      <m:t>n</m:t>
                    </m:r>
                  </m:oMath>
                </a14:m>
                <a:r>
                  <a:rPr/>
                  <a:t> to rewrite equation as</a:t>
                </a:r>
              </a:p>
              <a:p>
                <a:pPr lvl="0" indent="0" marL="0">
                  <a:buNone/>
                </a:pPr>
                <a14:m>
                  <m:oMathPara xmlns:m="http://schemas.openxmlformats.org/officeDocument/2006/math">
                    <m:oMathParaPr>
                      <m:jc m:val="center"/>
                    </m:oMathParaPr>
                    <m:oMath>
                      <m:r>
                        <m:t>T</m:t>
                      </m:r>
                      <m:d>
                        <m:dPr>
                          <m:begChr m:val="("/>
                          <m:endChr m:val=")"/>
                          <m:sepChr m:val=""/>
                          <m:grow/>
                        </m:dPr>
                        <m:e>
                          <m:r>
                            <m:t>n</m:t>
                          </m:r>
                        </m:e>
                      </m:d>
                      <m:r>
                        <m:rPr>
                          <m:sty m:val="p"/>
                        </m:rPr>
                        <m:t>=</m:t>
                      </m:r>
                      <m:r>
                        <m:t>2</m:t>
                      </m:r>
                      <m:r>
                        <m:t>T</m:t>
                      </m:r>
                      <m:d>
                        <m:dPr>
                          <m:begChr m:val="("/>
                          <m:endChr m:val=")"/>
                          <m:sepChr m:val=""/>
                          <m:grow/>
                        </m:dPr>
                        <m:e>
                          <m:r>
                            <m:t>n</m:t>
                          </m:r>
                          <m:r>
                            <m:rPr>
                              <m:sty m:val="p"/>
                            </m:rPr>
                            <m:t>/</m:t>
                          </m:r>
                          <m:r>
                            <m:t>2</m:t>
                          </m:r>
                        </m:e>
                      </m:d>
                      <m:r>
                        <m:rPr>
                          <m:sty m:val="p"/>
                        </m:rPr>
                        <m:t>+</m:t>
                      </m:r>
                      <m:r>
                        <m:t>Θ</m:t>
                      </m:r>
                      <m:d>
                        <m:dPr>
                          <m:begChr m:val="("/>
                          <m:endChr m:val=")"/>
                          <m:sepChr m:val=""/>
                          <m:grow/>
                        </m:dPr>
                        <m:e>
                          <m:r>
                            <m:t>n</m:t>
                          </m:r>
                        </m:e>
                      </m:d>
                    </m:oMath>
                  </m:oMathPara>
                </a14:m>
              </a:p>
              <a:p>
                <a:pPr lvl="0" indent="0" marL="0">
                  <a:buNone/>
                </a:pPr>
                <a:r>
                  <a:rPr/>
                  <a:t>Solution for this equation will be </a:t>
                </a:r>
                <a14:m>
                  <m:oMath xmlns:m="http://schemas.openxmlformats.org/officeDocument/2006/math">
                    <m:r>
                      <m:t>Θ</m:t>
                    </m:r>
                    <m:d>
                      <m:dPr>
                        <m:begChr m:val="("/>
                        <m:endChr m:val=")"/>
                        <m:sepChr m:val=""/>
                        <m:grow/>
                      </m:dPr>
                      <m:e>
                        <m:r>
                          <m:t>n</m:t>
                        </m:r>
                        <m:r>
                          <m:t>l</m:t>
                        </m:r>
                        <m:r>
                          <m:t>g</m:t>
                        </m:r>
                        <m:r>
                          <m:t>n</m:t>
                        </m:r>
                      </m:e>
                    </m:d>
                  </m:oMath>
                </a14:m>
                <a:r>
                  <a:rPr/>
                  <a:t> with following recursion tree.</a:t>
                </a:r>
              </a:p>
            </p:txBody>
          </p:sp>
        </mc:Choice>
      </mc:AlternateContent>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To Solve Recurrence (3)</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Multiply by height </a:t>
                </a:r>
                <a14:m>
                  <m:oMath xmlns:m="http://schemas.openxmlformats.org/officeDocument/2006/math">
                    <m:r>
                      <m:t>Θ</m:t>
                    </m:r>
                    <m:d>
                      <m:dPr>
                        <m:begChr m:val="("/>
                        <m:endChr m:val=")"/>
                        <m:sepChr m:val=""/>
                        <m:grow/>
                      </m:dPr>
                      <m:e>
                        <m:r>
                          <m:t>l</m:t>
                        </m:r>
                        <m:r>
                          <m:t>g</m:t>
                        </m:r>
                        <m:r>
                          <m:t>n</m:t>
                        </m:r>
                      </m:e>
                    </m:d>
                  </m:oMath>
                </a14:m>
                <a:r>
                  <a:rPr/>
                  <a:t> with each level cost </a:t>
                </a:r>
                <a14:m>
                  <m:oMath xmlns:m="http://schemas.openxmlformats.org/officeDocument/2006/math">
                    <m:r>
                      <m:t>Θ</m:t>
                    </m:r>
                    <m:d>
                      <m:dPr>
                        <m:begChr m:val="("/>
                        <m:endChr m:val=")"/>
                        <m:sepChr m:val=""/>
                        <m:grow/>
                      </m:dPr>
                      <m:e>
                        <m:r>
                          <m:t>n</m:t>
                        </m:r>
                      </m:e>
                    </m:d>
                  </m:oMath>
                </a14:m>
                <a:r>
                  <a:rPr/>
                  <a:t> we can found </a:t>
                </a:r>
                <a14:m>
                  <m:oMath xmlns:m="http://schemas.openxmlformats.org/officeDocument/2006/math">
                    <m:r>
                      <m:t>Θ</m:t>
                    </m:r>
                    <m:d>
                      <m:dPr>
                        <m:begChr m:val="("/>
                        <m:endChr m:val=")"/>
                        <m:sepChr m:val=""/>
                        <m:grow/>
                      </m:dPr>
                      <m:e>
                        <m:r>
                          <m:t>n</m:t>
                        </m:r>
                        <m:r>
                          <m:t>l</m:t>
                        </m:r>
                        <m:r>
                          <m:t>g</m:t>
                        </m:r>
                        <m:r>
                          <m:t>n</m:t>
                        </m:r>
                      </m:e>
                    </m:d>
                  </m:oMath>
                </a14:m>
              </a:p>
            </p:txBody>
          </p:sp>
        </mc:Choice>
      </mc:AlternateContent>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Outline</a:t>
            </a:r>
          </a:p>
        </p:txBody>
      </p:sp>
      <p:sp>
        <p:nvSpPr>
          <p:cNvPr id="3" name="Content Placeholder 2"/>
          <p:cNvSpPr>
            <a:spLocks noGrp="1"/>
          </p:cNvSpPr>
          <p:nvPr>
            <p:ph idx="1"/>
          </p:nvPr>
        </p:nvSpPr>
        <p:spPr/>
        <p:txBody>
          <a:bodyPr/>
          <a:lstStyle/>
          <a:p>
            <a:pPr lvl="0"/>
            <a:r>
              <a:rPr/>
              <a:t>Study two sorting algorithms as examples</a:t>
            </a:r>
          </a:p>
          <a:p>
            <a:pPr lvl="1"/>
            <a:r>
              <a:rPr/>
              <a:t>Insertion sort: Incremental algorithm</a:t>
            </a:r>
          </a:p>
          <a:p>
            <a:pPr lvl="1"/>
            <a:r>
              <a:rPr/>
              <a:t>Merge sort: Divide-and-conquer</a:t>
            </a:r>
          </a:p>
          <a:p>
            <a:pPr lvl="0"/>
            <a:r>
              <a:rPr/>
              <a:t>Introduction to runtime analysis</a:t>
            </a:r>
          </a:p>
          <a:p>
            <a:pPr lvl="1"/>
            <a:r>
              <a:rPr/>
              <a:t>Best vs. worst vs. average case</a:t>
            </a:r>
          </a:p>
          <a:p>
            <a:pPr lvl="1"/>
            <a:r>
              <a:rPr/>
              <a:t>Asymptotic analysis</a:t>
            </a: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How To Solve Recurrence (4)</a:t>
            </a:r>
          </a:p>
        </p:txBody>
      </p:sp>
      <p:sp>
        <p:nvSpPr>
          <p:cNvPr id="4" name="Text Placeholder 3"/>
          <p:cNvSpPr>
            <a:spLocks noGrp="1"/>
          </p:cNvSpPr>
          <p:nvPr>
            <p:ph idx="2" sz="half" type="body"/>
          </p:nvPr>
        </p:nvSpPr>
        <p:spPr/>
        <p:txBody>
          <a:bodyPr/>
          <a:lstStyle/>
          <a:p>
            <a:pPr lvl="0" indent="0" marL="0">
              <a:buNone/>
            </a:pPr>
            <a:r>
              <a:rPr/>
              <a:t>This tree is binary-tree and binary-tree height is related with item size.</a:t>
            </a:r>
          </a:p>
        </p:txBody>
      </p:sp>
      <p:pic>
        <p:nvPicPr>
          <p:cNvPr descr="fig:  assets/ce100-week-1-intro-solve_recursion.drawio.svg" id="0" name="Picture 1"/>
          <p:cNvPicPr>
            <a:picLocks noGrp="1" noChangeAspect="1"/>
          </p:cNvPicPr>
          <p:nvPr/>
        </p:nvPicPr>
        <p:blipFill>
          <a:blip r:embed="rId2"/>
          <a:stretch>
            <a:fillRect/>
          </a:stretch>
        </p:blipFill>
        <p:spPr bwMode="auto">
          <a:xfrm>
            <a:off x="3568700" y="1219200"/>
            <a:ext cx="5105400" cy="3429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alt:“Merge Sort Recursive Tree” height:500px center</a:t>
            </a:r>
          </a:p>
        </p:txBody>
      </p:sp>
    </p:spTree>
  </p:cSld>
</p:sld>
</file>

<file path=ppt/slides/slide71.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indent="0" marL="0"><a:buNone /></a:pPr><a:r><a:rPr /><a:t>How Height of a Binary Tree is Equal to </a:t></a:r><a14:m><m:oMath xmlns:m="http://schemas.openxmlformats.org/officeDocument/2006/math"><m:r><m:t>l</m:t></m:r><m:r><m:t>o</m:t></m:r><m:r><m:t>g</m:t></m:r><m:r><m:t>n</m:t></m:r></m:oMath></a14:m><a:r><a:rPr /><a:t> ? (1)</a:t></a:r></a:p></p:txBody></p:sp><p:sp><p:nvSpPr><p:cNvPr id="3" name="Content Placeholder 2" /><p:cNvSpPr><a:spLocks noGrp="1" /></p:cNvSpPr><p:nvPr><p:ph idx="1" /></p:nvPr></p:nvSpPr><p:spPr /><p:txBody><a:bodyPr /><a:lstStyle /><a:p><a:pPr lvl="0" indent="0" marL="0"><a:buNone /></a:pPr><a:r><a:rPr /><a:t>Merge-Sort recursion tree is a perfect binary tree, a binary tree is a tree which every node has at most two children, A perfect binary tree is binary tree in which all internal nodes have exactly two children and all leaves are at the same level.</a:t></a:r></a:p></p:txBody></p:sp></p:spTree></p:cSld></p:sld>
</file>

<file path=ppt/slides/slide72.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indent="0" marL="0"><a:buNone /></a:pPr><a:r><a:rPr /><a:t>How Height of a Binary Tree is Equal to </a:t></a:r><a14:m><m:oMath xmlns:m="http://schemas.openxmlformats.org/officeDocument/2006/math"><m:r><m:t>l</m:t></m:r><m:r><m:t>o</m:t></m:r><m:r><m:t>g</m:t></m:r><m:r><m:t>n</m:t></m:r></m:oMath></a14:m><a:r><a:rPr /><a:t> ? (2)</a:t></a:r></a:p></p:txBody></p:sp><mc:AlternateContent xmlns:mc="http://schemas.openxmlformats.org/markup-compatibility/2006"><mc:Choice xmlns:a14="http://schemas.microsoft.com/office/drawing/2010/main" Requires="a14"><p:sp><p:nvSpPr><p:cNvPr id="3" name="Content Placeholder 2" /><p:cNvSpPr><a:spLocks noGrp="1" /></p:cNvSpPr><p:nvPr><p:ph idx="1" /></p:nvPr></p:nvSpPr><p:spPr /><p:txBody><a:bodyPr /><a:lstStyle /><a:p><a:pPr lvl="0" indent="0" marL="0"><a:buNone /></a:pPr><a:r><a:rPr /><a:t>Let </a:t></a:r><a14:m><m:oMath xmlns:m="http://schemas.openxmlformats.org/officeDocument/2006/math"><m:r><m:t>n</m:t></m:r></m:oMath></a14:m><a:r><a:rPr /><a:t> be the number of nodes in the tree and let </a:t></a:r><a14:m><m:oMath xmlns:m="http://schemas.openxmlformats.org/officeDocument/2006/math"><m:sSub><m:e><m:r><m:t>l</m:t></m:r></m:e><m:sub><m:r><m:t>k</m:t></m:r></m:sub></m:sSub></m:oMath></a14:m><a:r><a:rPr /><a:t> denote the number of nodes on level k. According to this;</a:t></a:r></a:p><a:p><a:pPr lvl="0" /><a14:m><m:oMath xmlns:m="http://schemas.openxmlformats.org/officeDocument/2006/math"><m:sSub><m:e><m:r><m:t>l</m:t></m:r></m:e><m:sub><m:r><m:t>k</m:t></m:r></m:sub></m:sSub><m:r><m:rPr><m:sty m:val="p" /></m:rPr><m:t>=</m:t></m:r><m:r><m:t>2</m:t></m:r><m:sSub><m:e><m:r><m:t>l</m:t></m:r></m:e><m:sub><m:r><m:t>k</m:t></m:r><m:r><m:rPr><m:sty m:val="p" /></m:rPr><m:t>−</m:t></m:r><m:r><m:t>1</m:t></m:r></m:sub></m:sSub></m:oMath></a14:m><a:r><a:rPr /><a:t> i.e. each level has exactly twice as many nodes as the previous level</a:t></a:r></a:p><a:p><a:pPr lvl="0" /><a14:m><m:oMath xmlns:m="http://schemas.openxmlformats.org/officeDocument/2006/math"><m:sSub><m:e><m:r><m:t>l</m:t></m:r></m:e><m:sub><m:r><m:t>0</m:t></m:r></m:sub></m:sSub><m:r><m:rPr><m:sty m:val="p" /></m:rPr><m:t>=</m:t></m:r><m:r><m:t>1</m:t></m:r></m:oMath></a14:m><a:r><a:rPr /><a:t> , i.e. on the first level we have only one node (the root node)</a:t></a:r></a:p><a:p><a:pPr lvl="0" /><a:r><a:rPr /><a:t>The leaves are at the last level, </a:t></a:r><a14:m><m:oMath xmlns:m="http://schemas.openxmlformats.org/officeDocument/2006/math"><m:sSub><m:e><m:r><m:t>l</m:t></m:r></m:e><m:sub><m:r><m:t>h</m:t></m:r></m:sub></m:sSub></m:oMath></a14:m><a:r><a:rPr /><a:t> where </a:t></a:r><a14:m><m:oMath xmlns:m="http://schemas.openxmlformats.org/officeDocument/2006/math"><m:r><m:t>h</m:t></m:r></m:oMath></a14:m><a:r><a:rPr /><a:t> is the height of the tree.</a:t></a:r></a:p></p:txBody></p:sp></mc:Choice></mc:AlternateContent></p:spTree></p:cSld></p:sld>
</file>

<file path=ppt/slides/slide73.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indent="0" marL="0"><a:buNone /></a:pPr><a:r><a:rPr /><a:t>How Height of a Binary Tree is Equal to </a:t></a:r><a14:m><m:oMath xmlns:m="http://schemas.openxmlformats.org/officeDocument/2006/math"><m:r><m:t>l</m:t></m:r><m:r><m:t>o</m:t></m:r><m:r><m:t>g</m:t></m:r><m:r><m:t>n</m:t></m:r></m:oMath></a14:m><a:r><a:rPr /><a:t> ? (3)</a:t></a:r></a:p></p:txBody></p:sp><mc:AlternateContent xmlns:mc="http://schemas.openxmlformats.org/markup-compatibility/2006"><mc:Choice xmlns:a14="http://schemas.microsoft.com/office/drawing/2010/main" Requires="a14"><p:sp><p:nvSpPr><p:cNvPr id="3" name="Content Placeholder 2" /><p:cNvSpPr><a:spLocks noGrp="1" /></p:cNvSpPr><p:nvPr><p:ph idx="1" /></p:nvPr></p:nvSpPr><p:spPr /><p:txBody><a:bodyPr /><a:lstStyle /><a:p><a:pPr lvl="0" indent="0" marL="0"><a:buNone /></a:pPr><a:r><a:rPr b="1" /><a:t>The total number of nodes</a:t></a:r><a:r><a:rPr /><a:t> in the tree is equal to the sum of the nodes on all the levels: nodes </a:t></a:r><a14:m><m:oMath xmlns:m="http://schemas.openxmlformats.org/officeDocument/2006/math"><m:r><m:t>n</m:t></m:r></m:oMath></a14:m></a:p><a:p><a:pPr lvl="0" indent="0" marL="0"><a:buNone /></a:pPr><a14:m><m:oMathPara xmlns:m="http://schemas.openxmlformats.org/officeDocument/2006/math"><m:oMathParaPr><m:jc m:val="center" /></m:oMathParaPr><m:oMath><m:r><m:t>1</m:t></m:r><m:r><m:rPr><m:sty m:val="p" /></m:rPr><m:t>+</m:t></m:r><m:sSup><m:e><m:r><m:t>2</m:t></m:r></m:e><m:sup><m:r><m:t>1</m:t></m:r></m:sup></m:sSup><m:r><m:rPr><m:sty m:val="p" /></m:rPr><m:t>+</m:t></m:r><m:sSup><m:e><m:r><m:t>2</m:t></m:r></m:e><m:sup><m:r><m:t>2</m:t></m:r></m:sup></m:sSup><m:r><m:rPr><m:sty m:val="p" /></m:rPr><m:t>+</m:t></m:r><m:sSup><m:e><m:r><m:t>2</m:t></m:r></m:e><m:sup><m:r><m:t>3</m:t></m:r></m:sup></m:sSup><m:r><m:rPr><m:sty m:val="p" /></m:rPr><m:t>+</m:t></m:r><m:r><m:rPr><m:sty m:val="p" /></m:rPr><m:t>.</m:t></m:r><m:r><m:rPr><m:sty m:val="p" /></m:rPr><m:t>.</m:t></m:r><m:r><m:rPr><m:sty m:val="p" /></m:rPr><m:t>.</m:t></m:r><m:r><m:rPr><m:sty m:val="p" /></m:rPr><m:t>+</m:t></m:r><m:sSup><m:e><m:r><m:t>2</m:t></m:r></m:e><m:sup><m:r><m:t>h</m:t></m:r></m:sup></m:sSup><m:r><m:rPr><m:sty m:val="p" /></m:rPr><m:t>=</m:t></m:r><m:r><m:t>n</m:t></m:r></m:oMath></m:oMathPara></a14:m></a:p><a:p><a:pPr lvl="0" indent="0" marL="0"><a:buNone /></a:pPr><a14:m><m:oMathPara xmlns:m="http://schemas.openxmlformats.org/officeDocument/2006/math"><m:oMathParaPr><m:jc m:val="center" /></m:oMathParaPr><m:oMath><m:r><m:t>1</m:t></m:r><m:r><m:rPr><m:sty m:val="p" /></m:rPr><m:t>+</m:t></m:r><m:sSup><m:e><m:r><m:t>2</m:t></m:r></m:e><m:sup><m:r><m:t>1</m:t></m:r></m:sup></m:sSup><m:r><m:rPr><m:sty m:val="p" /></m:rPr><m:t>+</m:t></m:r><m:sSup><m:e><m:r><m:t>2</m:t></m:r></m:e><m:sup><m:r><m:t>2</m:t></m:r></m:sup></m:sSup><m:r><m:rPr><m:sty m:val="p" /></m:rPr><m:t>+</m:t></m:r><m:sSup><m:e><m:r><m:t>2</m:t></m:r></m:e><m:sup><m:r><m:t>3</m:t></m:r></m:sup></m:sSup><m:r><m:rPr><m:sty m:val="p" /></m:rPr><m:t>+</m:t></m:r><m:r><m:rPr><m:sty m:val="p" /></m:rPr><m:t>.</m:t></m:r><m:r><m:rPr><m:sty m:val="p" /></m:rPr><m:t>.</m:t></m:r><m:r><m:rPr><m:sty m:val="p" /></m:rPr><m:t>.</m:t></m:r><m:r><m:rPr><m:sty m:val="p" /></m:rPr><m:t>+</m:t></m:r><m:sSup><m:e><m:r><m:t>2</m:t></m:r></m:e><m:sup><m:r><m:t>h</m:t></m:r></m:sup></m:sSup><m:r><m:rPr><m:sty m:val="p" /></m:rPr><m:t>=</m:t></m:r><m:sSup><m:e><m:r><m:t>2</m:t></m:r></m:e><m:sup><m:r><m:t>h</m:t></m:r><m:r><m:rPr><m:sty m:val="p" /></m:rPr><m:t>+</m:t></m:r><m:r><m:t>1</m:t></m:r></m:sup></m:sSup><m:r><m:rPr><m:sty m:val="p" /></m:rPr><m:t>−</m:t></m:r><m:r><m:t>1</m:t></m:r></m:oMath></m:oMathPara></a14:m></a:p><a:p><a:pPr lvl="0" indent="0" marL="0"><a:buNone /></a:pPr><a14:m><m:oMathPara xmlns:m="http://schemas.openxmlformats.org/officeDocument/2006/math"><m:oMathParaPr><m:jc m:val="center" /></m:oMathParaPr><m:oMath><m:sSup><m:e><m:r><m:t>2</m:t></m:r></m:e><m:sup><m:r><m:t>h</m:t></m:r><m:r><m:rPr><m:sty m:val="p" /></m:rPr><m:t>+</m:t></m:r><m:r><m:t>1</m:t></m:r></m:sup></m:sSup><m:r><m:rPr><m:sty m:val="p" /></m:rPr><m:t>−</m:t></m:r><m:r><m:t>1</m:t></m:r><m:r><m:rPr><m:sty m:val="p" /></m:rPr><m:t>=</m:t></m:r><m:r><m:t>n</m:t></m:r></m:oMath></m:oMathPara></a14:m></a:p><a:p><a:pPr lvl="0" indent="0" marL="0"><a:buNone /></a:pPr><a14:m><m:oMathPara xmlns:m="http://schemas.openxmlformats.org/officeDocument/2006/math"><m:oMathParaPr><m:jc m:val="center" /></m:oMathParaPr><m:oMath><m:sSup><m:e><m:r><m:t>2</m:t></m:r></m:e><m:sup><m:r><m:t>h</m:t></m:r><m:r><m:rPr><m:sty m:val="p" /></m:rPr><m:t>+</m:t></m:r><m:r><m:t>1</m:t></m:r></m:sup></m:sSup><m:r><m:rPr><m:sty m:val="p" /></m:rPr><m:t>=</m:t></m:r><m:r><m:t>n</m:t></m:r><m:r><m:rPr><m:sty m:val="p" /></m:rPr><m:t>+</m:t></m:r><m:r><m:t>1</m:t></m:r></m:oMath></m:oMathPara></a14:m></a:p><a:p><a:pPr lvl="0" indent="0" marL="0"><a:buNone /></a:pPr><a14:m><m:oMathPara xmlns:m="http://schemas.openxmlformats.org/officeDocument/2006/math"><m:oMathParaPr><m:jc m:val="center" /></m:oMathParaPr><m:oMath><m:r><m:t>l</m:t></m:r><m:r><m:t>o</m:t></m:r><m:sSub><m:e><m:r><m:t>g</m:t></m:r></m:e><m:sub><m:r><m:t>2</m:t></m:r></m:sub></m:sSub><m:sSup><m:e><m:r><m:t>2</m:t></m:r></m:e><m:sup><m:r><m:t>h</m:t></m:r><m:r><m:rPr><m:sty m:val="p" /></m:rPr><m:t>+</m:t></m:r><m:r><m:t>1</m:t></m:r></m:sup></m:sSup><m:r><m:rPr><m:sty m:val="p" /></m:rPr><m:t>=</m:t></m:r><m:r><m:t>l</m:t></m:r><m:r><m:t>o</m:t></m:r><m:sSub><m:e><m:r><m:t>g</m:t></m:r></m:e><m:sub><m:r><m:t>2</m:t></m:r></m:sub></m:sSub><m:d><m:dPr><m:begChr m:val="(" /><m:endChr m:val=")" /><m:sepChr m:val="" /><m:grow /></m:dPr><m:e><m:r><m:t>n</m:t></m:r><m:r><m:rPr><m:sty m:val="p" /></m:rPr><m:t>+</m:t></m:r><m:r><m:t>1</m:t></m:r></m:e></m:d></m:oMath></m:oMathPara></a14:m></a:p><a:p><a:pPr lvl="0" indent="0" marL="0"><a:buNone /></a:pPr><a14:m><m:oMathPara xmlns:m="http://schemas.openxmlformats.org/officeDocument/2006/math"><m:oMathParaPr><m:jc m:val="center" /></m:oMathParaPr><m:oMath><m:r><m:t>h</m:t></m:r><m:r><m:rPr><m:sty m:val="p" /></m:rPr><m:t>+</m:t></m:r><m:r><m:t>1</m:t></m:r><m:r><m:rPr><m:sty m:val="p" /></m:rPr><m:t>=</m:t></m:r><m:r><m:t>l</m:t></m:r><m:r><m:t>o</m:t></m:r><m:sSub><m:e><m:r><m:t>g</m:t></m:r></m:e><m:sub><m:r><m:t>2</m:t></m:r></m:sub></m:sSub><m:d><m:dPr><m:begChr m:val="(" /><m:endChr m:val=")" /><m:sepChr m:val="" /><m:grow /></m:dPr><m:e><m:r><m:t>n</m:t></m:r><m:r><m:rPr><m:sty m:val="p" /></m:rPr><m:t>+</m:t></m:r><m:r><m:t>1</m:t></m:r></m:e></m:d></m:oMath></m:oMathPara></a14:m></a:p><a:p><a:pPr lvl="0" indent="0" marL="0"><a:buNone /></a:pPr><a14:m><m:oMathPara xmlns:m="http://schemas.openxmlformats.org/officeDocument/2006/math"><m:oMathParaPr><m:jc m:val="center" /></m:oMathParaPr><m:oMath><m:r><m:t>h</m:t></m:r><m:r><m:rPr><m:sty m:val="p" /></m:rPr><m:t>=</m:t></m:r><m:r><m:t>l</m:t></m:r><m:r><m:t>o</m:t></m:r><m:sSub><m:e><m:r><m:t>g</m:t></m:r></m:e><m:sub><m:r><m:t>2</m:t></m:r></m:sub></m:sSub><m:d><m:dPr><m:begChr m:val="(" /><m:endChr m:val=")" /><m:sepChr m:val="" /><m:grow /></m:dPr><m:e><m:r><m:t>n</m:t></m:r><m:r><m:rPr><m:sty m:val="p" /></m:rPr><m:t>+</m:t></m:r><m:r><m:t>1</m:t></m:r></m:e></m:d><m:r><m:rPr><m:sty m:val="p" /></m:rPr><m:t>−</m:t></m:r><m:r><m:t>1</m:t></m:r></m:oMath></m:oMathPara></a14:m></a:p></p:txBody></p:sp></mc:Choice></mc:AlternateContent></p:spTree></p:cSld></p:sld>
</file>

<file path=ppt/slides/slide74.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indent="0" marL="0"><a:buNone /></a:pPr><a:r><a:rPr /><a:t>How Height of a Binary Tree is Equal to </a:t></a:r><a14:m><m:oMath xmlns:m="http://schemas.openxmlformats.org/officeDocument/2006/math"><m:r><m:t>l</m:t></m:r><m:r><m:t>o</m:t></m:r><m:r><m:t>g</m:t></m:r><m:r><m:t>n</m:t></m:r></m:oMath></a14:m><a:r><a:rPr /><a:t> ? (3)</a:t></a:r></a:p></p:txBody></p:sp><mc:AlternateContent xmlns:mc="http://schemas.openxmlformats.org/markup-compatibility/2006"><mc:Choice xmlns:a14="http://schemas.microsoft.com/office/drawing/2010/main" Requires="a14"><p:sp><p:nvSpPr><p:cNvPr id="3" name="Content Placeholder 2" /><p:cNvSpPr><a:spLocks noGrp="1" /></p:cNvSpPr><p:nvPr><p:ph idx="1" /></p:nvPr></p:nvSpPr><p:spPr /><p:txBody><a:bodyPr /><a:lstStyle /><a:p><a:pPr lvl="0" indent="0" marL="0"><a:buNone /></a:pPr><a:r><a:rPr /><a:t>If we write it as asymptotic approach, we will have the following result</a:t></a:r></a:p><a:p><a:pPr lvl="0" indent="0" marL="0"><a:buNone /></a:pPr><a14:m><m:oMathPara xmlns:m="http://schemas.openxmlformats.org/officeDocument/2006/math"><m:oMathParaPr><m:jc m:val="center" /></m:oMathParaPr><m:oMath><m:r><m:rPr><m:nor /><m:sty m:val="p" /></m:rPr><m:t>height of tree is </m:t></m:r><m:r><m:t>h</m:t></m:r><m:r><m:rPr><m:sty m:val="p" /></m:rPr><m:t>=</m:t></m:r><m:r><m:t>l</m:t></m:r><m:r><m:t>o</m:t></m:r><m:sSub><m:e><m:r><m:t>g</m:t></m:r></m:e><m:sub><m:r><m:t>2</m:t></m:r></m:sub></m:sSub><m:d><m:dPr><m:begChr m:val="(" /><m:endChr m:val=")" /><m:sepChr m:val="" /><m:grow /></m:dPr><m:e><m:r><m:t>n</m:t></m:r><m:r><m:rPr><m:sty m:val="p" /></m:rPr><m:t>+</m:t></m:r><m:r><m:t>1</m:t></m:r></m:e></m:d><m:r><m:rPr><m:sty m:val="p" /></m:rPr><m:t>−</m:t></m:r><m:r><m:t>1</m:t></m:r><m:r><m:rPr><m:sty m:val="p" /></m:rPr><m:t>=</m:t></m:r><m:r><m:t>O</m:t></m:r><m:d><m:dPr><m:begChr m:val="(" /><m:endChr m:val=")" /><m:sepChr m:val="" /><m:grow /></m:dPr><m:e><m:r><m:t>l</m:t></m:r><m:r><m:t>o</m:t></m:r><m:r><m:t>g</m:t></m:r><m:r><m:t>n</m:t></m:r></m:e></m:d></m:oMath></m:oMathPara></a14:m></a:p><a:p><a:pPr lvl="0" indent="0" marL="0"><a:buNone /></a:pPr><a:r><a:rPr /><a:t>also</a:t></a:r></a:p><a:p><a:pPr lvl="0" indent="0" marL="0"><a:buNone /></a:pPr><a14:m><m:oMathPara xmlns:m="http://schemas.openxmlformats.org/officeDocument/2006/math"><m:oMathParaPr><m:jc m:val="center" /></m:oMathParaPr><m:oMath><m:r><m:rPr><m:nor /><m:sty m:val="p" /></m:rPr><m:t>number of leaves is </m:t></m:r><m:sSub><m:e><m:r><m:t>l</m:t></m:r></m:e><m:sub><m:r><m:t>h</m:t></m:r></m:sub></m:sSub><m:r><m:rPr><m:sty m:val="p" /></m:rPr><m:t>=</m:t></m:r><m:d><m:dPr><m:begChr m:val="(" /><m:endChr m:val=")" /><m:sepChr m:val="" /><m:grow /></m:dPr><m:e><m:r><m:t>n</m:t></m:r><m:r><m:rPr><m:sty m:val="p" /></m:rPr><m:t>+</m:t></m:r><m:r><m:t>1</m:t></m:r></m:e></m:d><m:r><m:rPr><m:sty m:val="p" /></m:rPr><m:t>/</m:t></m:r><m:r><m:t>2</m:t></m:r></m:oMath></m:oMathPara></a14:m></a:p><a:p><a:pPr lvl="0" indent="0" marL="0"><a:buNone /></a:pPr><a:r><a:rPr /><a:t>nearly half of the nodes are at the leaves</a:t></a:r></a:p></p:txBody></p:sp></mc:Choice></mc:AlternateContent></p:spTree></p:cSld></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Review</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Θ</m:t>
                    </m:r>
                    <m:d>
                      <m:dPr>
                        <m:begChr m:val="("/>
                        <m:endChr m:val=")"/>
                        <m:sepChr m:val=""/>
                        <m:grow/>
                      </m:dPr>
                      <m:e>
                        <m:r>
                          <m:t>n</m:t>
                        </m:r>
                        <m:r>
                          <m:t>l</m:t>
                        </m:r>
                        <m:r>
                          <m:t>g</m:t>
                        </m:r>
                        <m:r>
                          <m:t>n</m:t>
                        </m:r>
                      </m:e>
                    </m:d>
                  </m:oMath>
                </a14:m>
                <a:r>
                  <a:rPr/>
                  <a:t> grows more slowly than </a:t>
                </a:r>
                <a14:m>
                  <m:oMath xmlns:m="http://schemas.openxmlformats.org/officeDocument/2006/math">
                    <m:r>
                      <m:t>Θ</m:t>
                    </m:r>
                    <m:d>
                      <m:dPr>
                        <m:begChr m:val="("/>
                        <m:endChr m:val=")"/>
                        <m:sepChr m:val=""/>
                        <m:grow/>
                      </m:dPr>
                      <m:e>
                        <m:sSup>
                          <m:e>
                            <m:r>
                              <m:t>n</m:t>
                            </m:r>
                          </m:e>
                          <m:sup>
                            <m:r>
                              <m:t>2</m:t>
                            </m:r>
                          </m:sup>
                        </m:sSup>
                      </m:e>
                    </m:d>
                  </m:oMath>
                </a14:m>
              </a:p>
              <a:p>
                <a:pPr lvl="0" indent="0" marL="0">
                  <a:buNone/>
                </a:pPr>
                <a:r>
                  <a:rPr/>
                  <a:t>Therefore Merge-Sort beats Insertion-Sort in the worst case</a:t>
                </a:r>
              </a:p>
              <a:p>
                <a:pPr lvl="0" indent="0" marL="0">
                  <a:buNone/>
                </a:pPr>
                <a:r>
                  <a:rPr/>
                  <a:t>In practice Merge-Sort beats Insertion-Sort for </a:t>
                </a:r>
                <a14:m>
                  <m:oMath xmlns:m="http://schemas.openxmlformats.org/officeDocument/2006/math">
                    <m:r>
                      <m:t>n</m:t>
                    </m:r>
                    <m:r>
                      <m:rPr>
                        <m:sty m:val="p"/>
                      </m:rPr>
                      <m:t>&gt;</m:t>
                    </m:r>
                    <m:r>
                      <m:t>30</m:t>
                    </m:r>
                  </m:oMath>
                </a14:m>
                <a:r>
                  <a:rPr/>
                  <a:t> or so</a:t>
                </a:r>
              </a:p>
            </p:txBody>
          </p:sp>
        </mc:Choice>
      </mc:AlternateContent>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Asymptotic Notations</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 / </a:t>
                </a:r>
                <a14:m>
                  <m:oMath xmlns:m="http://schemas.openxmlformats.org/officeDocument/2006/math">
                    <m:r>
                      <m:t>O</m:t>
                    </m:r>
                  </m:oMath>
                </a14:m>
                <a:r>
                  <a:rPr b="1"/>
                  <a:t>- Notation : Asymptotic Upper Bound (Worst-Case) (1)</a:t>
                </a:r>
              </a:p>
              <a:p>
                <a:pPr lvl="0" indent="0" marL="0">
                  <a:buNone/>
                </a:pPr>
                <a14:m>
                  <m:oMath xmlns:m="http://schemas.openxmlformats.org/officeDocument/2006/math">
                    <m:r>
                      <m:t>f</m:t>
                    </m:r>
                    <m:d>
                      <m:dPr>
                        <m:begChr m:val="("/>
                        <m:endChr m:val=")"/>
                        <m:sepChr m:val=""/>
                        <m:grow/>
                      </m:dPr>
                      <m:e>
                        <m:r>
                          <m:t>n</m:t>
                        </m:r>
                      </m:e>
                    </m:d>
                    <m:r>
                      <m:rPr>
                        <m:sty m:val="p"/>
                      </m:rPr>
                      <m:t>=</m:t>
                    </m:r>
                    <m:r>
                      <m:t>O</m:t>
                    </m:r>
                    <m:d>
                      <m:dPr>
                        <m:begChr m:val="("/>
                        <m:endChr m:val=")"/>
                        <m:sepChr m:val=""/>
                        <m:grow/>
                      </m:dPr>
                      <m:e>
                        <m:r>
                          <m:t>g</m:t>
                        </m:r>
                        <m:d>
                          <m:dPr>
                            <m:begChr m:val="("/>
                            <m:endChr m:val=")"/>
                            <m:sepChr m:val=""/>
                            <m:grow/>
                          </m:dPr>
                          <m:e>
                            <m:r>
                              <m:t>n</m:t>
                            </m:r>
                          </m:e>
                        </m:d>
                      </m:e>
                    </m:d>
                  </m:oMath>
                </a14:m>
                <a:r>
                  <a:rPr/>
                  <a:t> if </a:t>
                </a:r>
                <a14:m>
                  <m:oMath xmlns:m="http://schemas.openxmlformats.org/officeDocument/2006/math">
                    <m:r>
                      <m:rPr>
                        <m:sty m:val="p"/>
                      </m:rPr>
                      <m:t>∃</m:t>
                    </m:r>
                  </m:oMath>
                </a14:m>
                <a:r>
                  <a:rPr/>
                  <a:t> positive constants </a:t>
                </a:r>
                <a14:m>
                  <m:oMath xmlns:m="http://schemas.openxmlformats.org/officeDocument/2006/math">
                    <m:r>
                      <m:t>c</m:t>
                    </m:r>
                  </m:oMath>
                </a14:m>
                <a:r>
                  <a:rPr/>
                  <a:t>, </a:t>
                </a:r>
                <a14:m>
                  <m:oMath xmlns:m="http://schemas.openxmlformats.org/officeDocument/2006/math">
                    <m:sSub>
                      <m:e>
                        <m:r>
                          <m:t>n</m:t>
                        </m:r>
                      </m:e>
                      <m:sub>
                        <m:r>
                          <m:t>0</m:t>
                        </m:r>
                      </m:sub>
                    </m:sSub>
                  </m:oMath>
                </a14:m>
                <a:r>
                  <a:rPr/>
                  <a:t> such that</a:t>
                </a:r>
              </a:p>
              <a:p>
                <a:pPr lvl="0" indent="0" marL="0">
                  <a:buNone/>
                </a:pPr>
                <a14:m>
                  <m:oMathPara xmlns:m="http://schemas.openxmlformats.org/officeDocument/2006/math">
                    <m:oMathParaPr>
                      <m:jc m:val="center"/>
                    </m:oMathParaPr>
                    <m:oMath>
                      <m:r>
                        <m:t>0</m:t>
                      </m:r>
                      <m:r>
                        <m:rPr>
                          <m:sty m:val="p"/>
                        </m:rPr>
                        <m:t>≤</m:t>
                      </m:r>
                      <m:r>
                        <m:t>f</m:t>
                      </m:r>
                      <m:d>
                        <m:dPr>
                          <m:begChr m:val="("/>
                          <m:endChr m:val=")"/>
                          <m:sepChr m:val=""/>
                          <m:grow/>
                        </m:dPr>
                        <m:e>
                          <m:r>
                            <m:t>n</m:t>
                          </m:r>
                        </m:e>
                      </m:d>
                      <m:r>
                        <m:rPr>
                          <m:sty m:val="p"/>
                        </m:rPr>
                        <m:t>≤</m:t>
                      </m:r>
                      <m:r>
                        <m:t>c</m:t>
                      </m:r>
                      <m:r>
                        <m:t>g</m:t>
                      </m:r>
                      <m:d>
                        <m:dPr>
                          <m:begChr m:val="("/>
                          <m:endChr m:val=")"/>
                          <m:sepChr m:val=""/>
                          <m:grow/>
                        </m:dPr>
                        <m:e>
                          <m:r>
                            <m:t>n</m:t>
                          </m:r>
                        </m:e>
                      </m:d>
                      <m:r>
                        <m:rPr>
                          <m:sty m:val="p"/>
                        </m:rPr>
                        <m:t>,</m:t>
                      </m:r>
                      <m:r>
                        <m:rPr>
                          <m:sty m:val="p"/>
                        </m:rPr>
                        <m:t>∀</m:t>
                      </m:r>
                      <m:r>
                        <m:t>n</m:t>
                      </m:r>
                      <m:r>
                        <m:rPr>
                          <m:sty m:val="p"/>
                        </m:rPr>
                        <m:t>≥</m:t>
                      </m:r>
                      <m:sSub>
                        <m:e>
                          <m:r>
                            <m:t>n</m:t>
                          </m:r>
                        </m:e>
                        <m:sub>
                          <m:r>
                            <m:t>0</m:t>
                          </m:r>
                        </m:sub>
                      </m:sSub>
                    </m:oMath>
                  </m:oMathPara>
                </a14:m>
              </a:p>
            </p:txBody>
          </p:sp>
        </mc:Choice>
      </mc:AlternateContent>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spcBef>
                    <a:spcPts val="3000"/>
                  </a:spcBef>
                  <a:buNone/>
                </a:pPr>
                <a:r>
                  <a:rPr b="1"/>
                  <a:t>Big-O / </a:t>
                </a:r>
                <a14:m>
                  <m:oMath xmlns:m="http://schemas.openxmlformats.org/officeDocument/2006/math">
                    <m:r>
                      <m:t>O</m:t>
                    </m:r>
                  </m:oMath>
                </a14:m>
                <a:r>
                  <a:rPr b="1"/>
                  <a:t>- Notation : Asymptotic Upper Bound (Worst-Case) (2)</a:t>
                </a:r>
              </a:p>
            </p:txBody>
          </p:sp>
        </mc:Choice>
      </mc:AlternateContent>
      <p:pic>
        <p:nvPicPr>
          <p:cNvPr descr="fig:  assets/ce100-week-1-intro-bigo_worst_case.drawio.svg" id="0" name="Picture 1"/>
          <p:cNvPicPr>
            <a:picLocks noGrp="1" noChangeAspect="1"/>
          </p:cNvPicPr>
          <p:nvPr/>
        </p:nvPicPr>
        <p:blipFill>
          <a:blip r:embed="rId2"/>
          <a:stretch>
            <a:fillRect/>
          </a:stretch>
        </p:blipFill>
        <p:spPr bwMode="auto">
          <a:xfrm>
            <a:off x="3568700" y="1054100"/>
            <a:ext cx="5105400" cy="37592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alt:“Big-O Function-1” height:450px center</a:t>
            </a: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 / </a:t>
                </a:r>
                <a14:m>
                  <m:oMath xmlns:m="http://schemas.openxmlformats.org/officeDocument/2006/math">
                    <m:r>
                      <m:t>O</m:t>
                    </m:r>
                  </m:oMath>
                </a14:m>
                <a:r>
                  <a:rPr b="1"/>
                  <a:t>- Notation : Asymptotic Upper Bound (Worst-Case) (3)</a:t>
                </a:r>
              </a:p>
              <a:p>
                <a:pPr lvl="0" indent="0" marL="0">
                  <a:buNone/>
                </a:pPr>
                <a:r>
                  <a:rPr/>
                  <a:t>Asymptotic running times of algorithms are usually defined by functions whose domain are </a:t>
                </a:r>
                <a14:m>
                  <m:oMath xmlns:m="http://schemas.openxmlformats.org/officeDocument/2006/math">
                    <m:r>
                      <m:t>N</m:t>
                    </m:r>
                    <m:r>
                      <m:rPr>
                        <m:sty m:val="p"/>
                      </m:rPr>
                      <m:t>=</m:t>
                    </m:r>
                    <m:r>
                      <m:t>0</m:t>
                    </m:r>
                    <m:r>
                      <m:rPr>
                        <m:sty m:val="p"/>
                      </m:rPr>
                      <m:t>,</m:t>
                    </m:r>
                    <m:r>
                      <m:t>1</m:t>
                    </m:r>
                    <m:r>
                      <m:rPr>
                        <m:sty m:val="p"/>
                      </m:rPr>
                      <m:t>,</m:t>
                    </m:r>
                    <m:r>
                      <m:t>2</m:t>
                    </m:r>
                    <m:r>
                      <m:rPr>
                        <m:sty m:val="p"/>
                      </m:rPr>
                      <m:t>,</m:t>
                    </m:r>
                    <m:r>
                      <m:rPr>
                        <m:sty m:val="p"/>
                      </m:rPr>
                      <m:t>…</m:t>
                    </m:r>
                  </m:oMath>
                </a14:m>
                <a:r>
                  <a:rPr/>
                  <a:t> (natural numbers)</a:t>
                </a:r>
              </a:p>
            </p:txBody>
          </p:sp>
        </mc:Choice>
      </mc:AlternateContent>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Algorithm</a:t>
            </a:r>
          </a:p>
        </p:txBody>
      </p:sp>
      <p:sp>
        <p:nvSpPr>
          <p:cNvPr id="3" name="Content Placeholder 2"/>
          <p:cNvSpPr>
            <a:spLocks noGrp="1"/>
          </p:cNvSpPr>
          <p:nvPr>
            <p:ph idx="1"/>
          </p:nvPr>
        </p:nvSpPr>
        <p:spPr/>
        <p:txBody>
          <a:bodyPr/>
          <a:lstStyle/>
          <a:p>
            <a:pPr lvl="0" indent="0" marL="0">
              <a:buNone/>
            </a:pPr>
            <a:r>
              <a:rPr b="1"/>
              <a:t>Algorithm</a:t>
            </a:r>
            <a:r>
              <a:rPr/>
              <a:t>: A sequence of computational steps that transform the input to the desired output</a:t>
            </a:r>
          </a:p>
          <a:p>
            <a:pPr lvl="0" indent="0" marL="0">
              <a:buNone/>
            </a:pPr>
            <a:r>
              <a:rPr b="1"/>
              <a:t>Procedure vs. algorithm</a:t>
            </a:r>
            <a:r>
              <a:rPr/>
              <a:t> An algorithm must halt within finite time with the right output</a:t>
            </a:r>
          </a:p>
          <a:p>
            <a:pPr lvl="0" indent="0" marL="0">
              <a:buNone/>
            </a:pPr>
            <a:r>
              <a:rPr b="1"/>
              <a:t>We Need to Measure Performance Metrics</a:t>
            </a:r>
          </a:p>
          <a:p>
            <a:pPr lvl="0"/>
            <a:r>
              <a:rPr/>
              <a:t>Processing Time</a:t>
            </a:r>
          </a:p>
          <a:p>
            <a:pPr lvl="0"/>
            <a:r>
              <a:rPr/>
              <a:t>Allocated Memory</a:t>
            </a:r>
          </a:p>
          <a:p>
            <a:pPr lvl="0"/>
            <a:r>
              <a:rPr/>
              <a:t>Network Congestion</a:t>
            </a:r>
          </a:p>
          <a:p>
            <a:pPr lvl="0"/>
            <a:r>
              <a:rPr/>
              <a:t>Power Usage etc.</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 / </a:t>
                </a:r>
                <a14:m>
                  <m:oMath xmlns:m="http://schemas.openxmlformats.org/officeDocument/2006/math">
                    <m:r>
                      <m:t>O</m:t>
                    </m:r>
                  </m:oMath>
                </a14:m>
                <a:r>
                  <a:rPr b="1"/>
                  <a:t>- Notation : Asymptotic Upper Bound (Worst-Case) (4)</a:t>
                </a:r>
              </a:p>
              <a:p>
                <a:pPr lvl="0" indent="0" marL="0">
                  <a:spcBef>
                    <a:spcPts val="3000"/>
                  </a:spcBef>
                  <a:buNone/>
                </a:pPr>
                <a:r>
                  <a:rPr b="1"/>
                  <a:t>Example-1</a:t>
                </a:r>
              </a:p>
              <a:p>
                <a:pPr lvl="0" indent="0" marL="0">
                  <a:buNone/>
                </a:pPr>
                <a:r>
                  <a:rPr/>
                  <a:t>Show that </a:t>
                </a:r>
                <a14:m>
                  <m:oMath xmlns:m="http://schemas.openxmlformats.org/officeDocument/2006/math">
                    <m:r>
                      <m:t>2</m:t>
                    </m:r>
                    <m:sSup>
                      <m:e>
                        <m:r>
                          <m:t>n</m:t>
                        </m:r>
                      </m:e>
                      <m:sup>
                        <m:r>
                          <m:t>2</m:t>
                        </m:r>
                      </m:sup>
                    </m:sSup>
                    <m:r>
                      <m:rPr>
                        <m:sty m:val="p"/>
                      </m:rPr>
                      <m:t>=</m:t>
                    </m:r>
                    <m:r>
                      <m:t>O</m:t>
                    </m:r>
                    <m:d>
                      <m:dPr>
                        <m:begChr m:val="("/>
                        <m:endChr m:val=")"/>
                        <m:sepChr m:val=""/>
                        <m:grow/>
                      </m:dPr>
                      <m:e>
                        <m:sSup>
                          <m:e>
                            <m:r>
                              <m:t>n</m:t>
                            </m:r>
                          </m:e>
                          <m:sup>
                            <m:r>
                              <m:t>3</m:t>
                            </m:r>
                          </m:sup>
                        </m:sSup>
                      </m:e>
                    </m:d>
                  </m:oMath>
                </a14:m>
              </a:p>
              <a:p>
                <a:pPr lvl="0" indent="0" marL="0">
                  <a:buNone/>
                </a:pPr>
                <a:r>
                  <a:rPr/>
                  <a:t>we need to find two positive constant </a:t>
                </a:r>
                <a14:m>
                  <m:oMath xmlns:m="http://schemas.openxmlformats.org/officeDocument/2006/math">
                    <m:r>
                      <m:t>c</m:t>
                    </m:r>
                  </m:oMath>
                </a14:m>
                <a:r>
                  <a:rPr/>
                  <a:t> and </a:t>
                </a:r>
                <a14:m>
                  <m:oMath xmlns:m="http://schemas.openxmlformats.org/officeDocument/2006/math">
                    <m:sSub>
                      <m:e>
                        <m:r>
                          <m:t>n</m:t>
                        </m:r>
                      </m:e>
                      <m:sub>
                        <m:r>
                          <m:t>0</m:t>
                        </m:r>
                      </m:sub>
                    </m:sSub>
                  </m:oMath>
                </a14:m>
                <a:r>
                  <a:rPr/>
                  <a:t> such that:</a:t>
                </a:r>
              </a:p>
              <a:p>
                <a:pPr lvl="0" indent="0" marL="0">
                  <a:buNone/>
                </a:pPr>
                <a14:m>
                  <m:oMathPara xmlns:m="http://schemas.openxmlformats.org/officeDocument/2006/math">
                    <m:oMathParaPr>
                      <m:jc m:val="center"/>
                    </m:oMathParaPr>
                    <m:oMath>
                      <m:r>
                        <m:t>0</m:t>
                      </m:r>
                      <m:r>
                        <m:rPr>
                          <m:sty m:val="p"/>
                        </m:rPr>
                        <m:t>≤</m:t>
                      </m:r>
                      <m:r>
                        <m:t>2</m:t>
                      </m:r>
                      <m:sSup>
                        <m:e>
                          <m:r>
                            <m:t>n</m:t>
                          </m:r>
                        </m:e>
                        <m:sup>
                          <m:r>
                            <m:t>2</m:t>
                          </m:r>
                        </m:sup>
                      </m:sSup>
                      <m:r>
                        <m:rPr>
                          <m:sty m:val="p"/>
                        </m:rPr>
                        <m:t>≤</m:t>
                      </m:r>
                      <m:r>
                        <m:t>c</m:t>
                      </m:r>
                      <m:sSup>
                        <m:e>
                          <m:r>
                            <m:t>n</m:t>
                          </m:r>
                        </m:e>
                        <m:sup>
                          <m:r>
                            <m:t>3</m:t>
                          </m:r>
                        </m:sup>
                      </m:sSup>
                      <m:r>
                        <m:rPr>
                          <m:nor/>
                          <m:sty m:val="p"/>
                        </m:rPr>
                        <m:t> for all </m:t>
                      </m:r>
                      <m:r>
                        <m:t>n</m:t>
                      </m:r>
                      <m:r>
                        <m:rPr>
                          <m:sty m:val="p"/>
                        </m:rPr>
                        <m:t>≥</m:t>
                      </m:r>
                      <m:sSub>
                        <m:e>
                          <m:r>
                            <m:t>n</m:t>
                          </m:r>
                        </m:e>
                        <m:sub>
                          <m:r>
                            <m:t>0</m:t>
                          </m:r>
                        </m:sub>
                      </m:sSub>
                    </m:oMath>
                  </m:oMathPara>
                </a14:m>
              </a:p>
              <a:p>
                <a:pPr lvl="0" indent="0" marL="0">
                  <a:buNone/>
                </a:pPr>
                <a:r>
                  <a:rPr/>
                  <a:t>Choose </a:t>
                </a:r>
                <a14:m>
                  <m:oMath xmlns:m="http://schemas.openxmlformats.org/officeDocument/2006/math">
                    <m:r>
                      <m:t>c</m:t>
                    </m:r>
                    <m:r>
                      <m:rPr>
                        <m:sty m:val="p"/>
                      </m:rPr>
                      <m:t>=</m:t>
                    </m:r>
                    <m:r>
                      <m:t>2</m:t>
                    </m:r>
                  </m:oMath>
                </a14:m>
                <a:r>
                  <a:rPr/>
                  <a:t> and </a:t>
                </a:r>
                <a14:m>
                  <m:oMath xmlns:m="http://schemas.openxmlformats.org/officeDocument/2006/math">
                    <m:sSub>
                      <m:e>
                        <m:r>
                          <m:t>n</m:t>
                        </m:r>
                      </m:e>
                      <m:sub>
                        <m:r>
                          <m:t>0</m:t>
                        </m:r>
                      </m:sub>
                    </m:sSub>
                    <m:r>
                      <m:rPr>
                        <m:sty m:val="p"/>
                      </m:rPr>
                      <m:t>=</m:t>
                    </m:r>
                    <m:r>
                      <m:t>1</m:t>
                    </m:r>
                  </m:oMath>
                </a14:m>
              </a:p>
              <a:p>
                <a:pPr lvl="0" indent="0" marL="0">
                  <a:buNone/>
                </a:pPr>
                <a14:m>
                  <m:oMathPara xmlns:m="http://schemas.openxmlformats.org/officeDocument/2006/math">
                    <m:oMathParaPr>
                      <m:jc m:val="center"/>
                    </m:oMathParaPr>
                    <m:oMath>
                      <m:r>
                        <m:t>2</m:t>
                      </m:r>
                      <m:sSup>
                        <m:e>
                          <m:r>
                            <m:t>n</m:t>
                          </m:r>
                        </m:e>
                        <m:sup>
                          <m:r>
                            <m:t>2</m:t>
                          </m:r>
                        </m:sup>
                      </m:sSup>
                      <m:r>
                        <m:rPr>
                          <m:sty m:val="p"/>
                        </m:rPr>
                        <m:t>≤</m:t>
                      </m:r>
                      <m:r>
                        <m:t>2</m:t>
                      </m:r>
                      <m:sSup>
                        <m:e>
                          <m:r>
                            <m:t>n</m:t>
                          </m:r>
                        </m:e>
                        <m:sup>
                          <m:r>
                            <m:t>3</m:t>
                          </m:r>
                        </m:sup>
                      </m:sSup>
                      <m:r>
                        <m:rPr>
                          <m:nor/>
                          <m:sty m:val="p"/>
                        </m:rPr>
                        <m:t> for all </m:t>
                      </m:r>
                      <m:r>
                        <m:t>n</m:t>
                      </m:r>
                      <m:r>
                        <m:rPr>
                          <m:sty m:val="p"/>
                        </m:rPr>
                        <m:t>≥</m:t>
                      </m:r>
                      <m:r>
                        <m:t>1</m:t>
                      </m:r>
                    </m:oMath>
                  </m:oMathPara>
                </a14:m>
              </a:p>
              <a:p>
                <a:pPr lvl="0" indent="0" marL="0">
                  <a:buNone/>
                </a:pPr>
                <a:r>
                  <a:rPr/>
                  <a:t>Or, choose </a:t>
                </a:r>
                <a14:m>
                  <m:oMath xmlns:m="http://schemas.openxmlformats.org/officeDocument/2006/math">
                    <m:r>
                      <m:t>c</m:t>
                    </m:r>
                    <m:r>
                      <m:rPr>
                        <m:sty m:val="p"/>
                      </m:rPr>
                      <m:t>=</m:t>
                    </m:r>
                    <m:r>
                      <m:t>1</m:t>
                    </m:r>
                  </m:oMath>
                </a14:m>
                <a:r>
                  <a:rPr/>
                  <a:t> and </a:t>
                </a:r>
                <a14:m>
                  <m:oMath xmlns:m="http://schemas.openxmlformats.org/officeDocument/2006/math">
                    <m:sSub>
                      <m:e>
                        <m:r>
                          <m:t>n</m:t>
                        </m:r>
                      </m:e>
                      <m:sub>
                        <m:r>
                          <m:t>0</m:t>
                        </m:r>
                      </m:sub>
                    </m:sSub>
                    <m:r>
                      <m:rPr>
                        <m:sty m:val="p"/>
                      </m:rPr>
                      <m:t>=</m:t>
                    </m:r>
                    <m:r>
                      <m:t>2</m:t>
                    </m:r>
                  </m:oMath>
                </a14:m>
              </a:p>
              <a:p>
                <a:pPr lvl="0" indent="0" marL="0">
                  <a:buNone/>
                </a:pPr>
                <a14:m>
                  <m:oMathPara xmlns:m="http://schemas.openxmlformats.org/officeDocument/2006/math">
                    <m:oMathParaPr>
                      <m:jc m:val="center"/>
                    </m:oMathParaPr>
                    <m:oMath>
                      <m:r>
                        <m:t>2</m:t>
                      </m:r>
                      <m:sSup>
                        <m:e>
                          <m:r>
                            <m:t>n</m:t>
                          </m:r>
                        </m:e>
                        <m:sup>
                          <m:r>
                            <m:t>2</m:t>
                          </m:r>
                        </m:sup>
                      </m:sSup>
                      <m:r>
                        <m:rPr>
                          <m:sty m:val="p"/>
                        </m:rPr>
                        <m:t>≤</m:t>
                      </m:r>
                      <m:sSup>
                        <m:e>
                          <m:r>
                            <m:t>n</m:t>
                          </m:r>
                        </m:e>
                        <m:sup>
                          <m:r>
                            <m:t>3</m:t>
                          </m:r>
                        </m:sup>
                      </m:sSup>
                      <m:r>
                        <m:rPr>
                          <m:nor/>
                          <m:sty m:val="p"/>
                        </m:rPr>
                        <m:t> for all </m:t>
                      </m:r>
                      <m:r>
                        <m:t>n</m:t>
                      </m:r>
                      <m:r>
                        <m:rPr>
                          <m:sty m:val="p"/>
                        </m:rPr>
                        <m:t>≥</m:t>
                      </m:r>
                      <m:r>
                        <m:t>2</m:t>
                      </m:r>
                    </m:oMath>
                  </m:oMathPara>
                </a14:m>
              </a:p>
            </p:txBody>
          </p:sp>
        </mc:Choice>
      </mc:AlternateContent>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 / </a:t>
                </a:r>
                <a14:m>
                  <m:oMath xmlns:m="http://schemas.openxmlformats.org/officeDocument/2006/math">
                    <m:r>
                      <m:t>O</m:t>
                    </m:r>
                  </m:oMath>
                </a14:m>
                <a:r>
                  <a:rPr b="1"/>
                  <a:t>- Notation : Asymptotic Upper Bound (Worst-Case) (5)</a:t>
                </a:r>
              </a:p>
              <a:p>
                <a:pPr lvl="0" indent="0" marL="0">
                  <a:spcBef>
                    <a:spcPts val="3000"/>
                  </a:spcBef>
                  <a:buNone/>
                </a:pPr>
                <a:r>
                  <a:rPr b="1"/>
                  <a:t>Example-2</a:t>
                </a:r>
              </a:p>
              <a:p>
                <a:pPr lvl="0" indent="0" marL="0">
                  <a:buNone/>
                </a:pPr>
                <a:r>
                  <a:rPr/>
                  <a:t>Show that </a:t>
                </a:r>
                <a14:m>
                  <m:oMath xmlns:m="http://schemas.openxmlformats.org/officeDocument/2006/math">
                    <m:r>
                      <m:t>2</m:t>
                    </m:r>
                    <m:sSup>
                      <m:e>
                        <m:r>
                          <m:t>n</m:t>
                        </m:r>
                      </m:e>
                      <m:sup>
                        <m:r>
                          <m:t>2</m:t>
                        </m:r>
                      </m:sup>
                    </m:sSup>
                    <m:r>
                      <m:rPr>
                        <m:sty m:val="p"/>
                      </m:rPr>
                      <m:t>+</m:t>
                    </m:r>
                    <m:r>
                      <m:t>n</m:t>
                    </m:r>
                    <m:r>
                      <m:rPr>
                        <m:sty m:val="p"/>
                      </m:rPr>
                      <m:t>=</m:t>
                    </m:r>
                    <m:r>
                      <m:t>O</m:t>
                    </m:r>
                    <m:d>
                      <m:dPr>
                        <m:begChr m:val="("/>
                        <m:endChr m:val=")"/>
                        <m:sepChr m:val=""/>
                        <m:grow/>
                      </m:dPr>
                      <m:e>
                        <m:sSup>
                          <m:e>
                            <m:r>
                              <m:t>n</m:t>
                            </m:r>
                          </m:e>
                          <m:sup>
                            <m:r>
                              <m:t>2</m:t>
                            </m:r>
                          </m:sup>
                        </m:sSup>
                      </m:e>
                    </m:d>
                  </m:oMath>
                </a14:m>
              </a:p>
              <a:p>
                <a:pPr lvl="0" indent="0" marL="0">
                  <a:buNone/>
                </a:pPr>
                <a:r>
                  <a:rPr/>
                  <a:t>We need to find two positive constant </a:t>
                </a:r>
                <a14:m>
                  <m:oMath xmlns:m="http://schemas.openxmlformats.org/officeDocument/2006/math">
                    <m:r>
                      <m:t>c</m:t>
                    </m:r>
                  </m:oMath>
                </a14:m>
                <a:r>
                  <a:rPr/>
                  <a:t> and </a:t>
                </a:r>
                <a14:m>
                  <m:oMath xmlns:m="http://schemas.openxmlformats.org/officeDocument/2006/math">
                    <m:sSub>
                      <m:e>
                        <m:r>
                          <m:t>n</m:t>
                        </m:r>
                      </m:e>
                      <m:sub>
                        <m:r>
                          <m:t>0</m:t>
                        </m:r>
                      </m:sub>
                    </m:sSub>
                  </m:oMath>
                </a14:m>
                <a:r>
                  <a:rPr/>
                  <a:t> such that:</a:t>
                </a:r>
              </a:p>
              <a:p>
                <a:pPr lvl="0" indent="0" marL="0">
                  <a:buNone/>
                </a:pPr>
                <a14:m>
                  <m:oMathPara xmlns:m="http://schemas.openxmlformats.org/officeDocument/2006/math">
                    <m:oMathParaPr>
                      <m:jc m:val="center"/>
                    </m:oMathParaPr>
                    <m:oMath>
                      <m:r>
                        <m:t>0</m:t>
                      </m:r>
                      <m:r>
                        <m:rPr>
                          <m:sty m:val="p"/>
                        </m:rPr>
                        <m:t>≤</m:t>
                      </m:r>
                      <m:r>
                        <m:t>2</m:t>
                      </m:r>
                      <m:sSup>
                        <m:e>
                          <m:r>
                            <m:t>n</m:t>
                          </m:r>
                        </m:e>
                        <m:sup>
                          <m:r>
                            <m:t>2</m:t>
                          </m:r>
                        </m:sup>
                      </m:sSup>
                      <m:r>
                        <m:rPr>
                          <m:sty m:val="p"/>
                        </m:rPr>
                        <m:t>+</m:t>
                      </m:r>
                      <m:r>
                        <m:t>n</m:t>
                      </m:r>
                      <m:r>
                        <m:rPr>
                          <m:sty m:val="p"/>
                        </m:rPr>
                        <m:t>≤</m:t>
                      </m:r>
                      <m:r>
                        <m:t>c</m:t>
                      </m:r>
                      <m:sSup>
                        <m:e>
                          <m:r>
                            <m:t>n</m:t>
                          </m:r>
                        </m:e>
                        <m:sup>
                          <m:r>
                            <m:t>2</m:t>
                          </m:r>
                        </m:sup>
                      </m:sSup>
                      <m:r>
                        <m:rPr>
                          <m:nor/>
                          <m:sty m:val="p"/>
                        </m:rPr>
                        <m:t> for all </m:t>
                      </m:r>
                      <m:r>
                        <m:t>n</m:t>
                      </m:r>
                      <m:r>
                        <m:rPr>
                          <m:sty m:val="p"/>
                        </m:rPr>
                        <m:t>≥</m:t>
                      </m:r>
                      <m:sSub>
                        <m:e>
                          <m:r>
                            <m:t>n</m:t>
                          </m:r>
                        </m:e>
                        <m:sub>
                          <m:r>
                            <m:t>0</m:t>
                          </m:r>
                        </m:sub>
                      </m:sSub>
                    </m:oMath>
                  </m:oMathPara>
                </a14:m>
              </a:p>
              <a:p>
                <a:pPr lvl="0" indent="0" marL="0">
                  <a:buNone/>
                </a:pPr>
                <a14:m>
                  <m:oMathPara xmlns:m="http://schemas.openxmlformats.org/officeDocument/2006/math">
                    <m:oMathParaPr>
                      <m:jc m:val="center"/>
                    </m:oMathParaPr>
                    <m:oMath>
                      <m:r>
                        <m:t>2</m:t>
                      </m:r>
                      <m:r>
                        <m:rPr>
                          <m:sty m:val="p"/>
                        </m:rPr>
                        <m:t>+</m:t>
                      </m:r>
                      <m:d>
                        <m:dPr>
                          <m:begChr m:val="("/>
                          <m:endChr m:val=")"/>
                          <m:sepChr m:val=""/>
                          <m:grow/>
                        </m:dPr>
                        <m:e>
                          <m:r>
                            <m:t>1</m:t>
                          </m:r>
                          <m:r>
                            <m:rPr>
                              <m:sty m:val="p"/>
                            </m:rPr>
                            <m:t>/</m:t>
                          </m:r>
                          <m:r>
                            <m:t>n</m:t>
                          </m:r>
                        </m:e>
                      </m:d>
                      <m:r>
                        <m:rPr>
                          <m:sty m:val="p"/>
                        </m:rPr>
                        <m:t>≤</m:t>
                      </m:r>
                      <m:r>
                        <m:t>c</m:t>
                      </m:r>
                      <m:r>
                        <m:rPr>
                          <m:nor/>
                          <m:sty m:val="p"/>
                        </m:rPr>
                        <m:t> for all </m:t>
                      </m:r>
                      <m:r>
                        <m:t>n</m:t>
                      </m:r>
                      <m:r>
                        <m:rPr>
                          <m:sty m:val="p"/>
                        </m:rPr>
                        <m:t>≥</m:t>
                      </m:r>
                      <m:sSub>
                        <m:e>
                          <m:r>
                            <m:t>n</m:t>
                          </m:r>
                        </m:e>
                        <m:sub>
                          <m:r>
                            <m:t>0</m:t>
                          </m:r>
                        </m:sub>
                      </m:sSub>
                    </m:oMath>
                  </m:oMathPara>
                </a14:m>
              </a:p>
              <a:p>
                <a:pPr lvl="0" indent="0" marL="0">
                  <a:buNone/>
                </a:pPr>
                <a:r>
                  <a:rPr/>
                  <a:t>Choose </a:t>
                </a:r>
                <a14:m>
                  <m:oMath xmlns:m="http://schemas.openxmlformats.org/officeDocument/2006/math">
                    <m:r>
                      <m:t>c</m:t>
                    </m:r>
                    <m:r>
                      <m:rPr>
                        <m:sty m:val="p"/>
                      </m:rPr>
                      <m:t>=</m:t>
                    </m:r>
                    <m:r>
                      <m:t>3</m:t>
                    </m:r>
                  </m:oMath>
                </a14:m>
                <a:r>
                  <a:rPr/>
                  <a:t> and </a:t>
                </a:r>
                <a14:m>
                  <m:oMath xmlns:m="http://schemas.openxmlformats.org/officeDocument/2006/math">
                    <m:sSub>
                      <m:e>
                        <m:r>
                          <m:t>n</m:t>
                        </m:r>
                      </m:e>
                      <m:sub>
                        <m:r>
                          <m:t>0</m:t>
                        </m:r>
                      </m:sub>
                    </m:sSub>
                    <m:r>
                      <m:rPr>
                        <m:sty m:val="p"/>
                      </m:rPr>
                      <m:t>=</m:t>
                    </m:r>
                    <m:r>
                      <m:t>1</m:t>
                    </m:r>
                  </m:oMath>
                </a14:m>
              </a:p>
              <a:p>
                <a:pPr lvl="0" indent="0" marL="0">
                  <a:buNone/>
                </a:pPr>
                <a14:m>
                  <m:oMathPara xmlns:m="http://schemas.openxmlformats.org/officeDocument/2006/math">
                    <m:oMathParaPr>
                      <m:jc m:val="center"/>
                    </m:oMathParaPr>
                    <m:oMath>
                      <m:r>
                        <m:t>2</m:t>
                      </m:r>
                      <m:sSup>
                        <m:e>
                          <m:r>
                            <m:t>n</m:t>
                          </m:r>
                        </m:e>
                        <m:sup>
                          <m:r>
                            <m:t>2</m:t>
                          </m:r>
                        </m:sup>
                      </m:sSup>
                      <m:r>
                        <m:rPr>
                          <m:sty m:val="p"/>
                        </m:rPr>
                        <m:t>+</m:t>
                      </m:r>
                      <m:r>
                        <m:t>n</m:t>
                      </m:r>
                      <m:r>
                        <m:rPr>
                          <m:sty m:val="p"/>
                        </m:rPr>
                        <m:t>≤</m:t>
                      </m:r>
                      <m:r>
                        <m:t>3</m:t>
                      </m:r>
                      <m:sSup>
                        <m:e>
                          <m:r>
                            <m:t>n</m:t>
                          </m:r>
                        </m:e>
                        <m:sup>
                          <m:r>
                            <m:t>2</m:t>
                          </m:r>
                        </m:sup>
                      </m:sSup>
                      <m:r>
                        <m:rPr>
                          <m:nor/>
                          <m:sty m:val="p"/>
                        </m:rPr>
                        <m:t> for all </m:t>
                      </m:r>
                      <m:r>
                        <m:t>n</m:t>
                      </m:r>
                      <m:r>
                        <m:rPr>
                          <m:sty m:val="p"/>
                        </m:rPr>
                        <m:t>≥</m:t>
                      </m:r>
                      <m:r>
                        <m:t>1</m:t>
                      </m:r>
                    </m:oMath>
                  </m:oMathPara>
                </a14:m>
              </a:p>
            </p:txBody>
          </p:sp>
        </mc:Choice>
      </mc:AlternateContent>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 / </a:t>
                </a:r>
                <a14:m>
                  <m:oMath xmlns:m="http://schemas.openxmlformats.org/officeDocument/2006/math">
                    <m:r>
                      <m:t>O</m:t>
                    </m:r>
                  </m:oMath>
                </a14:m>
                <a:r>
                  <a:rPr b="1"/>
                  <a:t>- Notation : Asymptotic Upper Bound (Worst-Case) (6)</a:t>
                </a:r>
              </a:p>
              <a:p>
                <a:pPr lvl="0" indent="0" marL="0">
                  <a:buNone/>
                </a:pPr>
                <a:r>
                  <a:rPr/>
                  <a:t>We can say the followings about </a:t>
                </a:r>
                <a14:m>
                  <m:oMath xmlns:m="http://schemas.openxmlformats.org/officeDocument/2006/math">
                    <m:r>
                      <m:t>f</m:t>
                    </m:r>
                    <m:d>
                      <m:dPr>
                        <m:begChr m:val="("/>
                        <m:endChr m:val=")"/>
                        <m:sepChr m:val=""/>
                        <m:grow/>
                      </m:dPr>
                      <m:e>
                        <m:r>
                          <m:t>n</m:t>
                        </m:r>
                      </m:e>
                    </m:d>
                    <m:r>
                      <m:rPr>
                        <m:sty m:val="p"/>
                      </m:rPr>
                      <m:t>=</m:t>
                    </m:r>
                    <m:r>
                      <m:t>O</m:t>
                    </m:r>
                    <m:d>
                      <m:dPr>
                        <m:begChr m:val="("/>
                        <m:endChr m:val=")"/>
                        <m:sepChr m:val=""/>
                        <m:grow/>
                      </m:dPr>
                      <m:e>
                        <m:r>
                          <m:t>g</m:t>
                        </m:r>
                        <m:d>
                          <m:dPr>
                            <m:begChr m:val="("/>
                            <m:endChr m:val=")"/>
                            <m:sepChr m:val=""/>
                            <m:grow/>
                          </m:dPr>
                          <m:e>
                            <m:r>
                              <m:t>n</m:t>
                            </m:r>
                          </m:e>
                        </m:d>
                      </m:e>
                    </m:d>
                  </m:oMath>
                </a14:m>
                <a:r>
                  <a:rPr/>
                  <a:t> equation</a:t>
                </a:r>
              </a:p>
              <a:p>
                <a:pPr lvl="0" indent="0" marL="0">
                  <a:buNone/>
                </a:pPr>
                <a:r>
                  <a:rPr/>
                  <a:t>The notation is a little sloppy</a:t>
                </a:r>
              </a:p>
              <a:p>
                <a:pPr lvl="0" indent="0" marL="0">
                  <a:buNone/>
                </a:pPr>
                <a:r>
                  <a:rPr/>
                  <a:t>One-way equation, e.q. </a:t>
                </a:r>
                <a14:m>
                  <m:oMath xmlns:m="http://schemas.openxmlformats.org/officeDocument/2006/math">
                    <m:sSup>
                      <m:e>
                        <m:r>
                          <m:t>n</m:t>
                        </m:r>
                      </m:e>
                      <m:sup>
                        <m:r>
                          <m:t>2</m:t>
                        </m:r>
                      </m:sup>
                    </m:sSup>
                    <m:r>
                      <m:rPr>
                        <m:sty m:val="p"/>
                      </m:rPr>
                      <m:t>=</m:t>
                    </m:r>
                    <m:r>
                      <m:t>O</m:t>
                    </m:r>
                    <m:d>
                      <m:dPr>
                        <m:begChr m:val="("/>
                        <m:endChr m:val=")"/>
                        <m:sepChr m:val=""/>
                        <m:grow/>
                      </m:dPr>
                      <m:e>
                        <m:sSup>
                          <m:e>
                            <m:r>
                              <m:t>n</m:t>
                            </m:r>
                          </m:e>
                          <m:sup>
                            <m:r>
                              <m:t>3</m:t>
                            </m:r>
                          </m:sup>
                        </m:sSup>
                      </m:e>
                    </m:d>
                  </m:oMath>
                </a14:m>
                <a:r>
                  <a:rPr/>
                  <a:t> but we cannot say </a:t>
                </a:r>
                <a14:m>
                  <m:oMath xmlns:m="http://schemas.openxmlformats.org/officeDocument/2006/math">
                    <m:r>
                      <m:t>O</m:t>
                    </m:r>
                    <m:d>
                      <m:dPr>
                        <m:begChr m:val="("/>
                        <m:endChr m:val=")"/>
                        <m:sepChr m:val=""/>
                        <m:grow/>
                      </m:dPr>
                      <m:e>
                        <m:sSup>
                          <m:e>
                            <m:r>
                              <m:t>n</m:t>
                            </m:r>
                          </m:e>
                          <m:sup>
                            <m:r>
                              <m:t>3</m:t>
                            </m:r>
                          </m:sup>
                        </m:sSup>
                      </m:e>
                    </m:d>
                    <m:r>
                      <m:rPr>
                        <m:sty m:val="p"/>
                      </m:rPr>
                      <m:t>=</m:t>
                    </m:r>
                    <m:sSup>
                      <m:e>
                        <m:r>
                          <m:t>n</m:t>
                        </m:r>
                      </m:e>
                      <m:sup>
                        <m:r>
                          <m:t>2</m:t>
                        </m:r>
                      </m:sup>
                    </m:sSup>
                  </m:oMath>
                </a14:m>
              </a:p>
            </p:txBody>
          </p:sp>
        </mc:Choice>
      </mc:AlternateContent>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 / </a:t>
                </a:r>
                <a14:m>
                  <m:oMath xmlns:m="http://schemas.openxmlformats.org/officeDocument/2006/math">
                    <m:r>
                      <m:t>O</m:t>
                    </m:r>
                  </m:oMath>
                </a14:m>
                <a:r>
                  <a:rPr b="1"/>
                  <a:t>- Notation : Asymptotic Upper Bound (Worst-Case) (7)</a:t>
                </a:r>
              </a:p>
              <a:p>
                <a:pPr lvl="0" indent="0" marL="0">
                  <a:buNone/>
                </a:pPr>
                <a14:m>
                  <m:oMath xmlns:m="http://schemas.openxmlformats.org/officeDocument/2006/math">
                    <m:r>
                      <m:t>O</m:t>
                    </m:r>
                    <m:d>
                      <m:dPr>
                        <m:begChr m:val="("/>
                        <m:endChr m:val=")"/>
                        <m:sepChr m:val=""/>
                        <m:grow/>
                      </m:dPr>
                      <m:e>
                        <m:r>
                          <m:t>g</m:t>
                        </m:r>
                        <m:d>
                          <m:dPr>
                            <m:begChr m:val="("/>
                            <m:endChr m:val=")"/>
                            <m:sepChr m:val=""/>
                            <m:grow/>
                          </m:dPr>
                          <m:e>
                            <m:r>
                              <m:t>n</m:t>
                            </m:r>
                          </m:e>
                        </m:d>
                      </m:e>
                    </m:d>
                  </m:oMath>
                </a14:m>
                <a:r>
                  <a:rPr/>
                  <a:t> is in fact a set of functions as follow</a:t>
                </a:r>
              </a:p>
              <a:p>
                <a:pPr lvl="0" indent="0" marL="0">
                  <a:buNone/>
                </a:pPr>
                <a14:m>
                  <m:oMath xmlns:m="http://schemas.openxmlformats.org/officeDocument/2006/math">
                    <m:r>
                      <m:t>O</m:t>
                    </m:r>
                    <m:d>
                      <m:dPr>
                        <m:begChr m:val="("/>
                        <m:endChr m:val=")"/>
                        <m:sepChr m:val=""/>
                        <m:grow/>
                      </m:dPr>
                      <m:e>
                        <m:r>
                          <m:t>g</m:t>
                        </m:r>
                        <m:d>
                          <m:dPr>
                            <m:begChr m:val="("/>
                            <m:endChr m:val=")"/>
                            <m:sepChr m:val=""/>
                            <m:grow/>
                          </m:dPr>
                          <m:e>
                            <m:r>
                              <m:t>n</m:t>
                            </m:r>
                          </m:e>
                        </m:d>
                      </m:e>
                    </m:d>
                    <m:r>
                      <m:rPr>
                        <m:sty m:val="p"/>
                      </m:rPr>
                      <m:t>=</m:t>
                    </m:r>
                    <m:r>
                      <m:rPr>
                        <m:sty m:val="p"/>
                      </m:rPr>
                      <m:t>{</m:t>
                    </m:r>
                    <m:r>
                      <m:t>f</m:t>
                    </m:r>
                    <m:d>
                      <m:dPr>
                        <m:begChr m:val="("/>
                        <m:endChr m:val=")"/>
                        <m:sepChr m:val=""/>
                        <m:grow/>
                      </m:dPr>
                      <m:e>
                        <m:r>
                          <m:t>n</m:t>
                        </m:r>
                      </m:e>
                    </m:d>
                    <m:r>
                      <m:rPr>
                        <m:sty m:val="p"/>
                      </m:rPr>
                      <m:t>:</m:t>
                    </m:r>
                    <m:r>
                      <m:rPr>
                        <m:sty m:val="p"/>
                      </m:rPr>
                      <m:t>∃</m:t>
                    </m:r>
                    <m:r>
                      <m:rPr>
                        <m:nor/>
                        <m:sty m:val="p"/>
                      </m:rPr>
                      <m:t> positive constant </m:t>
                    </m:r>
                    <m:r>
                      <m:t>c</m:t>
                    </m:r>
                    <m:r>
                      <m:rPr>
                        <m:sty m:val="p"/>
                      </m:rPr>
                      <m:t>,</m:t>
                    </m:r>
                    <m:sSub>
                      <m:e>
                        <m:r>
                          <m:t>n</m:t>
                        </m:r>
                      </m:e>
                      <m:sub>
                        <m:r>
                          <m:t>0</m:t>
                        </m:r>
                      </m:sub>
                    </m:sSub>
                    <m:r>
                      <m:rPr>
                        <m:nor/>
                        <m:sty m:val="p"/>
                      </m:rPr>
                      <m:t> such that </m:t>
                    </m:r>
                    <m:r>
                      <m:t>0</m:t>
                    </m:r>
                    <m:r>
                      <m:rPr>
                        <m:sty m:val="p"/>
                      </m:rPr>
                      <m:t>≤</m:t>
                    </m:r>
                    <m:r>
                      <m:t>f</m:t>
                    </m:r>
                    <m:d>
                      <m:dPr>
                        <m:begChr m:val="("/>
                        <m:endChr m:val=")"/>
                        <m:sepChr m:val=""/>
                        <m:grow/>
                      </m:dPr>
                      <m:e>
                        <m:r>
                          <m:t>n</m:t>
                        </m:r>
                      </m:e>
                    </m:d>
                    <m:r>
                      <m:rPr>
                        <m:sty m:val="p"/>
                      </m:rPr>
                      <m:t>≤</m:t>
                    </m:r>
                    <m:r>
                      <m:t>c</m:t>
                    </m:r>
                    <m:r>
                      <m:t>g</m:t>
                    </m:r>
                    <m:d>
                      <m:dPr>
                        <m:begChr m:val="("/>
                        <m:endChr m:val=")"/>
                        <m:sepChr m:val=""/>
                        <m:grow/>
                      </m:dPr>
                      <m:e>
                        <m:r>
                          <m:t>n</m:t>
                        </m:r>
                      </m:e>
                    </m:d>
                    <m:r>
                      <m:rPr>
                        <m:sty m:val="p"/>
                      </m:rPr>
                      <m:t>,</m:t>
                    </m:r>
                    <m:r>
                      <m:rPr>
                        <m:sty m:val="p"/>
                      </m:rPr>
                      <m:t>∀</m:t>
                    </m:r>
                    <m:r>
                      <m:t>n</m:t>
                    </m:r>
                    <m:r>
                      <m:rPr>
                        <m:sty m:val="p"/>
                      </m:rPr>
                      <m:t>≥</m:t>
                    </m:r>
                    <m:sSub>
                      <m:e>
                        <m:r>
                          <m:t>n</m:t>
                        </m:r>
                      </m:e>
                      <m:sub>
                        <m:r>
                          <m:t>0</m:t>
                        </m:r>
                      </m:sub>
                    </m:sSub>
                    <m:r>
                      <m:rPr>
                        <m:sty m:val="p"/>
                      </m:rPr>
                      <m:t>}</m:t>
                    </m:r>
                  </m:oMath>
                </a14:m>
              </a:p>
            </p:txBody>
          </p:sp>
        </mc:Choice>
      </mc:AlternateContent>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 / </a:t>
                </a:r>
                <a14:m>
                  <m:oMath xmlns:m="http://schemas.openxmlformats.org/officeDocument/2006/math">
                    <m:r>
                      <m:t>O</m:t>
                    </m:r>
                  </m:oMath>
                </a14:m>
                <a:r>
                  <a:rPr b="1"/>
                  <a:t>- Notation : Asymptotic Upper Bound (Worst-Case) (8)</a:t>
                </a:r>
              </a:p>
              <a:p>
                <a:pPr lvl="0" indent="0" marL="0">
                  <a:buNone/>
                </a:pPr>
                <a:r>
                  <a:rPr/>
                  <a:t>In other words </a:t>
                </a:r>
                <a14:m>
                  <m:oMath xmlns:m="http://schemas.openxmlformats.org/officeDocument/2006/math">
                    <m:r>
                      <m:t>O</m:t>
                    </m:r>
                    <m:d>
                      <m:dPr>
                        <m:begChr m:val="("/>
                        <m:endChr m:val=")"/>
                        <m:sepChr m:val=""/>
                        <m:grow/>
                      </m:dPr>
                      <m:e>
                        <m:r>
                          <m:t>g</m:t>
                        </m:r>
                        <m:d>
                          <m:dPr>
                            <m:begChr m:val="("/>
                            <m:endChr m:val=")"/>
                            <m:sepChr m:val=""/>
                            <m:grow/>
                          </m:dPr>
                          <m:e>
                            <m:r>
                              <m:t>n</m:t>
                            </m:r>
                          </m:e>
                        </m:d>
                      </m:e>
                    </m:d>
                  </m:oMath>
                </a14:m>
                <a:r>
                  <a:rPr/>
                  <a:t> is in fact, the set of functions that have asymptotic upper bound </a:t>
                </a:r>
                <a14:m>
                  <m:oMath xmlns:m="http://schemas.openxmlformats.org/officeDocument/2006/math">
                    <m:r>
                      <m:t>g</m:t>
                    </m:r>
                    <m:d>
                      <m:dPr>
                        <m:begChr m:val="("/>
                        <m:endChr m:val=")"/>
                        <m:sepChr m:val=""/>
                        <m:grow/>
                      </m:dPr>
                      <m:e>
                        <m:r>
                          <m:t>n</m:t>
                        </m:r>
                      </m:e>
                    </m:d>
                  </m:oMath>
                </a14:m>
              </a:p>
              <a:p>
                <a:pPr lvl="0" indent="0" marL="0">
                  <a:buNone/>
                </a:pPr>
                <a:r>
                  <a:rPr/>
                  <a:t>e.q </a:t>
                </a:r>
                <a14:m>
                  <m:oMath xmlns:m="http://schemas.openxmlformats.org/officeDocument/2006/math">
                    <m:r>
                      <m:t>2</m:t>
                    </m:r>
                    <m:sSup>
                      <m:e>
                        <m:r>
                          <m:t>n</m:t>
                        </m:r>
                      </m:e>
                      <m:sup>
                        <m:r>
                          <m:t>2</m:t>
                        </m:r>
                      </m:sup>
                    </m:sSup>
                    <m:r>
                      <m:rPr>
                        <m:sty m:val="p"/>
                      </m:rPr>
                      <m:t>=</m:t>
                    </m:r>
                    <m:r>
                      <m:t>O</m:t>
                    </m:r>
                    <m:d>
                      <m:dPr>
                        <m:begChr m:val="("/>
                        <m:endChr m:val=")"/>
                        <m:sepChr m:val=""/>
                        <m:grow/>
                      </m:dPr>
                      <m:e>
                        <m:sSup>
                          <m:e>
                            <m:r>
                              <m:t>n</m:t>
                            </m:r>
                          </m:e>
                          <m:sup>
                            <m:r>
                              <m:t>3</m:t>
                            </m:r>
                          </m:sup>
                        </m:sSup>
                      </m:e>
                    </m:d>
                  </m:oMath>
                </a14:m>
                <a:r>
                  <a:rPr/>
                  <a:t> means </a:t>
                </a:r>
                <a14:m>
                  <m:oMath xmlns:m="http://schemas.openxmlformats.org/officeDocument/2006/math">
                    <m:r>
                      <m:t>2</m:t>
                    </m:r>
                    <m:sSup>
                      <m:e>
                        <m:r>
                          <m:t>n</m:t>
                        </m:r>
                      </m:e>
                      <m:sup>
                        <m:r>
                          <m:t>2</m:t>
                        </m:r>
                      </m:sup>
                    </m:sSup>
                    <m:r>
                      <m:rPr>
                        <m:sty m:val="p"/>
                      </m:rPr>
                      <m:t>∈</m:t>
                    </m:r>
                    <m:r>
                      <m:t>O</m:t>
                    </m:r>
                    <m:d>
                      <m:dPr>
                        <m:begChr m:val="("/>
                        <m:endChr m:val=")"/>
                        <m:sepChr m:val=""/>
                        <m:grow/>
                      </m:dPr>
                      <m:e>
                        <m:sSup>
                          <m:e>
                            <m:r>
                              <m:t>n</m:t>
                            </m:r>
                          </m:e>
                          <m:sup>
                            <m:r>
                              <m:t>3</m:t>
                            </m:r>
                          </m:sup>
                        </m:sSup>
                      </m:e>
                    </m:d>
                  </m:oMath>
                </a14:m>
              </a:p>
            </p:txBody>
          </p:sp>
        </mc:Choice>
      </mc:AlternateContent>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 / </a:t>
                </a:r>
                <a14:m>
                  <m:oMath xmlns:m="http://schemas.openxmlformats.org/officeDocument/2006/math">
                    <m:r>
                      <m:t>O</m:t>
                    </m:r>
                  </m:oMath>
                </a14:m>
                <a:r>
                  <a:rPr b="1"/>
                  <a:t>- Notation : Asymptotic Upper Bound (Worst-Case) (9)</a:t>
                </a:r>
              </a:p>
              <a:p>
                <a:pPr lvl="0" indent="0" marL="0">
                  <a:spcBef>
                    <a:spcPts val="3000"/>
                  </a:spcBef>
                  <a:buNone/>
                </a:pPr>
                <a:r>
                  <a:rPr b="1"/>
                  <a:t>Example-1</a:t>
                </a:r>
              </a:p>
              <a:p>
                <a:pPr lvl="0" indent="0" marL="0">
                  <a:buNone/>
                </a:pPr>
                <a14:m>
                  <m:oMath xmlns:m="http://schemas.openxmlformats.org/officeDocument/2006/math">
                    <m:sSup>
                      <m:e>
                        <m:r>
                          <m:t>10</m:t>
                        </m:r>
                      </m:e>
                      <m:sup>
                        <m:r>
                          <m:t>9</m:t>
                        </m:r>
                      </m:sup>
                    </m:sSup>
                    <m:sSup>
                      <m:e>
                        <m:r>
                          <m:t>n</m:t>
                        </m:r>
                      </m:e>
                      <m:sup>
                        <m:r>
                          <m:t>2</m:t>
                        </m:r>
                      </m:sup>
                    </m:sSup>
                    <m:r>
                      <m:rPr>
                        <m:sty m:val="p"/>
                      </m:rPr>
                      <m:t>=</m:t>
                    </m:r>
                    <m:r>
                      <m:t>O</m:t>
                    </m:r>
                    <m:d>
                      <m:dPr>
                        <m:begChr m:val="("/>
                        <m:endChr m:val=")"/>
                        <m:sepChr m:val=""/>
                        <m:grow/>
                      </m:dPr>
                      <m:e>
                        <m:sSup>
                          <m:e>
                            <m:r>
                              <m:t>n</m:t>
                            </m:r>
                          </m:e>
                          <m:sup>
                            <m:r>
                              <m:t>2</m:t>
                            </m:r>
                          </m:sup>
                        </m:sSup>
                      </m:e>
                    </m:d>
                  </m:oMath>
                </a14:m>
              </a:p>
              <a:p>
                <a:pPr lvl="0" indent="0" marL="0">
                  <a:buNone/>
                </a:pPr>
                <a14:m>
                  <m:oMath xmlns:m="http://schemas.openxmlformats.org/officeDocument/2006/math">
                    <m:r>
                      <m:t>0</m:t>
                    </m:r>
                    <m:r>
                      <m:rPr>
                        <m:sty m:val="p"/>
                      </m:rPr>
                      <m:t>≤</m:t>
                    </m:r>
                    <m:sSup>
                      <m:e>
                        <m:r>
                          <m:t>10</m:t>
                        </m:r>
                      </m:e>
                      <m:sup>
                        <m:r>
                          <m:t>9</m:t>
                        </m:r>
                      </m:sup>
                    </m:sSup>
                    <m:sSup>
                      <m:e>
                        <m:r>
                          <m:t>n</m:t>
                        </m:r>
                      </m:e>
                      <m:sup>
                        <m:r>
                          <m:t>2</m:t>
                        </m:r>
                      </m:sup>
                    </m:sSup>
                    <m:r>
                      <m:rPr>
                        <m:sty m:val="p"/>
                      </m:rPr>
                      <m:t>≤</m:t>
                    </m:r>
                    <m:r>
                      <m:t>c</m:t>
                    </m:r>
                    <m:sSup>
                      <m:e>
                        <m:r>
                          <m:t>n</m:t>
                        </m:r>
                      </m:e>
                      <m:sup>
                        <m:r>
                          <m:t>2</m:t>
                        </m:r>
                      </m:sup>
                    </m:sSup>
                    <m:r>
                      <m:rPr>
                        <m:nor/>
                        <m:sty m:val="p"/>
                      </m:rPr>
                      <m:t> for </m:t>
                    </m:r>
                    <m:r>
                      <m:t>n</m:t>
                    </m:r>
                    <m:r>
                      <m:rPr>
                        <m:sty m:val="p"/>
                      </m:rPr>
                      <m:t>≥</m:t>
                    </m:r>
                    <m:sSub>
                      <m:e>
                        <m:r>
                          <m:t>n</m:t>
                        </m:r>
                      </m:e>
                      <m:sub>
                        <m:r>
                          <m:t>0</m:t>
                        </m:r>
                      </m:sub>
                    </m:sSub>
                  </m:oMath>
                </a14:m>
              </a:p>
              <a:p>
                <a:pPr lvl="0" indent="0" marL="0">
                  <a:buNone/>
                </a:pPr>
                <a:r>
                  <a:rPr/>
                  <a:t>choose </a:t>
                </a:r>
                <a14:m>
                  <m:oMath xmlns:m="http://schemas.openxmlformats.org/officeDocument/2006/math">
                    <m:r>
                      <m:t>c</m:t>
                    </m:r>
                    <m:r>
                      <m:rPr>
                        <m:sty m:val="p"/>
                      </m:rPr>
                      <m:t>=</m:t>
                    </m:r>
                    <m:sSup>
                      <m:e>
                        <m:r>
                          <m:t>10</m:t>
                        </m:r>
                      </m:e>
                      <m:sup>
                        <m:r>
                          <m:t>9</m:t>
                        </m:r>
                      </m:sup>
                    </m:sSup>
                  </m:oMath>
                </a14:m>
                <a:r>
                  <a:rPr/>
                  <a:t> and </a:t>
                </a:r>
                <a14:m>
                  <m:oMath xmlns:m="http://schemas.openxmlformats.org/officeDocument/2006/math">
                    <m:sSub>
                      <m:e>
                        <m:r>
                          <m:t>n</m:t>
                        </m:r>
                      </m:e>
                      <m:sub>
                        <m:r>
                          <m:t>0</m:t>
                        </m:r>
                      </m:sub>
                    </m:sSub>
                    <m:r>
                      <m:rPr>
                        <m:sty m:val="p"/>
                      </m:rPr>
                      <m:t>=</m:t>
                    </m:r>
                    <m:r>
                      <m:t>1</m:t>
                    </m:r>
                  </m:oMath>
                </a14:m>
              </a:p>
              <a:p>
                <a:pPr lvl="0" indent="0" marL="0">
                  <a:buNone/>
                </a:pPr>
                <a14:m>
                  <m:oMath xmlns:m="http://schemas.openxmlformats.org/officeDocument/2006/math">
                    <m:r>
                      <m:t>0</m:t>
                    </m:r>
                    <m:r>
                      <m:rPr>
                        <m:sty m:val="p"/>
                      </m:rPr>
                      <m:t>≤</m:t>
                    </m:r>
                    <m:sSup>
                      <m:e>
                        <m:r>
                          <m:t>10</m:t>
                        </m:r>
                      </m:e>
                      <m:sup>
                        <m:r>
                          <m:t>9</m:t>
                        </m:r>
                      </m:sup>
                    </m:sSup>
                    <m:sSup>
                      <m:e>
                        <m:r>
                          <m:t>n</m:t>
                        </m:r>
                      </m:e>
                      <m:sup>
                        <m:r>
                          <m:t>2</m:t>
                        </m:r>
                      </m:sup>
                    </m:sSup>
                    <m:r>
                      <m:rPr>
                        <m:sty m:val="p"/>
                      </m:rPr>
                      <m:t>≤</m:t>
                    </m:r>
                    <m:sSup>
                      <m:e>
                        <m:r>
                          <m:t>10</m:t>
                        </m:r>
                      </m:e>
                      <m:sup>
                        <m:r>
                          <m:t>9</m:t>
                        </m:r>
                      </m:sup>
                    </m:sSup>
                    <m:sSup>
                      <m:e>
                        <m:r>
                          <m:t>n</m:t>
                        </m:r>
                      </m:e>
                      <m:sup>
                        <m:r>
                          <m:t>2</m:t>
                        </m:r>
                      </m:sup>
                    </m:sSup>
                    <m:r>
                      <m:rPr>
                        <m:nor/>
                        <m:sty m:val="p"/>
                      </m:rPr>
                      <m:t> for </m:t>
                    </m:r>
                    <m:r>
                      <m:t>n</m:t>
                    </m:r>
                    <m:r>
                      <m:rPr>
                        <m:sty m:val="p"/>
                      </m:rPr>
                      <m:t>≥</m:t>
                    </m:r>
                    <m:r>
                      <m:t>1</m:t>
                    </m:r>
                  </m:oMath>
                </a14:m>
              </a:p>
              <a:p>
                <a:pPr lvl="0" indent="0" marL="0">
                  <a:buNone/>
                </a:pPr>
                <a:r>
                  <a:rPr b="1"/>
                  <a:t>CORRECT</a:t>
                </a:r>
              </a:p>
            </p:txBody>
          </p:sp>
        </mc:Choice>
      </mc:AlternateContent>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 / </a:t>
                </a:r>
                <a14:m>
                  <m:oMath xmlns:m="http://schemas.openxmlformats.org/officeDocument/2006/math">
                    <m:r>
                      <m:t>O</m:t>
                    </m:r>
                  </m:oMath>
                </a14:m>
                <a:r>
                  <a:rPr b="1"/>
                  <a:t>- Notation : Asymptotic Upper Bound (Worst-Case) (10)</a:t>
                </a:r>
              </a:p>
              <a:p>
                <a:pPr lvl="0" indent="0" marL="0">
                  <a:spcBef>
                    <a:spcPts val="3000"/>
                  </a:spcBef>
                  <a:buNone/>
                </a:pPr>
                <a:r>
                  <a:rPr b="1"/>
                  <a:t>Example-2</a:t>
                </a:r>
              </a:p>
              <a:p>
                <a:pPr lvl="0" indent="0" marL="0">
                  <a:buNone/>
                </a:pPr>
                <a14:m>
                  <m:oMath xmlns:m="http://schemas.openxmlformats.org/officeDocument/2006/math">
                    <m:r>
                      <m:t>100</m:t>
                    </m:r>
                    <m:sSup>
                      <m:e>
                        <m:r>
                          <m:t>n</m:t>
                        </m:r>
                      </m:e>
                      <m:sup>
                        <m:r>
                          <m:t>1.9999</m:t>
                        </m:r>
                      </m:sup>
                    </m:sSup>
                    <m:r>
                      <m:rPr>
                        <m:sty m:val="p"/>
                      </m:rPr>
                      <m:t>=</m:t>
                    </m:r>
                    <m:r>
                      <m:t>O</m:t>
                    </m:r>
                    <m:d>
                      <m:dPr>
                        <m:begChr m:val="("/>
                        <m:endChr m:val=")"/>
                        <m:sepChr m:val=""/>
                        <m:grow/>
                      </m:dPr>
                      <m:e>
                        <m:sSup>
                          <m:e>
                            <m:r>
                              <m:t>n</m:t>
                            </m:r>
                          </m:e>
                          <m:sup>
                            <m:r>
                              <m:t>2</m:t>
                            </m:r>
                          </m:sup>
                        </m:sSup>
                      </m:e>
                    </m:d>
                  </m:oMath>
                </a14:m>
              </a:p>
              <a:p>
                <a:pPr lvl="0" indent="0" marL="0">
                  <a:buNone/>
                </a:pPr>
                <a14:m>
                  <m:oMath xmlns:m="http://schemas.openxmlformats.org/officeDocument/2006/math">
                    <m:r>
                      <m:t>0</m:t>
                    </m:r>
                    <m:r>
                      <m:rPr>
                        <m:sty m:val="p"/>
                      </m:rPr>
                      <m:t>≤</m:t>
                    </m:r>
                    <m:r>
                      <m:t>100</m:t>
                    </m:r>
                    <m:sSup>
                      <m:e>
                        <m:r>
                          <m:t>n</m:t>
                        </m:r>
                      </m:e>
                      <m:sup>
                        <m:r>
                          <m:t>1.9999</m:t>
                        </m:r>
                      </m:sup>
                    </m:sSup>
                    <m:r>
                      <m:rPr>
                        <m:sty m:val="p"/>
                      </m:rPr>
                      <m:t>≤</m:t>
                    </m:r>
                    <m:r>
                      <m:t>c</m:t>
                    </m:r>
                    <m:sSup>
                      <m:e>
                        <m:r>
                          <m:t>n</m:t>
                        </m:r>
                      </m:e>
                      <m:sup>
                        <m:r>
                          <m:t>2</m:t>
                        </m:r>
                      </m:sup>
                    </m:sSup>
                    <m:r>
                      <m:rPr>
                        <m:nor/>
                        <m:sty m:val="p"/>
                      </m:rPr>
                      <m:t> for </m:t>
                    </m:r>
                    <m:r>
                      <m:t>n</m:t>
                    </m:r>
                    <m:r>
                      <m:rPr>
                        <m:sty m:val="p"/>
                      </m:rPr>
                      <m:t>≥</m:t>
                    </m:r>
                    <m:sSub>
                      <m:e>
                        <m:r>
                          <m:t>n</m:t>
                        </m:r>
                      </m:e>
                      <m:sub>
                        <m:r>
                          <m:t>0</m:t>
                        </m:r>
                      </m:sub>
                    </m:sSub>
                  </m:oMath>
                </a14:m>
              </a:p>
              <a:p>
                <a:pPr lvl="0" indent="0" marL="0">
                  <a:buNone/>
                </a:pPr>
                <a:r>
                  <a:rPr/>
                  <a:t>choose </a:t>
                </a:r>
                <a14:m>
                  <m:oMath xmlns:m="http://schemas.openxmlformats.org/officeDocument/2006/math">
                    <m:r>
                      <m:t>c</m:t>
                    </m:r>
                    <m:r>
                      <m:rPr>
                        <m:sty m:val="p"/>
                      </m:rPr>
                      <m:t>=</m:t>
                    </m:r>
                    <m:r>
                      <m:t>100</m:t>
                    </m:r>
                  </m:oMath>
                </a14:m>
                <a:r>
                  <a:rPr/>
                  <a:t> and </a:t>
                </a:r>
                <a14:m>
                  <m:oMath xmlns:m="http://schemas.openxmlformats.org/officeDocument/2006/math">
                    <m:sSub>
                      <m:e>
                        <m:r>
                          <m:t>n</m:t>
                        </m:r>
                      </m:e>
                      <m:sub>
                        <m:r>
                          <m:t>0</m:t>
                        </m:r>
                      </m:sub>
                    </m:sSub>
                    <m:r>
                      <m:rPr>
                        <m:sty m:val="p"/>
                      </m:rPr>
                      <m:t>=</m:t>
                    </m:r>
                    <m:r>
                      <m:t>1</m:t>
                    </m:r>
                  </m:oMath>
                </a14:m>
              </a:p>
              <a:p>
                <a:pPr lvl="0" indent="0" marL="0">
                  <a:buNone/>
                </a:pPr>
                <a14:m>
                  <m:oMath xmlns:m="http://schemas.openxmlformats.org/officeDocument/2006/math">
                    <m:r>
                      <m:t>0</m:t>
                    </m:r>
                    <m:r>
                      <m:rPr>
                        <m:sty m:val="p"/>
                      </m:rPr>
                      <m:t>≤</m:t>
                    </m:r>
                    <m:r>
                      <m:t>100</m:t>
                    </m:r>
                    <m:sSup>
                      <m:e>
                        <m:r>
                          <m:t>n</m:t>
                        </m:r>
                      </m:e>
                      <m:sup>
                        <m:r>
                          <m:t>1.9999</m:t>
                        </m:r>
                      </m:sup>
                    </m:sSup>
                    <m:r>
                      <m:rPr>
                        <m:sty m:val="p"/>
                      </m:rPr>
                      <m:t>≤</m:t>
                    </m:r>
                    <m:r>
                      <m:t>100</m:t>
                    </m:r>
                    <m:sSup>
                      <m:e>
                        <m:r>
                          <m:t>n</m:t>
                        </m:r>
                      </m:e>
                      <m:sup>
                        <m:r>
                          <m:t>2</m:t>
                        </m:r>
                      </m:sup>
                    </m:sSup>
                    <m:r>
                      <m:rPr>
                        <m:nor/>
                        <m:sty m:val="p"/>
                      </m:rPr>
                      <m:t> for </m:t>
                    </m:r>
                    <m:r>
                      <m:t>n</m:t>
                    </m:r>
                    <m:r>
                      <m:rPr>
                        <m:sty m:val="p"/>
                      </m:rPr>
                      <m:t>≥</m:t>
                    </m:r>
                    <m:r>
                      <m:t>1</m:t>
                    </m:r>
                  </m:oMath>
                </a14:m>
              </a:p>
              <a:p>
                <a:pPr lvl="0" indent="0" marL="0">
                  <a:buNone/>
                </a:pPr>
                <a:r>
                  <a:rPr b="1"/>
                  <a:t>CORRECT</a:t>
                </a:r>
              </a:p>
            </p:txBody>
          </p:sp>
        </mc:Choice>
      </mc:AlternateContent>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 / </a:t>
                </a:r>
                <a14:m>
                  <m:oMath xmlns:m="http://schemas.openxmlformats.org/officeDocument/2006/math">
                    <m:r>
                      <m:t>O</m:t>
                    </m:r>
                  </m:oMath>
                </a14:m>
                <a:r>
                  <a:rPr b="1"/>
                  <a:t>- Notation : Asymptotic Upper Bound (Worst-Case) (11)</a:t>
                </a:r>
              </a:p>
              <a:p>
                <a:pPr lvl="0" indent="0" marL="0">
                  <a:spcBef>
                    <a:spcPts val="3000"/>
                  </a:spcBef>
                  <a:buNone/>
                </a:pPr>
                <a:r>
                  <a:rPr b="1"/>
                  <a:t>Example-3</a:t>
                </a:r>
              </a:p>
              <a:p>
                <a:pPr lvl="0" indent="0" marL="0">
                  <a:buNone/>
                </a:pPr>
                <a14:m>
                  <m:oMath xmlns:m="http://schemas.openxmlformats.org/officeDocument/2006/math">
                    <m:sSup>
                      <m:e>
                        <m:r>
                          <m:t>10</m:t>
                        </m:r>
                      </m:e>
                      <m:sup>
                        <m:r>
                          <m:rPr>
                            <m:sty m:val="p"/>
                          </m:rPr>
                          <m:t>−</m:t>
                        </m:r>
                        <m:r>
                          <m:t>9</m:t>
                        </m:r>
                      </m:sup>
                    </m:sSup>
                    <m:sSup>
                      <m:e>
                        <m:r>
                          <m:t>n</m:t>
                        </m:r>
                      </m:e>
                      <m:sup>
                        <m:r>
                          <m:t>2.0001</m:t>
                        </m:r>
                      </m:sup>
                    </m:sSup>
                    <m:r>
                      <m:rPr>
                        <m:sty m:val="p"/>
                      </m:rPr>
                      <m:t>=</m:t>
                    </m:r>
                    <m:r>
                      <m:t>O</m:t>
                    </m:r>
                    <m:d>
                      <m:dPr>
                        <m:begChr m:val="("/>
                        <m:endChr m:val=")"/>
                        <m:sepChr m:val=""/>
                        <m:grow/>
                      </m:dPr>
                      <m:e>
                        <m:sSup>
                          <m:e>
                            <m:r>
                              <m:t>n</m:t>
                            </m:r>
                          </m:e>
                          <m:sup>
                            <m:r>
                              <m:t>2</m:t>
                            </m:r>
                          </m:sup>
                        </m:sSup>
                      </m:e>
                    </m:d>
                  </m:oMath>
                </a14:m>
              </a:p>
              <a:p>
                <a:pPr lvl="0" indent="0" marL="0">
                  <a:buNone/>
                </a:pPr>
                <a14:m>
                  <m:oMath xmlns:m="http://schemas.openxmlformats.org/officeDocument/2006/math">
                    <m:r>
                      <m:t>0</m:t>
                    </m:r>
                    <m:r>
                      <m:rPr>
                        <m:sty m:val="p"/>
                      </m:rPr>
                      <m:t>≤</m:t>
                    </m:r>
                    <m:sSup>
                      <m:e>
                        <m:r>
                          <m:t>10</m:t>
                        </m:r>
                      </m:e>
                      <m:sup>
                        <m:r>
                          <m:rPr>
                            <m:sty m:val="p"/>
                          </m:rPr>
                          <m:t>−</m:t>
                        </m:r>
                        <m:r>
                          <m:t>9</m:t>
                        </m:r>
                      </m:sup>
                    </m:sSup>
                    <m:sSup>
                      <m:e>
                        <m:r>
                          <m:t>n</m:t>
                        </m:r>
                      </m:e>
                      <m:sup>
                        <m:r>
                          <m:t>2.0001</m:t>
                        </m:r>
                      </m:sup>
                    </m:sSup>
                    <m:r>
                      <m:rPr>
                        <m:sty m:val="p"/>
                      </m:rPr>
                      <m:t>≤</m:t>
                    </m:r>
                    <m:r>
                      <m:t>c</m:t>
                    </m:r>
                    <m:sSup>
                      <m:e>
                        <m:r>
                          <m:t>n</m:t>
                        </m:r>
                      </m:e>
                      <m:sup>
                        <m:r>
                          <m:t>2</m:t>
                        </m:r>
                      </m:sup>
                    </m:sSup>
                    <m:r>
                      <m:rPr>
                        <m:nor/>
                        <m:sty m:val="p"/>
                      </m:rPr>
                      <m:t> for </m:t>
                    </m:r>
                    <m:r>
                      <m:t>n</m:t>
                    </m:r>
                    <m:r>
                      <m:rPr>
                        <m:sty m:val="p"/>
                      </m:rPr>
                      <m:t>≥</m:t>
                    </m:r>
                    <m:sSub>
                      <m:e>
                        <m:r>
                          <m:t>n</m:t>
                        </m:r>
                      </m:e>
                      <m:sub>
                        <m:r>
                          <m:t>0</m:t>
                        </m:r>
                      </m:sub>
                    </m:sSub>
                  </m:oMath>
                </a14:m>
              </a:p>
              <a:p>
                <a:pPr lvl="0" indent="0" marL="0">
                  <a:buNone/>
                </a:pPr>
                <a14:m>
                  <m:oMath xmlns:m="http://schemas.openxmlformats.org/officeDocument/2006/math">
                    <m:sSup>
                      <m:e>
                        <m:r>
                          <m:t>10</m:t>
                        </m:r>
                      </m:e>
                      <m:sup>
                        <m:r>
                          <m:rPr>
                            <m:sty m:val="p"/>
                          </m:rPr>
                          <m:t>−</m:t>
                        </m:r>
                        <m:r>
                          <m:t>9</m:t>
                        </m:r>
                      </m:sup>
                    </m:sSup>
                    <m:sSup>
                      <m:e>
                        <m:r>
                          <m:t>n</m:t>
                        </m:r>
                      </m:e>
                      <m:sup>
                        <m:r>
                          <m:t>0.0001</m:t>
                        </m:r>
                      </m:sup>
                    </m:sSup>
                    <m:r>
                      <m:rPr>
                        <m:sty m:val="p"/>
                      </m:rPr>
                      <m:t>≤</m:t>
                    </m:r>
                    <m:r>
                      <m:t>c</m:t>
                    </m:r>
                    <m:r>
                      <m:rPr>
                        <m:nor/>
                        <m:sty m:val="p"/>
                      </m:rPr>
                      <m:t> for </m:t>
                    </m:r>
                    <m:r>
                      <m:t>n</m:t>
                    </m:r>
                    <m:r>
                      <m:rPr>
                        <m:sty m:val="p"/>
                      </m:rPr>
                      <m:t>≥</m:t>
                    </m:r>
                    <m:sSub>
                      <m:e>
                        <m:r>
                          <m:t>n</m:t>
                        </m:r>
                      </m:e>
                      <m:sub>
                        <m:r>
                          <m:t>0</m:t>
                        </m:r>
                      </m:sub>
                    </m:sSub>
                  </m:oMath>
                </a14:m>
              </a:p>
              <a:p>
                <a:pPr lvl="0" indent="0" marL="0">
                  <a:buNone/>
                </a:pPr>
                <a:r>
                  <a:rPr b="1"/>
                  <a:t>INCORRECT</a:t>
                </a:r>
                <a:r>
                  <a:rPr/>
                  <a:t> (Contradiction)</a:t>
                </a:r>
              </a:p>
            </p:txBody>
          </p:sp>
        </mc:Choice>
      </mc:AlternateContent>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 / </a:t>
                </a:r>
                <a14:m>
                  <m:oMath xmlns:m="http://schemas.openxmlformats.org/officeDocument/2006/math">
                    <m:r>
                      <m:t>O</m:t>
                    </m:r>
                  </m:oMath>
                </a14:m>
                <a:r>
                  <a:rPr b="1"/>
                  <a:t>- Notation : Asymptotic Upper Bound (Worst-Case) (12)</a:t>
                </a:r>
              </a:p>
              <a:p>
                <a:pPr lvl="0" indent="0" marL="0">
                  <a:buNone/>
                </a:pPr>
                <a:r>
                  <a:rPr/>
                  <a:t>If we analysis </a:t>
                </a:r>
                <a14:m>
                  <m:oMath xmlns:m="http://schemas.openxmlformats.org/officeDocument/2006/math">
                    <m:r>
                      <m:t>O</m:t>
                    </m:r>
                    <m:d>
                      <m:dPr>
                        <m:begChr m:val="("/>
                        <m:endChr m:val=")"/>
                        <m:sepChr m:val=""/>
                        <m:grow/>
                      </m:dPr>
                      <m:e>
                        <m:sSup>
                          <m:e>
                            <m:r>
                              <m:t>n</m:t>
                            </m:r>
                          </m:e>
                          <m:sup>
                            <m:r>
                              <m:t>2</m:t>
                            </m:r>
                          </m:sup>
                        </m:sSup>
                      </m:e>
                    </m:d>
                  </m:oMath>
                </a14:m>
                <a:r>
                  <a:rPr/>
                  <a:t> case, </a:t>
                </a:r>
                <a14:m>
                  <m:oMath xmlns:m="http://schemas.openxmlformats.org/officeDocument/2006/math">
                    <m:r>
                      <m:t>O</m:t>
                    </m:r>
                  </m:oMath>
                </a14:m>
                <a:r>
                  <a:rPr/>
                  <a:t>-notation is an upper bound notation and the runtime </a:t>
                </a:r>
                <a14:m>
                  <m:oMath xmlns:m="http://schemas.openxmlformats.org/officeDocument/2006/math">
                    <m:r>
                      <m:t>T</m:t>
                    </m:r>
                    <m:d>
                      <m:dPr>
                        <m:begChr m:val="("/>
                        <m:endChr m:val=")"/>
                        <m:sepChr m:val=""/>
                        <m:grow/>
                      </m:dPr>
                      <m:e>
                        <m:r>
                          <m:t>n</m:t>
                        </m:r>
                      </m:e>
                    </m:d>
                  </m:oMath>
                </a14:m>
                <a:r>
                  <a:rPr/>
                  <a:t> of algorithm A is </a:t>
                </a:r>
                <a:r>
                  <a:rPr b="1"/>
                  <a:t>at least</a:t>
                </a:r>
                <a:r>
                  <a:rPr/>
                  <a:t> </a:t>
                </a:r>
                <a14:m>
                  <m:oMath xmlns:m="http://schemas.openxmlformats.org/officeDocument/2006/math">
                    <m:r>
                      <m:t>O</m:t>
                    </m:r>
                    <m:d>
                      <m:dPr>
                        <m:begChr m:val="("/>
                        <m:endChr m:val=")"/>
                        <m:sepChr m:val=""/>
                        <m:grow/>
                      </m:dPr>
                      <m:e>
                        <m:sSup>
                          <m:e>
                            <m:r>
                              <m:t>n</m:t>
                            </m:r>
                          </m:e>
                          <m:sup>
                            <m:r>
                              <m:t>2</m:t>
                            </m:r>
                          </m:sup>
                        </m:sSup>
                      </m:e>
                    </m:d>
                  </m:oMath>
                </a14:m>
                <a:r>
                  <a:rPr/>
                  <a:t>.</a:t>
                </a:r>
              </a:p>
              <a:p>
                <a:pPr lvl="0" indent="0" marL="0">
                  <a:buNone/>
                </a:pPr>
                <a14:m>
                  <m:oMath xmlns:m="http://schemas.openxmlformats.org/officeDocument/2006/math">
                    <m:r>
                      <m:t>O</m:t>
                    </m:r>
                    <m:d>
                      <m:dPr>
                        <m:begChr m:val="("/>
                        <m:endChr m:val=")"/>
                        <m:sepChr m:val=""/>
                        <m:grow/>
                      </m:dPr>
                      <m:e>
                        <m:sSup>
                          <m:e>
                            <m:r>
                              <m:t>n</m:t>
                            </m:r>
                          </m:e>
                          <m:sup>
                            <m:r>
                              <m:t>2</m:t>
                            </m:r>
                          </m:sup>
                        </m:sSup>
                      </m:e>
                    </m:d>
                  </m:oMath>
                </a14:m>
                <a:r>
                  <a:rPr/>
                  <a:t>: The set of functions with asymptotic </a:t>
                </a:r>
                <a:r>
                  <a:rPr b="1"/>
                  <a:t>upper bound</a:t>
                </a:r>
                <a:r>
                  <a:rPr/>
                  <a:t> </a:t>
                </a:r>
                <a14:m>
                  <m:oMath xmlns:m="http://schemas.openxmlformats.org/officeDocument/2006/math">
                    <m:sSup>
                      <m:e>
                        <m:r>
                          <m:t>n</m:t>
                        </m:r>
                      </m:e>
                      <m:sup>
                        <m:r>
                          <m:t>2</m:t>
                        </m:r>
                      </m:sup>
                    </m:sSup>
                  </m:oMath>
                </a14:m>
              </a:p>
              <a:p>
                <a:pPr lvl="0" indent="0" marL="0">
                  <a:buNone/>
                </a:pPr>
                <a14:m>
                  <m:oMath xmlns:m="http://schemas.openxmlformats.org/officeDocument/2006/math">
                    <m:r>
                      <m:t>T</m:t>
                    </m:r>
                    <m:d>
                      <m:dPr>
                        <m:begChr m:val="("/>
                        <m:endChr m:val=")"/>
                        <m:sepChr m:val=""/>
                        <m:grow/>
                      </m:dPr>
                      <m:e>
                        <m:r>
                          <m:t>n</m:t>
                        </m:r>
                      </m:e>
                    </m:d>
                    <m:r>
                      <m:rPr>
                        <m:sty m:val="p"/>
                      </m:rPr>
                      <m:t>≥</m:t>
                    </m:r>
                    <m:r>
                      <m:t>O</m:t>
                    </m:r>
                    <m:d>
                      <m:dPr>
                        <m:begChr m:val="("/>
                        <m:endChr m:val=")"/>
                        <m:sepChr m:val=""/>
                        <m:grow/>
                      </m:dPr>
                      <m:e>
                        <m:sSup>
                          <m:e>
                            <m:r>
                              <m:t>n</m:t>
                            </m:r>
                          </m:e>
                          <m:sup>
                            <m:r>
                              <m:t>2</m:t>
                            </m:r>
                          </m:sup>
                        </m:sSup>
                      </m:e>
                    </m:d>
                  </m:oMath>
                </a14:m>
                <a:r>
                  <a:rPr/>
                  <a:t> means </a:t>
                </a:r>
                <a14:m>
                  <m:oMath xmlns:m="http://schemas.openxmlformats.org/officeDocument/2006/math">
                    <m:r>
                      <m:t>T</m:t>
                    </m:r>
                    <m:d>
                      <m:dPr>
                        <m:begChr m:val="("/>
                        <m:endChr m:val=")"/>
                        <m:sepChr m:val=""/>
                        <m:grow/>
                      </m:dPr>
                      <m:e>
                        <m:r>
                          <m:t>n</m:t>
                        </m:r>
                      </m:e>
                    </m:d>
                    <m:r>
                      <m:rPr>
                        <m:sty m:val="p"/>
                      </m:rPr>
                      <m:t>≥</m:t>
                    </m:r>
                    <m:r>
                      <m:t>h</m:t>
                    </m:r>
                    <m:d>
                      <m:dPr>
                        <m:begChr m:val="("/>
                        <m:endChr m:val=")"/>
                        <m:sepChr m:val=""/>
                        <m:grow/>
                      </m:dPr>
                      <m:e>
                        <m:r>
                          <m:t>n</m:t>
                        </m:r>
                      </m:e>
                    </m:d>
                  </m:oMath>
                </a14:m>
                <a:r>
                  <a:rPr/>
                  <a:t> for some </a:t>
                </a:r>
                <a14:m>
                  <m:oMath xmlns:m="http://schemas.openxmlformats.org/officeDocument/2006/math">
                    <m:r>
                      <m:t>h</m:t>
                    </m:r>
                    <m:d>
                      <m:dPr>
                        <m:begChr m:val="("/>
                        <m:endChr m:val=")"/>
                        <m:sepChr m:val=""/>
                        <m:grow/>
                      </m:dPr>
                      <m:e>
                        <m:r>
                          <m:t>n</m:t>
                        </m:r>
                      </m:e>
                    </m:d>
                    <m:r>
                      <m:rPr>
                        <m:sty m:val="p"/>
                      </m:rPr>
                      <m:t>∈</m:t>
                    </m:r>
                    <m:r>
                      <m:t>O</m:t>
                    </m:r>
                    <m:d>
                      <m:dPr>
                        <m:begChr m:val="("/>
                        <m:endChr m:val=")"/>
                        <m:sepChr m:val=""/>
                        <m:grow/>
                      </m:dPr>
                      <m:e>
                        <m:sSup>
                          <m:e>
                            <m:r>
                              <m:t>n</m:t>
                            </m:r>
                          </m:e>
                          <m:sup>
                            <m:r>
                              <m:t>2</m:t>
                            </m:r>
                          </m:sup>
                        </m:sSup>
                      </m:e>
                    </m:d>
                  </m:oMath>
                </a14:m>
              </a:p>
              <a:p>
                <a:pPr lvl="0" indent="0" marL="0">
                  <a:buNone/>
                </a:pPr>
                <a14:m>
                  <m:oMath xmlns:m="http://schemas.openxmlformats.org/officeDocument/2006/math">
                    <m:r>
                      <m:t>h</m:t>
                    </m:r>
                    <m:d>
                      <m:dPr>
                        <m:begChr m:val="("/>
                        <m:endChr m:val=")"/>
                        <m:sepChr m:val=""/>
                        <m:grow/>
                      </m:dPr>
                      <m:e>
                        <m:r>
                          <m:t>n</m:t>
                        </m:r>
                      </m:e>
                    </m:d>
                    <m:r>
                      <m:rPr>
                        <m:sty m:val="p"/>
                      </m:rPr>
                      <m:t>=</m:t>
                    </m:r>
                    <m:r>
                      <m:t>0</m:t>
                    </m:r>
                  </m:oMath>
                </a14:m>
                <a:r>
                  <a:rPr/>
                  <a:t> function is also in </a:t>
                </a:r>
                <a14:m>
                  <m:oMath xmlns:m="http://schemas.openxmlformats.org/officeDocument/2006/math">
                    <m:r>
                      <m:t>O</m:t>
                    </m:r>
                    <m:d>
                      <m:dPr>
                        <m:begChr m:val="("/>
                        <m:endChr m:val=")"/>
                        <m:sepChr m:val=""/>
                        <m:grow/>
                      </m:dPr>
                      <m:e>
                        <m:sSup>
                          <m:e>
                            <m:r>
                              <m:t>n</m:t>
                            </m:r>
                          </m:e>
                          <m:sup>
                            <m:r>
                              <m:t>2</m:t>
                            </m:r>
                          </m:sup>
                        </m:sSup>
                      </m:e>
                    </m:d>
                  </m:oMath>
                </a14:m>
                <a:r>
                  <a:rPr/>
                  <a:t>. Hence : </a:t>
                </a:r>
                <a14:m>
                  <m:oMath xmlns:m="http://schemas.openxmlformats.org/officeDocument/2006/math">
                    <m:r>
                      <m:t>T</m:t>
                    </m:r>
                    <m:d>
                      <m:dPr>
                        <m:begChr m:val="("/>
                        <m:endChr m:val=")"/>
                        <m:sepChr m:val=""/>
                        <m:grow/>
                      </m:dPr>
                      <m:e>
                        <m:r>
                          <m:t>n</m:t>
                        </m:r>
                      </m:e>
                    </m:d>
                    <m:r>
                      <m:rPr>
                        <m:sty m:val="p"/>
                      </m:rPr>
                      <m:t>≥</m:t>
                    </m:r>
                    <m:r>
                      <m:t>0</m:t>
                    </m:r>
                  </m:oMath>
                </a14:m>
                <a:r>
                  <a:rPr/>
                  <a:t> , runtime must be nonnegative.</a:t>
                </a:r>
              </a:p>
            </p:txBody>
          </p:sp>
        </mc:Choice>
      </mc:AlternateContent>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Big-Omega / </a:t>
                </a:r>
                <a14:m>
                  <m:oMath xmlns:m="http://schemas.openxmlformats.org/officeDocument/2006/math">
                    <m:r>
                      <m:t>Ω</m:t>
                    </m:r>
                  </m:oMath>
                </a14:m>
                <a:r>
                  <a:rPr b="1"/>
                  <a:t>-Notation : Asymptotic Lower Bound (Best-Case) (1)</a:t>
                </a:r>
              </a:p>
              <a:p>
                <a:pPr lvl="0" indent="0" marL="0">
                  <a:buNone/>
                </a:pPr>
                <a14:m>
                  <m:oMath xmlns:m="http://schemas.openxmlformats.org/officeDocument/2006/math">
                    <m:r>
                      <m:t>f</m:t>
                    </m:r>
                    <m:d>
                      <m:dPr>
                        <m:begChr m:val="("/>
                        <m:endChr m:val=")"/>
                        <m:sepChr m:val=""/>
                        <m:grow/>
                      </m:dPr>
                      <m:e>
                        <m:r>
                          <m:t>n</m:t>
                        </m:r>
                      </m:e>
                    </m:d>
                    <m:r>
                      <m:rPr>
                        <m:sty m:val="p"/>
                      </m:rPr>
                      <m:t>=</m:t>
                    </m:r>
                    <m:r>
                      <m:t>Ω</m:t>
                    </m:r>
                    <m:d>
                      <m:dPr>
                        <m:begChr m:val="("/>
                        <m:endChr m:val=")"/>
                        <m:sepChr m:val=""/>
                        <m:grow/>
                      </m:dPr>
                      <m:e>
                        <m:r>
                          <m:t>g</m:t>
                        </m:r>
                        <m:d>
                          <m:dPr>
                            <m:begChr m:val="("/>
                            <m:endChr m:val=")"/>
                            <m:sepChr m:val=""/>
                            <m:grow/>
                          </m:dPr>
                          <m:e>
                            <m:r>
                              <m:t>n</m:t>
                            </m:r>
                          </m:e>
                        </m:d>
                      </m:e>
                    </m:d>
                  </m:oMath>
                </a14:m>
                <a:r>
                  <a:rPr/>
                  <a:t> if </a:t>
                </a:r>
                <a14:m>
                  <m:oMath xmlns:m="http://schemas.openxmlformats.org/officeDocument/2006/math">
                    <m:r>
                      <m:rPr>
                        <m:sty m:val="p"/>
                      </m:rPr>
                      <m:t>∃</m:t>
                    </m:r>
                  </m:oMath>
                </a14:m>
                <a:r>
                  <a:rPr/>
                  <a:t> positive constants </a:t>
                </a:r>
                <a14:m>
                  <m:oMath xmlns:m="http://schemas.openxmlformats.org/officeDocument/2006/math">
                    <m:r>
                      <m:t>c</m:t>
                    </m:r>
                    <m:r>
                      <m:rPr>
                        <m:sty m:val="p"/>
                      </m:rPr>
                      <m:t>,</m:t>
                    </m:r>
                    <m:sSub>
                      <m:e>
                        <m:r>
                          <m:t>n</m:t>
                        </m:r>
                      </m:e>
                      <m:sub>
                        <m:r>
                          <m:t>0</m:t>
                        </m:r>
                      </m:sub>
                    </m:sSub>
                  </m:oMath>
                </a14:m>
                <a:r>
                  <a:rPr/>
                  <a:t> such that </a:t>
                </a:r>
                <a14:m>
                  <m:oMath xmlns:m="http://schemas.openxmlformats.org/officeDocument/2006/math">
                    <m:r>
                      <m:t>0</m:t>
                    </m:r>
                    <m:r>
                      <m:rPr>
                        <m:sty m:val="p"/>
                      </m:rPr>
                      <m:t>≤</m:t>
                    </m:r>
                    <m:r>
                      <m:t>c</m:t>
                    </m:r>
                    <m:r>
                      <m:t>g</m:t>
                    </m:r>
                    <m:d>
                      <m:dPr>
                        <m:begChr m:val="("/>
                        <m:endChr m:val=")"/>
                        <m:sepChr m:val=""/>
                        <m:grow/>
                      </m:dPr>
                      <m:e>
                        <m:r>
                          <m:t>n</m:t>
                        </m:r>
                      </m:e>
                    </m:d>
                    <m:r>
                      <m:rPr>
                        <m:sty m:val="p"/>
                      </m:rPr>
                      <m:t>≤</m:t>
                    </m:r>
                    <m:r>
                      <m:t>f</m:t>
                    </m:r>
                    <m:d>
                      <m:dPr>
                        <m:begChr m:val="("/>
                        <m:endChr m:val=")"/>
                        <m:sepChr m:val=""/>
                        <m:grow/>
                      </m:dPr>
                      <m:e>
                        <m:r>
                          <m:t>n</m:t>
                        </m:r>
                      </m:e>
                    </m:d>
                    <m:r>
                      <m:rPr>
                        <m:sty m:val="p"/>
                      </m:rPr>
                      <m:t>,</m:t>
                    </m:r>
                    <m:r>
                      <m:rPr>
                        <m:sty m:val="p"/>
                      </m:rPr>
                      <m:t>∀</m:t>
                    </m:r>
                    <m:r>
                      <m:t>n</m:t>
                    </m:r>
                    <m:r>
                      <m:rPr>
                        <m:sty m:val="p"/>
                      </m:rPr>
                      <m:t>≥</m:t>
                    </m:r>
                    <m:sSub>
                      <m:e>
                        <m:r>
                          <m:t>n</m:t>
                        </m:r>
                      </m:e>
                      <m:sub>
                        <m:r>
                          <m:t>0</m:t>
                        </m:r>
                      </m:sub>
                    </m:sSub>
                  </m:oMath>
                </a14:m>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b="1"/>
                  <a:t>Example Sorting Algorithms</a:t>
                </a:r>
              </a:p>
              <a:p>
                <a:pPr lvl="0" indent="0" marL="0">
                  <a:buNone/>
                </a:pPr>
                <a:r>
                  <a:rPr b="1"/>
                  <a:t>Input</a:t>
                </a:r>
                <a:r>
                  <a:rPr/>
                  <a:t>: a sequence of n numbers</a:t>
                </a:r>
              </a:p>
              <a:p>
                <a:pPr lvl="0" indent="0" marL="0">
                  <a:buNone/>
                </a:pPr>
                <a14:m>
                  <m:oMathPara xmlns:m="http://schemas.openxmlformats.org/officeDocument/2006/math">
                    <m:oMathParaPr>
                      <m:jc m:val="center"/>
                    </m:oMathParaPr>
                    <m:oMath>
                      <m:r>
                        <m:rPr>
                          <m:sty m:val="p"/>
                        </m:rPr>
                        <m:t>⟨</m:t>
                      </m:r>
                      <m:sSub>
                        <m:e>
                          <m:r>
                            <m:t>a</m:t>
                          </m:r>
                        </m:e>
                        <m:sub>
                          <m:r>
                            <m:t>1</m:t>
                          </m:r>
                        </m:sub>
                      </m:sSub>
                      <m:r>
                        <m:rPr>
                          <m:sty m:val="p"/>
                        </m:rPr>
                        <m:t>,</m:t>
                      </m:r>
                      <m:sSub>
                        <m:e>
                          <m:r>
                            <m:t>a</m:t>
                          </m:r>
                        </m:e>
                        <m:sub>
                          <m:r>
                            <m:t>2</m:t>
                          </m:r>
                        </m:sub>
                      </m:sSub>
                      <m:r>
                        <m:rPr>
                          <m:sty m:val="p"/>
                        </m:rPr>
                        <m:t>,</m:t>
                      </m:r>
                      <m:r>
                        <m:rPr>
                          <m:sty m:val="p"/>
                        </m:rPr>
                        <m:t>.</m:t>
                      </m:r>
                      <m:r>
                        <m:rPr>
                          <m:sty m:val="p"/>
                        </m:rPr>
                        <m:t>.</m:t>
                      </m:r>
                      <m:r>
                        <m:rPr>
                          <m:sty m:val="p"/>
                        </m:rPr>
                        <m:t>.</m:t>
                      </m:r>
                      <m:r>
                        <m:rPr>
                          <m:sty m:val="p"/>
                        </m:rPr>
                        <m:t>,</m:t>
                      </m:r>
                      <m:sSub>
                        <m:e>
                          <m:r>
                            <m:t>a</m:t>
                          </m:r>
                        </m:e>
                        <m:sub>
                          <m:r>
                            <m:t>n</m:t>
                          </m:r>
                        </m:sub>
                      </m:sSub>
                      <m:r>
                        <m:rPr>
                          <m:sty m:val="p"/>
                        </m:rPr>
                        <m:t>⟩</m:t>
                      </m:r>
                    </m:oMath>
                  </m:oMathPara>
                </a14:m>
              </a:p>
              <a:p>
                <a:pPr lvl="0" indent="0" marL="0">
                  <a:buNone/>
                </a:pPr>
                <a:r>
                  <a:rPr b="1"/>
                  <a:t>Algorithm</a:t>
                </a:r>
                <a:r>
                  <a:rPr/>
                  <a:t>: Sorting / Permutation</a:t>
                </a:r>
              </a:p>
              <a:p>
                <a:pPr lvl="0" indent="0" marL="0">
                  <a:buNone/>
                </a:pPr>
                <a14:m>
                  <m:oMathPara xmlns:m="http://schemas.openxmlformats.org/officeDocument/2006/math">
                    <m:oMathParaPr>
                      <m:jc m:val="center"/>
                    </m:oMathParaPr>
                    <m:oMath>
                      <m:r>
                        <m:rPr>
                          <m:sty m:val="p"/>
                        </m:rPr>
                        <m:t>∏</m:t>
                      </m:r>
                      <m:r>
                        <m:rPr>
                          <m:sty m:val="p"/>
                        </m:rPr>
                        <m:t>=</m:t>
                      </m:r>
                      <m:r>
                        <m:rPr>
                          <m:sty m:val="p"/>
                        </m:rPr>
                        <m:t>⟨</m:t>
                      </m:r>
                      <m:nary>
                        <m:naryPr>
                          <m:chr m:val="∏"/>
                          <m:limLoc m:val="undOvr"/>
                          <m:subHide m:val="0"/>
                          <m:supHide m:val="1"/>
                        </m:naryPr>
                        <m:sub>
                          <m:d>
                            <m:dPr>
                              <m:begChr m:val="("/>
                              <m:endChr m:val=")"/>
                              <m:sepChr m:val=""/>
                              <m:grow/>
                            </m:dPr>
                            <m:e>
                              <m:r>
                                <m:t>1</m:t>
                              </m:r>
                            </m:e>
                          </m:d>
                        </m:sub>
                        <m:sup>
                          <m:r>
                            <m:t>​</m:t>
                          </m:r>
                        </m:sup>
                        <m:e>
                          <m:r>
                            <m:rPr>
                              <m:sty m:val="p"/>
                            </m:rPr>
                            <m:t>,</m:t>
                          </m:r>
                        </m:e>
                      </m:nary>
                      <m:nary>
                        <m:naryPr>
                          <m:chr m:val="∏"/>
                          <m:limLoc m:val="undOvr"/>
                          <m:subHide m:val="0"/>
                          <m:supHide m:val="1"/>
                        </m:naryPr>
                        <m:sub>
                          <m:d>
                            <m:dPr>
                              <m:begChr m:val="("/>
                              <m:endChr m:val=")"/>
                              <m:sepChr m:val=""/>
                              <m:grow/>
                            </m:dPr>
                            <m:e>
                              <m:r>
                                <m:t>2</m:t>
                              </m:r>
                            </m:e>
                          </m:d>
                        </m:sub>
                        <m:sup>
                          <m:r>
                            <m:t>​</m:t>
                          </m:r>
                        </m:sup>
                        <m:e>
                          <m:r>
                            <m:rPr>
                              <m:sty m:val="p"/>
                            </m:rPr>
                            <m:t>,</m:t>
                          </m:r>
                        </m:e>
                      </m:nary>
                      <m:r>
                        <m:rPr>
                          <m:sty m:val="p"/>
                        </m:rPr>
                        <m:t>.</m:t>
                      </m:r>
                      <m:r>
                        <m:rPr>
                          <m:sty m:val="p"/>
                        </m:rPr>
                        <m:t>.</m:t>
                      </m:r>
                      <m:r>
                        <m:rPr>
                          <m:sty m:val="p"/>
                        </m:rPr>
                        <m:t>.</m:t>
                      </m:r>
                      <m:r>
                        <m:rPr>
                          <m:sty m:val="p"/>
                        </m:rPr>
                        <m:t>,</m:t>
                      </m:r>
                      <m:nary>
                        <m:naryPr>
                          <m:chr m:val="∏"/>
                          <m:limLoc m:val="undOvr"/>
                          <m:subHide m:val="0"/>
                          <m:supHide m:val="1"/>
                        </m:naryPr>
                        <m:sub>
                          <m:d>
                            <m:dPr>
                              <m:begChr m:val="("/>
                              <m:endChr m:val=")"/>
                              <m:sepChr m:val=""/>
                              <m:grow/>
                            </m:dPr>
                            <m:e>
                              <m:r>
                                <m:t>n</m:t>
                              </m:r>
                            </m:e>
                          </m:d>
                        </m:sub>
                        <m:sup>
                          <m:r>
                            <m:t>​</m:t>
                          </m:r>
                        </m:sup>
                        <m:e>
                          <m:r>
                            <m:rPr>
                              <m:sty m:val="p"/>
                            </m:rPr>
                            <m:t>⟩</m:t>
                          </m:r>
                        </m:e>
                      </m:nary>
                    </m:oMath>
                  </m:oMathPara>
                </a14:m>
              </a:p>
              <a:p>
                <a:pPr lvl="0" indent="0" marL="0">
                  <a:buNone/>
                </a:pPr>
                <a:r>
                  <a:rPr b="1"/>
                  <a:t>Output</a:t>
                </a:r>
                <a:r>
                  <a:rPr/>
                  <a:t>: sorted permutation of the input sequence</a:t>
                </a:r>
              </a:p>
              <a:p>
                <a:pPr lvl="0" indent="0" marL="0">
                  <a:buNone/>
                </a:pPr>
                <a14:m>
                  <m:oMathPara xmlns:m="http://schemas.openxmlformats.org/officeDocument/2006/math">
                    <m:oMathParaPr>
                      <m:jc m:val="center"/>
                    </m:oMathParaPr>
                    <m:oMath>
                      <m:r>
                        <m:rPr>
                          <m:sty m:val="p"/>
                        </m:rPr>
                        <m:t>⟨</m:t>
                      </m:r>
                      <m:sSub>
                        <m:e>
                          <m:r>
                            <m:t>a</m:t>
                          </m:r>
                        </m:e>
                        <m:sub>
                          <m:limLow>
                            <m:e>
                              <m:r>
                                <m:rPr>
                                  <m:sty m:val="p"/>
                                </m:rPr>
                                <m:t>∏</m:t>
                              </m:r>
                            </m:e>
                            <m:lim>
                              <m:d>
                                <m:dPr>
                                  <m:begChr m:val="("/>
                                  <m:endChr m:val=")"/>
                                  <m:sepChr m:val=""/>
                                  <m:grow/>
                                </m:dPr>
                                <m:e>
                                  <m:r>
                                    <m:t>1</m:t>
                                  </m:r>
                                </m:e>
                              </m:d>
                            </m:lim>
                          </m:limLow>
                        </m:sub>
                      </m:sSub>
                      <m:r>
                        <m:rPr>
                          <m:sty m:val="p"/>
                        </m:rPr>
                        <m:t>≤</m:t>
                      </m:r>
                      <m:sSub>
                        <m:e>
                          <m:r>
                            <m:t>a</m:t>
                          </m:r>
                        </m:e>
                        <m:sub>
                          <m:limLow>
                            <m:e>
                              <m:r>
                                <m:rPr>
                                  <m:sty m:val="p"/>
                                </m:rPr>
                                <m:t>∏</m:t>
                              </m:r>
                            </m:e>
                            <m:lim>
                              <m:d>
                                <m:dPr>
                                  <m:begChr m:val="("/>
                                  <m:endChr m:val=")"/>
                                  <m:sepChr m:val=""/>
                                  <m:grow/>
                                </m:dPr>
                                <m:e>
                                  <m:r>
                                    <m:t>2</m:t>
                                  </m:r>
                                </m:e>
                              </m:d>
                            </m:lim>
                          </m:limLow>
                        </m:sub>
                      </m:sSub>
                      <m:r>
                        <m:rPr>
                          <m:sty m:val="p"/>
                        </m:rPr>
                        <m:t>≤</m:t>
                      </m:r>
                      <m:r>
                        <m:rPr>
                          <m:sty m:val="p"/>
                        </m:rPr>
                        <m:t>,</m:t>
                      </m:r>
                      <m:r>
                        <m:rPr>
                          <m:sty m:val="p"/>
                        </m:rPr>
                        <m:t>.</m:t>
                      </m:r>
                      <m:r>
                        <m:rPr>
                          <m:sty m:val="p"/>
                        </m:rPr>
                        <m:t>.</m:t>
                      </m:r>
                      <m:r>
                        <m:rPr>
                          <m:sty m:val="p"/>
                        </m:rPr>
                        <m:t>.</m:t>
                      </m:r>
                      <m:r>
                        <m:rPr>
                          <m:sty m:val="p"/>
                        </m:rPr>
                        <m:t>,</m:t>
                      </m:r>
                      <m:sSub>
                        <m:e>
                          <m:r>
                            <m:t>a</m:t>
                          </m:r>
                        </m:e>
                        <m:sub>
                          <m:limLow>
                            <m:e>
                              <m:r>
                                <m:rPr>
                                  <m:sty m:val="p"/>
                                </m:rPr>
                                <m:t>∏</m:t>
                              </m:r>
                            </m:e>
                            <m:lim>
                              <m:d>
                                <m:dPr>
                                  <m:begChr m:val="("/>
                                  <m:endChr m:val=")"/>
                                  <m:sepChr m:val=""/>
                                  <m:grow/>
                                </m:dPr>
                                <m:e>
                                  <m:r>
                                    <m:t>n</m:t>
                                  </m:r>
                                </m:e>
                              </m:d>
                            </m:lim>
                          </m:limLow>
                        </m:sub>
                      </m:sSub>
                      <m:r>
                        <m:rPr>
                          <m:sty m:val="p"/>
                        </m:rPr>
                        <m:t>⟩</m:t>
                      </m:r>
                    </m:oMath>
                  </m:oMathPara>
                </a14:m>
              </a:p>
            </p:txBody>
          </p:sp>
        </mc:Choice>
      </mc:AlternateContent>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spcBef>
                    <a:spcPts val="3000"/>
                  </a:spcBef>
                  <a:buNone/>
                </a:pPr>
                <a:r>
                  <a:rPr b="1"/>
                  <a:t>Big-Omega / </a:t>
                </a:r>
                <a14:m>
                  <m:oMath xmlns:m="http://schemas.openxmlformats.org/officeDocument/2006/math">
                    <m:r>
                      <m:t>Ω</m:t>
                    </m:r>
                  </m:oMath>
                </a14:m>
                <a:r>
                  <a:rPr b="1"/>
                  <a:t>-Notation : Asymptotic Lower Bound (Best-Case) (2)</a:t>
                </a:r>
              </a:p>
            </p:txBody>
          </p:sp>
        </mc:Choice>
      </mc:AlternateContent>
      <p:pic>
        <p:nvPicPr>
          <p:cNvPr descr="fig:  assets/ce100-week-1-intro-bigo_best_case.drawio.svg" id="0" name="Picture 1"/>
          <p:cNvPicPr>
            <a:picLocks noGrp="1" noChangeAspect="1"/>
          </p:cNvPicPr>
          <p:nvPr/>
        </p:nvPicPr>
        <p:blipFill>
          <a:blip r:embed="rId2"/>
          <a:stretch>
            <a:fillRect/>
          </a:stretch>
        </p:blipFill>
        <p:spPr bwMode="auto">
          <a:xfrm>
            <a:off x="3568700" y="1054100"/>
            <a:ext cx="5105400" cy="37592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alt:“Big-Omega Function-1” height:450px center</a:t>
            </a: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Big-Omega / </a:t>
                </a:r>
                <a14:m>
                  <m:oMath xmlns:m="http://schemas.openxmlformats.org/officeDocument/2006/math">
                    <m:r>
                      <m:t>Ω</m:t>
                    </m:r>
                  </m:oMath>
                </a14:m>
                <a:r>
                  <a:rPr b="1"/>
                  <a:t>-Notation : Asymptotic Lower Bound (Best-Case) (3)</a:t>
                </a:r>
              </a:p>
              <a:p>
                <a:pPr lvl="0" indent="0" marL="0">
                  <a:spcBef>
                    <a:spcPts val="3000"/>
                  </a:spcBef>
                  <a:buNone/>
                </a:pPr>
                <a:r>
                  <a:rPr b="1"/>
                  <a:t>Example-1</a:t>
                </a:r>
              </a:p>
              <a:p>
                <a:pPr lvl="0" indent="0" marL="0">
                  <a:buNone/>
                </a:pPr>
                <a:r>
                  <a:rPr/>
                  <a:t>Show that </a:t>
                </a:r>
                <a14:m>
                  <m:oMath xmlns:m="http://schemas.openxmlformats.org/officeDocument/2006/math">
                    <m:r>
                      <m:t>2</m:t>
                    </m:r>
                    <m:sSup>
                      <m:e>
                        <m:r>
                          <m:t>n</m:t>
                        </m:r>
                      </m:e>
                      <m:sup>
                        <m:r>
                          <m:t>3</m:t>
                        </m:r>
                      </m:sup>
                    </m:sSup>
                    <m:r>
                      <m:rPr>
                        <m:sty m:val="p"/>
                      </m:rPr>
                      <m:t>=</m:t>
                    </m:r>
                    <m:r>
                      <m:t>Ω</m:t>
                    </m:r>
                    <m:d>
                      <m:dPr>
                        <m:begChr m:val="("/>
                        <m:endChr m:val=")"/>
                        <m:sepChr m:val=""/>
                        <m:grow/>
                      </m:dPr>
                      <m:e>
                        <m:sSup>
                          <m:e>
                            <m:r>
                              <m:t>n</m:t>
                            </m:r>
                          </m:e>
                          <m:sup>
                            <m:r>
                              <m:t>2</m:t>
                            </m:r>
                          </m:sup>
                        </m:sSup>
                      </m:e>
                    </m:d>
                  </m:oMath>
                </a14:m>
              </a:p>
              <a:p>
                <a:pPr lvl="0" indent="0" marL="0">
                  <a:buNone/>
                </a:pPr>
                <a:r>
                  <a:rPr/>
                  <a:t>We need to find two positive constants </a:t>
                </a:r>
                <a14:m>
                  <m:oMath xmlns:m="http://schemas.openxmlformats.org/officeDocument/2006/math">
                    <m:r>
                      <m:t>c</m:t>
                    </m:r>
                  </m:oMath>
                </a14:m>
                <a:r>
                  <a:rPr/>
                  <a:t> and </a:t>
                </a:r>
                <a14:m>
                  <m:oMath xmlns:m="http://schemas.openxmlformats.org/officeDocument/2006/math">
                    <m:sSub>
                      <m:e>
                        <m:r>
                          <m:t>n</m:t>
                        </m:r>
                      </m:e>
                      <m:sub>
                        <m:r>
                          <m:t>0</m:t>
                        </m:r>
                      </m:sub>
                    </m:sSub>
                  </m:oMath>
                </a14:m>
                <a:r>
                  <a:rPr/>
                  <a:t> such that:</a:t>
                </a:r>
              </a:p>
              <a:p>
                <a:pPr lvl="0" indent="0" marL="0">
                  <a:buNone/>
                </a:pPr>
                <a14:m>
                  <m:oMathPara xmlns:m="http://schemas.openxmlformats.org/officeDocument/2006/math">
                    <m:oMathParaPr>
                      <m:jc m:val="center"/>
                    </m:oMathParaPr>
                    <m:oMath>
                      <m:r>
                        <m:t>0</m:t>
                      </m:r>
                      <m:r>
                        <m:rPr>
                          <m:sty m:val="p"/>
                        </m:rPr>
                        <m:t>≤</m:t>
                      </m:r>
                      <m:r>
                        <m:t>c</m:t>
                      </m:r>
                      <m:sSup>
                        <m:e>
                          <m:r>
                            <m:t>n</m:t>
                          </m:r>
                        </m:e>
                        <m:sup>
                          <m:r>
                            <m:t>2</m:t>
                          </m:r>
                        </m:sup>
                      </m:sSup>
                      <m:r>
                        <m:rPr>
                          <m:sty m:val="p"/>
                        </m:rPr>
                        <m:t>≤</m:t>
                      </m:r>
                      <m:r>
                        <m:t>2</m:t>
                      </m:r>
                      <m:sSup>
                        <m:e>
                          <m:r>
                            <m:t>n</m:t>
                          </m:r>
                        </m:e>
                        <m:sup>
                          <m:r>
                            <m:t>3</m:t>
                          </m:r>
                        </m:sup>
                      </m:sSup>
                      <m:r>
                        <m:rPr>
                          <m:nor/>
                          <m:sty m:val="p"/>
                        </m:rPr>
                        <m:t> for all </m:t>
                      </m:r>
                      <m:r>
                        <m:t>n</m:t>
                      </m:r>
                      <m:r>
                        <m:rPr>
                          <m:sty m:val="p"/>
                        </m:rPr>
                        <m:t>≥</m:t>
                      </m:r>
                      <m:sSub>
                        <m:e>
                          <m:r>
                            <m:t>n</m:t>
                          </m:r>
                        </m:e>
                        <m:sub>
                          <m:r>
                            <m:t>0</m:t>
                          </m:r>
                        </m:sub>
                      </m:sSub>
                    </m:oMath>
                  </m:oMathPara>
                </a14:m>
              </a:p>
              <a:p>
                <a:pPr lvl="0" indent="0" marL="0">
                  <a:buNone/>
                </a:pPr>
                <a:r>
                  <a:rPr/>
                  <a:t>Choose </a:t>
                </a:r>
                <a14:m>
                  <m:oMath xmlns:m="http://schemas.openxmlformats.org/officeDocument/2006/math">
                    <m:r>
                      <m:t>c</m:t>
                    </m:r>
                    <m:r>
                      <m:rPr>
                        <m:sty m:val="p"/>
                      </m:rPr>
                      <m:t>=</m:t>
                    </m:r>
                    <m:r>
                      <m:t>1</m:t>
                    </m:r>
                  </m:oMath>
                </a14:m>
                <a:r>
                  <a:rPr/>
                  <a:t> and </a:t>
                </a:r>
                <a14:m>
                  <m:oMath xmlns:m="http://schemas.openxmlformats.org/officeDocument/2006/math">
                    <m:sSub>
                      <m:e>
                        <m:r>
                          <m:t>n</m:t>
                        </m:r>
                      </m:e>
                      <m:sub>
                        <m:r>
                          <m:t>0</m:t>
                        </m:r>
                      </m:sub>
                    </m:sSub>
                    <m:r>
                      <m:rPr>
                        <m:sty m:val="p"/>
                      </m:rPr>
                      <m:t>=</m:t>
                    </m:r>
                    <m:r>
                      <m:t>1</m:t>
                    </m:r>
                  </m:oMath>
                </a14:m>
              </a:p>
              <a:p>
                <a:pPr lvl="0" indent="0" marL="0">
                  <a:buNone/>
                </a:pPr>
                <a14:m>
                  <m:oMathPara xmlns:m="http://schemas.openxmlformats.org/officeDocument/2006/math">
                    <m:oMathParaPr>
                      <m:jc m:val="center"/>
                    </m:oMathParaPr>
                    <m:oMath>
                      <m:sSup>
                        <m:e>
                          <m:r>
                            <m:t>n</m:t>
                          </m:r>
                        </m:e>
                        <m:sup>
                          <m:r>
                            <m:t>2</m:t>
                          </m:r>
                        </m:sup>
                      </m:sSup>
                      <m:r>
                        <m:rPr>
                          <m:sty m:val="p"/>
                        </m:rPr>
                        <m:t>≤</m:t>
                      </m:r>
                      <m:r>
                        <m:t>2</m:t>
                      </m:r>
                      <m:sSup>
                        <m:e>
                          <m:r>
                            <m:t>n</m:t>
                          </m:r>
                        </m:e>
                        <m:sup>
                          <m:r>
                            <m:t>3</m:t>
                          </m:r>
                        </m:sup>
                      </m:sSup>
                      <m:r>
                        <m:rPr>
                          <m:nor/>
                          <m:sty m:val="p"/>
                        </m:rPr>
                        <m:t> for all </m:t>
                      </m:r>
                      <m:r>
                        <m:t>n</m:t>
                      </m:r>
                      <m:r>
                        <m:rPr>
                          <m:sty m:val="p"/>
                        </m:rPr>
                        <m:t>≥</m:t>
                      </m:r>
                      <m:r>
                        <m:t>1</m:t>
                      </m:r>
                    </m:oMath>
                  </m:oMathPara>
                </a14:m>
              </a:p>
            </p:txBody>
          </p:sp>
        </mc:Choice>
      </mc:AlternateContent>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Big-Omega / </a:t>
                </a:r>
                <a14:m>
                  <m:oMath xmlns:m="http://schemas.openxmlformats.org/officeDocument/2006/math">
                    <m:r>
                      <m:t>Ω</m:t>
                    </m:r>
                  </m:oMath>
                </a14:m>
                <a:r>
                  <a:rPr b="1"/>
                  <a:t>-Notation : Asymptotic Lower Bound (Best-Case) (4)</a:t>
                </a:r>
              </a:p>
              <a:p>
                <a:pPr lvl="0" indent="0" marL="0">
                  <a:spcBef>
                    <a:spcPts val="3000"/>
                  </a:spcBef>
                  <a:buNone/>
                </a:pPr>
                <a:r>
                  <a:rPr b="1"/>
                  <a:t>Example-4</a:t>
                </a:r>
              </a:p>
              <a:p>
                <a:pPr lvl="0" indent="0" marL="0">
                  <a:buNone/>
                </a:pPr>
                <a:r>
                  <a:rPr/>
                  <a:t>Show that </a:t>
                </a:r>
                <a14:m>
                  <m:oMath xmlns:m="http://schemas.openxmlformats.org/officeDocument/2006/math">
                    <m:rad>
                      <m:radPr>
                        <m:degHide m:val="1"/>
                      </m:radPr>
                      <m:deg/>
                      <m:e>
                        <m:r>
                          <m:t>n</m:t>
                        </m:r>
                      </m:e>
                    </m:rad>
                    <m:r>
                      <m:rPr>
                        <m:sty m:val="p"/>
                      </m:rPr>
                      <m:t>=</m:t>
                    </m:r>
                    <m:r>
                      <m:t>Ω</m:t>
                    </m:r>
                    <m:d>
                      <m:dPr>
                        <m:begChr m:val="("/>
                        <m:endChr m:val=")"/>
                        <m:sepChr m:val=""/>
                        <m:grow/>
                      </m:dPr>
                      <m:e>
                        <m:r>
                          <m:t>l</m:t>
                        </m:r>
                        <m:r>
                          <m:t>g</m:t>
                        </m:r>
                        <m:r>
                          <m:t>n</m:t>
                        </m:r>
                      </m:e>
                    </m:d>
                  </m:oMath>
                </a14:m>
              </a:p>
              <a:p>
                <a:pPr lvl="0" indent="0" marL="0">
                  <a:buNone/>
                </a:pPr>
                <a:r>
                  <a:rPr/>
                  <a:t>We need to find two positive constants </a:t>
                </a:r>
                <a14:m>
                  <m:oMath xmlns:m="http://schemas.openxmlformats.org/officeDocument/2006/math">
                    <m:r>
                      <m:t>c</m:t>
                    </m:r>
                  </m:oMath>
                </a14:m>
                <a:r>
                  <a:rPr/>
                  <a:t> and </a:t>
                </a:r>
                <a14:m>
                  <m:oMath xmlns:m="http://schemas.openxmlformats.org/officeDocument/2006/math">
                    <m:sSub>
                      <m:e>
                        <m:r>
                          <m:t>n</m:t>
                        </m:r>
                      </m:e>
                      <m:sub>
                        <m:r>
                          <m:t>0</m:t>
                        </m:r>
                      </m:sub>
                    </m:sSub>
                  </m:oMath>
                </a14:m>
                <a:r>
                  <a:rPr/>
                  <a:t> such that:</a:t>
                </a:r>
              </a:p>
              <a:p>
                <a:pPr lvl="0" indent="0" marL="0">
                  <a:buNone/>
                </a:pPr>
                <a14:m>
                  <m:oMathPara xmlns:m="http://schemas.openxmlformats.org/officeDocument/2006/math">
                    <m:oMathParaPr>
                      <m:jc m:val="center"/>
                    </m:oMathParaPr>
                    <m:oMath>
                      <m:r>
                        <m:t>c</m:t>
                      </m:r>
                      <m:r>
                        <m:t>l</m:t>
                      </m:r>
                      <m:r>
                        <m:t>g</m:t>
                      </m:r>
                      <m:r>
                        <m:t>n</m:t>
                      </m:r>
                      <m:r>
                        <m:rPr>
                          <m:sty m:val="p"/>
                        </m:rPr>
                        <m:t>≤</m:t>
                      </m:r>
                      <m:rad>
                        <m:radPr>
                          <m:degHide m:val="1"/>
                        </m:radPr>
                        <m:deg/>
                        <m:e>
                          <m:r>
                            <m:t>n</m:t>
                          </m:r>
                        </m:e>
                      </m:rad>
                      <m:r>
                        <m:rPr>
                          <m:nor/>
                          <m:sty m:val="p"/>
                        </m:rPr>
                        <m:t> for all </m:t>
                      </m:r>
                      <m:r>
                        <m:t>n</m:t>
                      </m:r>
                      <m:r>
                        <m:rPr>
                          <m:sty m:val="p"/>
                        </m:rPr>
                        <m:t>≥</m:t>
                      </m:r>
                      <m:sSub>
                        <m:e>
                          <m:r>
                            <m:t>n</m:t>
                          </m:r>
                        </m:e>
                        <m:sub>
                          <m:r>
                            <m:t>0</m:t>
                          </m:r>
                        </m:sub>
                      </m:sSub>
                    </m:oMath>
                  </m:oMathPara>
                </a14:m>
              </a:p>
              <a:p>
                <a:pPr lvl="0" indent="0" marL="0">
                  <a:buNone/>
                </a:pPr>
                <a:r>
                  <a:rPr/>
                  <a:t>Choose </a:t>
                </a:r>
                <a14:m>
                  <m:oMath xmlns:m="http://schemas.openxmlformats.org/officeDocument/2006/math">
                    <m:r>
                      <m:t>c</m:t>
                    </m:r>
                    <m:r>
                      <m:rPr>
                        <m:sty m:val="p"/>
                      </m:rPr>
                      <m:t>=</m:t>
                    </m:r>
                    <m:r>
                      <m:t>1</m:t>
                    </m:r>
                  </m:oMath>
                </a14:m>
                <a:r>
                  <a:rPr/>
                  <a:t> and </a:t>
                </a:r>
                <a14:m>
                  <m:oMath xmlns:m="http://schemas.openxmlformats.org/officeDocument/2006/math">
                    <m:sSub>
                      <m:e>
                        <m:r>
                          <m:t>n</m:t>
                        </m:r>
                      </m:e>
                      <m:sub>
                        <m:r>
                          <m:t>0</m:t>
                        </m:r>
                      </m:sub>
                    </m:sSub>
                    <m:r>
                      <m:rPr>
                        <m:sty m:val="p"/>
                      </m:rPr>
                      <m:t>=</m:t>
                    </m:r>
                    <m:r>
                      <m:t>16</m:t>
                    </m:r>
                  </m:oMath>
                </a14:m>
              </a:p>
              <a:p>
                <a:pPr lvl="0" indent="0" marL="0">
                  <a:buNone/>
                </a:pPr>
                <a14:m>
                  <m:oMathPara xmlns:m="http://schemas.openxmlformats.org/officeDocument/2006/math">
                    <m:oMathParaPr>
                      <m:jc m:val="center"/>
                    </m:oMathParaPr>
                    <m:oMath>
                      <m:r>
                        <m:t>l</m:t>
                      </m:r>
                      <m:r>
                        <m:t>g</m:t>
                      </m:r>
                      <m:r>
                        <m:t>n</m:t>
                      </m:r>
                      <m:r>
                        <m:rPr>
                          <m:sty m:val="p"/>
                        </m:rPr>
                        <m:t>≤</m:t>
                      </m:r>
                      <m:rad>
                        <m:radPr>
                          <m:degHide m:val="1"/>
                        </m:radPr>
                        <m:deg/>
                        <m:e>
                          <m:r>
                            <m:t>n</m:t>
                          </m:r>
                        </m:e>
                      </m:rad>
                      <m:r>
                        <m:rPr>
                          <m:nor/>
                          <m:sty m:val="p"/>
                        </m:rPr>
                        <m:t> for all </m:t>
                      </m:r>
                      <m:r>
                        <m:t>n</m:t>
                      </m:r>
                      <m:r>
                        <m:rPr>
                          <m:sty m:val="p"/>
                        </m:rPr>
                        <m:t>≥</m:t>
                      </m:r>
                      <m:r>
                        <m:t>16</m:t>
                      </m:r>
                    </m:oMath>
                  </m:oMathPara>
                </a14:m>
              </a:p>
            </p:txBody>
          </p:sp>
        </mc:Choice>
      </mc:AlternateContent>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Big-Omega / </a:t>
                </a:r>
                <a14:m>
                  <m:oMath xmlns:m="http://schemas.openxmlformats.org/officeDocument/2006/math">
                    <m:r>
                      <m:t>Ω</m:t>
                    </m:r>
                  </m:oMath>
                </a14:m>
                <a:r>
                  <a:rPr b="1"/>
                  <a:t>-Notation : Asymptotic Lower Bound (Best-Case) (5)</a:t>
                </a:r>
              </a:p>
              <a:p>
                <a:pPr lvl="0" indent="0" marL="0">
                  <a:buNone/>
                </a:pPr>
                <a14:m>
                  <m:oMath xmlns:m="http://schemas.openxmlformats.org/officeDocument/2006/math">
                    <m:r>
                      <m:t>Ω</m:t>
                    </m:r>
                    <m:d>
                      <m:dPr>
                        <m:begChr m:val="("/>
                        <m:endChr m:val=")"/>
                        <m:sepChr m:val=""/>
                        <m:grow/>
                      </m:dPr>
                      <m:e>
                        <m:r>
                          <m:t>g</m:t>
                        </m:r>
                        <m:d>
                          <m:dPr>
                            <m:begChr m:val="("/>
                            <m:endChr m:val=")"/>
                            <m:sepChr m:val=""/>
                            <m:grow/>
                          </m:dPr>
                          <m:e>
                            <m:r>
                              <m:t>n</m:t>
                            </m:r>
                          </m:e>
                        </m:d>
                      </m:e>
                    </m:d>
                  </m:oMath>
                </a14:m>
                <a:r>
                  <a:rPr/>
                  <a:t> is the set of functions that have asymptotic lower bound </a:t>
                </a:r>
                <a14:m>
                  <m:oMath xmlns:m="http://schemas.openxmlformats.org/officeDocument/2006/math">
                    <m:r>
                      <m:t>g</m:t>
                    </m:r>
                    <m:d>
                      <m:dPr>
                        <m:begChr m:val="("/>
                        <m:endChr m:val=")"/>
                        <m:sepChr m:val=""/>
                        <m:grow/>
                      </m:dPr>
                      <m:e>
                        <m:r>
                          <m:t>n</m:t>
                        </m:r>
                      </m:e>
                    </m:d>
                  </m:oMath>
                </a14:m>
              </a:p>
              <a:p>
                <a:pPr lvl="0" indent="0" marL="0">
                  <a:buNone/>
                </a:pPr>
                <a14:m>
                  <m:oMathPara xmlns:m="http://schemas.openxmlformats.org/officeDocument/2006/math">
                    <m:oMathParaPr>
                      <m:jc m:val="center"/>
                    </m:oMathParaPr>
                    <m:oMath>
                      <m:r>
                        <m:t>Ω</m:t>
                      </m:r>
                      <m:d>
                        <m:dPr>
                          <m:begChr m:val="("/>
                          <m:endChr m:val=")"/>
                          <m:sepChr m:val=""/>
                          <m:grow/>
                        </m:dPr>
                        <m:e>
                          <m:r>
                            <m:t>g</m:t>
                          </m:r>
                          <m:d>
                            <m:dPr>
                              <m:begChr m:val="("/>
                              <m:endChr m:val=")"/>
                              <m:sepChr m:val=""/>
                              <m:grow/>
                            </m:dPr>
                            <m:e>
                              <m:r>
                                <m:t>n</m:t>
                              </m:r>
                            </m:e>
                          </m:d>
                        </m:e>
                      </m:d>
                      <m:r>
                        <m:rPr>
                          <m:sty m:val="p"/>
                        </m:rPr>
                        <m:t>=</m:t>
                      </m:r>
                      <m:r>
                        <m:rPr>
                          <m:sty m:val="p"/>
                        </m:rPr>
                        <m:t>{</m:t>
                      </m:r>
                      <m:r>
                        <m:t>f</m:t>
                      </m:r>
                      <m:d>
                        <m:dPr>
                          <m:begChr m:val="("/>
                          <m:endChr m:val=")"/>
                          <m:sepChr m:val=""/>
                          <m:grow/>
                        </m:dPr>
                        <m:e>
                          <m:r>
                            <m:t>n</m:t>
                          </m:r>
                        </m:e>
                      </m:d>
                      <m:r>
                        <m:rPr>
                          <m:sty m:val="p"/>
                        </m:rPr>
                        <m:t>:</m:t>
                      </m:r>
                      <m:r>
                        <m:rPr>
                          <m:sty m:val="p"/>
                        </m:rPr>
                        <m:t>∃</m:t>
                      </m:r>
                      <m:r>
                        <m:rPr>
                          <m:nor/>
                          <m:sty m:val="p"/>
                        </m:rPr>
                        <m:t> positive constants </m:t>
                      </m:r>
                      <m:r>
                        <m:t>c</m:t>
                      </m:r>
                      <m:r>
                        <m:rPr>
                          <m:sty m:val="p"/>
                        </m:rPr>
                        <m:t>,</m:t>
                      </m:r>
                      <m:sSub>
                        <m:e>
                          <m:r>
                            <m:t>n</m:t>
                          </m:r>
                        </m:e>
                        <m:sub>
                          <m:r>
                            <m:t>0</m:t>
                          </m:r>
                        </m:sub>
                      </m:sSub>
                      <m:r>
                        <m:rPr>
                          <m:nor/>
                          <m:sty m:val="p"/>
                        </m:rPr>
                        <m:t> such that </m:t>
                      </m:r>
                      <m:r>
                        <m:t>0</m:t>
                      </m:r>
                      <m:r>
                        <m:rPr>
                          <m:sty m:val="p"/>
                        </m:rPr>
                        <m:t>≤</m:t>
                      </m:r>
                      <m:r>
                        <m:t>c</m:t>
                      </m:r>
                      <m:r>
                        <m:t>g</m:t>
                      </m:r>
                      <m:d>
                        <m:dPr>
                          <m:begChr m:val="("/>
                          <m:endChr m:val=")"/>
                          <m:sepChr m:val=""/>
                          <m:grow/>
                        </m:dPr>
                        <m:e>
                          <m:r>
                            <m:t>n</m:t>
                          </m:r>
                        </m:e>
                      </m:d>
                      <m:r>
                        <m:rPr>
                          <m:sty m:val="p"/>
                        </m:rPr>
                        <m:t>≤</m:t>
                      </m:r>
                      <m:r>
                        <m:t>f</m:t>
                      </m:r>
                      <m:d>
                        <m:dPr>
                          <m:begChr m:val="("/>
                          <m:endChr m:val=")"/>
                          <m:sepChr m:val=""/>
                          <m:grow/>
                        </m:dPr>
                        <m:e>
                          <m:r>
                            <m:t>n</m:t>
                          </m:r>
                        </m:e>
                      </m:d>
                      <m:r>
                        <m:rPr>
                          <m:sty m:val="p"/>
                        </m:rPr>
                        <m:t>,</m:t>
                      </m:r>
                      <m:r>
                        <m:rPr>
                          <m:sty m:val="p"/>
                        </m:rPr>
                        <m:t>∀</m:t>
                      </m:r>
                      <m:r>
                        <m:t>n</m:t>
                      </m:r>
                      <m:r>
                        <m:rPr>
                          <m:sty m:val="p"/>
                        </m:rPr>
                        <m:t>≥</m:t>
                      </m:r>
                      <m:sSub>
                        <m:e>
                          <m:r>
                            <m:t>n</m:t>
                          </m:r>
                        </m:e>
                        <m:sub>
                          <m:r>
                            <m:t>0</m:t>
                          </m:r>
                        </m:sub>
                      </m:sSub>
                      <m:r>
                        <m:rPr>
                          <m:sty m:val="p"/>
                        </m:rPr>
                        <m:t>}</m:t>
                      </m:r>
                    </m:oMath>
                  </m:oMathPara>
                </a14:m>
              </a:p>
            </p:txBody>
          </p:sp>
        </mc:Choice>
      </mc:AlternateContent>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Big-Omega / </a:t>
                </a:r>
                <a14:m>
                  <m:oMath xmlns:m="http://schemas.openxmlformats.org/officeDocument/2006/math">
                    <m:r>
                      <m:t>Ω</m:t>
                    </m:r>
                  </m:oMath>
                </a14:m>
                <a:r>
                  <a:rPr b="1"/>
                  <a:t>-Notation : Asymptotic Lower Bound (Best-Case) (6)</a:t>
                </a:r>
              </a:p>
              <a:p>
                <a:pPr lvl="0" indent="0" marL="0">
                  <a:spcBef>
                    <a:spcPts val="3000"/>
                  </a:spcBef>
                  <a:buNone/>
                </a:pPr>
                <a:r>
                  <a:rPr b="1"/>
                  <a:t>Example-1</a:t>
                </a:r>
              </a:p>
              <a:p>
                <a:pPr lvl="0" indent="0" marL="0">
                  <a:buNone/>
                </a:pPr>
                <a14:m>
                  <m:oMath xmlns:m="http://schemas.openxmlformats.org/officeDocument/2006/math">
                    <m:sSup>
                      <m:e>
                        <m:r>
                          <m:t>10</m:t>
                        </m:r>
                      </m:e>
                      <m:sup>
                        <m:r>
                          <m:t>9</m:t>
                        </m:r>
                      </m:sup>
                    </m:sSup>
                    <m:sSup>
                      <m:e>
                        <m:r>
                          <m:t>n</m:t>
                        </m:r>
                      </m:e>
                      <m:sup>
                        <m:r>
                          <m:t>2</m:t>
                        </m:r>
                      </m:sup>
                    </m:sSup>
                    <m:r>
                      <m:rPr>
                        <m:sty m:val="p"/>
                      </m:rPr>
                      <m:t>=</m:t>
                    </m:r>
                    <m:r>
                      <m:t>Ω</m:t>
                    </m:r>
                    <m:d>
                      <m:dPr>
                        <m:begChr m:val="("/>
                        <m:endChr m:val=")"/>
                        <m:sepChr m:val=""/>
                        <m:grow/>
                      </m:dPr>
                      <m:e>
                        <m:sSup>
                          <m:e>
                            <m:r>
                              <m:t>n</m:t>
                            </m:r>
                          </m:e>
                          <m:sup>
                            <m:r>
                              <m:t>2</m:t>
                            </m:r>
                          </m:sup>
                        </m:sSup>
                      </m:e>
                    </m:d>
                  </m:oMath>
                </a14:m>
              </a:p>
              <a:p>
                <a:pPr lvl="0" indent="0" marL="0">
                  <a:buNone/>
                </a:pPr>
                <a14:m>
                  <m:oMath xmlns:m="http://schemas.openxmlformats.org/officeDocument/2006/math">
                    <m:r>
                      <m:t>0</m:t>
                    </m:r>
                    <m:r>
                      <m:rPr>
                        <m:sty m:val="p"/>
                      </m:rPr>
                      <m:t>≤</m:t>
                    </m:r>
                    <m:r>
                      <m:t>c</m:t>
                    </m:r>
                    <m:sSup>
                      <m:e>
                        <m:r>
                          <m:t>n</m:t>
                        </m:r>
                      </m:e>
                      <m:sup>
                        <m:r>
                          <m:t>2</m:t>
                        </m:r>
                      </m:sup>
                    </m:sSup>
                    <m:r>
                      <m:rPr>
                        <m:sty m:val="p"/>
                      </m:rPr>
                      <m:t>≤</m:t>
                    </m:r>
                    <m:sSup>
                      <m:e>
                        <m:r>
                          <m:t>10</m:t>
                        </m:r>
                      </m:e>
                      <m:sup>
                        <m:r>
                          <m:t>9</m:t>
                        </m:r>
                      </m:sup>
                    </m:sSup>
                    <m:sSup>
                      <m:e>
                        <m:r>
                          <m:t>n</m:t>
                        </m:r>
                      </m:e>
                      <m:sup>
                        <m:r>
                          <m:t>2</m:t>
                        </m:r>
                      </m:sup>
                    </m:sSup>
                    <m:r>
                      <m:rPr>
                        <m:nor/>
                        <m:sty m:val="p"/>
                      </m:rPr>
                      <m:t> for </m:t>
                    </m:r>
                    <m:r>
                      <m:t>n</m:t>
                    </m:r>
                    <m:r>
                      <m:rPr>
                        <m:sty m:val="p"/>
                      </m:rPr>
                      <m:t>≥</m:t>
                    </m:r>
                    <m:sSub>
                      <m:e>
                        <m:r>
                          <m:t>n</m:t>
                        </m:r>
                      </m:e>
                      <m:sub>
                        <m:r>
                          <m:t>0</m:t>
                        </m:r>
                      </m:sub>
                    </m:sSub>
                  </m:oMath>
                </a14:m>
              </a:p>
              <a:p>
                <a:pPr lvl="0" indent="0" marL="0">
                  <a:buNone/>
                </a:pPr>
                <a:r>
                  <a:rPr/>
                  <a:t>Choose </a:t>
                </a:r>
                <a14:m>
                  <m:oMath xmlns:m="http://schemas.openxmlformats.org/officeDocument/2006/math">
                    <m:r>
                      <m:t>c</m:t>
                    </m:r>
                    <m:r>
                      <m:rPr>
                        <m:sty m:val="p"/>
                      </m:rPr>
                      <m:t>=</m:t>
                    </m:r>
                    <m:sSup>
                      <m:e>
                        <m:r>
                          <m:t>10</m:t>
                        </m:r>
                      </m:e>
                      <m:sup>
                        <m:r>
                          <m:t>9</m:t>
                        </m:r>
                      </m:sup>
                    </m:sSup>
                  </m:oMath>
                </a14:m>
                <a:r>
                  <a:rPr/>
                  <a:t> and </a:t>
                </a:r>
                <a14:m>
                  <m:oMath xmlns:m="http://schemas.openxmlformats.org/officeDocument/2006/math">
                    <m:sSub>
                      <m:e>
                        <m:r>
                          <m:t>n</m:t>
                        </m:r>
                      </m:e>
                      <m:sub>
                        <m:r>
                          <m:t>0</m:t>
                        </m:r>
                      </m:sub>
                    </m:sSub>
                    <m:r>
                      <m:rPr>
                        <m:sty m:val="p"/>
                      </m:rPr>
                      <m:t>=</m:t>
                    </m:r>
                    <m:r>
                      <m:t>1</m:t>
                    </m:r>
                  </m:oMath>
                </a14:m>
              </a:p>
              <a:p>
                <a:pPr lvl="0" indent="0" marL="0">
                  <a:buNone/>
                </a:pPr>
                <a14:m>
                  <m:oMath xmlns:m="http://schemas.openxmlformats.org/officeDocument/2006/math">
                    <m:r>
                      <m:t>0</m:t>
                    </m:r>
                    <m:r>
                      <m:rPr>
                        <m:sty m:val="p"/>
                      </m:rPr>
                      <m:t>≤</m:t>
                    </m:r>
                    <m:sSup>
                      <m:e>
                        <m:r>
                          <m:t>10</m:t>
                        </m:r>
                      </m:e>
                      <m:sup>
                        <m:r>
                          <m:t>9</m:t>
                        </m:r>
                      </m:sup>
                    </m:sSup>
                    <m:sSup>
                      <m:e>
                        <m:r>
                          <m:t>n</m:t>
                        </m:r>
                      </m:e>
                      <m:sup>
                        <m:r>
                          <m:t>2</m:t>
                        </m:r>
                      </m:sup>
                    </m:sSup>
                    <m:r>
                      <m:rPr>
                        <m:sty m:val="p"/>
                      </m:rPr>
                      <m:t>≤</m:t>
                    </m:r>
                    <m:sSup>
                      <m:e>
                        <m:r>
                          <m:t>10</m:t>
                        </m:r>
                      </m:e>
                      <m:sup>
                        <m:r>
                          <m:t>9</m:t>
                        </m:r>
                      </m:sup>
                    </m:sSup>
                    <m:sSup>
                      <m:e>
                        <m:r>
                          <m:t>n</m:t>
                        </m:r>
                      </m:e>
                      <m:sup>
                        <m:r>
                          <m:t>2</m:t>
                        </m:r>
                      </m:sup>
                    </m:sSup>
                    <m:r>
                      <m:rPr>
                        <m:nor/>
                        <m:sty m:val="p"/>
                      </m:rPr>
                      <m:t> for </m:t>
                    </m:r>
                    <m:r>
                      <m:t>n</m:t>
                    </m:r>
                    <m:r>
                      <m:rPr>
                        <m:sty m:val="p"/>
                      </m:rPr>
                      <m:t>≥</m:t>
                    </m:r>
                    <m:r>
                      <m:t>1</m:t>
                    </m:r>
                  </m:oMath>
                </a14:m>
              </a:p>
              <a:p>
                <a:pPr lvl="0" indent="0" marL="0">
                  <a:buNone/>
                </a:pPr>
                <a:r>
                  <a:rPr b="1"/>
                  <a:t>CORRECT</a:t>
                </a:r>
              </a:p>
            </p:txBody>
          </p:sp>
        </mc:Choice>
      </mc:AlternateContent>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Big-Omega / </a:t>
                </a:r>
                <a14:m>
                  <m:oMath xmlns:m="http://schemas.openxmlformats.org/officeDocument/2006/math">
                    <m:r>
                      <m:t>Ω</m:t>
                    </m:r>
                  </m:oMath>
                </a14:m>
                <a:r>
                  <a:rPr b="1"/>
                  <a:t>-Notation : Asymptotic Lower Bound (Best-Case) (7)</a:t>
                </a:r>
              </a:p>
              <a:p>
                <a:pPr lvl="0" indent="0" marL="0">
                  <a:spcBef>
                    <a:spcPts val="3000"/>
                  </a:spcBef>
                  <a:buNone/>
                </a:pPr>
                <a:r>
                  <a:rPr b="1"/>
                  <a:t>Example-2</a:t>
                </a:r>
              </a:p>
              <a:p>
                <a:pPr lvl="0" indent="0" marL="0">
                  <a:buNone/>
                </a:pPr>
                <a14:m>
                  <m:oMath xmlns:m="http://schemas.openxmlformats.org/officeDocument/2006/math">
                    <m:r>
                      <m:t>100</m:t>
                    </m:r>
                    <m:sSup>
                      <m:e>
                        <m:r>
                          <m:t>n</m:t>
                        </m:r>
                      </m:e>
                      <m:sup>
                        <m:r>
                          <m:t>1.9999</m:t>
                        </m:r>
                      </m:sup>
                    </m:sSup>
                    <m:r>
                      <m:rPr>
                        <m:sty m:val="p"/>
                      </m:rPr>
                      <m:t>=</m:t>
                    </m:r>
                    <m:r>
                      <m:t>Ω</m:t>
                    </m:r>
                    <m:d>
                      <m:dPr>
                        <m:begChr m:val="("/>
                        <m:endChr m:val=")"/>
                        <m:sepChr m:val=""/>
                        <m:grow/>
                      </m:dPr>
                      <m:e>
                        <m:sSup>
                          <m:e>
                            <m:r>
                              <m:t>n</m:t>
                            </m:r>
                          </m:e>
                          <m:sup>
                            <m:r>
                              <m:t>2</m:t>
                            </m:r>
                          </m:sup>
                        </m:sSup>
                      </m:e>
                    </m:d>
                  </m:oMath>
                </a14:m>
              </a:p>
              <a:p>
                <a:pPr lvl="0" indent="0" marL="0">
                  <a:buNone/>
                </a:pPr>
                <a14:m>
                  <m:oMath xmlns:m="http://schemas.openxmlformats.org/officeDocument/2006/math">
                    <m:r>
                      <m:t>0</m:t>
                    </m:r>
                    <m:r>
                      <m:rPr>
                        <m:sty m:val="p"/>
                      </m:rPr>
                      <m:t>≤</m:t>
                    </m:r>
                    <m:r>
                      <m:t>c</m:t>
                    </m:r>
                    <m:sSup>
                      <m:e>
                        <m:r>
                          <m:t>n</m:t>
                        </m:r>
                      </m:e>
                      <m:sup>
                        <m:r>
                          <m:t>2</m:t>
                        </m:r>
                      </m:sup>
                    </m:sSup>
                    <m:r>
                      <m:rPr>
                        <m:sty m:val="p"/>
                      </m:rPr>
                      <m:t>≤</m:t>
                    </m:r>
                    <m:r>
                      <m:t>100</m:t>
                    </m:r>
                    <m:sSup>
                      <m:e>
                        <m:r>
                          <m:t>n</m:t>
                        </m:r>
                      </m:e>
                      <m:sup>
                        <m:r>
                          <m:t>1.9999</m:t>
                        </m:r>
                      </m:sup>
                    </m:sSup>
                    <m:r>
                      <m:rPr>
                        <m:nor/>
                        <m:sty m:val="p"/>
                      </m:rPr>
                      <m:t> for </m:t>
                    </m:r>
                    <m:r>
                      <m:t>n</m:t>
                    </m:r>
                    <m:r>
                      <m:rPr>
                        <m:sty m:val="p"/>
                      </m:rPr>
                      <m:t>≥</m:t>
                    </m:r>
                    <m:sSub>
                      <m:e>
                        <m:r>
                          <m:t>n</m:t>
                        </m:r>
                      </m:e>
                      <m:sub>
                        <m:r>
                          <m:t>0</m:t>
                        </m:r>
                      </m:sub>
                    </m:sSub>
                  </m:oMath>
                </a14:m>
              </a:p>
              <a:p>
                <a:pPr lvl="0" indent="0" marL="0">
                  <a:buNone/>
                </a:pPr>
                <a14:m>
                  <m:oMath xmlns:m="http://schemas.openxmlformats.org/officeDocument/2006/math">
                    <m:sSup>
                      <m:e>
                        <m:r>
                          <m:t>n</m:t>
                        </m:r>
                      </m:e>
                      <m:sup>
                        <m:r>
                          <m:t>0.0001</m:t>
                        </m:r>
                      </m:sup>
                    </m:sSup>
                    <m:r>
                      <m:rPr>
                        <m:sty m:val="p"/>
                      </m:rPr>
                      <m:t>≤</m:t>
                    </m:r>
                    <m:d>
                      <m:dPr>
                        <m:begChr m:val="("/>
                        <m:endChr m:val=")"/>
                        <m:sepChr m:val=""/>
                        <m:grow/>
                      </m:dPr>
                      <m:e>
                        <m:r>
                          <m:t>100</m:t>
                        </m:r>
                        <m:r>
                          <m:rPr>
                            <m:sty m:val="p"/>
                          </m:rPr>
                          <m:t>/</m:t>
                        </m:r>
                        <m:r>
                          <m:t>c</m:t>
                        </m:r>
                      </m:e>
                    </m:d>
                    <m:r>
                      <m:rPr>
                        <m:nor/>
                        <m:sty m:val="p"/>
                      </m:rPr>
                      <m:t> for </m:t>
                    </m:r>
                    <m:r>
                      <m:t>n</m:t>
                    </m:r>
                    <m:r>
                      <m:rPr>
                        <m:sty m:val="p"/>
                      </m:rPr>
                      <m:t>≥</m:t>
                    </m:r>
                    <m:sSub>
                      <m:e>
                        <m:r>
                          <m:t>n</m:t>
                        </m:r>
                      </m:e>
                      <m:sub>
                        <m:r>
                          <m:t>0</m:t>
                        </m:r>
                      </m:sub>
                    </m:sSub>
                  </m:oMath>
                </a14:m>
              </a:p>
              <a:p>
                <a:pPr lvl="0" indent="0" marL="0">
                  <a:buNone/>
                </a:pPr>
                <a:r>
                  <a:rPr b="1"/>
                  <a:t>INCORRECT</a:t>
                </a:r>
                <a:r>
                  <a:rPr/>
                  <a:t>(Contradiction)</a:t>
                </a:r>
              </a:p>
            </p:txBody>
          </p:sp>
        </mc:Choice>
      </mc:AlternateContent>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Big-Omega / </a:t>
                </a:r>
                <a14:m>
                  <m:oMath xmlns:m="http://schemas.openxmlformats.org/officeDocument/2006/math">
                    <m:r>
                      <m:t>Ω</m:t>
                    </m:r>
                  </m:oMath>
                </a14:m>
                <a:r>
                  <a:rPr b="1"/>
                  <a:t>-Notation : Asymptotic Lower Bound (Best-Case) (8)</a:t>
                </a:r>
              </a:p>
              <a:p>
                <a:pPr lvl="0" indent="0" marL="0">
                  <a:spcBef>
                    <a:spcPts val="3000"/>
                  </a:spcBef>
                  <a:buNone/>
                </a:pPr>
                <a:r>
                  <a:rPr b="1"/>
                  <a:t>Example-3</a:t>
                </a:r>
              </a:p>
              <a:p>
                <a:pPr lvl="0" indent="0" marL="0">
                  <a:buNone/>
                </a:pPr>
                <a14:m>
                  <m:oMath xmlns:m="http://schemas.openxmlformats.org/officeDocument/2006/math">
                    <m:sSup>
                      <m:e>
                        <m:r>
                          <m:t>10</m:t>
                        </m:r>
                      </m:e>
                      <m:sup>
                        <m:r>
                          <m:rPr>
                            <m:sty m:val="p"/>
                          </m:rPr>
                          <m:t>−</m:t>
                        </m:r>
                        <m:r>
                          <m:t>9</m:t>
                        </m:r>
                      </m:sup>
                    </m:sSup>
                    <m:sSup>
                      <m:e>
                        <m:r>
                          <m:t>n</m:t>
                        </m:r>
                      </m:e>
                      <m:sup>
                        <m:r>
                          <m:t>2.0001</m:t>
                        </m:r>
                      </m:sup>
                    </m:sSup>
                    <m:r>
                      <m:rPr>
                        <m:sty m:val="p"/>
                      </m:rPr>
                      <m:t>=</m:t>
                    </m:r>
                    <m:r>
                      <m:t>Ω</m:t>
                    </m:r>
                    <m:d>
                      <m:dPr>
                        <m:begChr m:val="("/>
                        <m:endChr m:val=")"/>
                        <m:sepChr m:val=""/>
                        <m:grow/>
                      </m:dPr>
                      <m:e>
                        <m:sSup>
                          <m:e>
                            <m:r>
                              <m:t>n</m:t>
                            </m:r>
                          </m:e>
                          <m:sup>
                            <m:r>
                              <m:t>2</m:t>
                            </m:r>
                          </m:sup>
                        </m:sSup>
                      </m:e>
                    </m:d>
                  </m:oMath>
                </a14:m>
              </a:p>
              <a:p>
                <a:pPr lvl="0" indent="0" marL="0">
                  <a:buNone/>
                </a:pPr>
                <a14:m>
                  <m:oMath xmlns:m="http://schemas.openxmlformats.org/officeDocument/2006/math">
                    <m:r>
                      <m:t>0</m:t>
                    </m:r>
                    <m:r>
                      <m:rPr>
                        <m:sty m:val="p"/>
                      </m:rPr>
                      <m:t>≤</m:t>
                    </m:r>
                    <m:r>
                      <m:t>c</m:t>
                    </m:r>
                    <m:sSup>
                      <m:e>
                        <m:r>
                          <m:t>n</m:t>
                        </m:r>
                      </m:e>
                      <m:sup>
                        <m:r>
                          <m:t>2</m:t>
                        </m:r>
                      </m:sup>
                    </m:sSup>
                    <m:r>
                      <m:rPr>
                        <m:sty m:val="p"/>
                      </m:rPr>
                      <m:t>≤</m:t>
                    </m:r>
                    <m:sSup>
                      <m:e>
                        <m:r>
                          <m:t>10</m:t>
                        </m:r>
                      </m:e>
                      <m:sup>
                        <m:r>
                          <m:rPr>
                            <m:sty m:val="p"/>
                          </m:rPr>
                          <m:t>−</m:t>
                        </m:r>
                        <m:r>
                          <m:t>9</m:t>
                        </m:r>
                      </m:sup>
                    </m:sSup>
                    <m:sSup>
                      <m:e>
                        <m:r>
                          <m:t>n</m:t>
                        </m:r>
                      </m:e>
                      <m:sup>
                        <m:r>
                          <m:t>2.0001</m:t>
                        </m:r>
                      </m:sup>
                    </m:sSup>
                    <m:r>
                      <m:rPr>
                        <m:nor/>
                        <m:sty m:val="p"/>
                      </m:rPr>
                      <m:t> for </m:t>
                    </m:r>
                    <m:r>
                      <m:t>n</m:t>
                    </m:r>
                    <m:r>
                      <m:rPr>
                        <m:sty m:val="p"/>
                      </m:rPr>
                      <m:t>≥</m:t>
                    </m:r>
                    <m:sSub>
                      <m:e>
                        <m:r>
                          <m:t>n</m:t>
                        </m:r>
                      </m:e>
                      <m:sub>
                        <m:r>
                          <m:t>0</m:t>
                        </m:r>
                      </m:sub>
                    </m:sSub>
                  </m:oMath>
                </a14:m>
              </a:p>
              <a:p>
                <a:pPr lvl="0" indent="0" marL="0">
                  <a:buNone/>
                </a:pPr>
                <a:r>
                  <a:rPr/>
                  <a:t>Choose </a:t>
                </a:r>
                <a14:m>
                  <m:oMath xmlns:m="http://schemas.openxmlformats.org/officeDocument/2006/math">
                    <m:r>
                      <m:t>c</m:t>
                    </m:r>
                    <m:r>
                      <m:rPr>
                        <m:sty m:val="p"/>
                      </m:rPr>
                      <m:t>=</m:t>
                    </m:r>
                    <m:sSup>
                      <m:e>
                        <m:r>
                          <m:t>10</m:t>
                        </m:r>
                      </m:e>
                      <m:sup>
                        <m:r>
                          <m:rPr>
                            <m:sty m:val="p"/>
                          </m:rPr>
                          <m:t>−</m:t>
                        </m:r>
                        <m:r>
                          <m:t>9</m:t>
                        </m:r>
                      </m:sup>
                    </m:sSup>
                  </m:oMath>
                </a14:m>
                <a:r>
                  <a:rPr/>
                  <a:t> and </a:t>
                </a:r>
                <a14:m>
                  <m:oMath xmlns:m="http://schemas.openxmlformats.org/officeDocument/2006/math">
                    <m:sSub>
                      <m:e>
                        <m:r>
                          <m:t>n</m:t>
                        </m:r>
                      </m:e>
                      <m:sub>
                        <m:r>
                          <m:t>0</m:t>
                        </m:r>
                      </m:sub>
                    </m:sSub>
                    <m:r>
                      <m:rPr>
                        <m:sty m:val="p"/>
                      </m:rPr>
                      <m:t>=</m:t>
                    </m:r>
                    <m:r>
                      <m:t>1</m:t>
                    </m:r>
                  </m:oMath>
                </a14:m>
              </a:p>
              <a:p>
                <a:pPr lvl="0" indent="0" marL="0">
                  <a:buNone/>
                </a:pPr>
                <a14:m>
                  <m:oMath xmlns:m="http://schemas.openxmlformats.org/officeDocument/2006/math">
                    <m:r>
                      <m:t>0</m:t>
                    </m:r>
                    <m:r>
                      <m:rPr>
                        <m:sty m:val="p"/>
                      </m:rPr>
                      <m:t>≤</m:t>
                    </m:r>
                    <m:sSup>
                      <m:e>
                        <m:r>
                          <m:t>10</m:t>
                        </m:r>
                      </m:e>
                      <m:sup>
                        <m:r>
                          <m:rPr>
                            <m:sty m:val="p"/>
                          </m:rPr>
                          <m:t>−</m:t>
                        </m:r>
                        <m:r>
                          <m:t>9</m:t>
                        </m:r>
                      </m:sup>
                    </m:sSup>
                    <m:sSup>
                      <m:e>
                        <m:r>
                          <m:t>n</m:t>
                        </m:r>
                      </m:e>
                      <m:sup>
                        <m:r>
                          <m:t>2</m:t>
                        </m:r>
                      </m:sup>
                    </m:sSup>
                    <m:r>
                      <m:rPr>
                        <m:sty m:val="p"/>
                      </m:rPr>
                      <m:t>≤</m:t>
                    </m:r>
                    <m:sSup>
                      <m:e>
                        <m:r>
                          <m:t>10</m:t>
                        </m:r>
                      </m:e>
                      <m:sup>
                        <m:r>
                          <m:rPr>
                            <m:sty m:val="p"/>
                          </m:rPr>
                          <m:t>−</m:t>
                        </m:r>
                        <m:r>
                          <m:t>9</m:t>
                        </m:r>
                      </m:sup>
                    </m:sSup>
                    <m:sSup>
                      <m:e>
                        <m:r>
                          <m:t>n</m:t>
                        </m:r>
                      </m:e>
                      <m:sup>
                        <m:r>
                          <m:t>2.0001</m:t>
                        </m:r>
                      </m:sup>
                    </m:sSup>
                    <m:r>
                      <m:rPr>
                        <m:nor/>
                        <m:sty m:val="p"/>
                      </m:rPr>
                      <m:t> for </m:t>
                    </m:r>
                    <m:r>
                      <m:t>n</m:t>
                    </m:r>
                    <m:r>
                      <m:rPr>
                        <m:sty m:val="p"/>
                      </m:rPr>
                      <m:t>≥</m:t>
                    </m:r>
                    <m:r>
                      <m:t>1</m:t>
                    </m:r>
                  </m:oMath>
                </a14:m>
              </a:p>
              <a:p>
                <a:pPr lvl="0" indent="0" marL="0">
                  <a:buNone/>
                </a:pPr>
                <a:r>
                  <a:rPr b="1"/>
                  <a:t>CORRECT</a:t>
                </a:r>
              </a:p>
            </p:txBody>
          </p:sp>
        </mc:Choice>
      </mc:AlternateContent>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Comparison of Notations (1)</a:t>
            </a:r>
          </a:p>
        </p:txBody>
      </p:sp>
      <p:pic>
        <p:nvPicPr>
          <p:cNvPr descr="fig:  assets/ce100-week-1-intro-bigo_worst_base_case.drawio.svg" id="0" name="Picture 1"/>
          <p:cNvPicPr>
            <a:picLocks noGrp="1" noChangeAspect="1"/>
          </p:cNvPicPr>
          <p:nvPr/>
        </p:nvPicPr>
        <p:blipFill>
          <a:blip r:embed="rId2"/>
          <a:stretch>
            <a:fillRect/>
          </a:stretch>
        </p:blipFill>
        <p:spPr bwMode="auto">
          <a:xfrm>
            <a:off x="3568700" y="1968500"/>
            <a:ext cx="5105400" cy="1917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alt:“Big-Omega Function for Comparison” height:500px center</a:t>
            </a: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Comparison of Notations (2)</a:t>
            </a:r>
          </a:p>
        </p:txBody>
      </p:sp>
      <p:pic>
        <p:nvPicPr>
          <p:cNvPr descr="fig:  assets/ce100-week-1-intro-bigo_worst_avg_best_case.drawio.svg" id="0" name="Picture 1"/>
          <p:cNvPicPr>
            <a:picLocks noGrp="1" noChangeAspect="1"/>
          </p:cNvPicPr>
          <p:nvPr/>
        </p:nvPicPr>
        <p:blipFill>
          <a:blip r:embed="rId2"/>
          <a:stretch>
            <a:fillRect/>
          </a:stretch>
        </p:blipFill>
        <p:spPr bwMode="auto">
          <a:xfrm>
            <a:off x="3568700" y="1028700"/>
            <a:ext cx="5105400" cy="3810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alt:“Comparison of Notations” height:550px center</a:t>
            </a: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Big-Theta /</a:t>
                </a:r>
                <a14:m>
                  <m:oMath xmlns:m="http://schemas.openxmlformats.org/officeDocument/2006/math">
                    <m:r>
                      <m:t>Θ</m:t>
                    </m:r>
                  </m:oMath>
                </a14:m>
                <a:r>
                  <a:rPr b="1"/>
                  <a:t>-Notation : Asymptotically tight bound (Average Case) (1)</a:t>
                </a:r>
              </a:p>
              <a:p>
                <a:pPr lvl="0" indent="0" marL="0">
                  <a:buNone/>
                </a:pPr>
                <a14:m>
                  <m:oMath xmlns:m="http://schemas.openxmlformats.org/officeDocument/2006/math">
                    <m:r>
                      <m:t>f</m:t>
                    </m:r>
                    <m:d>
                      <m:dPr>
                        <m:begChr m:val="("/>
                        <m:endChr m:val=")"/>
                        <m:sepChr m:val=""/>
                        <m:grow/>
                      </m:dPr>
                      <m:e>
                        <m:r>
                          <m:t>n</m:t>
                        </m:r>
                      </m:e>
                    </m:d>
                    <m:r>
                      <m:rPr>
                        <m:sty m:val="p"/>
                      </m:rPr>
                      <m:t>=</m:t>
                    </m:r>
                    <m:r>
                      <m:t>Θ</m:t>
                    </m:r>
                    <m:d>
                      <m:dPr>
                        <m:begChr m:val="("/>
                        <m:endChr m:val=")"/>
                        <m:sepChr m:val=""/>
                        <m:grow/>
                      </m:dPr>
                      <m:e>
                        <m:r>
                          <m:t>g</m:t>
                        </m:r>
                        <m:d>
                          <m:dPr>
                            <m:begChr m:val="("/>
                            <m:endChr m:val=")"/>
                            <m:sepChr m:val=""/>
                            <m:grow/>
                          </m:dPr>
                          <m:e>
                            <m:r>
                              <m:t>n</m:t>
                            </m:r>
                          </m:e>
                        </m:d>
                      </m:e>
                    </m:d>
                  </m:oMath>
                </a14:m>
                <a:r>
                  <a:rPr/>
                  <a:t> if </a:t>
                </a:r>
                <a14:m>
                  <m:oMath xmlns:m="http://schemas.openxmlformats.org/officeDocument/2006/math">
                    <m:r>
                      <m:rPr>
                        <m:sty m:val="p"/>
                      </m:rPr>
                      <m:t>∃</m:t>
                    </m:r>
                  </m:oMath>
                </a14:m>
                <a:r>
                  <a:rPr/>
                  <a:t> positive constants </a:t>
                </a:r>
                <a14:m>
                  <m:oMath xmlns:m="http://schemas.openxmlformats.org/officeDocument/2006/math">
                    <m:sSub>
                      <m:e>
                        <m:r>
                          <m:t>c</m:t>
                        </m:r>
                      </m:e>
                      <m:sub>
                        <m:r>
                          <m:t>1</m:t>
                        </m:r>
                      </m:sub>
                    </m:sSub>
                    <m:r>
                      <m:rPr>
                        <m:sty m:val="p"/>
                      </m:rPr>
                      <m:t>,</m:t>
                    </m:r>
                    <m:sSub>
                      <m:e>
                        <m:r>
                          <m:t>c</m:t>
                        </m:r>
                      </m:e>
                      <m:sub>
                        <m:r>
                          <m:t>2</m:t>
                        </m:r>
                      </m:sub>
                    </m:sSub>
                    <m:r>
                      <m:rPr>
                        <m:sty m:val="p"/>
                      </m:rPr>
                      <m:t>,</m:t>
                    </m:r>
                    <m:sSub>
                      <m:e>
                        <m:r>
                          <m:t>n</m:t>
                        </m:r>
                      </m:e>
                      <m:sub>
                        <m:r>
                          <m:t>0</m:t>
                        </m:r>
                      </m:sub>
                    </m:sSub>
                  </m:oMath>
                </a14:m>
                <a:r>
                  <a:rPr/>
                  <a:t> such that </a:t>
                </a:r>
                <a14:m>
                  <m:oMath xmlns:m="http://schemas.openxmlformats.org/officeDocument/2006/math">
                    <m:r>
                      <m:t>0</m:t>
                    </m:r>
                    <m:r>
                      <m:rPr>
                        <m:sty m:val="p"/>
                      </m:rPr>
                      <m:t>≤</m:t>
                    </m:r>
                    <m:sSub>
                      <m:e>
                        <m:r>
                          <m:t>c</m:t>
                        </m:r>
                      </m:e>
                      <m:sub>
                        <m:r>
                          <m:t>1</m:t>
                        </m:r>
                      </m:sub>
                    </m:sSub>
                    <m:r>
                      <m:t>g</m:t>
                    </m:r>
                    <m:d>
                      <m:dPr>
                        <m:begChr m:val="("/>
                        <m:endChr m:val=")"/>
                        <m:sepChr m:val=""/>
                        <m:grow/>
                      </m:dPr>
                      <m:e>
                        <m:r>
                          <m:t>n</m:t>
                        </m:r>
                      </m:e>
                    </m:d>
                    <m:r>
                      <m:rPr>
                        <m:sty m:val="p"/>
                      </m:rPr>
                      <m:t>≤</m:t>
                    </m:r>
                    <m:r>
                      <m:t>f</m:t>
                    </m:r>
                    <m:d>
                      <m:dPr>
                        <m:begChr m:val="("/>
                        <m:endChr m:val=")"/>
                        <m:sepChr m:val=""/>
                        <m:grow/>
                      </m:dPr>
                      <m:e>
                        <m:r>
                          <m:t>n</m:t>
                        </m:r>
                      </m:e>
                    </m:d>
                    <m:r>
                      <m:rPr>
                        <m:sty m:val="p"/>
                      </m:rPr>
                      <m:t>≤</m:t>
                    </m:r>
                    <m:sSub>
                      <m:e>
                        <m:r>
                          <m:t>c</m:t>
                        </m:r>
                      </m:e>
                      <m:sub>
                        <m:r>
                          <m:t>2</m:t>
                        </m:r>
                      </m:sub>
                    </m:sSub>
                    <m:r>
                      <m:t>g</m:t>
                    </m:r>
                    <m:d>
                      <m:dPr>
                        <m:begChr m:val="("/>
                        <m:endChr m:val=")"/>
                        <m:sepChr m:val=""/>
                        <m:grow/>
                      </m:dPr>
                      <m:e>
                        <m:r>
                          <m:t>n</m:t>
                        </m:r>
                      </m:e>
                    </m:d>
                    <m:r>
                      <m:rPr>
                        <m:sty m:val="p"/>
                      </m:rPr>
                      <m:t>,</m:t>
                    </m:r>
                    <m:r>
                      <m:rPr>
                        <m:sty m:val="p"/>
                      </m:rPr>
                      <m:t>∀</m:t>
                    </m:r>
                    <m:r>
                      <m:t>n</m:t>
                    </m:r>
                    <m:r>
                      <m:rPr>
                        <m:sty m:val="p"/>
                      </m:rPr>
                      <m:t>≥</m:t>
                    </m:r>
                    <m:sSub>
                      <m:e>
                        <m:r>
                          <m:t>n</m:t>
                        </m:r>
                      </m:e>
                      <m:sub>
                        <m:r>
                          <m:t>0</m:t>
                        </m:r>
                      </m:sub>
                    </m:sSub>
                  </m:oMath>
                </a14:m>
              </a:p>
            </p:txBody>
          </p:sp>
        </mc:Choice>
      </mc:AlternateContent>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CE100 Algorithms and Programming II</dc:title>
  <dc:creator>Author: Asst. Prof. Dr. Uğur CORUH</dc:creator>
  <cp:keywords/>
  <dcterms:created xsi:type="dcterms:W3CDTF">2022-02-03T21:22:39Z</dcterms:created>
  <dcterms:modified xsi:type="dcterms:W3CDTF">2022-02-03T21:22:39Z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CE100 Week-1</vt:lpwstr>
  </property>
  <property fmtid="{D5CDD505-2E9C-101B-9397-08002B2CF9AE}" pid="8" name="footer-center">
    <vt:lpwstr>License: WTFPL</vt:lpwstr>
  </property>
  <property fmtid="{D5CDD505-2E9C-101B-9397-08002B2CF9AE}" pid="9" name="footer-left">
    <vt:lpwstr>© Dr.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CE100 Algorithms and Programming II</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Introduction to Analysis of Algorithms</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