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8" Type="http://schemas.openxmlformats.org/officeDocument/2006/relationships/viewProps" Target="viewProps.xml" /><Relationship Id="rId7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0" Type="http://schemas.openxmlformats.org/officeDocument/2006/relationships/tableStyles" Target="tableStyles.xml" /><Relationship Id="rId7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7-knapsack.tr.md_doc.pdf" TargetMode="External" /><Relationship Id="rId3" Type="http://schemas.openxmlformats.org/officeDocument/2006/relationships/hyperlink" Target="ce100-week-7-knapsack.tr.md_slide.pdf" TargetMode="External" /><Relationship Id="rId4" Type="http://schemas.openxmlformats.org/officeDocument/2006/relationships/hyperlink" Target="ce100-week-7-knapsack.tr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sv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sv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sv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sv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svg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svg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Algorithms, Knapsack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solution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for activity set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be the activity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with the </a:t>
                </a:r>
                <a:r>
                  <a:rPr b="1"/>
                  <a:t>earliest finish time</a:t>
                </a:r>
              </a:p>
            </p:txBody>
          </p:sp>
        </mc:Choice>
      </mc:AlternateContent>
      <p:pic>
        <p:nvPicPr>
          <p:cNvPr descr="fig:  assets/ce100-week-7-knapsack-activity-select-opt-sub-prop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943100"/>
            <a:ext cx="5105400" cy="198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solution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for activity set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be the activity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with the </a:t>
                </a:r>
                <a:r>
                  <a:rPr b="1"/>
                  <a:t>earliest finish time</a:t>
                </a:r>
              </a:p>
              <a:p>
                <a:pPr lvl="0"/>
                <a:r>
                  <a:rPr/>
                  <a:t>Now, consider the </a:t>
                </a:r>
                <a:r>
                  <a:rPr b="1"/>
                  <a:t>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that has the activities that start after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finishes, i.e. 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S</m:t>
                    </m:r>
                    <m:r>
                      <m:rPr>
                        <m:sty m:val="p"/>
                      </m:rPr>
                      <m:t>: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/>
                  <a:t>What can we say about the optimal solution to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?</a:t>
                </a:r>
              </a:p>
            </p:txBody>
          </p:sp>
        </mc:Choice>
      </mc:AlternateContent>
      <p:pic>
        <p:nvPicPr>
          <p:cNvPr descr="fig:  assets/ce100-week-7-knapsack-activity-select-opt-sub-prop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65300"/>
            <a:ext cx="5105400" cy="233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solution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for activity set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be the activity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with the </a:t>
                </a:r>
                <a:r>
                  <a:rPr b="1"/>
                  <a:t>earliest finish time</a:t>
                </a:r>
              </a:p>
              <a:p>
                <a:pPr lvl="0"/>
                <a:r>
                  <a:rPr/>
                  <a:t>Now, consider the </a:t>
                </a:r>
                <a:r>
                  <a:rPr b="1"/>
                  <a:t>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that has the activities that start after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finishes, i.e. 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S</m:t>
                    </m:r>
                    <m:r>
                      <m:rPr>
                        <m:sty m:val="p"/>
                      </m:rPr>
                      <m:t>: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{</m:t>
                    </m:r>
                    <m:r>
                      <m:t>k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an optimal solution for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. Why?</a:t>
                </a:r>
              </a:p>
            </p:txBody>
          </p:sp>
        </mc:Choice>
      </mc:AlternateContent>
      <p:pic>
        <p:nvPicPr>
          <p:cNvPr descr="fig:  assets/ce100-week-7-knapsack-activity-select-opt-sub-prop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54200"/>
            <a:ext cx="51054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Theorem:</a:t>
                </a:r>
                <a:r>
                  <a:rPr/>
                  <a:t> Let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be the activity with the earliest finish time in an optimal soln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S</m:t>
                    </m:r>
                  </m:oMath>
                </a14:m>
                <a:r>
                  <a:rPr/>
                  <a:t> then</a:t>
                </a:r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{</m:t>
                    </m:r>
                    <m:r>
                      <m:t>k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an optimal solution to subproblem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S</m:t>
                    </m:r>
                    <m:r>
                      <m:rPr>
                        <m:sty m:val="p"/>
                      </m:rPr>
                      <m:t>: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 b="1"/>
                  <a:t>Proof (by contradiction):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⊳</m:t>
                    </m:r>
                  </m:oMath>
                </a14:m>
                <a:r>
                  <a:rPr/>
                  <a:t> Let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be an optimal solution to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and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&gt;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rPr>
                            <m:sty m:val="p"/>
                          </m:rPr>
                          <m:t>{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}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</a:p>
              <a:p>
                <a:pPr lvl="1"/>
                <a:r>
                  <a:rPr/>
                  <a:t>Then,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∪</m:t>
                    </m:r>
                    <m:r>
                      <m:rPr>
                        <m:sty m:val="p"/>
                      </m:rPr>
                      <m:t>{</m:t>
                    </m:r>
                    <m:r>
                      <m:t>k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compatible and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  <m:r>
                      <m:rPr>
                        <m:sty m:val="p"/>
                      </m:rPr>
                      <m:t>&gt;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Contradiction to the optimality of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br/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.</m:t>
                    </m:r>
                    <m:r>
                      <m:t>E</m:t>
                    </m:r>
                    <m:r>
                      <m:rPr>
                        <m:sty m:val="p"/>
                      </m:rPr>
                      <m:t>.</m:t>
                    </m:r>
                    <m:r>
                      <m:t>D</m:t>
                    </m:r>
                    <m:r>
                      <m:rPr>
                        <m:sty m:val="p"/>
                      </m:rPr>
                      <m:t>.</m:t>
                    </m:r>
                  </m:oMath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Recursive formulation:</a:t>
                </a:r>
                <a:r>
                  <a:rPr/>
                  <a:t> Choose the first activity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, and then solve the remaining 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</a:p>
              <a:p>
                <a:pPr lvl="0"/>
                <a:r>
                  <a:rPr/>
                  <a:t>How to choose the first activity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?</a:t>
                </a:r>
              </a:p>
              <a:p>
                <a:pPr lvl="1"/>
                <a:r>
                  <a:rPr/>
                  <a:t>DP, memoized recursion?</a:t>
                </a:r>
              </a:p>
              <a:p>
                <a:pPr lvl="2"/>
                <a:r>
                  <a:rPr/>
                  <a:t>i.e. 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will have the max size for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</a:p>
              <a:p>
                <a:pPr lvl="0"/>
                <a:r>
                  <a:rPr/>
                  <a:t>DP would work,</a:t>
                </a:r>
              </a:p>
              <a:p>
                <a:pPr lvl="1"/>
                <a:r>
                  <a:rPr/>
                  <a:t>but is it necessary to try all possible values for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?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Assume (without loss of generality)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If not, sort activities according to their finish times in non-decreasing order</a:t>
                </a:r>
              </a:p>
              <a:p>
                <a:pPr lvl="0"/>
                <a:r>
                  <a:rPr b="1"/>
                  <a:t>Greedy choice property:</a:t>
                </a:r>
                <a:r>
                  <a:rPr/>
                  <a:t> a sequence of locally optimal (greedy) choices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an optimal solution</a:t>
                </a:r>
              </a:p>
              <a:p>
                <a:pPr lvl="0"/>
                <a:r>
                  <a:rPr/>
                  <a:t>How to choose the first activity </a:t>
                </a:r>
                <a:r>
                  <a:rPr b="1"/>
                  <a:t>greedily</a:t>
                </a:r>
                <a:r>
                  <a:rPr/>
                  <a:t> without losing optimality?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activity set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Theorem:</a:t>
                </a:r>
                <a:r>
                  <a:rPr/>
                  <a:t> There exists an optimal solution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S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In other words, the activity with the earliest finish time is guaranteed to be in an optimal solution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Theorem:</a:t>
                </a:r>
                <a:r>
                  <a:rPr/>
                  <a:t> There exists an optimal solution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S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A</m:t>
                    </m:r>
                  </m:oMath>
                </a14:m>
              </a:p>
              <a:p>
                <a:pPr lvl="0"/>
                <a:r>
                  <a:rPr b="1"/>
                  <a:t>Proof:</a:t>
                </a:r>
                <a:r>
                  <a:rPr/>
                  <a:t> Consider an arbitrary optimal solution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starts with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and the proof is complete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, then create another solution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by replacing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. Since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is guaranteed to be valid,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, hence also optimal</a:t>
                </a:r>
              </a:p>
            </p:txBody>
          </p:sp>
        </mc:Choice>
      </mc:AlternateContent>
      <p:pic>
        <p:nvPicPr>
          <p:cNvPr descr="fig:  assets/ce100-week-7-knapsack-activity-select-opt-sub-prop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06600"/>
            <a:ext cx="51054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So far, we have:</a:t>
                </a:r>
              </a:p>
              <a:p>
                <a:pPr lvl="1"/>
                <a:r>
                  <a:rPr b="1"/>
                  <a:t>Optimal substructure property: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an optimal solution, then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must be optimal for 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S</m:t>
                    </m:r>
                    <m:r>
                      <m:rPr>
                        <m:sty m:val="p"/>
                      </m:rPr>
                      <m:t>: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2"/>
                <a:r>
                  <a:rPr b="1"/>
                  <a:t>Note: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is the activity with the earliest finish time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1"/>
                <a:r>
                  <a:rPr b="1"/>
                  <a:t>Greedy choice property:</a:t>
                </a:r>
                <a:r>
                  <a:rPr/>
                  <a:t> There is an optimal solution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that contains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2"/>
                <a:r>
                  <a:rPr b="1"/>
                  <a:t>Note: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the activity with the earliest finish time in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</a:t>
            </a:r>
          </a:p>
        </p:txBody>
      </p:sp>
      <p:pic>
        <p:nvPicPr>
          <p:cNvPr descr="fig:  assets/ce100-week-7-knapsack-activity-select-opt-sub-prop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5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explained in the next slide..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Theorem:</a:t>
                </a:r>
                <a:r>
                  <a:rPr/>
                  <a:t> There exists an optimal solution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S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A</m:t>
                    </m:r>
                  </m:oMath>
                </a14:m>
              </a:p>
              <a:p>
                <a:pPr lvl="0"/>
                <a:r>
                  <a:rPr/>
                  <a:t>Basic idea of the greedy algorithm:</a:t>
                </a:r>
              </a:p>
              <a:p>
                <a:pPr lvl="1"/>
                <a:r>
                  <a:rPr/>
                  <a:t>Add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1"/>
                <a:r>
                  <a:rPr/>
                  <a:t>Solve the remaining 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, and then append the result to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0"/>
                <a:r>
                  <a:rPr b="1"/>
                  <a:t>Remember arbitary optimal solution explaination from previous sections (finish time order is important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 b="1"/>
                  <a:t> selection with star time and overlapping checking)</a:t>
                </a:r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</a:t>
                </a:r>
              </a:p>
              <a:p>
                <a:pPr lvl="1"/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</m:oMath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Definitions in Greedy Algorithm:</a:t>
                </a:r>
              </a:p>
              <a:p>
                <a:pPr lvl="0"/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: specifies the index of most recent activity added to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r>
                      <m:t>a</m:t>
                    </m:r>
                    <m:r>
                      <m:t>x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: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∈</m:t>
                    </m:r>
                    <m:r>
                      <m:t>A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max finish time of any activity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;</a:t>
                </a:r>
              </a:p>
              <a:p>
                <a:pPr lvl="1"/>
                <a:r>
                  <a:rPr/>
                  <a:t>because activities are processed in non-decreasing order of finish times</a:t>
                </a:r>
              </a:p>
              <a:p>
                <a:pPr lvl="0"/>
                <a:r>
                  <a:rPr/>
                  <a:t>Thus,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checks the compatibility of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to current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0"/>
                <a:r>
                  <a:rPr b="1"/>
                  <a:t>Running time: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assuming that the activities were already sorted.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Pseudocode for Greedy Algorithm:</a:t>
            </a:r>
          </a:p>
          <a:p>
            <a:pPr lvl="0" indent="0" marL="0">
              <a:buNone/>
            </a:pPr>
            <a:r>
              <a:rPr/>
              <a:t>$$  $$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(Step-1)</a:t>
            </a:r>
          </a:p>
        </p:txBody>
      </p:sp>
      <p:pic>
        <p:nvPicPr>
          <p:cNvPr descr="fig:  assets/ce100-week-7-knapsack-activiy-sel-ex-it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600200"/>
            <a:ext cx="795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(Step-2)</a:t>
            </a:r>
          </a:p>
        </p:txBody>
      </p:sp>
      <p:pic>
        <p:nvPicPr>
          <p:cNvPr descr="fig:  assets/ce100-week-7-knapsack-activiy-sel-ex-it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600200"/>
            <a:ext cx="795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(Step-3)</a:t>
            </a:r>
          </a:p>
        </p:txBody>
      </p:sp>
      <p:pic>
        <p:nvPicPr>
          <p:cNvPr descr="fig:  assets/ce100-week-7-knapsack-activiy-sel-ex-it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600200"/>
            <a:ext cx="795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(Step-4)</a:t>
            </a:r>
          </a:p>
        </p:txBody>
      </p:sp>
      <p:pic>
        <p:nvPicPr>
          <p:cNvPr descr="fig:  assets/ce100-week-7-knapsack-activiy-sel-ex-it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600200"/>
            <a:ext cx="795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(Step-5)</a:t>
            </a:r>
          </a:p>
        </p:txBody>
      </p:sp>
      <p:pic>
        <p:nvPicPr>
          <p:cNvPr descr="fig:  assets/ce100-week-7-knapsack-activiy-sel-ex-it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600200"/>
            <a:ext cx="795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(Step-6)</a:t>
            </a:r>
          </a:p>
        </p:txBody>
      </p:sp>
      <p:pic>
        <p:nvPicPr>
          <p:cNvPr descr="fig:  assets/ce100-week-7-knapsack-activiy-sel-ex-it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Week-7 (Greedy Algorithms, Knapsack)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(Step-7)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Final Solution</a:t>
            </a:r>
          </a:p>
        </p:txBody>
      </p:sp>
      <p:pic>
        <p:nvPicPr>
          <p:cNvPr descr="fig:  assets/ce100-week-7-knapsack-activiy-sel-ex-it-7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70000"/>
            <a:ext cx="5105400" cy="332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Comparison of DP and Greedy Algorithms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Reminder</a:t>
            </a:r>
            <a:r>
              <a:rPr/>
              <a:t>: DP-Based Matrix Chain Order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:r>
                  <a:rPr/>
                  <a:t>We don’t know ahead of time which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to choose.</a:t>
                </a:r>
              </a:p>
              <a:p>
                <a:pPr lvl="0"/>
                <a:r>
                  <a:rPr/>
                  <a:t>We first need to compute the results of subproblems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before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The selection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is done based on the </a:t>
                </a:r>
                <a:r>
                  <a:rPr b="1"/>
                  <a:t>results of the subproblems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</a:t>
            </a:r>
          </a:p>
        </p:txBody>
      </p:sp>
      <p:pic>
        <p:nvPicPr>
          <p:cNvPr descr="fig:  assets/ce100-week-7-knapsack-activity-greed-selection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5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explained in the next slide..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Make a greedy selection in the beginning:</a:t>
                </a:r>
              </a:p>
              <a:p>
                <a:pPr lvl="1"/>
                <a:r>
                  <a:rPr/>
                  <a:t>Choose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(the activity with the earliest finish time)</a:t>
                </a:r>
              </a:p>
              <a:p>
                <a:pPr lvl="0"/>
                <a:r>
                  <a:rPr/>
                  <a:t>Solve the remaining 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(all activities that start after a1)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vs Dynamic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Optimal substructure property exploited by both </a:t>
                </a:r>
                <a:r>
                  <a:rPr b="1"/>
                  <a:t>Greedy</a:t>
                </a:r>
                <a:r>
                  <a:rPr/>
                  <a:t> and </a:t>
                </a:r>
                <a:r>
                  <a:rPr b="1"/>
                  <a:t>DP</a:t>
                </a:r>
                <a:r>
                  <a:rPr/>
                  <a:t> strategies</a:t>
                </a:r>
              </a:p>
              <a:p>
                <a:pPr lvl="0"/>
                <a:r>
                  <a:rPr b="1"/>
                  <a:t>Greedy Choice Property:</a:t>
                </a:r>
                <a:r>
                  <a:rPr/>
                  <a:t> A sequence of locally optimal choices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an optimal solution</a:t>
                </a:r>
              </a:p>
              <a:p>
                <a:pPr lvl="1"/>
                <a:r>
                  <a:rPr/>
                  <a:t>We make the choice that seems best at the moment</a:t>
                </a:r>
              </a:p>
              <a:p>
                <a:pPr lvl="1"/>
                <a:r>
                  <a:rPr/>
                  <a:t>Then solve the subproblem arising after the choice is made</a:t>
                </a:r>
              </a:p>
              <a:p>
                <a:pPr lvl="0"/>
                <a:r>
                  <a:rPr b="1"/>
                  <a:t>DP:</a:t>
                </a:r>
                <a:r>
                  <a:rPr/>
                  <a:t> We also make a choice/decision at each step, but the choice may depend on the optimal solutions to subproblems</a:t>
                </a:r>
              </a:p>
              <a:p>
                <a:pPr lvl="0"/>
                <a:r>
                  <a:rPr b="1"/>
                  <a:t>Greedy:</a:t>
                </a:r>
                <a:r>
                  <a:rPr/>
                  <a:t> The choice may depend on the choices made so far, but it cannot depend on any future choices or on the solutions to subproblems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vs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DP</a:t>
            </a:r>
            <a:r>
              <a:rPr/>
              <a:t> is a bottom-up strategy (</a:t>
            </a:r>
            <a:r>
              <a:rPr i="1"/>
              <a:t>use memory to store the results of subproblems</a:t>
            </a:r>
            <a:r>
              <a:rPr/>
              <a:t>)</a:t>
            </a:r>
          </a:p>
          <a:p>
            <a:pPr lvl="0"/>
            <a:r>
              <a:rPr b="1"/>
              <a:t>Greedy</a:t>
            </a:r>
            <a:r>
              <a:rPr/>
              <a:t> is a top-down strategy (</a:t>
            </a:r>
            <a:r>
              <a:rPr i="1"/>
              <a:t>make choices at each step</a:t>
            </a:r>
            <a:r>
              <a:rPr/>
              <a:t>)</a:t>
            </a:r>
          </a:p>
          <a:p>
            <a:pPr lvl="1"/>
            <a:r>
              <a:rPr/>
              <a:t>each greedy choice in the sequence iteratively reduces each problem to a similar but smaller problem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Correctness of 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Examine a globally optimal solution</a:t>
            </a:r>
          </a:p>
          <a:p>
            <a:pPr lvl="0"/>
            <a:r>
              <a:rPr/>
              <a:t>Show that this soln can be modified so that</a:t>
            </a:r>
          </a:p>
          <a:p>
            <a:pPr lvl="1" indent="-457200" marL="914400">
              <a:buAutoNum type="arabicParenBoth"/>
            </a:pPr>
            <a:r>
              <a:rPr/>
              <a:t>A greedy choice is made as the first step</a:t>
            </a:r>
          </a:p>
          <a:p>
            <a:pPr lvl="1" indent="-457200" marL="914400">
              <a:buAutoNum startAt="2" type="arabicParenBoth"/>
            </a:pPr>
            <a:r>
              <a:rPr/>
              <a:t>This choice reduces the problem to a similar but smaller problem</a:t>
            </a:r>
          </a:p>
          <a:p>
            <a:pPr lvl="0"/>
            <a:r>
              <a:rPr/>
              <a:t>Apply induction to show that a greedy choice can be used at every step</a:t>
            </a:r>
          </a:p>
          <a:p>
            <a:pPr lvl="0"/>
            <a:r>
              <a:rPr/>
              <a:t>Showing (2) reduces the proof of correctness to proving that the problem exhibits optimal substructure property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Theorem:</a:t>
                </a:r>
                <a:r>
                  <a:rPr/>
                  <a:t> There exists an optimal solution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S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A</m:t>
                    </m:r>
                  </m:oMath>
                </a14:m>
              </a:p>
              <a:p>
                <a:pPr lvl="0"/>
                <a:r>
                  <a:rPr b="1"/>
                  <a:t>Proof:</a:t>
                </a:r>
                <a:r>
                  <a:rPr/>
                  <a:t> Consider an arbitrary optimal solution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starts with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and the proof is complete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, then create another solution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by replacing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. Since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is guaranteed to be valid,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, hence also optimal</a:t>
                </a:r>
              </a:p>
            </p:txBody>
          </p:sp>
        </mc:Choice>
      </mc:AlternateContent>
      <p:pic>
        <p:nvPicPr>
          <p:cNvPr descr="fig:  assets/ce100-week-7-knapsack-activity-select-opt-sub-prop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06600"/>
            <a:ext cx="51054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Algorithms, Knapsack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Elements of Greedy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can you judge whether</a:t>
            </a:r>
          </a:p>
          <a:p>
            <a:pPr lvl="0"/>
            <a:r>
              <a:rPr/>
              <a:t>A greedy algorithm will solve a particular optimization problem?</a:t>
            </a:r>
          </a:p>
          <a:p>
            <a:pPr lvl="0"/>
            <a:r>
              <a:rPr b="1"/>
              <a:t>Two key ingredients</a:t>
            </a:r>
          </a:p>
          <a:p>
            <a:pPr lvl="1"/>
            <a:r>
              <a:rPr/>
              <a:t>Greedy choice property</a:t>
            </a:r>
          </a:p>
          <a:p>
            <a:pPr lvl="1"/>
            <a:r>
              <a:rPr/>
              <a:t>Optimal substructure property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Ingredients of Greedy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Greedy Choice Property:</a:t>
            </a:r>
            <a:r>
              <a:rPr/>
              <a:t> A globally optimal solution can be arrived at by making locally optimal (greedy) choices</a:t>
            </a:r>
          </a:p>
          <a:p>
            <a:pPr lvl="0"/>
            <a:r>
              <a:rPr/>
              <a:t>In </a:t>
            </a:r>
            <a:r>
              <a:rPr b="1"/>
              <a:t>DP</a:t>
            </a:r>
            <a:r>
              <a:rPr/>
              <a:t>,we make a choice at each step but the choice may depend on the solutions to subproblems</a:t>
            </a:r>
          </a:p>
          <a:p>
            <a:pPr lvl="0"/>
            <a:r>
              <a:rPr/>
              <a:t>In </a:t>
            </a:r>
            <a:r>
              <a:rPr b="1"/>
              <a:t>Greedy Algorithms</a:t>
            </a:r>
            <a:r>
              <a:rPr/>
              <a:t>, we make the choice that seems best at that moment then solve the subproblems arising after the choice is made</a:t>
            </a:r>
          </a:p>
          <a:p>
            <a:pPr lvl="1"/>
            <a:r>
              <a:rPr/>
              <a:t>The choice may depend on choices so far, but it cannot depend on any future choice or on the solutions to subproblems</a:t>
            </a:r>
          </a:p>
          <a:p>
            <a:pPr lvl="0"/>
            <a:r>
              <a:rPr/>
              <a:t>DP solves the problem bottom-up</a:t>
            </a:r>
          </a:p>
          <a:p>
            <a:pPr lvl="0"/>
            <a:r>
              <a:rPr/>
              <a:t>Greedy usually progresses in a top-down fashion by making one greedy choice after another reducing each given problem instance to a smaller one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Ingredients: </a:t>
            </a:r>
            <a:r>
              <a:rPr b="1"/>
              <a:t>Greedy Choice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must prove that a greedy choice at each step yields a globally optimal solution</a:t>
            </a:r>
          </a:p>
          <a:p>
            <a:pPr lvl="0"/>
            <a:r>
              <a:rPr/>
              <a:t>The proof examines a globally optimal solution</a:t>
            </a:r>
          </a:p>
          <a:p>
            <a:pPr lvl="0"/>
            <a:r>
              <a:rPr/>
              <a:t>Shows that the soln can be modified so that a </a:t>
            </a:r>
            <a:r>
              <a:rPr b="1"/>
              <a:t>greedy choice made as the first step</a:t>
            </a:r>
            <a:r>
              <a:rPr/>
              <a:t> reduces the problem to a similar but smaller subproblem</a:t>
            </a:r>
          </a:p>
          <a:p>
            <a:pPr lvl="0"/>
            <a:r>
              <a:rPr/>
              <a:t>Then </a:t>
            </a:r>
            <a:r>
              <a:rPr b="1"/>
              <a:t>induction</a:t>
            </a:r>
            <a:r>
              <a:rPr/>
              <a:t> is applied to show that a greedy choice can be used at each step</a:t>
            </a:r>
          </a:p>
          <a:p>
            <a:pPr lvl="0"/>
            <a:r>
              <a:rPr/>
              <a:t>Hence, this induction proof reduces the proof of correctness to demonstrating that an optimal solution must exhibit </a:t>
            </a:r>
            <a:r>
              <a:rPr b="1"/>
              <a:t>optimal substructure</a:t>
            </a:r>
            <a:r>
              <a:rPr/>
              <a:t> property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Ingredients: </a:t>
            </a:r>
            <a:r>
              <a:rPr b="1"/>
              <a:t>Greedy Choice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How to prove the greedy choice property?</a:t>
                </a:r>
              </a:p>
              <a:p>
                <a:pPr lvl="1"/>
                <a:r>
                  <a:rPr/>
                  <a:t>Consider the greedy choice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</a:p>
              <a:p>
                <a:pPr lvl="1"/>
                <a:r>
                  <a:rPr/>
                  <a:t>Assume that there is an </a:t>
                </a:r>
                <a:r>
                  <a:rPr b="1"/>
                  <a:t>optimal solution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 b="1"/>
                  <a:t> that doesn’t contain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Show that it is possible to </a:t>
                </a:r>
                <a:r>
                  <a:rPr b="1"/>
                  <a:t>convert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to another optimal solution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contains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 b="1"/>
                  <a:t>Example:</a:t>
                </a:r>
                <a:r>
                  <a:rPr/>
                  <a:t> Activity selection algorithm</a:t>
                </a:r>
              </a:p>
              <a:p>
                <a:pPr lvl="1"/>
                <a:r>
                  <a:rPr/>
                  <a:t>Greedy choice: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(the activity with the earliest finish time)</a:t>
                </a:r>
              </a:p>
              <a:p>
                <a:pPr lvl="1"/>
                <a:r>
                  <a:rPr/>
                  <a:t>Consider an optimal solution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without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Replace the first activity in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to construct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</a:p>
              <a:p>
                <a:pPr lvl="1"/>
                <a:r>
                  <a:rPr/>
                  <a:t>Prove that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must be an optimal solution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Ingredients: </a:t>
            </a:r>
            <a:r>
              <a:rPr b="1"/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 problem exhibits optimal substructure if an optimal solution to the problem contains within it optimal solutions to subproblems</a:t>
                </a:r>
              </a:p>
              <a:p>
                <a:pPr lvl="0"/>
                <a:r>
                  <a:rPr b="1"/>
                  <a:t>Example:</a:t>
                </a:r>
                <a:r>
                  <a:rPr/>
                  <a:t> Activity selection problem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</a:p>
              <a:p>
                <a:pPr lvl="1"/>
                <a:r>
                  <a:rPr/>
                  <a:t>If an optimal solution A to S begins with activity a1 then the set of activities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a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1"/>
                <a:r>
                  <a:rPr/>
                  <a:t>is an optimal solution to the activity selection problem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a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∈</m:t>
                      </m:r>
                      <m:r>
                        <m:t>S</m:t>
                      </m:r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≥</m:t>
                      </m:r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1"/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start time of activity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finish time of activity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Ingredients: </a:t>
            </a:r>
            <a:r>
              <a:rPr b="1"/>
              <a:t>Optimal Substructure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Optimal substructure property is exploited by both Greedy and dynamic programming strategies</a:t>
            </a:r>
          </a:p>
          <a:p>
            <a:pPr lvl="0"/>
            <a:r>
              <a:rPr/>
              <a:t>Hence one may</a:t>
            </a:r>
          </a:p>
          <a:p>
            <a:pPr lvl="1"/>
            <a:r>
              <a:rPr/>
              <a:t>Try to generate a dynamic programming soln to a problem when a greedy strategy suffices  inefficient</a:t>
            </a:r>
          </a:p>
          <a:p>
            <a:pPr lvl="1"/>
            <a:r>
              <a:rPr/>
              <a:t>Or, may mistakenly think that a greedy soln works when in fact a DP soln is required  incorrect</a:t>
            </a:r>
          </a:p>
          <a:p>
            <a:pPr lvl="0"/>
            <a:r>
              <a:rPr b="1"/>
              <a:t>Example:</a:t>
            </a:r>
            <a:r>
              <a:rPr/>
              <a:t> </a:t>
            </a:r>
            <a:r>
              <a:rPr>
                <a:latin typeface="Courier"/>
              </a:rPr>
              <a:t>Knapsack Problems(S, w)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Knapsack Problems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Knapsack Problem</a:t>
            </a:r>
          </a:p>
        </p:txBody>
      </p:sp>
      <p:pic>
        <p:nvPicPr>
          <p:cNvPr descr="fig:  assets/knapsack-wik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0" y="1600200"/>
            <a:ext cx="4584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h:400px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Each item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has:</a:t>
                </a:r>
              </a:p>
              <a:p>
                <a:pPr lvl="1"/>
                <a:r>
                  <a:rPr/>
                  <a:t>weight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value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A thief has a knapsack of weight capacity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</a:p>
              <a:p>
                <a:pPr lvl="0"/>
                <a:r>
                  <a:rPr b="1"/>
                  <a:t>Which items to choose to maximize the value of the items in the knapsack?</a:t>
                </a:r>
              </a:p>
            </p:txBody>
          </p:sp>
        </mc:Choice>
      </mc:AlternateContent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Knapsack Problem: </a:t>
            </a:r>
            <a:r>
              <a:rPr b="1"/>
              <a:t>Two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The 0-1 knapsack problem:</a:t>
            </a:r>
          </a:p>
          <a:p>
            <a:pPr lvl="1"/>
            <a:r>
              <a:rPr/>
              <a:t>Each item is discrete.</a:t>
            </a:r>
          </a:p>
          <a:p>
            <a:pPr lvl="1"/>
            <a:r>
              <a:rPr/>
              <a:t>Each item either chosen as a whole or not chosen.</a:t>
            </a:r>
          </a:p>
          <a:p>
            <a:pPr lvl="1"/>
            <a:r>
              <a:rPr b="1"/>
              <a:t>Examples:</a:t>
            </a:r>
            <a:r>
              <a:rPr/>
              <a:t> </a:t>
            </a:r>
            <a:r>
              <a:rPr i="1"/>
              <a:t>TV, laptop, gold bricks, etc</a:t>
            </a:r>
            <a:r>
              <a:rPr/>
              <a:t>.</a:t>
            </a:r>
          </a:p>
          <a:p>
            <a:pPr lvl="0"/>
            <a:r>
              <a:rPr b="1"/>
              <a:t>The fractional knapsack problem:</a:t>
            </a:r>
          </a:p>
          <a:p>
            <a:pPr lvl="1"/>
            <a:r>
              <a:rPr/>
              <a:t>Can choose fractional part of each item.</a:t>
            </a:r>
          </a:p>
          <a:p>
            <a:pPr lvl="1"/>
            <a:r>
              <a:rPr/>
              <a:t>If item i has weight wi, we can choose any amount ≤ wi</a:t>
            </a:r>
          </a:p>
          <a:p>
            <a:pPr lvl="1"/>
            <a:r>
              <a:rPr b="1"/>
              <a:t>Examples:</a:t>
            </a:r>
            <a:r>
              <a:rPr/>
              <a:t> </a:t>
            </a:r>
            <a:r>
              <a:rPr i="1"/>
              <a:t>Gold dust, silver dust, rice, etc.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Greedy Algorithms and Dynamic Programming Differences</a:t>
            </a:r>
          </a:p>
          <a:p>
            <a:pPr lvl="0"/>
            <a:r>
              <a:rPr/>
              <a:t>Greedy Algorithms</a:t>
            </a:r>
          </a:p>
          <a:p>
            <a:pPr lvl="1"/>
            <a:r>
              <a:rPr/>
              <a:t>Activity Selection Problem</a:t>
            </a:r>
          </a:p>
          <a:p>
            <a:pPr lvl="1"/>
            <a:r>
              <a:rPr/>
              <a:t>Knapsack Problems</a:t>
            </a:r>
          </a:p>
          <a:p>
            <a:pPr lvl="2"/>
            <a:r>
              <a:rPr/>
              <a:t>The 0-1 knapsack problem</a:t>
            </a:r>
          </a:p>
          <a:p>
            <a:pPr lvl="2"/>
            <a:r>
              <a:rPr/>
              <a:t>The fractional knapsack problem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Knapsack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The 0-1 Knapsack Problem(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,</m:t>
                    </m:r>
                    <m:r>
                      <m:t>W</m:t>
                    </m:r>
                  </m:oMath>
                </a14:m>
                <a:r>
                  <a:rPr b="1"/>
                  <a:t>)</a:t>
                </a:r>
              </a:p>
              <a:p>
                <a:pPr lvl="1"/>
                <a:r>
                  <a:rPr/>
                  <a:t>A thief robbing a store finds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items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the ith item is worth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dollars and weighs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pounds, where vi and wi are integers</a:t>
                </a:r>
              </a:p>
              <a:p>
                <a:pPr lvl="1"/>
                <a:r>
                  <a:rPr/>
                  <a:t>He wants to take as valuable a load as possible, but he can carry at most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pounds in his knapsack, where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is an integer</a:t>
                </a:r>
              </a:p>
              <a:p>
                <a:pPr lvl="1"/>
                <a:r>
                  <a:rPr/>
                  <a:t>The thief cannot take a fractional amount of an item</a:t>
                </a:r>
              </a:p>
              <a:p>
                <a:pPr lvl="0"/>
                <a:r>
                  <a:rPr b="1"/>
                  <a:t>The Fractional Knapsack Problem (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,</m:t>
                    </m:r>
                    <m:r>
                      <m:t>W</m:t>
                    </m:r>
                  </m:oMath>
                </a14:m>
                <a:r>
                  <a:rPr b="1"/>
                  <a:t>)</a:t>
                </a:r>
              </a:p>
              <a:p>
                <a:pPr lvl="1"/>
                <a:r>
                  <a:rPr/>
                  <a:t>The scenario is the same</a:t>
                </a:r>
              </a:p>
              <a:p>
                <a:pPr lvl="1"/>
                <a:r>
                  <a:rPr/>
                  <a:t>But, the thief can take fractions of items rather than having to make binary (</a:t>
                </a:r>
                <a14:m>
                  <m:oMath xmlns:m="http://schemas.openxmlformats.org/officeDocument/2006/math">
                    <m:r>
                      <m:t>0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) choice for each item</a:t>
                </a:r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 for the 0-1 Knapsack Problem (S, 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load L for the problem (S, W).</a:t>
                </a:r>
              </a:p>
              <a:p>
                <a:pPr lvl="0"/>
                <a:r>
                  <a:rPr/>
                  <a:t>Let Ij be an item chosen in L with weight wj</a:t>
                </a:r>
              </a:p>
              <a:p>
                <a:pPr lvl="0"/>
                <a:r>
                  <a:rPr/>
                  <a:t>Assume we remove Ij from L, and let: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sSub>
                              <m:e>
                                <m:r>
                                  <m:t>L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L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S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W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Q: </a:t>
                </a:r>
                <a:r>
                  <a:rPr i="1"/>
                  <a:t>What can we say about the optimal substructure property?</a:t>
                </a:r>
              </a:p>
            </p:txBody>
          </p:sp>
        </mc:Choice>
      </mc:AlternateContent>
      <p:pic>
        <p:nvPicPr>
          <p:cNvPr descr="fig:  assets/ce100-week-7-knapsack-knapsack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97100"/>
            <a:ext cx="5105400" cy="146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h:150px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 for the 0-1 Knapsack Problem (S, 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sSub>
                              <m:e>
                                <m:r>
                                  <m:t>L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L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S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W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Optimal substructure property: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must be an optimal solution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Why?</a:t>
                </a:r>
              </a:p>
              <a:p>
                <a:pPr lvl="1"/>
                <a:r>
                  <a:rPr/>
                  <a:t>If we remove item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from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, we can construct a new optimal solution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is optimal, then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must be optimal</a:t>
                </a:r>
              </a:p>
            </p:txBody>
          </p:sp>
        </mc:Choice>
      </mc:AlternateContent>
      <p:pic>
        <p:nvPicPr>
          <p:cNvPr descr="fig:  assets/ce100-week-7-knapsack-knapsack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97100"/>
            <a:ext cx="5105400" cy="146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h:150px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 Property for the 0-1 Knapsack Problem (S, 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sSub>
                              <m:e>
                                <m:r>
                                  <m:t>L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L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S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W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Optimal substructure: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must be an optimal solution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Proof:</a:t>
                </a:r>
                <a:r>
                  <a:rPr/>
                  <a:t> By contradiction, assume there is a solution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  <a:r>
                  <a:rPr/>
                  <a:t>, which is better than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We can construct a solution B for the original problem (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,</m:t>
                    </m:r>
                    <m:r>
                      <m:t>W</m:t>
                    </m:r>
                  </m:oMath>
                </a14:m>
                <a:r>
                  <a:rPr/>
                  <a:t>) as: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r>
                      <m:t>j</m:t>
                    </m:r>
                    <m:r>
                      <m:t>ʹ</m:t>
                    </m:r>
                    <m:r>
                      <m:rPr>
                        <m:sty m:val="p"/>
                      </m:rPr>
                      <m:t>∪</m:t>
                    </m:r>
                    <m:r>
                      <m:t>I</m:t>
                    </m:r>
                    <m:r>
                      <m:t>j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The total value of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is now higher than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, which is a contradiction because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optimal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S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/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.</m:t>
                    </m:r>
                    <m:r>
                      <m:t>E</m:t>
                    </m:r>
                    <m:r>
                      <m:rPr>
                        <m:sty m:val="p"/>
                      </m:rPr>
                      <m:t>.</m:t>
                    </m:r>
                    <m:r>
                      <m:t>D</m:t>
                    </m:r>
                    <m:r>
                      <m:rPr>
                        <m:sty m:val="p"/>
                      </m:rPr>
                      <m:t>.</m:t>
                    </m:r>
                  </m:oMath>
                </a14:m>
              </a:p>
            </p:txBody>
          </p:sp>
        </mc:Choice>
      </mc:AlternateContent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 Property for the Fractional Knapsack Problem (S, 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solution L for (S, W)</a:t>
                </a:r>
              </a:p>
              <a:p>
                <a:pPr lvl="0"/>
                <a:r>
                  <a:rPr/>
                  <a:t>If we remove a weight </a:t>
                </a:r>
                <a14:m>
                  <m:oMath xmlns:m="http://schemas.openxmlformats.org/officeDocument/2006/math">
                    <m:r>
                      <m:t>0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w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of item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from optimal load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and let:</a:t>
                </a:r>
              </a:p>
              <a:p>
                <a:pPr lvl="1"/>
                <a:r>
                  <a:rPr/>
                  <a:t>The remaining load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L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w</m:t>
                      </m:r>
                      <m:r>
                        <m:t> </m:t>
                      </m:r>
                      <m:r>
                        <m:rPr>
                          <m:nor/>
                          <m:sty m:val="p"/>
                        </m:rPr>
                        <m:t>pounds of</m:t>
                      </m:r>
                      <m:r>
                        <m:t> </m:t>
                      </m:r>
                      <m:sSub>
                        <m:e>
                          <m:r>
                            <m:t>I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1"/>
                <a:r>
                  <a:rPr/>
                  <a:t>must be a most valuable load weighing at most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W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w</m:t>
                      </m:r>
                    </m:oMath>
                  </m:oMathPara>
                </a14:m>
              </a:p>
              <a:p>
                <a:pPr lvl="1"/>
                <a:r>
                  <a:rPr/>
                  <a:t>pounds that the thief can take from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I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  <m:r>
                        <m:rPr>
                          <m:sty m:val="p"/>
                        </m:rPr>
                        <m:t>∪</m:t>
                      </m:r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r>
                        <m:t>w</m:t>
                      </m:r>
                      <m:r>
                        <m:t> </m:t>
                      </m:r>
                      <m:r>
                        <m:rPr>
                          <m:nor/>
                          <m:sty m:val="p"/>
                        </m:rPr>
                        <m:t>pounds of</m:t>
                      </m:r>
                      <m:r>
                        <m:t> </m:t>
                      </m:r>
                      <m:sSub>
                        <m:e>
                          <m:r>
                            <m:t>I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:r>
                  <a:rPr/>
                  <a:t>That is, Lj´ should be an optimal soln to the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Fractional Knapsack Problem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′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′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Knapsack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Two different problems:</a:t>
            </a:r>
          </a:p>
          <a:p>
            <a:pPr lvl="1"/>
            <a:r>
              <a:rPr/>
              <a:t>0-1 knapsack problem</a:t>
            </a:r>
          </a:p>
          <a:p>
            <a:pPr lvl="1"/>
            <a:r>
              <a:rPr/>
              <a:t>Fractional knapsack problem</a:t>
            </a:r>
          </a:p>
          <a:p>
            <a:pPr lvl="0"/>
            <a:r>
              <a:rPr/>
              <a:t>The problems are similar.</a:t>
            </a:r>
          </a:p>
          <a:p>
            <a:pPr lvl="1"/>
            <a:r>
              <a:rPr/>
              <a:t>Both problems have optimal substructure property.</a:t>
            </a:r>
          </a:p>
          <a:p>
            <a:pPr lvl="0"/>
            <a:r>
              <a:rPr/>
              <a:t>Which algorithm to solve each problem?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Fractional Knapsack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Can we use a greedy algorithm?</a:t>
                </a:r>
              </a:p>
              <a:p>
                <a:pPr lvl="0"/>
                <a:r>
                  <a:rPr/>
                  <a:t>Greedy choice: Take as much as possible from the item with the largest value per pound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Does the greedy choice property hold?</a:t>
                </a:r>
              </a:p>
              <a:p>
                <a:pPr lvl="1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be the item with the largest value per pound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Need to prove that there is an optimal load that has as much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as possible.</a:t>
                </a:r>
              </a:p>
              <a:p>
                <a:pPr lvl="1"/>
                <a:r>
                  <a:rPr b="1"/>
                  <a:t>Proof:</a:t>
                </a:r>
                <a:r>
                  <a:rPr/>
                  <a:t> </a:t>
                </a:r>
                <a:r>
                  <a:rPr i="1"/>
                  <a:t>Consider an optimal solution L that does not have the maximum amount of item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 i="1"/>
                  <a:t>. We could replace the items in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 i="1"/>
                  <a:t> with item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 i="1"/>
                  <a:t> until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 i="1"/>
                  <a:t> has maximum amount of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 i="1"/>
                  <a:t>.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 i="1"/>
                  <a:t> would still be optimal, because item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 i="1"/>
                  <a:t> has the highest value per pound.</a:t>
                </a:r>
              </a:p>
            </p:txBody>
          </p:sp>
        </mc:Choice>
      </mc:AlternateContent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Solution to Fractional Knapsack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457200" marL="457200">
                  <a:buAutoNum type="arabicParenBoth"/>
                </a:pPr>
                <a:r>
                  <a:rPr/>
                  <a:t>Compute the value per pound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for each item</a:t>
                </a:r>
              </a:p>
              <a:p>
                <a:pPr lvl="0" indent="-457200" marL="457200">
                  <a:buAutoNum startAt="2" type="arabicParenBoth"/>
                </a:pPr>
                <a:r>
                  <a:rPr/>
                  <a:t>The thief begins by taking, as much as possible, of the item with the greatest value per pound</a:t>
                </a:r>
              </a:p>
              <a:p>
                <a:pPr lvl="0" indent="-457200" marL="457200">
                  <a:buAutoNum startAt="3" type="arabicParenBoth"/>
                </a:pPr>
                <a:r>
                  <a:rPr/>
                  <a:t>If the supply of that item is exhausted before filling the knapsack, then he takes, as much as possible, of the item with the next greatest value per pound</a:t>
                </a:r>
              </a:p>
              <a:p>
                <a:pPr lvl="0" indent="-457200" marL="457200">
                  <a:buAutoNum startAt="4" type="arabicParenBoth"/>
                </a:pPr>
                <a:r>
                  <a:rPr/>
                  <a:t>Repeat (2-3) until his knapsack becomes full</a:t>
                </a:r>
              </a:p>
              <a:p>
                <a:pPr lvl="0" indent="0" marL="0">
                  <a:buNone/>
                </a:pPr>
                <a:r>
                  <a:rPr b="1"/>
                  <a:t>Thus, by sorting the items by value per pound the greedy algorithm runs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 b="1"/>
                  <a:t> time</a:t>
                </a:r>
              </a:p>
            </p:txBody>
          </p:sp>
        </mc:Choice>
      </mc:AlternateContent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Fractional Knapsack Problem: </a:t>
            </a:r>
            <a:r>
              <a:rPr b="1"/>
              <a:t>Example</a:t>
            </a:r>
          </a:p>
        </p:txBody>
      </p:sp>
      <p:pic>
        <p:nvPicPr>
          <p:cNvPr descr="fig:  assets/ce100-week-7-knapsack-knapsack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60500" y="1600200"/>
            <a:ext cx="6210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0-1 Knapsack Problem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Can we use the same greedy algorithm?</a:t>
            </a:r>
          </a:p>
          <a:p>
            <a:pPr lvl="1"/>
            <a:r>
              <a:rPr/>
              <a:t>Is there a better solution?</a:t>
            </a:r>
          </a:p>
        </p:txBody>
      </p:sp>
      <p:pic>
        <p:nvPicPr>
          <p:cNvPr descr="fig:  assets/ce100-week-7-knapsack-knapsack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82700"/>
            <a:ext cx="5105400" cy="330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Activity Selection Problem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0-1 Knapsack Problem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The optimal solution for this problem is:</a:t>
            </a:r>
          </a:p>
          <a:p>
            <a:pPr lvl="1"/>
            <a:r>
              <a:rPr/>
              <a:t>This solution cannot be obtained using the greedy algorithm</a:t>
            </a:r>
          </a:p>
        </p:txBody>
      </p:sp>
      <p:pic>
        <p:nvPicPr>
          <p:cNvPr descr="fig:  assets/ce100-week-7-knapsack-knapsack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35100"/>
            <a:ext cx="5105400" cy="300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0-1 Knapsack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When we consider an item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for inclusion we must compare the solutions to two subproblems</a:t>
                </a:r>
              </a:p>
              <a:p>
                <a:pPr lvl="1"/>
                <a:r>
                  <a:rPr/>
                  <a:t>Subproblems in which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included and excluded</a:t>
                </a:r>
              </a:p>
              <a:p>
                <a:pPr lvl="0"/>
                <a:r>
                  <a:rPr/>
                  <a:t>The problem formulated in this way gives rise to many</a:t>
                </a:r>
              </a:p>
              <a:p>
                <a:pPr lvl="1"/>
                <a:r>
                  <a:rPr b="1"/>
                  <a:t>overlapping subproblems</a:t>
                </a:r>
                <a:r>
                  <a:rPr/>
                  <a:t> (a key ingredient of DP)</a:t>
                </a:r>
              </a:p>
              <a:p>
                <a:pPr lvl="2"/>
                <a:r>
                  <a:rPr/>
                  <a:t>In fact, dynamic programming can be used to solve the </a:t>
                </a:r>
                <a:r>
                  <a:rPr b="1"/>
                  <a:t>0-1 Knapsack problem</a:t>
                </a:r>
              </a:p>
            </p:txBody>
          </p:sp>
        </mc:Choice>
      </mc:AlternateContent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0-1 Knapsack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 thief robbing a store containing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articles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/>
                  <a:t>The value of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t</m:t>
                        </m:r>
                        <m:r>
                          <m:t>h</m:t>
                        </m:r>
                      </m:sub>
                    </m:sSub>
                  </m:oMath>
                </a14:m>
                <a:r>
                  <a:rPr/>
                  <a:t> article is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dollars (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integer)</a:t>
                </a:r>
              </a:p>
              <a:p>
                <a:pPr lvl="0"/>
                <a:r>
                  <a:rPr/>
                  <a:t>The weight of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t</m:t>
                        </m:r>
                        <m:r>
                          <m:t>h</m:t>
                        </m:r>
                      </m:sub>
                    </m:sSub>
                  </m:oMath>
                </a14:m>
                <a:r>
                  <a:rPr/>
                  <a:t> article is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kg (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integer)</a:t>
                </a:r>
              </a:p>
              <a:p>
                <a:pPr lvl="0"/>
                <a:r>
                  <a:rPr/>
                  <a:t>Thief can carry at most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kg in his knapsack</a:t>
                </a:r>
              </a:p>
              <a:p>
                <a:pPr lvl="0"/>
                <a:r>
                  <a:rPr/>
                  <a:t>Which articles should he take to maximize the value of his load?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:</m:t>
                    </m:r>
                    <m:r>
                      <m:t>W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denote 0-1 knapsack problem</a:t>
                </a:r>
              </a:p>
              <a:p>
                <a:pPr lvl="0"/>
                <a:r>
                  <a:rPr/>
                  <a:t>Consider the solution as a sequence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decisions</a:t>
                </a:r>
              </a:p>
              <a:p>
                <a:pPr lvl="1"/>
                <a:r>
                  <a:rPr b="1"/>
                  <a:t>i.e.</a:t>
                </a:r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t</m:t>
                        </m:r>
                        <m:r>
                          <m:t>h</m:t>
                        </m:r>
                      </m:sub>
                    </m:sSub>
                  </m:oMath>
                </a14:m>
                <a:r>
                  <a:rPr/>
                  <a:t> decision: whether thief should pick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for optimal load.</a:t>
                </a:r>
              </a:p>
            </p:txBody>
          </p:sp>
        </mc:Choice>
      </mc:AlternateContent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Notation: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The items to choose from: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1"/>
                <a:r>
                  <a:rPr/>
                  <a:t>The knapsack capacity: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</a:p>
              <a:p>
                <a:pPr lvl="0"/>
                <a:r>
                  <a:rPr/>
                  <a:t>Consider an optimal load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for problem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Let’s consider two cases: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</a:t>
                </a:r>
                <a:r>
                  <a:rPr b="1"/>
                  <a:t>in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</a:t>
                </a:r>
                <a:r>
                  <a:rPr b="1"/>
                  <a:t>not in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</a:p>
            </p:txBody>
          </p:sp>
        </mc:Choice>
      </mc:AlternateContent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Case 1: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L</m:t>
                    </m:r>
                  </m:oMath>
                </a14:m>
              </a:p>
              <a:p>
                <a:pPr lvl="1"/>
                <a:r>
                  <a:rPr/>
                  <a:t>What can we say about the optimal substructure?</a:t>
                </a:r>
              </a:p>
              <a:p>
                <a:pPr lvl="2"/>
                <a14:m>
                  <m:oMath xmlns:m="http://schemas.openxmlformats.org/officeDocument/2006/math">
                    <m:r>
                      <m:t>L</m:t>
                    </m:r>
                    <m:r>
                      <m:rPr>
                        <m:sty m:val="p"/>
                      </m:rPr>
                      <m:t>–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must be optimal for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w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w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3"/>
                <a:r>
                  <a:rPr/>
                  <a:t>The items to choose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3"/>
                <a:r>
                  <a:rPr/>
                  <a:t>The knapsack capacity: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–</m:t>
                    </m:r>
                    <m:r>
                      <m:t>w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Case 2: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∉</m:t>
                    </m:r>
                    <m:r>
                      <m:t>L</m:t>
                    </m:r>
                  </m:oMath>
                </a14:m>
              </a:p>
              <a:p>
                <a:pPr lvl="1"/>
                <a:r>
                  <a:rPr/>
                  <a:t>What can we say about the optimal substructure?</a:t>
                </a:r>
              </a:p>
              <a:p>
                <a:pPr lvl="2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must be optimal for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</a:p>
              <a:p>
                <a:pPr lvl="3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3"/>
                <a:r>
                  <a:rPr/>
                  <a:t>The items to choose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3"/>
                <a:r>
                  <a:rPr/>
                  <a:t>The knapsack capacity: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</a:p>
            </p:txBody>
          </p:sp>
        </mc:Choice>
      </mc:AlternateContent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other words, optimal solution to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 contains an optimal solution to:</a:t>
                </a:r>
              </a:p>
              <a:p>
                <a:pPr lvl="1"/>
                <a:r>
                  <a:rPr/>
                  <a:t>either: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w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(if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selected)</a:t>
                </a:r>
              </a:p>
              <a:p>
                <a:pPr lvl="1"/>
                <a:r>
                  <a:rPr/>
                  <a:t>or: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 (if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not selected)</a:t>
                </a:r>
              </a:p>
            </p:txBody>
          </p:sp>
        </mc:Choice>
      </mc:AlternateContent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Recursive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w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if 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or</m:t>
                                </m:r>
                                <m:r>
                                  <m:t> </m:t>
                                </m:r>
                                <m: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t>c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w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if </m:t>
                                </m:r>
                                <m:sSub>
                                  <m:e>
                                    <m:r>
                                      <m:t>w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r>
                                  <m:t>w</m:t>
                                </m:r>
                              </m:e>
                            </m:mr>
                            <m:mr>
                              <m:e>
                                <m:r>
                                  <m:t>m</m:t>
                                </m:r>
                                <m:r>
                                  <m:t>a</m:t>
                                </m:r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{</m:t>
                                </m:r>
                                <m:sSub>
                                  <m:e>
                                    <m:r>
                                      <m:t>v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c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sSub>
                                      <m:e>
                                        <m:r>
                                          <m:t>w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c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w</m:t>
                                    </m:r>
                                  </m:e>
                                </m:d>
                              </m:e>
                              <m:e>
                                <m:r>
                                  <m:t>o</m:t>
                                </m:r>
                                <m:r>
                                  <m:t>t</m:t>
                                </m:r>
                                <m:r>
                                  <m:t>h</m:t>
                                </m:r>
                                <m:r>
                                  <m:t>e</m:t>
                                </m:r>
                                <m:r>
                                  <m:t>r</m:t>
                                </m:r>
                                <m:r>
                                  <m:t>w</m:t>
                                </m:r>
                                <m:r>
                                  <m:t>i</m:t>
                                </m:r>
                                <m:r>
                                  <m:t>s</m:t>
                                </m:r>
                                <m:r>
                                  <m:t>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0-1 Knapsack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Recursive definition for value of optimal soln:</a:t>
                </a:r>
              </a:p>
              <a:p>
                <a:pPr lvl="1"/>
                <a:r>
                  <a:rPr/>
                  <a:t>This recurrence says that an optimal solution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either contains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⇒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w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</a:p>
              <a:p>
                <a:pPr lvl="2"/>
                <a:r>
                  <a:rPr/>
                  <a:t>or does not contain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⇒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S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If thief decides to pick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He takes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value and he can choose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up to the weight limit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to get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:r>
                  <a:rPr/>
                  <a:t>If he decides not to pick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He can choose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up to the weight limit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to get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The better of these two choices should be made</a:t>
                </a:r>
              </a:p>
            </p:txBody>
          </p:sp>
        </mc:Choice>
      </mc:AlternateContent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Need to process: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after computing: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2"/>
                <a:r>
                  <a:rPr/>
                  <a:t>for all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t>w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7-knapsack-knapsack-bottom-up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41400"/>
            <a:ext cx="5105400" cy="378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w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W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w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7-knapsack-knapsack-bottom-up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27100"/>
            <a:ext cx="5105400" cy="402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 Selection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have:</a:t>
            </a:r>
          </a:p>
          <a:p>
            <a:pPr lvl="1"/>
            <a:r>
              <a:rPr/>
              <a:t>A set of activities with fixed start and finish times</a:t>
            </a:r>
          </a:p>
          <a:p>
            <a:pPr lvl="1"/>
            <a:r>
              <a:rPr/>
              <a:t>One shared resource (only one activity can use at any time)</a:t>
            </a:r>
          </a:p>
          <a:p>
            <a:pPr lvl="0"/>
            <a:r>
              <a:rPr b="1"/>
              <a:t>Objective:</a:t>
            </a:r>
            <a:r>
              <a:rPr/>
              <a:t> Choose the max number of compatible activities</a:t>
            </a:r>
          </a:p>
          <a:p>
            <a:pPr lvl="0"/>
            <a:r>
              <a:rPr b="1"/>
              <a:t>Note:</a:t>
            </a:r>
            <a:r>
              <a:rPr/>
              <a:t> Objective is to maximize the number of activities, not the total time of activities.</a:t>
            </a:r>
          </a:p>
          <a:p>
            <a:pPr lvl="0"/>
            <a:r>
              <a:rPr b="1"/>
              <a:t>Example:</a:t>
            </a:r>
          </a:p>
          <a:p>
            <a:pPr lvl="1"/>
            <a:r>
              <a:rPr i="1"/>
              <a:t>Activities:</a:t>
            </a:r>
            <a:r>
              <a:rPr/>
              <a:t> Meetings with fixed start and finish times</a:t>
            </a:r>
          </a:p>
          <a:p>
            <a:pPr lvl="1"/>
            <a:r>
              <a:rPr i="1"/>
              <a:t>Shared resource:</a:t>
            </a:r>
            <a:r>
              <a:rPr/>
              <a:t> A meeting room</a:t>
            </a:r>
          </a:p>
          <a:p>
            <a:pPr lvl="2"/>
            <a:r>
              <a:rPr i="1"/>
              <a:t>Objective:</a:t>
            </a:r>
            <a:r>
              <a:rPr/>
              <a:t> Schedule the max number of meetings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Solution to 0-1 Knapsack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is an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W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array;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:</m:t>
                        </m:r>
                        <m:r>
                          <m:t>0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Note</a:t>
                </a:r>
                <a:r>
                  <a:rPr/>
                  <a:t> : table is computed in row-major order</a:t>
                </a:r>
              </a:p>
              <a:p>
                <a:pPr lvl="0"/>
                <a:r>
                  <a:rPr b="1"/>
                  <a:t>Run time: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Solution to 0-1 Knapsack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KNAP0-1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v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W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ω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W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m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m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ω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W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ω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a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v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sSub>
                                  <m:e>
                                    <m:r>
                                      <m:t>w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else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r</m:t>
                            </m:r>
                            <m:r>
                              <m:t>e</m:t>
                            </m:r>
                            <m:r>
                              <m:t>t</m:t>
                            </m:r>
                            <m:r>
                              <m:t>u</m:t>
                            </m:r>
                            <m:r>
                              <m:t>r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W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No extra data structure is maintained to keep track of the choices made 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i.e. The choice of whether choosing item i or not</a:t>
                </a:r>
              </a:p>
              <a:p>
                <a:pPr lvl="0"/>
                <a:r>
                  <a:rPr/>
                  <a:t>Possible to understand the choice done by comparing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 then it means item i was assumed to be not chosen for the best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 the Set S of Articles in an Optimal Load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SOLKNAP0-1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v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c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;</m:t>
                            </m:r>
                            <m:r>
                              <m:t>ω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W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∅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w</m:t>
                            </m:r>
                            <m:r>
                              <m:t>h</m:t>
                            </m:r>
                            <m:r>
                              <m:t>i</m:t>
                            </m:r>
                            <m:r>
                              <m:t>l</m:t>
                            </m:r>
                            <m:r>
                              <m:t>e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t>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i</m:t>
                            </m:r>
                            <m:r>
                              <m:t>f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t>t</m:t>
                            </m:r>
                            <m:r>
                              <m:t>h</m:t>
                            </m:r>
                            <m:r>
                              <m:t>e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e</m:t>
                            </m:r>
                            <m:r>
                              <m:t>l</m:t>
                            </m:r>
                            <m:r>
                              <m:t>s</m:t>
                            </m:r>
                            <m:r>
                              <m:t>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∪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ω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ω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r</m:t>
                            </m:r>
                            <m:r>
                              <m:t>e</m:t>
                            </m:r>
                            <m:r>
                              <m:t>t</m:t>
                            </m:r>
                            <m:r>
                              <m:t>u</m:t>
                            </m:r>
                            <m:r>
                              <m:t>r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t>S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7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 Selection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a set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of n activities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: Start time of activity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: Finish time of activity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Activity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takes place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[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0"/>
                <a:r>
                  <a:rPr b="1"/>
                  <a:t>Aim:</a:t>
                </a:r>
                <a:r>
                  <a:rPr/>
                  <a:t> Find max-size subset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of mutually </a:t>
                </a:r>
                <a:r>
                  <a:rPr i="1"/>
                  <a:t>compatible</a:t>
                </a:r>
                <a:r>
                  <a:rPr/>
                  <a:t> activities</a:t>
                </a:r>
              </a:p>
              <a:p>
                <a:pPr lvl="1"/>
                <a:r>
                  <a:rPr/>
                  <a:t>Max number of activities, not max time spent in activities</a:t>
                </a:r>
              </a:p>
              <a:p>
                <a:pPr lvl="1"/>
                <a:r>
                  <a:rPr/>
                  <a:t>Activities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are compatible if intervals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[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[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do not overlap, i.e., either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 Selection Problem An Example</a:t>
            </a:r>
          </a:p>
        </p:txBody>
      </p:sp>
      <p:pic>
        <p:nvPicPr>
          <p:cNvPr descr="fig:  assets/ce100-week-7-knapsack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1600200"/>
            <a:ext cx="7607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2022-04-16T20:51:29Z</dcterms:created>
  <dcterms:modified xsi:type="dcterms:W3CDTF">2022-04-16T20:51:29Z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Week-7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Greedy Algorithms, Knapsack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