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 Id="rId5" Type="http://schemas.openxmlformats.org/officeDocument/2006/relationships/hyperlink" Target="2021-2022-fall-ce103-algorithms-and-programming-I-comp-eng.docx" TargetMode="External" /><Relationship Id="rId6" Type="http://schemas.openxmlformats.org/officeDocument/2006/relationships/hyperlink" Target="2021-2022-fall-ce103-algorithms-and-programming-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Understand a software developer’s road map and qualifications.</a:t>
            </a:r>
          </a:p>
          <a:p>
            <a:pPr lvl="0"/>
            <a:r>
              <a:rPr/>
              <a:t>Use different types of development environments to build applications.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the relation between real-life problems and their programming practices.</a:t>
            </a:r>
          </a:p>
          <a:p>
            <a:pPr lvl="0"/>
            <a:r>
              <a:rPr/>
              <a:t>Use language features in C, C++, C#, and Java for functional programming and evaluate their relative benefits.</a:t>
            </a:r>
          </a:p>
          <a:p>
            <a:pPr lvl="0"/>
            <a:r>
              <a:rPr/>
              <a:t>Understand application generation flows and outputs in detail, such as binaries and executables.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Use the source code, version management systems, and portals based on GIT</a:t>
            </a:r>
          </a:p>
          <a:p>
            <a:pPr lvl="0"/>
            <a:r>
              <a:rPr/>
              <a:t>Work on the remote systems with remote connection tools.</a:t>
            </a:r>
          </a:p>
          <a:p>
            <a:pPr lvl="0"/>
            <a:r>
              <a:rPr/>
              <a:t>Use common developer tools that help application developers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 application libraries such as static, shared libraries for code reusability and functional packaging.</a:t>
            </a:r>
          </a:p>
          <a:p>
            <a:pPr lvl="0"/>
            <a:r>
              <a:rPr/>
              <a:t>Create unit tests for their applications to automate tests for their algorithms.</a:t>
            </a:r>
          </a:p>
          <a:p>
            <a:pPr lvl="0"/>
            <a:r>
              <a:rPr/>
              <a:t>Create console and GUI-based applications for their solutions.</a:t>
            </a:r>
          </a:p>
          <a:p>
            <a:pPr lvl="0"/>
            <a:r>
              <a:rPr/>
              <a:t>Create documentation for their applications.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Developer Road Map</a:t>
            </a:r>
          </a:p>
          <a:p>
            <a:pPr lvl="0"/>
            <a:r>
              <a:rPr/>
              <a:t>Algorithm Design and Basics</a:t>
            </a:r>
          </a:p>
          <a:p>
            <a:pPr lvl="0"/>
            <a:r>
              <a:rPr/>
              <a:t>Basic Operating System Information for Development Requirement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Basic Remote Connection and Working Know-How</a:t>
            </a:r>
          </a:p>
          <a:p>
            <a:pPr lvl="0"/>
            <a:r>
              <a:rPr/>
              <a:t>Source Code Version Management Systems (GIT)</a:t>
            </a:r>
          </a:p>
          <a:p>
            <a:pPr lvl="0"/>
            <a:r>
              <a:rPr/>
              <a:t>Integrated Development Environments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Application Test Automation</a:t>
            </a:r>
          </a:p>
          <a:p>
            <a:pPr lvl="0"/>
            <a:r>
              <a:rPr/>
              <a:t>Application Debugging and Bugfixing</a:t>
            </a:r>
          </a:p>
          <a:p>
            <a:pPr lvl="0"/>
            <a:r>
              <a:rPr/>
              <a:t>Functional Programming (C,C++, C#, Java)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Continues Integration and Continues Development Processes</a:t>
            </a:r>
          </a:p>
          <a:p>
            <a:pPr lvl="0"/>
            <a:r>
              <a:rPr/>
              <a:t>Software Development Principles</a:t>
            </a:r>
          </a:p>
          <a:p>
            <a:pPr lvl="0"/>
            <a:r>
              <a:rPr/>
              <a:t>Application Documentation Automation</a:t>
            </a:r>
          </a:p>
          <a:p>
            <a:pPr lvl="0"/>
            <a:r>
              <a:rPr/>
              <a:t>Shared and Static Library Development and Test in Cross-Environment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a:p>
            <a:pPr lvl="0" indent="0" marL="0">
              <a:buNone/>
            </a:pPr>
            <a:r>
              <a:rPr/>
              <a:t>Overdue assignments will not be accepted after three (3) days.</a:t>
            </a:r>
          </a:p>
          <a:p>
            <a:pPr lvl="0" indent="0" marL="0">
              <a:buNone/>
            </a:pPr>
            <a:r>
              <a:rPr/>
              <a:t>Unexpected situations must be reported to the instructor for late homeworks by students.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04.10.2021 06.10.2021</a:t>
                      </a:r>
                    </a:p>
                  </a:txBody>
                </a:tc>
                <a:tc>
                  <a:txBody>
                    <a:bodyPr/>
                    <a:lstStyle/>
                    <a:p>
                      <a:pPr lvl="0" indent="0" marL="0" algn="l">
                        <a:buNone/>
                      </a:pPr>
                      <a:r>
                        <a:rPr/>
                        <a:t>Course Plan and Communication,Grading System, Assignments, and Exams,Computer Engineering Job Qualifications and Road Map,Google Search Basics,Programming Introduction (Operating System Basics, Computer Network Basics, Numerical System Basics, Character Sets)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11.10.2021 13.10.2021</a:t>
                      </a:r>
                    </a:p>
                  </a:txBody>
                </a:tc>
                <a:tc>
                  <a:txBody>
                    <a:bodyPr/>
                    <a:lstStyle/>
                    <a:p>
                      <a:pPr lvl="0" indent="0" marL="0" algn="l">
                        <a:buNone/>
                      </a:pPr>
                      <a:r>
                        <a:rPr/>
                        <a:t>Algorithm Basics, Flowgorithm, Pseudocode, Programming Environment Setup and Configuration for C, C++, Java, and C#, Common Developer Tools, Online Programming Envoriments</a:t>
                      </a:r>
                    </a:p>
                  </a:txBody>
                </a:tc>
                <a:tc>
                  <a:txBody>
                    <a:bodyPr/>
                    <a:lstStyle/>
                    <a:p>
                      <a:pPr lvl="0" indent="0" marL="0" algn="l">
                        <a:buNone/>
                      </a:pPr>
                      <a:r>
                        <a:rPr/>
                        <a:t>TBD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CE103 Algorithms and Programming-I</a:t>
            </a:r>
          </a:p>
          <a:p>
            <a:pPr lvl="0" indent="0" marL="0">
              <a:spcBef>
                <a:spcPts val="3000"/>
              </a:spcBef>
              <a:buNone/>
            </a:pPr>
            <a:r>
              <a:rPr b="1"/>
              <a:t>Syllabus</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18.10.2021 20.10.2021</a:t>
                      </a:r>
                    </a:p>
                  </a:txBody>
                  <a:tcPr/>
                </a:tc>
                <a:tc>
                  <a:txBody>
                    <a:bodyPr/>
                    <a:lstStyle/>
                    <a:p>
                      <a:pPr lvl="0" indent="0" marL="0" algn="l">
                        <a:buNone/>
                      </a:pPr>
                      <a:r>
                        <a:rPr/>
                        <a:t>Source Code Sharing and Version Management.</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25.10.2021 27.10.2021</a:t>
                      </a:r>
                    </a:p>
                  </a:txBody>
                </a:tc>
                <a:tc>
                  <a:txBody>
                    <a:bodyPr/>
                    <a:lstStyle/>
                    <a:p>
                      <a:pPr lvl="0" indent="0" marL="0" algn="l">
                        <a:buNone/>
                      </a:pPr>
                      <a:r>
                        <a:rPr/>
                        <a:t>Shared Library Development and Application Test Automation for C, C++, C# and Java, TDD (Test Driven Development)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01.11.2021 03.11.2021</a:t>
                      </a:r>
                    </a:p>
                  </a:txBody>
                </a:tc>
                <a:tc>
                  <a:txBody>
                    <a:bodyPr/>
                    <a:lstStyle/>
                    <a:p>
                      <a:pPr lvl="0" indent="0" marL="0" algn="l">
                        <a:buNone/>
                      </a:pPr>
                      <a:r>
                        <a:rPr/>
                        <a:t>C Functional Console Programming</a:t>
                      </a:r>
                    </a:p>
                  </a:txBody>
                </a:tc>
                <a:tc>
                  <a:txBody>
                    <a:bodyPr/>
                    <a:lstStyle/>
                    <a:p>
                      <a:endParaRP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08.11.2021 10.11.2021</a:t>
                      </a:r>
                    </a:p>
                  </a:txBody>
                  <a:tcPr/>
                </a:tc>
                <a:tc>
                  <a:txBody>
                    <a:bodyPr/>
                    <a:lstStyle/>
                    <a:p>
                      <a:pPr lvl="0" indent="0" marL="0" algn="l">
                        <a:buNone/>
                      </a:pPr>
                      <a:r>
                        <a:rPr/>
                        <a:t>C++ Functional Console Programming</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15.11.2021 17.11.2021</a:t>
                      </a:r>
                    </a:p>
                  </a:txBody>
                </a:tc>
                <a:tc>
                  <a:txBody>
                    <a:bodyPr/>
                    <a:lstStyle/>
                    <a:p>
                      <a:pPr lvl="0" indent="0" marL="0" algn="l">
                        <a:buNone/>
                      </a:pPr>
                      <a:r>
                        <a:rPr/>
                        <a:t>C# Functional Console Programming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20.11.2021 28.11.2021</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29.11.2021 01.12.2021</a:t>
                      </a:r>
                    </a:p>
                  </a:txBody>
                  <a:tcPr/>
                </a:tc>
                <a:tc>
                  <a:txBody>
                    <a:bodyPr/>
                    <a:lstStyle/>
                    <a:p>
                      <a:pPr lvl="0" indent="0" marL="0" algn="l">
                        <a:buNone/>
                      </a:pPr>
                      <a:r>
                        <a:rPr/>
                        <a:t>Java Functional Console Programming-I</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06.12.2021 08.12.2021</a:t>
                      </a:r>
                    </a:p>
                  </a:txBody>
                </a:tc>
                <a:tc>
                  <a:txBody>
                    <a:bodyPr/>
                    <a:lstStyle/>
                    <a:p>
                      <a:pPr lvl="0" indent="0" marL="0" algn="l">
                        <a:buNone/>
                      </a:pPr>
                      <a:r>
                        <a:rPr/>
                        <a:t>Java Functional Console Programming-II</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13.12.2021 16.12.2021</a:t>
                      </a:r>
                    </a:p>
                  </a:txBody>
                </a:tc>
                <a:tc>
                  <a:txBody>
                    <a:bodyPr/>
                    <a:lstStyle/>
                    <a:p>
                      <a:pPr lvl="0" indent="0" marL="0" algn="l">
                        <a:buNone/>
                      </a:pPr>
                      <a:r>
                        <a:rPr/>
                        <a:t>Java Functional Console Programming-III</a:t>
                      </a:r>
                    </a:p>
                  </a:txBody>
                </a:tc>
                <a:tc>
                  <a:txBody>
                    <a:bodyPr/>
                    <a:lstStyle/>
                    <a:p>
                      <a:pPr lvl="0" indent="0" marL="0" algn="l">
                        <a:buNone/>
                      </a:pPr>
                      <a:r>
                        <a:rPr/>
                        <a:t>TBD</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20.12.2021 22.12.2021</a:t>
                      </a:r>
                    </a:p>
                  </a:txBody>
                  <a:tcPr/>
                </a:tc>
                <a:tc>
                  <a:txBody>
                    <a:bodyPr/>
                    <a:lstStyle/>
                    <a:p>
                      <a:pPr lvl="0" indent="0" marL="0" algn="l">
                        <a:buNone/>
                      </a:pPr>
                      <a:r>
                        <a:rPr/>
                        <a:t>C / C++ Graphical User Interface (GUI) Programming</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27.12.2021 29.12.2021</a:t>
                      </a:r>
                    </a:p>
                  </a:txBody>
                </a:tc>
                <a:tc>
                  <a:txBody>
                    <a:bodyPr/>
                    <a:lstStyle/>
                    <a:p>
                      <a:pPr lvl="0" indent="0" marL="0" algn="l">
                        <a:buNone/>
                      </a:pPr>
                      <a:r>
                        <a:rPr/>
                        <a:t>C# Graphical User Interface (GUI) Programming-I</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03.01.2022 05.01.2022</a:t>
                      </a:r>
                    </a:p>
                  </a:txBody>
                </a:tc>
                <a:tc>
                  <a:txBody>
                    <a:bodyPr/>
                    <a:lstStyle/>
                    <a:p>
                      <a:pPr lvl="0" indent="0" marL="0" algn="l">
                        <a:buNone/>
                      </a:pPr>
                      <a:r>
                        <a:rPr/>
                        <a:t>C# Graphical User Interface (GUI) Programming-II</a:t>
                      </a:r>
                    </a:p>
                  </a:txBody>
                </a:tc>
                <a:tc>
                  <a:txBody>
                    <a:bodyPr/>
                    <a:lstStyle/>
                    <a:p>
                      <a:pPr lvl="0" indent="0" marL="0" algn="l">
                        <a:buNone/>
                      </a:pPr>
                      <a:r>
                        <a:rPr/>
                        <a:t>TBD</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10.01.2022 12.01.2022</a:t>
                      </a:r>
                    </a:p>
                  </a:txBody>
                  <a:tcPr/>
                </a:tc>
                <a:tc>
                  <a:txBody>
                    <a:bodyPr/>
                    <a:lstStyle/>
                    <a:p>
                      <a:pPr lvl="0" indent="0" marL="0" algn="l">
                        <a:buNone/>
                      </a:pPr>
                      <a:r>
                        <a:rPr/>
                        <a:t>Java Graphical User Interface Programming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17.01.2022 30.01.2022</a:t>
                      </a:r>
                    </a:p>
                  </a:txBody>
                </a:tc>
                <a:tc>
                  <a:txBody>
                    <a:bodyPr/>
                    <a:lstStyle/>
                    <a:p>
                      <a:pPr lvl="0" indent="0" marL="0" algn="l">
                        <a:buNone/>
                      </a:pPr>
                      <a:r>
                        <a:rPr b="1"/>
                        <a:t>Final</a:t>
                      </a:r>
                      <a:r>
                        <a:rPr/>
                        <a:t>    .</a:t>
                      </a:r>
                    </a:p>
                  </a:txBody>
                </a:tc>
                <a:tc>
                  <a:txBody>
                    <a:bodyPr/>
                    <a:lstStyle/>
                    <a:p>
                      <a:pPr lvl="0" indent="0" marL="0" algn="l">
                        <a:buNone/>
                      </a:pPr>
                      <a:r>
                        <a:rPr/>
                        <a:t>TBD</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Bilgileri</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C</m:t>
                    </m:r>
                    <m:r>
                      <m:t>E</m:t>
                    </m:r>
                    <m:r>
                      <m:t>103</m:t>
                    </m:r>
                    <m:r>
                      <m:rPr>
                        <m:sty m:val="p"/>
                      </m:rPr>
                      <m:t>−</m:t>
                    </m:r>
                    <m:r>
                      <m:t>D</m:t>
                    </m:r>
                    <m:r>
                      <m:t>e</m:t>
                    </m:r>
                    <m:r>
                      <m:t>r</m:t>
                    </m:r>
                    <m:r>
                      <m:t>s</m:t>
                    </m:r>
                    <m:r>
                      <m:rPr>
                        <m:sty m:val="p"/>
                      </m:rPr>
                      <m:t>−</m:t>
                    </m:r>
                    <m:r>
                      <m:t>İ</m:t>
                    </m:r>
                    <m:r>
                      <m:t>z</m:t>
                    </m:r>
                    <m:r>
                      <m:t>l</m:t>
                    </m:r>
                    <m:r>
                      <m:t>e</m:t>
                    </m:r>
                    <m:r>
                      <m:t>n</m:t>
                    </m:r>
                    <m:r>
                      <m:t>c</m:t>
                    </m:r>
                    <m:r>
                      <m:t>e</m:t>
                    </m:r>
                    <m:r>
                      <m:t>s</m:t>
                    </m:r>
                    <m:r>
                      <m:t>i</m:t>
                    </m:r>
                    <m:r>
                      <m:rPr>
                        <m:sty m:val="p"/>
                      </m:rPr>
                      <m:t>−</m:t>
                    </m:r>
                    <m:r>
                      <m:t>S</m:t>
                    </m:r>
                    <m:r>
                      <m:t>o</m:t>
                    </m:r>
                    <m:r>
                      <m:t>n</m:t>
                    </m:r>
                    <m:r>
                      <m:t>u</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3ipdtws</a:t>
                      </a:r>
                    </a:p>
                  </a:txBody>
                </a:tc>
              </a:tr>
              <a:tr h="0">
                <a:tc>
                  <a:txBody>
                    <a:bodyPr/>
                    <a:lstStyle/>
                    <a:p>
                      <a:pPr lvl="0" indent="0" marL="0">
                        <a:buNone/>
                      </a:pPr>
                      <a:r>
                        <a:rPr b="1"/>
                        <a:t>Lecture Hours and Days</a:t>
                      </a:r>
                    </a:p>
                  </a:txBody>
                </a:tc>
                <a:tc>
                  <a:txBody>
                    <a:bodyPr/>
                    <a:lstStyle/>
                    <a:p>
                      <a:pPr lvl="0" indent="0" marL="0">
                        <a:buNone/>
                      </a:pPr>
                      <a:r>
                        <a:rPr/>
                        <a:t>Monday 13:00 - 15:30 (Theory) / Wednesday 13:00 - 14:30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[CE103]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This course goal is to develop algorithm and programming expertise from scratch in a powerful way to provide a high-quality career path for students. The lecture will be based on expertise sharing and guiding students to find learning methods and practice for algorithm and programming topics. By making programming applications and projects in the courses, the learning process will be strengthened by practicing rather than theory. This course provides functional programming for C, C++, C#, and Java with up-to-date development environments.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Programming-I</dc:title>
  <dc:creator>Author: Asst. Prof. Dr. Uğur CORUH</dc:creator>
  <cp:keywords/>
  <dcterms:created xsi:type="dcterms:W3CDTF">2022-03-25T23:09:21Z</dcterms:created>
  <dcterms:modified xsi:type="dcterms:W3CDTF">2022-03-25T23:09:21Z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