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5" Type="http://schemas.openxmlformats.org/officeDocument/2006/relationships/viewProps" Target="viewProps.xml" /><Relationship Id="rId174" Type="http://schemas.openxmlformats.org/officeDocument/2006/relationships/presProps" Target="presProps.xml" /><Relationship Id="rId1" Type="http://schemas.openxmlformats.org/officeDocument/2006/relationships/slideMaster" Target="slideMasters/slideMaster1.xml" /><Relationship Id="rId177" Type="http://schemas.openxmlformats.org/officeDocument/2006/relationships/tableStyles" Target="tableStyles.xml" /><Relationship Id="rId17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6.png" /></Relationships>
</file>

<file path=ppt/slides/_rels/slide10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7.png" /></Relationships>
</file>

<file path=ppt/slides/_rels/slide1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8.png" /></Relationships>
</file>

<file path=ppt/slides/_rels/slide10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9.png"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ttroy50/cmake-examples" TargetMode="Externa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0.png" /></Relationships>
</file>

<file path=ppt/slides/_rels/slide10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outline.html" TargetMode="Externa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outline.html" TargetMode="Externa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1.png" /></Relationships>
</file>

<file path=ppt/slides/_rels/slide1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2.jpg" /></Relationships>
</file>

<file path=ppt/slides/_rels/slide1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3.png"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notepad-plus-plus.org/downloads/" TargetMode="External" /><Relationship Id="rId3" Type="http://schemas.openxmlformats.org/officeDocument/2006/relationships/image" Target="../media/image54.png" /></Relationships>
</file>

<file path=ppt/slides/_rels/slide1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5.png" /></Relationships>
</file>

<file path=ppt/slides/_rels/slide1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h-nexus.de/en/hxd/" TargetMode="External" /><Relationship Id="rId3" Type="http://schemas.openxmlformats.org/officeDocument/2006/relationships/image" Target="../media/image56.png" /></Relationships>
</file>

<file path=ppt/slides/_rels/slide1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8.png" /></Relationships>
</file>

<file path=ppt/slides/_rels/slide1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9.png" /></Relationships>
</file>

<file path=ppt/slides/_rels/slide1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0.png" /></Relationships>
</file>

<file path=ppt/slides/_rels/slide1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1.png" /></Relationships>
</file>

<file path=ppt/slides/_rels/slide1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2.png" /></Relationships>
</file>

<file path=ppt/slides/_rels/slide1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3.png" /></Relationships>
</file>

<file path=ppt/slides/_rels/slide1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doxygen.nl/index.html" TargetMode="External" /><Relationship Id="rId3" Type="http://schemas.openxmlformats.org/officeDocument/2006/relationships/image" Target="../media/image64.png" /></Relationships>
</file>

<file path=ppt/slides/_rels/slide1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5.png"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7.png"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8.png" /></Relationships>
</file>

<file path=ppt/slides/_rels/slide1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9.png" /></Relationships>
</file>

<file path=ppt/slides/_rels/slide1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0.png"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enymobile/scrcpy" TargetMode="Externa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2-setup.tr.md_doc.pdf" TargetMode="External" /><Relationship Id="rId3" Type="http://schemas.openxmlformats.org/officeDocument/2006/relationships/hyperlink" Target="ce103-week-2-setup.tr.md_slide.pdf" TargetMode="External" /><Relationship Id="rId4" Type="http://schemas.openxmlformats.org/officeDocument/2006/relationships/hyperlink" Target="ce103-week-2-setup.tr.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ilat.sci.brooklyn.cuny.edu/cis1_5/HowToDebug.ht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odeblocks.org/downloads/binaries/"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forge.net/projects/mingw-w64/files/Toolchains%20targetting%20Win32/Personal%20Builds/mingw-builds/installer/mingw-w64-install.exe/download" TargetMode="External" /><Relationship Id="rId3" Type="http://schemas.openxmlformats.org/officeDocument/2006/relationships/hyperlink" Target="https://releases.llvm.org/" TargetMode="Externa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ode.visualstudio.com/download"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www.unf.edu/~broggio/cop2221/2221pseu.htm" TargetMode="External" /><Relationship Id="rId4" Type="http://schemas.openxmlformats.org/officeDocument/2006/relationships/hyperlink" Target="https://www.geeksforgeeks.org/how-to-write-a-pseudo-code/" TargetMode="External" /></Relationships>
</file>

<file path=ppt/slides/_rels/slide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ucoruh.github.io/ce100-algorithms-and-programming-II/week-1/ce100-week-1-intro/" TargetMode="Externa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3.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notepad-plus-plus.org/downloads/" TargetMode="Externa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forge.net/projects/mingw-w64/files/Toolchains%20targetting%20Win32/Personal%20Builds/mingw-builds/installer/mingw-w64-install.exe/download" TargetMode="External" /><Relationship Id="rId3" Type="http://schemas.openxmlformats.org/officeDocument/2006/relationships/hyperlink" Target="https://releases.llvm.org/" TargetMode="Externa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7.png"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8.png" /></Relationships>
</file>

<file path=ppt/slides/_rels/slide7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9.png" /></Relationships>
</file>

<file path=ppt/slides/_rels/slide7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0.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1.png" /></Relationships>
</file>

<file path=ppt/slides/_rels/slide8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2.png"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edparrish.net/common/npp4c.html" TargetMode="External" /></Relationships>
</file>

<file path=ppt/slides/_rels/slide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make.org/download/" TargetMode="Externa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2-2-100.html" TargetMode="Externa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3.png"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4.png" /></Relationships>
</file>

<file path=ppt/slides/_rels/slide9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Development Environments and Algorithm Basics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(2)</a:t>
            </a:r>
          </a:p>
          <a:p>
            <a:pPr lvl="0" indent="0" marL="0">
              <a:buNone/>
            </a:pPr>
            <a:r>
              <a:rPr/>
              <a:t>Open DevC++ IDE for C Project Generation</a:t>
            </a:r>
          </a:p>
          <a:p>
            <a:pPr lvl="0" indent="0" marL="0">
              <a:buNone/>
            </a:pPr>
            <a:r>
              <a:rPr i="1"/>
              <a:t>Open File-&gt;New-&gt;Project</a:t>
            </a:r>
          </a:p>
        </p:txBody>
      </p:sp>
      <p:pic>
        <p:nvPicPr>
          <p:cNvPr descr="fig:  assets/2021-10-22-02-34-21-image.png" id="0" name="Picture 1"/>
          <p:cNvPicPr>
            <a:picLocks noGrp="1" noChangeAspect="1"/>
          </p:cNvPicPr>
          <p:nvPr/>
        </p:nvPicPr>
        <p:blipFill>
          <a:blip r:embed="rId2"/>
          <a:stretch>
            <a:fillRect/>
          </a:stretch>
        </p:blipFill>
        <p:spPr bwMode="auto">
          <a:xfrm>
            <a:off x="3568700" y="1828800"/>
            <a:ext cx="5105400" cy="220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(11) (Windows Environment)</a:t>
            </a:r>
          </a:p>
          <a:p>
            <a:pPr lvl="0" indent="0" marL="0">
              <a:buNone/>
            </a:pPr>
            <a:r>
              <a:rPr/>
              <a:t>you can make scanf-sample with startup project with right click and then run on visual studio.</a:t>
            </a:r>
          </a:p>
          <a:p>
            <a:pPr lvl="0" indent="0" marL="0">
              <a:buNone/>
            </a:pPr>
            <a:r>
              <a:rPr/>
              <a:t>if you want to configure for another build tool you can use Cmake-GUI installed with setup on your computer</a:t>
            </a:r>
          </a:p>
        </p:txBody>
      </p:sp>
      <p:pic>
        <p:nvPicPr>
          <p:cNvPr descr="fig:  assets/2021-11-07-00-56-13-image.png" id="0" name="Picture 1"/>
          <p:cNvPicPr>
            <a:picLocks noGrp="1" noChangeAspect="1"/>
          </p:cNvPicPr>
          <p:nvPr/>
        </p:nvPicPr>
        <p:blipFill>
          <a:blip r:embed="rId2"/>
          <a:stretch>
            <a:fillRect/>
          </a:stretch>
        </p:blipFill>
        <p:spPr bwMode="auto">
          <a:xfrm>
            <a:off x="4114800" y="266700"/>
            <a:ext cx="40132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height:150px center</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(12) (Windows Environment)</a:t>
            </a:r>
          </a:p>
          <a:p>
            <a:pPr lvl="0" indent="0" marL="0">
              <a:buNone/>
            </a:pPr>
            <a:r>
              <a:rPr/>
              <a:t>Open GUI and Select </a:t>
            </a:r>
            <a:r>
              <a:rPr i="1"/>
              <a:t>File-&gt; Delete Cache</a:t>
            </a:r>
          </a:p>
        </p:txBody>
      </p:sp>
      <p:pic>
        <p:nvPicPr>
          <p:cNvPr descr="fig:  assets/2021-11-07-00-57-41-image.png" id="0" name="Picture 1"/>
          <p:cNvPicPr>
            <a:picLocks noGrp="1" noChangeAspect="1"/>
          </p:cNvPicPr>
          <p:nvPr/>
        </p:nvPicPr>
        <p:blipFill>
          <a:blip r:embed="rId2"/>
          <a:stretch>
            <a:fillRect/>
          </a:stretch>
        </p:blipFill>
        <p:spPr bwMode="auto">
          <a:xfrm>
            <a:off x="3962400" y="266700"/>
            <a:ext cx="4318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(13) (Windows Environment)</a:t>
            </a:r>
          </a:p>
          <a:p>
            <a:pPr lvl="0" indent="0" marL="0">
              <a:buNone/>
            </a:pPr>
            <a:r>
              <a:rPr/>
              <a:t>then you can click “Configure” to select build tool</a:t>
            </a:r>
          </a:p>
        </p:txBody>
      </p:sp>
      <p:pic>
        <p:nvPicPr>
          <p:cNvPr descr="fig:  assets/2021-11-07-00-59-28-image.png" id="0" name="Picture 1"/>
          <p:cNvPicPr>
            <a:picLocks noGrp="1" noChangeAspect="1"/>
          </p:cNvPicPr>
          <p:nvPr/>
        </p:nvPicPr>
        <p:blipFill>
          <a:blip r:embed="rId2"/>
          <a:stretch>
            <a:fillRect/>
          </a:stretch>
        </p:blipFill>
        <p:spPr bwMode="auto">
          <a:xfrm>
            <a:off x="3568700" y="1028700"/>
            <a:ext cx="5105400" cy="382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(14) (Windows Environment)</a:t>
            </a:r>
          </a:p>
        </p:txBody>
      </p:sp>
      <p:pic>
        <p:nvPicPr>
          <p:cNvPr descr="fig:  assets/2021-11-07-00-59-39-image.png" id="0" name="Picture 1"/>
          <p:cNvPicPr>
            <a:picLocks noGrp="1" noChangeAspect="1"/>
          </p:cNvPicPr>
          <p:nvPr/>
        </p:nvPicPr>
        <p:blipFill>
          <a:blip r:embed="rId2"/>
          <a:stretch>
            <a:fillRect/>
          </a:stretch>
        </p:blipFill>
        <p:spPr bwMode="auto">
          <a:xfrm>
            <a:off x="3568700" y="977900"/>
            <a:ext cx="5105400" cy="391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(15) (Windows Environment)</a:t>
            </a:r>
          </a:p>
          <a:p>
            <a:pPr lvl="0" indent="0" marL="0">
              <a:buNone/>
            </a:pPr>
            <a:r>
              <a:rPr/>
              <a:t>if you click “Configure” twice it will generate the visual studio solution in build folder</a:t>
            </a:r>
          </a:p>
          <a:p>
            <a:pPr lvl="0" indent="0" marL="0">
              <a:buNone/>
            </a:pPr>
            <a:r>
              <a:rPr/>
              <a:t>for more detailed examples that include also docker and travis-ci sample you can check the following repo</a:t>
            </a:r>
          </a:p>
          <a:p>
            <a:pPr lvl="0" indent="0" marL="0">
              <a:buNone/>
            </a:pPr>
            <a:r>
              <a:rPr>
                <a:hlinkClick r:id="rId2"/>
              </a:rPr>
              <a:t>GitHub - ttroy50/cmake-examples: Useful CMake Examples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(1)</a:t>
            </a:r>
          </a:p>
          <a:p>
            <a:pPr lvl="0" indent="0" marL="0">
              <a:buNone/>
            </a:pPr>
            <a:r>
              <a:rPr/>
              <a:t>Sample</a:t>
            </a:r>
          </a:p>
          <a:p>
            <a:pPr lvl="0" indent="0" marL="0">
              <a:buNone/>
            </a:pPr>
            <a:r>
              <a:rPr b="1"/>
              <a:t>hello.c</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void</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world\n"</a:t>
            </a:r>
            <a:r>
              <a:rPr>
                <a:solidFill>
                  <a:srgbClr val="666666"/>
                </a:solidFill>
                <a:latin typeface="Courier"/>
              </a:rPr>
              <a:t>);</a:t>
            </a:r>
            <a:br/>
            <a:r>
              <a:rPr>
                <a:solidFill>
                  <a:srgbClr val="666666"/>
                </a:solidFill>
                <a:latin typeface="Courier"/>
              </a:rPr>
              <a:t>}</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(2)</a:t>
            </a:r>
          </a:p>
          <a:p>
            <a:pPr lvl="0" indent="0" marL="0">
              <a:buNone/>
            </a:pPr>
            <a:r>
              <a:rPr b="1"/>
              <a:t>Makefile</a:t>
            </a:r>
          </a:p>
          <a:p>
            <a:pPr lvl="0" indent="0">
              <a:buNone/>
            </a:pPr>
            <a:r>
              <a:rPr i="1">
                <a:solidFill>
                  <a:srgbClr val="60A0B0"/>
                </a:solidFill>
                <a:latin typeface="Courier"/>
              </a:rPr>
              <a:t># This is the default target, which will be built when </a:t>
            </a:r>
            <a:br/>
            <a:r>
              <a:rPr i="1">
                <a:solidFill>
                  <a:srgbClr val="60A0B0"/>
                </a:solidFill>
                <a:latin typeface="Courier"/>
              </a:rPr>
              <a:t># you invoke make</a:t>
            </a:r>
            <a:br/>
            <a:r>
              <a:rPr>
                <a:solidFill>
                  <a:srgbClr val="007020"/>
                </a:solidFill>
                <a:latin typeface="Courier"/>
              </a:rPr>
              <a:t>.PHONY:</a:t>
            </a:r>
            <a:r>
              <a:rPr>
                <a:solidFill>
                  <a:srgbClr val="902000"/>
                </a:solidFill>
                <a:latin typeface="Courier"/>
              </a:rPr>
              <a:t> all</a:t>
            </a:r>
            <a:br/>
            <a:r>
              <a:rPr>
                <a:solidFill>
                  <a:srgbClr val="40A070"/>
                </a:solidFill>
                <a:latin typeface="Courier"/>
              </a:rPr>
              <a:t>all:</a:t>
            </a:r>
            <a:r>
              <a:rPr>
                <a:solidFill>
                  <a:srgbClr val="902000"/>
                </a:solidFill>
                <a:latin typeface="Courier"/>
              </a:rPr>
              <a:t> hello</a:t>
            </a:r>
            <a:br/>
            <a:br/>
            <a:r>
              <a:rPr i="1">
                <a:solidFill>
                  <a:srgbClr val="60A0B0"/>
                </a:solidFill>
                <a:latin typeface="Courier"/>
              </a:rPr>
              <a:t># This rule tells make how to build hello from hello.cpp</a:t>
            </a:r>
            <a:br/>
            <a:r>
              <a:rPr>
                <a:solidFill>
                  <a:srgbClr val="40A070"/>
                </a:solidFill>
                <a:latin typeface="Courier"/>
              </a:rPr>
              <a:t>hello:</a:t>
            </a:r>
            <a:r>
              <a:rPr>
                <a:solidFill>
                  <a:srgbClr val="902000"/>
                </a:solidFill>
                <a:latin typeface="Courier"/>
              </a:rPr>
              <a:t> hello.c</a:t>
            </a:r>
            <a:br/>
            <a:r>
              <a:rPr>
                <a:latin typeface="Courier"/>
              </a:rPr>
              <a:t>    g++ -o hello hello.c</a:t>
            </a:r>
            <a:br/>
            <a:br/>
            <a:r>
              <a:rPr i="1">
                <a:solidFill>
                  <a:srgbClr val="60A0B0"/>
                </a:solidFill>
                <a:latin typeface="Courier"/>
              </a:rPr>
              <a:t># This rule tells make to copy hello to the binaries subdirectory,</a:t>
            </a:r>
            <a:br/>
            <a:r>
              <a:rPr i="1">
                <a:solidFill>
                  <a:srgbClr val="60A0B0"/>
                </a:solidFill>
                <a:latin typeface="Courier"/>
              </a:rPr>
              <a:t># creating it if necessary</a:t>
            </a:r>
            <a:br/>
            <a:r>
              <a:rPr>
                <a:solidFill>
                  <a:srgbClr val="007020"/>
                </a:solidFill>
                <a:latin typeface="Courier"/>
              </a:rPr>
              <a:t>.PHONY:</a:t>
            </a:r>
            <a:r>
              <a:rPr>
                <a:solidFill>
                  <a:srgbClr val="902000"/>
                </a:solidFill>
                <a:latin typeface="Courier"/>
              </a:rPr>
              <a:t> install</a:t>
            </a:r>
            <a:br/>
            <a:r>
              <a:rPr>
                <a:solidFill>
                  <a:srgbClr val="40A070"/>
                </a:solidFill>
                <a:latin typeface="Courier"/>
              </a:rPr>
              <a:t>install:</a:t>
            </a:r>
            <a:br/>
            <a:r>
              <a:rPr>
                <a:latin typeface="Courier"/>
              </a:rPr>
              <a:t>    mkdir -p binaries</a:t>
            </a:r>
            <a:br/>
            <a:r>
              <a:rPr>
                <a:latin typeface="Courier"/>
              </a:rPr>
              <a:t>    cp -p hello binaries</a:t>
            </a:r>
            <a:br/>
            <a:br/>
            <a:r>
              <a:rPr i="1">
                <a:solidFill>
                  <a:srgbClr val="60A0B0"/>
                </a:solidFill>
                <a:latin typeface="Courier"/>
              </a:rPr>
              <a:t># This rule tells make to delete hello and hello.o</a:t>
            </a:r>
            <a:br/>
            <a:r>
              <a:rPr>
                <a:solidFill>
                  <a:srgbClr val="007020"/>
                </a:solidFill>
                <a:latin typeface="Courier"/>
              </a:rPr>
              <a:t>.PHONY:</a:t>
            </a:r>
            <a:r>
              <a:rPr>
                <a:solidFill>
                  <a:srgbClr val="902000"/>
                </a:solidFill>
                <a:latin typeface="Courier"/>
              </a:rPr>
              <a:t> clean </a:t>
            </a:r>
            <a:br/>
            <a:r>
              <a:rPr>
                <a:solidFill>
                  <a:srgbClr val="40A070"/>
                </a:solidFill>
                <a:latin typeface="Courier"/>
              </a:rPr>
              <a:t>clean:</a:t>
            </a:r>
            <a:br/>
            <a:r>
              <a:rPr>
                <a:latin typeface="Courier"/>
              </a:rPr>
              <a:t>    rm -f hello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(3)</a:t>
            </a:r>
          </a:p>
          <a:p>
            <a:pPr lvl="0" indent="0" marL="0">
              <a:buNone/>
            </a:pPr>
            <a:r>
              <a:rPr b="1"/>
              <a:t>compile.bat</a:t>
            </a:r>
          </a:p>
          <a:p>
            <a:pPr lvl="0" indent="0">
              <a:buNone/>
            </a:pPr>
            <a:r>
              <a:rPr>
                <a:latin typeface="Courier"/>
              </a:rPr>
              <a:t>make all .</a:t>
            </a:r>
          </a:p>
          <a:p>
            <a:pPr lvl="0" indent="0" marL="0">
              <a:buNone/>
            </a:pPr>
            <a:r>
              <a:rPr/>
              <a:t>will create hello.exe</a:t>
            </a:r>
          </a:p>
          <a:p>
            <a:pPr lvl="0" indent="0" marL="0">
              <a:buNone/>
            </a:pPr>
            <a:r>
              <a:rPr/>
              <a:t>check hello-make sample</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1-11-07-01-45-59-image.png" id="0" name="Picture 1"/>
          <p:cNvPicPr>
            <a:picLocks noGrp="1" noChangeAspect="1"/>
          </p:cNvPicPr>
          <p:nvPr/>
        </p:nvPicPr>
        <p:blipFill>
          <a:blip r:embed="rId2"/>
          <a:stretch>
            <a:fillRect/>
          </a:stretch>
        </p:blipFill>
        <p:spPr bwMode="auto">
          <a:xfrm>
            <a:off x="1727200" y="1600200"/>
            <a:ext cx="5689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JAVA Environment and Development</a:t>
            </a:r>
          </a:p>
        </p:txBody>
      </p:sp>
      <p:sp>
        <p:nvSpPr>
          <p:cNvPr id="4" name="Text Placeholder 3"/>
          <p:cNvSpPr>
            <a:spLocks noGrp="1"/>
          </p:cNvSpPr>
          <p:nvPr>
            <p:ph idx="2" sz="half" type="body"/>
          </p:nvPr>
        </p:nvSpPr>
        <p:spPr/>
        <p:txBody>
          <a:bodyPr/>
          <a:lstStyle/>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(3)</a:t>
            </a:r>
          </a:p>
          <a:p>
            <a:pPr lvl="0" indent="0" marL="0">
              <a:buNone/>
            </a:pPr>
            <a:r>
              <a:rPr/>
              <a:t>Select </a:t>
            </a:r>
            <a:r>
              <a:rPr b="1"/>
              <a:t>Console Application</a:t>
            </a:r>
            <a:r>
              <a:rPr/>
              <a:t> from </a:t>
            </a:r>
            <a:r>
              <a:rPr b="1"/>
              <a:t>Basic</a:t>
            </a:r>
            <a:r>
              <a:rPr/>
              <a:t> tab and with </a:t>
            </a:r>
            <a:r>
              <a:rPr b="1"/>
              <a:t>C Project</a:t>
            </a:r>
            <a:r>
              <a:rPr/>
              <a:t> Option and write a project name such as “</a:t>
            </a:r>
            <a:r>
              <a:rPr b="1"/>
              <a:t>Hello</a:t>
            </a:r>
            <a:r>
              <a:rPr/>
              <a:t>” then press OK</a:t>
            </a:r>
          </a:p>
          <a:p>
            <a:pPr lvl="0" indent="0" marL="0">
              <a:buNone/>
            </a:pPr>
            <a:r>
              <a:rPr/>
              <a:t>Select a folder and save </a:t>
            </a:r>
            <a:r>
              <a:rPr b="1"/>
              <a:t>Hello.dev</a:t>
            </a:r>
            <a:r>
              <a:rPr/>
              <a:t> project file.</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JDK and JRE Setup</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System Environments and Paths for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Netbeans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Eclipse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Intellij Idea (Jet Brains)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(Java)</a:t>
            </a:r>
          </a:p>
          <a:p>
            <a:pPr lvl="0" indent="0" marL="0">
              <a:buNone/>
            </a:pPr>
            <a:r>
              <a:rPr>
                <a:hlinkClick r:id="rId2"/>
              </a:rPr>
              <a:t>ASTERICS_HPC</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Environment and Development</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Visual Studio Community Edition (C#)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(4)</a:t>
            </a:r>
          </a:p>
          <a:p>
            <a:pPr lvl="0" indent="0" marL="0">
              <a:buNone/>
            </a:pPr>
            <a:r>
              <a:rPr/>
              <a:t>You will see a sample main with empty body</a:t>
            </a:r>
          </a:p>
        </p:txBody>
      </p:sp>
      <p:pic>
        <p:nvPicPr>
          <p:cNvPr descr="fig:  assets/2021-10-22-02-38-47-image.png" id="0" name="Picture 1"/>
          <p:cNvPicPr>
            <a:picLocks noGrp="1" noChangeAspect="1"/>
          </p:cNvPicPr>
          <p:nvPr/>
        </p:nvPicPr>
        <p:blipFill>
          <a:blip r:embed="rId2"/>
          <a:stretch>
            <a:fillRect/>
          </a:stretch>
        </p:blipFill>
        <p:spPr bwMode="auto">
          <a:xfrm>
            <a:off x="3568700" y="2247900"/>
            <a:ext cx="5105400" cy="137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a:t>
            </a:r>
          </a:p>
          <a:p>
            <a:pPr lvl="0" indent="0" marL="0">
              <a:buNone/>
            </a:pPr>
            <a:r>
              <a:rPr>
                <a:hlinkClick r:id="rId2"/>
              </a:rPr>
              <a:t>Outline</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Common Tools and Platforms</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Fatih Kalem</a:t>
            </a:r>
          </a:p>
        </p:txBody>
      </p:sp>
      <p:pic>
        <p:nvPicPr>
          <p:cNvPr descr="E:\UgurCoruh\RTEU\Lectures\2021-2022%20Bahar%20CE100%20-%20Algorithms%20and%20Programming%20II\ce103-algorithms-and-programming-I\docs\week-2-setup\assets\2022-01-29-00-28-55-image.png" id="0" name="Picture 1"/>
          <p:cNvPicPr>
            <a:picLocks noGrp="1" noChangeAspect="1"/>
          </p:cNvPicPr>
          <p:nvPr/>
        </p:nvPicPr>
        <p:blipFill>
          <a:blip r:embed="rId2"/>
          <a:stretch>
            <a:fillRect/>
          </a:stretch>
        </p:blipFill>
        <p:spPr bwMode="auto">
          <a:xfrm>
            <a:off x="3568700" y="1778000"/>
            <a:ext cx="5105400" cy="2832100"/>
          </a:xfrm>
          <a:prstGeom prst="rect">
            <a:avLst/>
          </a:prstGeom>
          <a:noFill/>
          <a:ln w="9525">
            <a:noFill/>
            <a:headEnd/>
            <a:tailEnd/>
          </a:ln>
        </p:spPr>
      </p:pic>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https://cdnvideo.eba.gov.tr/fatihkalem/fatihkalem_portable.zip</a:t>
            </a:r>
          </a:p>
          <a:p>
            <a:pPr lvl="0" indent="0" marL="0">
              <a:buNone/>
            </a:pPr>
            <a:r>
              <a:rPr/>
              <a:t>https://cdnvideo.eba.gov.tr/fatihkalem/fatihkalem_setup.exe</a:t>
            </a:r>
          </a:p>
        </p:txBody>
      </p:sp>
      <p:pic>
        <p:nvPicPr>
          <p:cNvPr descr="fig:  https://i.ytimg.com/vi/_FCjuWwOUDw/maxresdefault.jpg" id="0" name="Picture 1"/>
          <p:cNvPicPr>
            <a:picLocks noGrp="1" noChangeAspect="1"/>
          </p:cNvPicPr>
          <p:nvPr/>
        </p:nvPicPr>
        <p:blipFill>
          <a:blip r:embed="rId2"/>
          <a:stretch>
            <a:fillRect/>
          </a:stretch>
        </p:blipFill>
        <p:spPr bwMode="auto">
          <a:xfrm>
            <a:off x="3568700" y="1498600"/>
            <a:ext cx="5105400" cy="2870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Fatih Kalem indir - Akıllı Tahta için</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(Notepad for Source Code)</a:t>
            </a:r>
          </a:p>
        </p:txBody>
      </p:sp>
      <p:pic>
        <p:nvPicPr>
          <p:cNvPr descr="E:\UgurCoruh\RTEU\Lectures\2021-2022%20Bahar%20CE100%20-%20Algorithms%20and%20Programming%20II\ce103-algorithms-and-programming-I\docs\week-2-setup\assets\2022-01-29-00-29-15-image.png" id="0" name="Picture 1"/>
          <p:cNvPicPr>
            <a:picLocks noGrp="1" noChangeAspect="1"/>
          </p:cNvPicPr>
          <p:nvPr/>
        </p:nvPicPr>
        <p:blipFill>
          <a:blip r:embed="rId2"/>
          <a:stretch>
            <a:fillRect/>
          </a:stretch>
        </p:blipFill>
        <p:spPr bwMode="auto">
          <a:xfrm>
            <a:off x="3568700" y="927100"/>
            <a:ext cx="5105400" cy="45339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Downloads | Notepad++</a:t>
            </a:r>
          </a:p>
        </p:txBody>
      </p:sp>
      <p:pic>
        <p:nvPicPr>
          <p:cNvPr descr="E:\UgurCoruh\RTEU\Lectures\2021-2022%20Bahar%20CE100%20-%20Algorithms%20and%20Programming%20II\ce103-algorithms-and-programming-I\docs\week-2-setup\assets\2022-01-29-00-29-36-image.png" id="0" name="Picture 1"/>
          <p:cNvPicPr>
            <a:picLocks noGrp="1" noChangeAspect="1"/>
          </p:cNvPicPr>
          <p:nvPr/>
        </p:nvPicPr>
        <p:blipFill>
          <a:blip r:embed="rId3"/>
          <a:stretch>
            <a:fillRect/>
          </a:stretch>
        </p:blipFill>
        <p:spPr bwMode="auto">
          <a:xfrm>
            <a:off x="3568700" y="1257300"/>
            <a:ext cx="5105400" cy="3860800"/>
          </a:xfrm>
          <a:prstGeom prst="rect">
            <a:avLst/>
          </a:prstGeom>
          <a:noFill/>
          <a:ln w="9525">
            <a:noFill/>
            <a:headEnd/>
            <a:tailEnd/>
          </a:ln>
        </p:spPr>
      </p:pic>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HxD (Hex Editor)</a:t>
            </a:r>
          </a:p>
        </p:txBody>
      </p:sp>
      <p:pic>
        <p:nvPicPr>
          <p:cNvPr descr="E:\UgurCoruh\RTEU\Lectures\2021-2022%20Bahar%20CE100%20-%20Algorithms%20and%20Programming%20II\ce103-algorithms-and-programming-I\docs\week-2-setup\assets\2022-01-29-00-29-51-image.png" id="0" name="Picture 1"/>
          <p:cNvPicPr>
            <a:picLocks noGrp="1" noChangeAspect="1"/>
          </p:cNvPicPr>
          <p:nvPr/>
        </p:nvPicPr>
        <p:blipFill>
          <a:blip r:embed="rId2"/>
          <a:stretch>
            <a:fillRect/>
          </a:stretch>
        </p:blipFill>
        <p:spPr bwMode="auto">
          <a:xfrm>
            <a:off x="3568700" y="584200"/>
            <a:ext cx="5105400" cy="5219700"/>
          </a:xfrm>
          <a:prstGeom prst="rect">
            <a:avLst/>
          </a:prstGeom>
          <a:noFill/>
          <a:ln w="9525">
            <a:noFill/>
            <a:headEnd/>
            <a:tailEnd/>
          </a:ln>
        </p:spPr>
      </p:pic>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HxD - Freeware Hex Editor and Disk Editor | mh-nexus</a:t>
            </a:r>
          </a:p>
        </p:txBody>
      </p:sp>
      <p:pic>
        <p:nvPicPr>
          <p:cNvPr descr="E:\UgurCoruh\RTEU\Lectures\2021-2022%20Bahar%20CE100%20-%20Algorithms%20and%20Programming%20II\ce103-algorithms-and-programming-I\docs\week-2-setup\assets\2022-01-29-00-30-05-image.png" id="0" name="Picture 1"/>
          <p:cNvPicPr>
            <a:picLocks noGrp="1" noChangeAspect="1"/>
          </p:cNvPicPr>
          <p:nvPr/>
        </p:nvPicPr>
        <p:blipFill>
          <a:blip r:embed="rId3"/>
          <a:stretch>
            <a:fillRect/>
          </a:stretch>
        </p:blipFill>
        <p:spPr bwMode="auto">
          <a:xfrm>
            <a:off x="3568700" y="1549400"/>
            <a:ext cx="5105400" cy="3289300"/>
          </a:xfrm>
          <a:prstGeom prst="rect">
            <a:avLst/>
          </a:prstGeom>
          <a:noFill/>
          <a:ln w="9525">
            <a:noFill/>
            <a:headEnd/>
            <a:tailEnd/>
          </a:ln>
        </p:spPr>
      </p:pic>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Marktext (Markdown Syntax Editor)</a:t>
            </a:r>
          </a:p>
        </p:txBody>
      </p:sp>
      <p:pic>
        <p:nvPicPr>
          <p:cNvPr descr="assets/2022-01-29-00-30-18-image.png" id="0" name="Picture 1"/>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(5)</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own getch, s,ystem("pause") or input loop */</a:t>
            </a: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r>
              <a:rPr>
                <a:latin typeface="Courier"/>
              </a:rPr>
              <a:t>    retAdd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https://marktext.app/</a:t>
            </a:r>
          </a:p>
        </p:txBody>
      </p:sp>
      <p:pic>
        <p:nvPicPr>
          <p:cNvPr descr="assets/2022-01-29-00-30-30-image.png" id="0" name="Picture 1"/>
          <p:cNvPicPr>
            <a:picLocks noGrp="1" noChangeAspect="1"/>
          </p:cNvPicPr>
          <p:nvPr/>
        </p:nvPicPr>
        <p:blipFill>
          <a:blip r:embed="rId2"/>
          <a:stretch>
            <a:fillRect/>
          </a:stretch>
        </p:blipFill>
        <p:spPr bwMode="auto">
          <a:xfrm>
            <a:off x="3568700" y="1435100"/>
            <a:ext cx="5105400" cy="3505200"/>
          </a:xfrm>
          <a:prstGeom prst="rect">
            <a:avLst/>
          </a:prstGeom>
          <a:noFill/>
          <a:ln w="9525">
            <a:noFill/>
            <a:headEnd/>
            <a:tailEnd/>
          </a:ln>
        </p:spPr>
      </p:pic>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Cygwin (Linux environment for Windows)</a:t>
            </a:r>
          </a:p>
        </p:txBody>
      </p:sp>
      <p:pic>
        <p:nvPicPr>
          <p:cNvPr descr="assets/2022-01-29-00-30-42-image.png" id="0" name="Picture 1"/>
          <p:cNvPicPr>
            <a:picLocks noGrp="1" noChangeAspect="1"/>
          </p:cNvPicPr>
          <p:nvPr/>
        </p:nvPicPr>
        <p:blipFill>
          <a:blip r:embed="rId2"/>
          <a:stretch>
            <a:fillRect/>
          </a:stretch>
        </p:blipFill>
        <p:spPr bwMode="auto">
          <a:xfrm>
            <a:off x="3568700" y="863600"/>
            <a:ext cx="5105400" cy="4635500"/>
          </a:xfrm>
          <a:prstGeom prst="rect">
            <a:avLst/>
          </a:prstGeom>
          <a:noFill/>
          <a:ln w="9525">
            <a:noFill/>
            <a:headEnd/>
            <a:tailEnd/>
          </a:ln>
        </p:spPr>
      </p:pic>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https://www.cygwin.com/</a:t>
            </a:r>
          </a:p>
        </p:txBody>
      </p:sp>
      <p:pic>
        <p:nvPicPr>
          <p:cNvPr descr="assets/2022-01-29-00-30-53-image.png" id="0" name="Picture 1"/>
          <p:cNvPicPr>
            <a:picLocks noGrp="1" noChangeAspect="1"/>
          </p:cNvPicPr>
          <p:nvPr/>
        </p:nvPicPr>
        <p:blipFill>
          <a:blip r:embed="rId2"/>
          <a:stretch>
            <a:fillRect/>
          </a:stretch>
        </p:blipFill>
        <p:spPr bwMode="auto">
          <a:xfrm>
            <a:off x="3568700" y="1358900"/>
            <a:ext cx="5105400" cy="3644900"/>
          </a:xfrm>
          <a:prstGeom prst="rect">
            <a:avLst/>
          </a:prstGeom>
          <a:noFill/>
          <a:ln w="9525">
            <a:noFill/>
            <a:headEnd/>
            <a:tailEnd/>
          </a:ln>
        </p:spPr>
      </p:pic>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Dependency Walker (32-bit or 64-bit Windows module dependency checker)</a:t>
            </a:r>
          </a:p>
        </p:txBody>
      </p:sp>
      <p:pic>
        <p:nvPicPr>
          <p:cNvPr descr="assets/2022-01-29-00-31-05-image.png" id="0" name="Picture 1"/>
          <p:cNvPicPr>
            <a:picLocks noGrp="1" noChangeAspect="1"/>
          </p:cNvPicPr>
          <p:nvPr/>
        </p:nvPicPr>
        <p:blipFill>
          <a:blip r:embed="rId2"/>
          <a:stretch>
            <a:fillRect/>
          </a:stretch>
        </p:blipFill>
        <p:spPr bwMode="auto">
          <a:xfrm>
            <a:off x="3568700" y="584200"/>
            <a:ext cx="5105400" cy="5194300"/>
          </a:xfrm>
          <a:prstGeom prst="rect">
            <a:avLst/>
          </a:prstGeom>
          <a:noFill/>
          <a:ln w="9525">
            <a:noFill/>
            <a:headEnd/>
            <a:tailEnd/>
          </a:ln>
        </p:spPr>
      </p:pic>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https://www.dependencywalker.com/</a:t>
            </a:r>
          </a:p>
        </p:txBody>
      </p:sp>
      <p:pic>
        <p:nvPicPr>
          <p:cNvPr descr="assets/2022-01-29-00-31-16-image.png" id="0" name="Picture 1"/>
          <p:cNvPicPr>
            <a:picLocks noGrp="1" noChangeAspect="1"/>
          </p:cNvPicPr>
          <p:nvPr/>
        </p:nvPicPr>
        <p:blipFill>
          <a:blip r:embed="rId2"/>
          <a:stretch>
            <a:fillRect/>
          </a:stretch>
        </p:blipFill>
        <p:spPr bwMode="auto">
          <a:xfrm>
            <a:off x="3568700" y="1270000"/>
            <a:ext cx="5105400" cy="3822700"/>
          </a:xfrm>
          <a:prstGeom prst="rect">
            <a:avLst/>
          </a:prstGeom>
          <a:noFill/>
          <a:ln w="9525">
            <a:noFill/>
            <a:headEnd/>
            <a:tailEnd/>
          </a:ln>
        </p:spPr>
      </p:pic>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Doxygen (Code Documentation)</a:t>
            </a:r>
          </a:p>
        </p:txBody>
      </p:sp>
      <p:pic>
        <p:nvPicPr>
          <p:cNvPr descr="assets/2022-01-29-00-31-27-image.png" id="0" name="Picture 1"/>
          <p:cNvPicPr>
            <a:picLocks noGrp="1" noChangeAspect="1"/>
          </p:cNvPicPr>
          <p:nvPr/>
        </p:nvPicPr>
        <p:blipFill>
          <a:blip r:embed="rId2"/>
          <a:stretch>
            <a:fillRect/>
          </a:stretch>
        </p:blipFill>
        <p:spPr bwMode="auto">
          <a:xfrm>
            <a:off x="3568700" y="2514600"/>
            <a:ext cx="5105400" cy="1358900"/>
          </a:xfrm>
          <a:prstGeom prst="rect">
            <a:avLst/>
          </a:prstGeom>
          <a:noFill/>
          <a:ln w="9525">
            <a:noFill/>
            <a:headEnd/>
            <a:tailEnd/>
          </a:ln>
        </p:spPr>
      </p:pic>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Doxygen: Doxygen</a:t>
            </a:r>
          </a:p>
        </p:txBody>
      </p:sp>
      <p:pic>
        <p:nvPicPr>
          <p:cNvPr descr="assets/2022-01-29-00-31-38-image.png" id="0" name="Picture 1"/>
          <p:cNvPicPr>
            <a:picLocks noGrp="1" noChangeAspect="1"/>
          </p:cNvPicPr>
          <p:nvPr/>
        </p:nvPicPr>
        <p:blipFill>
          <a:blip r:embed="rId3"/>
          <a:stretch>
            <a:fillRect/>
          </a:stretch>
        </p:blipFill>
        <p:spPr bwMode="auto">
          <a:xfrm>
            <a:off x="3568700" y="1600200"/>
            <a:ext cx="5105400" cy="3175000"/>
          </a:xfrm>
          <a:prstGeom prst="rect">
            <a:avLst/>
          </a:prstGeom>
          <a:noFill/>
          <a:ln w="9525">
            <a:noFill/>
            <a:headEnd/>
            <a:tailEnd/>
          </a:ln>
        </p:spPr>
      </p:pic>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Sonarlint (Code Quality and Code Security Extension)</a:t>
            </a:r>
          </a:p>
        </p:txBody>
      </p:sp>
      <p:pic>
        <p:nvPicPr>
          <p:cNvPr descr="assets/2022-01-29-00-31-50-image.png" id="0" name="Picture 1"/>
          <p:cNvPicPr>
            <a:picLocks noGrp="1" noChangeAspect="1"/>
          </p:cNvPicPr>
          <p:nvPr/>
        </p:nvPicPr>
        <p:blipFill>
          <a:blip r:embed="rId2"/>
          <a:stretch>
            <a:fillRect/>
          </a:stretch>
        </p:blipFill>
        <p:spPr bwMode="auto">
          <a:xfrm>
            <a:off x="3568700" y="2184400"/>
            <a:ext cx="5105400" cy="2019300"/>
          </a:xfrm>
          <a:prstGeom prst="rect">
            <a:avLst/>
          </a:prstGeom>
          <a:noFill/>
          <a:ln w="9525">
            <a:noFill/>
            <a:headEnd/>
            <a:tailEnd/>
          </a:ln>
        </p:spPr>
      </p:pic>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https://www.sonarlint.org/</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Codepen.io (online code sharing)</a:t>
            </a:r>
          </a:p>
        </p:txBody>
      </p:sp>
      <p:pic>
        <p:nvPicPr>
          <p:cNvPr descr="assets/2022-01-29-00-32-40-image.png" id="0" name="Picture 1"/>
          <p:cNvPicPr>
            <a:picLocks noGrp="1" noChangeAspect="1"/>
          </p:cNvPicPr>
          <p:nvPr/>
        </p:nvPicPr>
        <p:blipFill>
          <a:blip r:embed="rId2"/>
          <a:stretch>
            <a:fillRect/>
          </a:stretch>
        </p:blipFill>
        <p:spPr bwMode="auto">
          <a:xfrm>
            <a:off x="3568700" y="977900"/>
            <a:ext cx="5105400" cy="4419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(6)</a:t>
            </a:r>
          </a:p>
          <a:p>
            <a:pPr lvl="0" indent="0" marL="0">
              <a:buNone/>
            </a:pPr>
            <a:r>
              <a:rPr/>
              <a:t>add the following line in main function. This will write “Hello, World!” on the screen and then wait a keypress to exit from application</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own getch, system("pause") or input loop */</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a:t>
            </a:r>
            <a:r>
              <a:rPr>
                <a:solidFill>
                  <a:srgbClr val="666666"/>
                </a:solidFill>
                <a:latin typeface="Courier"/>
              </a:rPr>
              <a:t>);</a:t>
            </a:r>
            <a:br/>
            <a:r>
              <a:rPr>
                <a:latin typeface="Courier"/>
              </a:rPr>
              <a:t>    getchar</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https://codepen.io/</a:t>
            </a:r>
          </a:p>
        </p:txBody>
      </p:sp>
      <p:pic>
        <p:nvPicPr>
          <p:cNvPr descr="assets/2022-01-29-00-32-49-image.png" id="0" name="Picture 1"/>
          <p:cNvPicPr>
            <a:picLocks noGrp="1" noChangeAspect="1"/>
          </p:cNvPicPr>
          <p:nvPr/>
        </p:nvPicPr>
        <p:blipFill>
          <a:blip r:embed="rId2"/>
          <a:stretch>
            <a:fillRect/>
          </a:stretch>
        </p:blipFill>
        <p:spPr bwMode="auto">
          <a:xfrm>
            <a:off x="3568700" y="876300"/>
            <a:ext cx="5105400" cy="4635500"/>
          </a:xfrm>
          <a:prstGeom prst="rect">
            <a:avLst/>
          </a:prstGeom>
          <a:noFill/>
          <a:ln w="9525">
            <a:noFill/>
            <a:headEnd/>
            <a:tailEnd/>
          </a:ln>
        </p:spPr>
      </p:pic>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Credit Card Sample</a:t>
            </a:r>
          </a:p>
          <a:p>
            <a:pPr lvl="0" indent="0" marL="0">
              <a:buNone/>
            </a:pPr>
            <a:r>
              <a:rPr/>
              <a:t>https://codepen.io/quinlo/pen/YONMEa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Codeshare.io (real time code sharing)</a:t>
            </a:r>
          </a:p>
        </p:txBody>
      </p:sp>
      <p:pic>
        <p:nvPicPr>
          <p:cNvPr descr="assets/2022-01-29-00-33-03-image.png" id="0" name="Picture 1"/>
          <p:cNvPicPr>
            <a:picLocks noGrp="1" noChangeAspect="1"/>
          </p:cNvPicPr>
          <p:nvPr/>
        </p:nvPicPr>
        <p:blipFill>
          <a:blip r:embed="rId2"/>
          <a:stretch>
            <a:fillRect/>
          </a:stretch>
        </p:blipFill>
        <p:spPr bwMode="auto">
          <a:xfrm>
            <a:off x="3568700" y="2286000"/>
            <a:ext cx="5105400" cy="1803400"/>
          </a:xfrm>
          <a:prstGeom prst="rect">
            <a:avLst/>
          </a:prstGeom>
          <a:noFill/>
          <a:ln w="9525">
            <a:noFill/>
            <a:headEnd/>
            <a:tailEnd/>
          </a:ln>
        </p:spPr>
      </p:pic>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https://codeshare.io/</a:t>
            </a:r>
          </a:p>
        </p:txBody>
      </p:sp>
      <p:pic>
        <p:nvPicPr>
          <p:cNvPr descr="assets/2022-01-29-00-33-17-image.png" id="0" name="Picture 1"/>
          <p:cNvPicPr>
            <a:picLocks noGrp="1" noChangeAspect="1"/>
          </p:cNvPicPr>
          <p:nvPr/>
        </p:nvPicPr>
        <p:blipFill>
          <a:blip r:embed="rId2"/>
          <a:stretch>
            <a:fillRect/>
          </a:stretch>
        </p:blipFill>
        <p:spPr bwMode="auto">
          <a:xfrm>
            <a:off x="3568700" y="1562100"/>
            <a:ext cx="5105400" cy="3238500"/>
          </a:xfrm>
          <a:prstGeom prst="rect">
            <a:avLst/>
          </a:prstGeom>
          <a:noFill/>
          <a:ln w="9525">
            <a:noFill/>
            <a:headEnd/>
            <a:tailEnd/>
          </a:ln>
        </p:spPr>
      </p:pic>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Codebeautify.org (online data conversion tools)</a:t>
            </a:r>
          </a:p>
        </p:txBody>
      </p:sp>
      <p:pic>
        <p:nvPicPr>
          <p:cNvPr descr="assets/2022-01-29-00-33-32-image.png" id="0" name="Picture 1"/>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https://codebeautify.org/</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AsciiFlow.com (ASCII drawing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Freemind (opensource mindmap application)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Wireflow (user flow designer)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PlantUML (software designer)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(7)</a:t>
            </a:r>
          </a:p>
          <a:p>
            <a:pPr lvl="0" indent="0" marL="0">
              <a:buNone/>
            </a:pPr>
            <a:r>
              <a:rPr/>
              <a:t>Then save the file</a:t>
            </a:r>
          </a:p>
        </p:txBody>
      </p:sp>
      <p:pic>
        <p:nvPicPr>
          <p:cNvPr descr="fig:  assets/2021-10-22-02-41-04-image.pn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Drawio (drawing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Putty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MobaXterm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Teamviewer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Paletton.com (Color Chooser)</a:t>
            </a:r>
          </a:p>
          <a:p>
            <a:pPr lvl="0" indent="0" marL="0">
              <a:buNone/>
            </a:pPr>
            <a:r>
              <a:rPr/>
              <a:t>//TODO//</a:t>
            </a:r>
          </a:p>
          <a:p>
            <a:pPr lvl="0" indent="0" marL="0">
              <a:spcBef>
                <a:spcPts val="3000"/>
              </a:spcBef>
              <a:buNone/>
            </a:pPr>
            <a:r>
              <a:rPr b="1"/>
              <a:t>alt:“alt” height:200px center</a:t>
            </a:r>
          </a:p>
          <a:p>
            <a:pPr lvl="0" indent="0" marL="0">
              <a:spcBef>
                <a:spcPts val="3000"/>
              </a:spcBef>
              <a:buNone/>
            </a:pPr>
            <a:r>
              <a:rPr b="1"/>
              <a:t>Understand (Static Code Analysis)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JD Project (Java Decompiler)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Cutter (Multi-Platform Reverse Engineering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IDA Pro / Freeware (Native Reverse Engineering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Visualization (Python, C , C++ , Java)</a:t>
            </a:r>
          </a:p>
          <a:p>
            <a:pPr lvl="0" indent="0" marL="0">
              <a:buNone/>
            </a:pPr>
            <a:r>
              <a:rPr/>
              <a:t>https://pythontutor.com/</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Assembly of C Code</a:t>
            </a:r>
          </a:p>
          <a:p>
            <a:pPr lvl="0" indent="0" marL="0">
              <a:buNone/>
            </a:pPr>
            <a:r>
              <a:rPr/>
              <a:t>https://godbolt.org/</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(8)</a:t>
            </a:r>
          </a:p>
          <a:p>
            <a:pPr lvl="0" indent="0" marL="0">
              <a:buNone/>
            </a:pPr>
            <a:r>
              <a:rPr/>
              <a:t>Use from menu </a:t>
            </a:r>
            <a:r>
              <a:rPr i="1"/>
              <a:t>Execute-&gt;Compile F5</a:t>
            </a:r>
            <a:r>
              <a:rPr/>
              <a:t> to generate Hello.exe</a:t>
            </a:r>
          </a:p>
        </p:txBody>
      </p:sp>
      <p:pic>
        <p:nvPicPr>
          <p:cNvPr descr="fig:  assets/2021-10-22-02-43-04-image.png" id="0" name="Picture 1"/>
          <p:cNvPicPr>
            <a:picLocks noGrp="1" noChangeAspect="1"/>
          </p:cNvPicPr>
          <p:nvPr/>
        </p:nvPicPr>
        <p:blipFill>
          <a:blip r:embed="rId2"/>
          <a:stretch>
            <a:fillRect/>
          </a:stretch>
        </p:blipFill>
        <p:spPr bwMode="auto">
          <a:xfrm>
            <a:off x="3568700" y="1714500"/>
            <a:ext cx="5105400" cy="2451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Mobile Device Screen Sharing for Demo</a:t>
            </a:r>
          </a:p>
          <a:p>
            <a:pPr lvl="0" indent="0" marL="0">
              <a:buNone/>
            </a:pPr>
            <a:r>
              <a:rPr>
                <a:hlinkClick r:id="rId2"/>
              </a:rPr>
              <a:t>GitHub - Genymobile/scrcpy: Display and control your Android device</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Travis-CI</a:t>
            </a:r>
          </a:p>
          <a:p>
            <a:pPr lvl="0"/>
            <a:r>
              <a:rPr/>
              <a:t>Travis.yml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Jenkins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Valgrind</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Docker</a:t>
            </a:r>
          </a:p>
          <a:p>
            <a:pPr lvl="0" indent="0">
              <a:buNone/>
            </a:pPr>
            <a:r>
              <a:rPr>
                <a:latin typeface="Courier"/>
              </a:rPr>
              <a:t>- https://www.youtube.com/watch?v=nBwJm0onzeo&amp;ab_channel=GaryExplains  Dockerfile</a:t>
            </a:r>
          </a:p>
          <a:p>
            <a:pPr lvl="0"/>
            <a:r>
              <a:rPr/>
              <a:t>DockerHub</a:t>
            </a:r>
          </a:p>
          <a:p>
            <a:pPr lvl="0"/>
            <a:r>
              <a:rPr/>
              <a:t>Docker Compose Yaml</a:t>
            </a:r>
          </a:p>
          <a:p>
            <a:pPr lvl="0"/>
            <a:r>
              <a:rPr/>
              <a:t>Dockerrun.aws.json (AWS)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Nuget Packages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Vim for Windows</a:t>
            </a:r>
          </a:p>
          <a:p>
            <a:pPr lvl="0"/>
            <a:r>
              <a:rPr/>
              <a:t>vim/vim-wim32-installer (windows vim installer)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SCV Cryptomanager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Addario CryptoBench</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Raymond’s MD5 &amp; SHA Checksum Utility</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(9)</a:t>
            </a:r>
          </a:p>
          <a:p>
            <a:pPr lvl="0" indent="0" marL="0">
              <a:buNone/>
            </a:pPr>
            <a:r>
              <a:rPr/>
              <a:t>You can find the generated Hello.exe path from Compile.log as follow. Check the Output Filename</a:t>
            </a:r>
          </a:p>
          <a:p>
            <a:pPr lvl="0" indent="0">
              <a:buNone/>
            </a:pPr>
            <a:r>
              <a:rPr>
                <a:latin typeface="Courier"/>
              </a:rPr>
              <a:t>Compiling project changes...
--------
- Project Filename: E:\UgurCoruh\RTEU\Lectures\2021-2022 Güz CE103 - Algorithms and Programming I\Lectures\ce103-algorithms-and-programming-I\Week-2\devcpp-hello-world-apps\Hello.dev
- Compiler Name: TDM-GCC 4.9.2 64-bit Release
Building makefile...
--------
- Filename: E:\UgurCoruh\RTEU\Lectures\2021-2022 Güz CE103 - Algorithms and Programming I\Lectures\ce103-algorithms-and-programming-I\Week-2\devcpp-hello-world-apps\Makefile.win
Processing makefile...
--------
- Makefile Processor: C:\Program Files (x86)\Dev-Cpp\MinGW64\bin\mingw32-make.exe
- Command: mingw32-make.exe -f "E:\UgurCoruh\RTEU\Lectures\2021-2022 Güz CE103 - Algorithms and Programming I\Lectures\ce103-algorithms-and-programming-I\Week-2\devcpp-hello-world-apps\Makefile.win" all
gcc.exe -c main.c -o main.o -I"C:/Program Files (x86)/Dev-Cpp/MinGW64/include" -I"C:/Program Files (x86)/Dev-Cpp/MinGW64/x86_64-w64-mingw32/include" -I"C:/Program Files (x86)/Dev-Cpp/MinGW64/lib/gcc/x86_64-w64-mingw32/4.9.2/include" 
gcc.exe main.o -o Hello.exe -L"C:/Program Files (x86)/Dev-Cpp/MinGW64/lib" -L"C:/Program Files (x86)/Dev-Cpp/MinGW64/x86_64-w64-mingw32/lib" -static-libgcc
Compilation results...
--------
- Errors: 0
- Warnings: 0
- Output Filename: E:\UgurCoruh\RTEU\Lectures\2021-2022 Güz CE103 - Algorithms and Programming I\Lectures\ce103-algorithms-and-programming-I\Week-2\devcpp-hello-world-apps\Hello.exe
- Output Size: 128,103515625 KiB
- Compilation Time: 2,13s</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SlavaSoft HashCalc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Portable PGP</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Online Programming Envoriments</a:t>
            </a:r>
          </a:p>
          <a:p>
            <a:pPr lvl="0" indent="-457200" marL="457200">
              <a:buAutoNum type="romanLcPeriod"/>
            </a:pPr>
            <a:r>
              <a:rPr/>
              <a:t>Hackerrank</a:t>
            </a:r>
          </a:p>
          <a:p>
            <a:pPr lvl="0" indent="-457200" marL="457200">
              <a:buAutoNum type="romanLcPeriod"/>
            </a:pPr>
            <a:r>
              <a:rPr/>
              <a:t>CS50 Sandbox</a:t>
            </a:r>
          </a:p>
          <a:p>
            <a:pPr lvl="0" indent="-457200" marL="457200">
              <a:buAutoNum type="romanLcPeriod"/>
            </a:pPr>
            <a:r>
              <a:rPr/>
              <a:t>Programiz C Online Complier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(10)</a:t>
            </a:r>
          </a:p>
          <a:p>
            <a:pPr lvl="0" indent="0" marL="0">
              <a:buNone/>
            </a:pPr>
            <a:r>
              <a:rPr/>
              <a:t>Then you can run with Execute-&gt;Run F10 or Directly Compile&amp;Run F11</a:t>
            </a:r>
          </a:p>
        </p:txBody>
      </p:sp>
      <p:pic>
        <p:nvPicPr>
          <p:cNvPr descr="fig:  assets/2021-10-22-02-44-37-image.png" id="0" name="Picture 1"/>
          <p:cNvPicPr>
            <a:picLocks noGrp="1" noChangeAspect="1"/>
          </p:cNvPicPr>
          <p:nvPr/>
        </p:nvPicPr>
        <p:blipFill>
          <a:blip r:embed="rId2"/>
          <a:stretch>
            <a:fillRect/>
          </a:stretch>
        </p:blipFill>
        <p:spPr bwMode="auto">
          <a:xfrm>
            <a:off x="3619500" y="266700"/>
            <a:ext cx="50038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(11)</a:t>
            </a:r>
          </a:p>
          <a:p>
            <a:pPr lvl="0" indent="0" marL="0">
              <a:buNone/>
            </a:pPr>
            <a:r>
              <a:rPr/>
              <a:t>for debugging operations, just change the code and add more statements as follow</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getch, system(",pause") or input loop */</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"Hello, World! Step-1\n"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Step-2\n"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Step-3\n"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Step-4\n"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Step-5\n"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Step-6\n"</a:t>
            </a:r>
            <a:r>
              <a:rPr>
                <a:solidFill>
                  <a:srgbClr val="666666"/>
                </a:solidFill>
                <a:latin typeface="Courier"/>
              </a:rPr>
              <a:t>);</a:t>
            </a:r>
            <a:br/>
            <a:br/>
            <a:r>
              <a:rPr>
                <a:latin typeface="Courier"/>
              </a:rPr>
              <a:t>    getchar</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CE103 Algorithms and Programming I</a:t>
            </a:r>
          </a:p>
          <a:p>
            <a:pPr lvl="0" indent="0" marL="0">
              <a:spcBef>
                <a:spcPts val="3000"/>
              </a:spcBef>
              <a:buNone/>
            </a:pPr>
            <a:r>
              <a:rPr b="1"/>
              <a:t>Week-2</a:t>
            </a:r>
          </a:p>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(12)</a:t>
            </a:r>
          </a:p>
          <a:p>
            <a:pPr lvl="0" indent="0" marL="0">
              <a:buNone/>
            </a:pPr>
            <a:r>
              <a:rPr/>
              <a:t>Click on line numbers and add breakpoints for debugger. This red point will be debugger stop points</a:t>
            </a:r>
          </a:p>
        </p:txBody>
      </p:sp>
      <p:pic>
        <p:nvPicPr>
          <p:cNvPr descr="fig:  assets/2021-10-22-02-52-41-image.png" id="0" name="Picture 1"/>
          <p:cNvPicPr>
            <a:picLocks noGrp="1" noChangeAspect="1"/>
          </p:cNvPicPr>
          <p:nvPr/>
        </p:nvPicPr>
        <p:blipFill>
          <a:blip r:embed="rId2"/>
          <a:stretch>
            <a:fillRect/>
          </a:stretch>
        </p:blipFill>
        <p:spPr bwMode="auto">
          <a:xfrm>
            <a:off x="3568700" y="1409700"/>
            <a:ext cx="5105400" cy="3048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(13)</a:t>
            </a:r>
          </a:p>
          <a:p>
            <a:pPr lvl="0" indent="0" marL="0">
              <a:buNone/>
            </a:pPr>
            <a:r>
              <a:rPr/>
              <a:t>In the ,menu section select compiler with debug option</a:t>
            </a:r>
          </a:p>
        </p:txBody>
      </p:sp>
      <p:pic>
        <p:nvPicPr>
          <p:cNvPr descr="fig:  assets/2021-10-22-02-53-40-image.png" id="0" name="Picture 1"/>
          <p:cNvPicPr>
            <a:picLocks noGrp="1" noChangeAspect="1"/>
          </p:cNvPicPr>
          <p:nvPr/>
        </p:nvPicPr>
        <p:blipFill>
          <a:blip r:embed="rId2"/>
          <a:stretch>
            <a:fillRect/>
          </a:stretch>
        </p:blipFill>
        <p:spPr bwMode="auto">
          <a:xfrm>
            <a:off x="3568700" y="2120900"/>
            <a:ext cx="5105400" cy="162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(14)</a:t>
            </a:r>
          </a:p>
          <a:p>
            <a:pPr lvl="0" indent="0" marL="0">
              <a:buNone/>
            </a:pPr>
            <a:r>
              <a:rPr/>
              <a:t>Compile application with debug setting and in Execute Section use Debug F5 to start debugging</a:t>
            </a:r>
          </a:p>
        </p:txBody>
      </p:sp>
      <p:pic>
        <p:nvPicPr>
          <p:cNvPr descr="fig:  assets/2021-10-22-02-55-21-image.png" id="0" name="Picture 1"/>
          <p:cNvPicPr>
            <a:picLocks noGrp="1" noChangeAspect="1"/>
          </p:cNvPicPr>
          <p:nvPr/>
        </p:nvPicPr>
        <p:blipFill>
          <a:blip r:embed="rId2"/>
          <a:stretch>
            <a:fillRect/>
          </a:stretch>
        </p:blipFill>
        <p:spPr bwMode="auto">
          <a:xfrm>
            <a:off x="4178300" y="266700"/>
            <a:ext cx="38862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(15)</a:t>
            </a:r>
          </a:p>
          <a:p>
            <a:pPr lvl="0" indent="0" marL="0">
              <a:buNone/>
            </a:pPr>
            <a:r>
              <a:rPr/>
              <a:t>Debugger will stop at breakpoint at the debug point (blue line)</a:t>
            </a:r>
          </a:p>
        </p:txBody>
      </p:sp>
      <p:pic>
        <p:nvPicPr>
          <p:cNvPr descr="fig:  assets/2021-10-22-02-56-25-image.png" id="0" name="Picture 1"/>
          <p:cNvPicPr>
            <a:picLocks noGrp="1" noChangeAspect="1"/>
          </p:cNvPicPr>
          <p:nvPr/>
        </p:nvPicPr>
        <p:blipFill>
          <a:blip r:embed="rId2"/>
          <a:stretch>
            <a:fillRect/>
          </a:stretch>
        </p:blipFill>
        <p:spPr bwMode="auto">
          <a:xfrm>
            <a:off x="3568700" y="1168400"/>
            <a:ext cx="5105400" cy="3517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(16)</a:t>
            </a:r>
          </a:p>
          <a:p>
            <a:pPr lvl="0" indent="0" marL="0">
              <a:buNone/>
            </a:pPr>
            <a:r>
              <a:rPr/>
              <a:t>Moving to next statement can be done via control buttons or shortcuts</a:t>
            </a:r>
          </a:p>
        </p:txBody>
      </p:sp>
      <p:pic>
        <p:nvPicPr>
          <p:cNvPr descr="fig:  assets/2021-10-22-02-57-14-image.png" id="0" name="Picture 1"/>
          <p:cNvPicPr>
            <a:picLocks noGrp="1" noChangeAspect="1"/>
          </p:cNvPicPr>
          <p:nvPr/>
        </p:nvPicPr>
        <p:blipFill>
          <a:blip r:embed="rId2"/>
          <a:stretch>
            <a:fillRect/>
          </a:stretch>
        </p:blipFill>
        <p:spPr bwMode="auto">
          <a:xfrm>
            <a:off x="3568700" y="1638300"/>
            <a:ext cx="5105400" cy="2590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(17)</a:t>
            </a:r>
          </a:p>
          <a:p>
            <a:pPr lvl="0" indent="0" marL="0">
              <a:buNone/>
            </a:pPr>
            <a:r>
              <a:rPr/>
              <a:t>Press F8 to step-by-step continue</a:t>
            </a:r>
          </a:p>
          <a:p>
            <a:pPr lvl="0" indent="0" marL="0">
              <a:buNone/>
            </a:pPr>
            <a:r>
              <a:rPr/>
              <a:t>Then go to Project Options - Compiler - Linker and set Generate debugging information to “yes”, and make sure you are not using any optimization options (they’re not good for debug mode). Also check the Parameters tab, make sure you don’t have any optimization options (like -O2 or -O3, but -O0 is ok because it means no optimization) or strip option (-s).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(18)</a:t>
            </a:r>
          </a:p>
          <a:p>
            <a:pPr lvl="0" indent="0" marL="0">
              <a:buNone/>
            </a:pPr>
            <a:r>
              <a:rPr/>
              <a:t>After that, do a full rebuild (Ctrl-F11), then set breakpoint(s) where you want the debugger to stop (otherwise it will just run the program). To set a breakpoint on a line, just click on the gutter (the gray band on the left), or press Ctrl-F5.</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(19)</a:t>
            </a:r>
          </a:p>
          <a:p>
            <a:pPr lvl="0" indent="0" marL="0">
              <a:buNone/>
            </a:pPr>
            <a:r>
              <a:rPr/>
              <a:t>Now you are ready to launch the debugger, by pressing F8 or clicking the debug button. If everything goes well, the program will start, and then stop at the first breakpoint. Then you can step through the code, entering function calls, by pressing Shift-F7 or the “step into” button, or stepping over the function calls, by pressing F7 or the “next step” button. You can press Ctrl-F7 or the “continue” button to continue execution till the next breakpoint. At any time, you can add or remove breakpoints.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(20)</a:t>
            </a:r>
          </a:p>
          <a:p>
            <a:pPr lvl="0" indent="0" marL="0">
              <a:buNone/>
            </a:pPr>
            <a:r>
              <a:rPr/>
              <a:t>When the program stopped at a breakpoint and you are stepping through the code, you can display the values of various variables in your program by putting your mouse over them, or you can display variables and expressions by pressing F4 or the “add watch” button and typing the expression.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(21)</a:t>
            </a:r>
          </a:p>
          <a:p>
            <a:pPr lvl="0" indent="0" marL="0">
              <a:buNone/>
            </a:pPr>
            <a:r>
              <a:rPr>
                <a:hlinkClick r:id="rId2"/>
              </a:rPr>
              <a:t>How do I debug using Dev-C++</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Algorithm Basics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a:t>
            </a:r>
          </a:p>
          <a:p>
            <a:pPr lvl="0" indent="0" marL="0">
              <a:buNone/>
            </a:pPr>
            <a:r>
              <a:rPr/>
              <a:t>Download Code Blocks from the following link</a:t>
            </a:r>
          </a:p>
          <a:p>
            <a:pPr lvl="0" indent="0" marL="0">
              <a:buNone/>
            </a:pPr>
            <a:r>
              <a:rPr>
                <a:hlinkClick r:id="rId2"/>
              </a:rPr>
              <a:t>Binary releases - Code::Blocks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(2)</a:t>
            </a:r>
          </a:p>
          <a:p>
            <a:pPr lvl="0" indent="0" marL="0">
              <a:buNone/>
            </a:pPr>
            <a:r>
              <a:rPr/>
              <a:t>Open Code Blocks and</a:t>
            </a:r>
          </a:p>
          <a:p>
            <a:pPr lvl="0" indent="0" marL="0">
              <a:buNone/>
            </a:pPr>
            <a:r>
              <a:rPr/>
              <a:t>Select File-&gt;New-&gt;Project</a:t>
            </a:r>
          </a:p>
        </p:txBody>
      </p:sp>
      <p:pic>
        <p:nvPicPr>
          <p:cNvPr descr="fig:  assets/2021-10-22-03-33-42-image.png" id="0" name="Picture 1"/>
          <p:cNvPicPr>
            <a:picLocks noGrp="1" noChangeAspect="1"/>
          </p:cNvPicPr>
          <p:nvPr/>
        </p:nvPicPr>
        <p:blipFill>
          <a:blip r:embed="rId2"/>
          <a:stretch>
            <a:fillRect/>
          </a:stretch>
        </p:blipFill>
        <p:spPr bwMode="auto">
          <a:xfrm>
            <a:off x="3568700" y="977900"/>
            <a:ext cx="5105400" cy="391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(3)</a:t>
            </a:r>
          </a:p>
          <a:p>
            <a:pPr lvl="0" indent="0" marL="0">
              <a:buNone/>
            </a:pPr>
            <a:r>
              <a:rPr/>
              <a:t>Select Console Application</a:t>
            </a:r>
          </a:p>
          <a:p>
            <a:pPr lvl="0" indent="0" marL="0">
              <a:buNone/>
            </a:pPr>
            <a:r>
              <a:rPr/>
              <a:t>Click Next from Opening Window</a:t>
            </a:r>
          </a:p>
        </p:txBody>
      </p:sp>
      <p:pic>
        <p:nvPicPr>
          <p:cNvPr descr="fig:  assets/2021-10-22-03-34-32-image.png" id="0" name="Picture 1"/>
          <p:cNvPicPr>
            <a:picLocks noGrp="1" noChangeAspect="1"/>
          </p:cNvPicPr>
          <p:nvPr/>
        </p:nvPicPr>
        <p:blipFill>
          <a:blip r:embed="rId2"/>
          <a:stretch>
            <a:fillRect/>
          </a:stretch>
        </p:blipFill>
        <p:spPr bwMode="auto">
          <a:xfrm>
            <a:off x="3568700" y="546100"/>
            <a:ext cx="5105400" cy="4775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(4)</a:t>
            </a:r>
          </a:p>
          <a:p>
            <a:pPr lvl="0" indent="0" marL="0">
              <a:buNone/>
            </a:pPr>
            <a:r>
              <a:rPr/>
              <a:t>Select C for Sample Project</a:t>
            </a:r>
          </a:p>
        </p:txBody>
      </p:sp>
      <p:pic>
        <p:nvPicPr>
          <p:cNvPr descr="fig:  assets/2021-10-22-03-34-44-image.png" id="0" name="Picture 1"/>
          <p:cNvPicPr>
            <a:picLocks noGrp="1" noChangeAspect="1"/>
          </p:cNvPicPr>
          <p:nvPr/>
        </p:nvPicPr>
        <p:blipFill>
          <a:blip r:embed="rId2"/>
          <a:stretch>
            <a:fillRect/>
          </a:stretch>
        </p:blipFill>
        <p:spPr bwMode="auto">
          <a:xfrm>
            <a:off x="3568700" y="546100"/>
            <a:ext cx="5105400" cy="4787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(5)</a:t>
            </a:r>
          </a:p>
          <a:p>
            <a:pPr lvl="0" indent="0" marL="0">
              <a:buNone/>
            </a:pPr>
            <a:r>
              <a:rPr/>
              <a:t>Write a project name and title also set a project folder</a:t>
            </a:r>
          </a:p>
        </p:txBody>
      </p:sp>
      <p:pic>
        <p:nvPicPr>
          <p:cNvPr descr="fig:  assets/2021-10-22-03-35-41-image.png" id="0" name="Picture 1"/>
          <p:cNvPicPr>
            <a:picLocks noGrp="1" noChangeAspect="1"/>
          </p:cNvPicPr>
          <p:nvPr/>
        </p:nvPicPr>
        <p:blipFill>
          <a:blip r:embed="rId2"/>
          <a:stretch>
            <a:fillRect/>
          </a:stretch>
        </p:blipFill>
        <p:spPr bwMode="auto">
          <a:xfrm>
            <a:off x="3568700" y="584200"/>
            <a:ext cx="5105400" cy="469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(6)</a:t>
            </a:r>
          </a:p>
          <a:p>
            <a:pPr lvl="0" indent="0" marL="0">
              <a:buNone/>
            </a:pPr>
            <a:r>
              <a:rPr/>
              <a:t>Select complier for this project we selected GCC but you can select C compliers from list. Set Debug and Release executable output folders.</a:t>
            </a:r>
          </a:p>
        </p:txBody>
      </p:sp>
      <p:pic>
        <p:nvPicPr>
          <p:cNvPr descr="fig:  assets/2021-10-22-03-36-10-image.png" id="0" name="Picture 1"/>
          <p:cNvPicPr>
            <a:picLocks noGrp="1" noChangeAspect="1"/>
          </p:cNvPicPr>
          <p:nvPr/>
        </p:nvPicPr>
        <p:blipFill>
          <a:blip r:embed="rId2"/>
          <a:stretch>
            <a:fillRect/>
          </a:stretch>
        </p:blipFill>
        <p:spPr bwMode="auto">
          <a:xfrm>
            <a:off x="3568700" y="533400"/>
            <a:ext cx="5105400" cy="4813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(7)</a:t>
            </a:r>
          </a:p>
          <a:p>
            <a:pPr lvl="0" indent="0" marL="0">
              <a:buNone/>
            </a:pPr>
            <a:r>
              <a:rPr/>
              <a:t>After this wizard you will have the following code</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world!\n"</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(8)</a:t>
            </a:r>
          </a:p>
          <a:p>
            <a:pPr lvl="0" indent="0" marL="0">
              <a:buNone/>
            </a:pPr>
            <a:r>
              <a:rPr/>
              <a:t>Select Debug Build from menu</a:t>
            </a:r>
          </a:p>
        </p:txBody>
      </p:sp>
      <p:pic>
        <p:nvPicPr>
          <p:cNvPr descr="fig:  assets/2021-10-22-03-38-33-image.png" id="0" name="Picture 1"/>
          <p:cNvPicPr>
            <a:picLocks noGrp="1" noChangeAspect="1"/>
          </p:cNvPicPr>
          <p:nvPr/>
        </p:nvPicPr>
        <p:blipFill>
          <a:blip r:embed="rId2"/>
          <a:stretch>
            <a:fillRect/>
          </a:stretch>
        </p:blipFill>
        <p:spPr bwMode="auto">
          <a:xfrm>
            <a:off x="3568700" y="1968500"/>
            <a:ext cx="5105400" cy="1930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(9)</a:t>
            </a:r>
          </a:p>
          <a:p>
            <a:pPr lvl="0" indent="0" marL="0">
              <a:buNone/>
            </a:pPr>
            <a:r>
              <a:rPr/>
              <a:t>Run with Build and Run F9</a:t>
            </a:r>
          </a:p>
        </p:txBody>
      </p:sp>
      <p:pic>
        <p:nvPicPr>
          <p:cNvPr descr="fig:  assets/2021-10-22-03-36-51-image.pn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(10)</a:t>
            </a:r>
          </a:p>
          <a:p>
            <a:pPr lvl="0" indent="0" marL="0">
              <a:buNone/>
            </a:pPr>
            <a:r>
              <a:rPr/>
              <a:t>You should see the following output</a:t>
            </a:r>
          </a:p>
        </p:txBody>
      </p:sp>
      <p:pic>
        <p:nvPicPr>
          <p:cNvPr descr="fig:  assets/2021-10-22-03-37-14-image.png" id="0" name="Picture 1"/>
          <p:cNvPicPr>
            <a:picLocks noGrp="1" noChangeAspect="1"/>
          </p:cNvPicPr>
          <p:nvPr/>
        </p:nvPicPr>
        <p:blipFill>
          <a:blip r:embed="rId2"/>
          <a:stretch>
            <a:fillRect/>
          </a:stretch>
        </p:blipFill>
        <p:spPr bwMode="auto">
          <a:xfrm>
            <a:off x="3568700" y="2019300"/>
            <a:ext cx="5105400" cy="1841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Flowgorithm</a:t>
            </a:r>
          </a:p>
          <a:p>
            <a:pPr lvl="0" indent="0" marL="0">
              <a:buNone/>
            </a:pPr>
            <a:r>
              <a:rPr/>
              <a:t>http://www.flowgorithm.org/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(11)</a:t>
            </a:r>
          </a:p>
          <a:p>
            <a:pPr lvl="0" indent="0" marL="0">
              <a:buNone/>
            </a:pPr>
            <a:r>
              <a:rPr/>
              <a:t>Add the following lines to your source code for debugging</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Step-1\n"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Step-2\n"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Step-3\n"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Step-4\n"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Step-5\n"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Step-6\n"</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(12)</a:t>
            </a:r>
          </a:p>
          <a:p>
            <a:pPr lvl="0" indent="0" marL="0">
              <a:buNone/>
            </a:pPr>
            <a:r>
              <a:rPr/>
              <a:t>and add break points with F5 or mouse click</a:t>
            </a:r>
          </a:p>
        </p:txBody>
      </p:sp>
      <p:pic>
        <p:nvPicPr>
          <p:cNvPr descr="fig:  assets/2021-10-22-03-44-38-image.png" id="0" name="Picture 1"/>
          <p:cNvPicPr>
            <a:picLocks noGrp="1" noChangeAspect="1"/>
          </p:cNvPicPr>
          <p:nvPr/>
        </p:nvPicPr>
        <p:blipFill>
          <a:blip r:embed="rId2"/>
          <a:stretch>
            <a:fillRect/>
          </a:stretch>
        </p:blipFill>
        <p:spPr bwMode="auto">
          <a:xfrm>
            <a:off x="3568700" y="1651000"/>
            <a:ext cx="5105400" cy="257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(13)</a:t>
            </a:r>
          </a:p>
          <a:p>
            <a:pPr lvl="0" indent="0" marL="0">
              <a:buNone/>
            </a:pPr>
            <a:r>
              <a:rPr/>
              <a:t>select Debug-&gt;Start/Continue to start debugger</a:t>
            </a:r>
          </a:p>
        </p:txBody>
      </p:sp>
      <p:pic>
        <p:nvPicPr>
          <p:cNvPr descr="fig:  assets/2021-10-22-03-45-21-image.png" id="0" name="Picture 1"/>
          <p:cNvPicPr>
            <a:picLocks noGrp="1" noChangeAspect="1"/>
          </p:cNvPicPr>
          <p:nvPr/>
        </p:nvPicPr>
        <p:blipFill>
          <a:blip r:embed="rId2"/>
          <a:stretch>
            <a:fillRect/>
          </a:stretch>
        </p:blipFill>
        <p:spPr bwMode="auto">
          <a:xfrm>
            <a:off x="3949700" y="266700"/>
            <a:ext cx="4343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(14)</a:t>
            </a:r>
          </a:p>
          <a:p>
            <a:pPr lvl="0" indent="0" marL="0">
              <a:buNone/>
            </a:pPr>
            <a:r>
              <a:rPr/>
              <a:t>If you see the following error this is related with long or turkish character including path. Just move project to a shorter path and try again</a:t>
            </a:r>
          </a:p>
          <a:p>
            <a:pPr lvl="0" indent="0">
              <a:buNone/>
            </a:pPr>
            <a:r>
              <a:rPr>
                <a:latin typeface="Courier"/>
              </a:rPr>
              <a:t>Setting breakpoints
Debugger name and version: GNU gdb (GDB) 8.1
Starting the debuggee failed: No executable specified, use `target exec'.
Debugger finished with status 0</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(15)</a:t>
            </a:r>
          </a:p>
          <a:p>
            <a:pPr lvl="0" indent="0" marL="0">
              <a:buNone/>
            </a:pPr>
            <a:r>
              <a:rPr/>
              <a:t>You will see the following yellow pointer for debugger</a:t>
            </a:r>
          </a:p>
        </p:txBody>
      </p:sp>
      <p:pic>
        <p:nvPicPr>
          <p:cNvPr descr="fig:  assets/2021-10-22-03-44-38-image.png" id="0" name="Picture 1"/>
          <p:cNvPicPr>
            <a:picLocks noGrp="1" noChangeAspect="1"/>
          </p:cNvPicPr>
          <p:nvPr/>
        </p:nvPicPr>
        <p:blipFill>
          <a:blip r:embed="rId2"/>
          <a:stretch>
            <a:fillRect/>
          </a:stretch>
        </p:blipFill>
        <p:spPr bwMode="auto">
          <a:xfrm>
            <a:off x="3568700" y="1651000"/>
            <a:ext cx="5105400" cy="257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(16)</a:t>
            </a:r>
          </a:p>
          <a:p>
            <a:pPr lvl="0" indent="0" marL="0">
              <a:buNone/>
            </a:pPr>
            <a:r>
              <a:rPr/>
              <a:t>You can use the following menu or shortcuts for step-by-step debugging.</a:t>
            </a:r>
          </a:p>
        </p:txBody>
      </p:sp>
      <p:pic>
        <p:nvPicPr>
          <p:cNvPr descr="fig:  assets/2021-10-22-03-45-08-image.png" id="0" name="Picture 1"/>
          <p:cNvPicPr>
            <a:picLocks noGrp="1" noChangeAspect="1"/>
          </p:cNvPicPr>
          <p:nvPr/>
        </p:nvPicPr>
        <p:blipFill>
          <a:blip r:embed="rId2"/>
          <a:stretch>
            <a:fillRect/>
          </a:stretch>
        </p:blipFill>
        <p:spPr bwMode="auto">
          <a:xfrm>
            <a:off x="3568700" y="2578100"/>
            <a:ext cx="5105400" cy="711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height:100px center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(1)</a:t>
            </a:r>
          </a:p>
          <a:p>
            <a:pPr lvl="0" indent="0" marL="0">
              <a:buNone/>
            </a:pPr>
            <a:r>
              <a:rPr/>
              <a:t>Download and install MinGW or LLVM compiler (if you downloded then skip this step)</a:t>
            </a:r>
          </a:p>
          <a:p>
            <a:pPr lvl="0" indent="0" marL="0">
              <a:buNone/>
            </a:pPr>
            <a:r>
              <a:rPr/>
              <a:t>MinGW installer (clang)</a:t>
            </a:r>
          </a:p>
          <a:p>
            <a:pPr lvl="0" indent="0" marL="0">
              <a:buNone/>
            </a:pPr>
            <a:r>
              <a:rPr>
                <a:hlinkClick r:id="rId2"/>
              </a:rPr>
              <a:t>Download MinGW-w64 - for 32 and 64 bit Windows from SourceForge.net</a:t>
            </a:r>
          </a:p>
          <a:p>
            <a:pPr lvl="0" indent="0" marL="0">
              <a:buNone/>
            </a:pPr>
            <a:r>
              <a:rPr/>
              <a:t>LLVM installer (gcc / g++)</a:t>
            </a:r>
          </a:p>
          <a:p>
            <a:pPr lvl="0" indent="0" marL="0">
              <a:buNone/>
            </a:pPr>
            <a:r>
              <a:rPr>
                <a:hlinkClick r:id="rId3"/>
              </a:rPr>
              <a:t>Download LLVM releases</a:t>
            </a:r>
          </a:p>
          <a:p>
            <a:pPr lvl="0" indent="0" marL="0">
              <a:buNone/>
            </a:pPr>
            <a:r>
              <a:rPr/>
              <a:t>Also use the following notes</a:t>
            </a:r>
          </a:p>
          <a:p>
            <a:pPr lvl="0" indent="0" marL="0">
              <a:buNone/>
            </a:pPr>
            <a:r>
              <a:rPr/>
              <a:t>https://llvm.org/devmtg/2014-04/PDFs/Talks/clang-cl.pdf</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(2)</a:t>
            </a:r>
          </a:p>
          <a:p>
            <a:pPr lvl="0" indent="0" marL="0">
              <a:buNone/>
            </a:pPr>
            <a:r>
              <a:rPr/>
              <a:t>Open a console with “cmd” and test the following commands if commands are not recognized then set the system environment variable add gcc and g++ exe paths to path variable (add to both system and user path variable)</a:t>
            </a:r>
          </a:p>
          <a:p>
            <a:pPr lvl="0" indent="0">
              <a:buNone/>
            </a:pPr>
            <a:r>
              <a:rPr>
                <a:latin typeface="Courier"/>
              </a:rPr>
              <a:t>gcc --version
g++ --version</a:t>
            </a:r>
          </a:p>
          <a:p>
            <a:pPr lvl="0" indent="0">
              <a:buNone/>
            </a:pPr>
            <a:r>
              <a:rPr>
                <a:latin typeface="Courier"/>
              </a:rPr>
              <a:t>C:\Users\ugur.coruh&gt;gcc --version
gcc (x86_64-win32-seh-rev0, Built by MinGW-W64 project) 8.1.0
Copyright (C) 2018 Free Software Foundation, Inc.
This is free software; see the source for copying conditions.  There is NO
warranty; not even for MERCHANTABILITY or FITNESS FOR A PARTICULAR PURPOSE.</a:t>
            </a:r>
          </a:p>
          <a:p>
            <a:pPr lvl="0" indent="0">
              <a:buNone/>
            </a:pPr>
            <a:r>
              <a:rPr>
                <a:latin typeface="Courier"/>
              </a:rPr>
              <a:t>clang --version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(3)</a:t>
            </a:r>
          </a:p>
          <a:p>
            <a:pPr lvl="0" indent="0" marL="0">
              <a:buNone/>
            </a:pPr>
            <a:r>
              <a:rPr/>
              <a:t>for gcc.exe, g++.exe and gdb.exe</a:t>
            </a:r>
          </a:p>
          <a:p>
            <a:pPr lvl="0" indent="0">
              <a:buNone/>
            </a:pPr>
            <a:r>
              <a:rPr>
                <a:latin typeface="Courier"/>
              </a:rPr>
              <a:t>C:\Program Files</a:t>
            </a:r>
            <a:r>
              <a:rPr>
                <a:solidFill>
                  <a:srgbClr val="902000"/>
                </a:solidFill>
                <a:latin typeface="Courier"/>
              </a:rPr>
              <a:t>\m</a:t>
            </a:r>
            <a:r>
              <a:rPr>
                <a:latin typeface="Courier"/>
              </a:rPr>
              <a:t>ingw-w64</a:t>
            </a:r>
            <a:r>
              <a:rPr>
                <a:solidFill>
                  <a:srgbClr val="902000"/>
                </a:solidFill>
                <a:latin typeface="Courier"/>
              </a:rPr>
              <a:t>\x</a:t>
            </a:r>
            <a:r>
              <a:rPr>
                <a:latin typeface="Courier"/>
              </a:rPr>
              <a:t>86_64-8.1.0-win32-seh-rt_v6-rev0</a:t>
            </a:r>
            <a:r>
              <a:rPr>
                <a:solidFill>
                  <a:srgbClr val="902000"/>
                </a:solidFill>
                <a:latin typeface="Courier"/>
              </a:rPr>
              <a:t>\m</a:t>
            </a:r>
            <a:r>
              <a:rPr>
                <a:latin typeface="Courier"/>
              </a:rPr>
              <a:t>ingw64</a:t>
            </a:r>
            <a:r>
              <a:rPr>
                <a:solidFill>
                  <a:srgbClr val="902000"/>
                </a:solidFill>
                <a:latin typeface="Courier"/>
              </a:rPr>
              <a:t>\b</a:t>
            </a:r>
            <a:r>
              <a:rPr>
                <a:latin typeface="Courier"/>
              </a:rPr>
              <a:t>in</a:t>
            </a:r>
          </a:p>
          <a:p>
            <a:pPr lvl="0" indent="0" marL="0">
              <a:buNone/>
            </a:pPr>
            <a:r>
              <a:rPr/>
              <a:t>for clang.exe , lldb.exe</a:t>
            </a:r>
          </a:p>
          <a:p>
            <a:pPr lvl="0" indent="0">
              <a:buNone/>
            </a:pPr>
            <a:r>
              <a:rPr>
                <a:latin typeface="Courier"/>
              </a:rPr>
              <a:t>C:\Program Files\LLVM\bin</a:t>
            </a:r>
          </a:p>
          <a:p>
            <a:pPr lvl="0" indent="0" marL="0">
              <a:buNone/>
            </a:pPr>
            <a:r>
              <a:rPr/>
              <a:t>This folder paths changes according to your setup</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a:t>
            </a:r>
          </a:p>
          <a:p>
            <a:pPr lvl="0" indent="0" marL="0">
              <a:buNone/>
            </a:pPr>
            <a:r>
              <a:rPr/>
              <a:t>Download Visual Studio Code from the following link</a:t>
            </a:r>
          </a:p>
          <a:p>
            <a:pPr lvl="0" indent="0" marL="0">
              <a:buNone/>
            </a:pPr>
            <a:r>
              <a:rPr>
                <a:hlinkClick r:id="rId2"/>
              </a:rPr>
              <a:t>Download Visual Studio Code - Mac, Linux, Windows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Pseudocode</a:t>
            </a:r>
          </a:p>
          <a:p>
            <a:pPr lvl="0" indent="0" marL="0">
              <a:buNone/>
            </a:pPr>
            <a:r>
              <a:rPr>
                <a:hlinkClick r:id="rId2"/>
              </a:rPr>
              <a:t>Pseudocode - Wikipedia</a:t>
            </a:r>
          </a:p>
          <a:p>
            <a:pPr lvl="0" indent="0" marL="0">
              <a:buNone/>
            </a:pPr>
            <a:r>
              <a:rPr>
                <a:hlinkClick r:id="rId3"/>
              </a:rPr>
              <a:t>Pseudocode Examples</a:t>
            </a:r>
          </a:p>
          <a:p>
            <a:pPr lvl="0" indent="0" marL="0">
              <a:buNone/>
            </a:pPr>
            <a:r>
              <a:rPr>
                <a:hlinkClick r:id="rId4"/>
              </a:rPr>
              <a:t>How to write a Pseudo Code? - GeeksforGeeks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(2)</a:t>
            </a:r>
          </a:p>
          <a:p>
            <a:pPr lvl="0" indent="0" marL="0">
              <a:buNone/>
            </a:pPr>
            <a:r>
              <a:rPr/>
              <a:t>In this sample you will find MinGW and LLVM compiler combinations for C and C++</a:t>
            </a:r>
          </a:p>
          <a:p>
            <a:pPr lvl="0" indent="0" marL="0">
              <a:buNone/>
            </a:pPr>
            <a:r>
              <a:rPr/>
              <a:t>Create a folder and enter this folder then open this folder with vscode by right click</a:t>
            </a:r>
          </a:p>
        </p:txBody>
      </p:sp>
      <p:pic>
        <p:nvPicPr>
          <p:cNvPr descr="fig:  assets/2021-10-22-04-28-24-image.png" id="0" name="Picture 1"/>
          <p:cNvPicPr>
            <a:picLocks noGrp="1" noChangeAspect="1"/>
          </p:cNvPicPr>
          <p:nvPr/>
        </p:nvPicPr>
        <p:blipFill>
          <a:blip r:embed="rId2"/>
          <a:stretch>
            <a:fillRect/>
          </a:stretch>
        </p:blipFill>
        <p:spPr bwMode="auto">
          <a:xfrm>
            <a:off x="3568700" y="584200"/>
            <a:ext cx="5105400" cy="469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(3)</a:t>
            </a:r>
          </a:p>
          <a:p>
            <a:pPr lvl="0" indent="0" marL="0">
              <a:buNone/>
            </a:pPr>
            <a:r>
              <a:rPr/>
              <a:t>or enter the folder via console</a:t>
            </a:r>
          </a:p>
        </p:txBody>
      </p:sp>
      <p:pic>
        <p:nvPicPr>
          <p:cNvPr descr="fig:  assets/2021-10-22-04-29-02-image.png" id="0" name="Picture 1"/>
          <p:cNvPicPr>
            <a:picLocks noGrp="1" noChangeAspect="1"/>
          </p:cNvPicPr>
          <p:nvPr/>
        </p:nvPicPr>
        <p:blipFill>
          <a:blip r:embed="rId2"/>
          <a:stretch>
            <a:fillRect/>
          </a:stretch>
        </p:blipFill>
        <p:spPr bwMode="auto">
          <a:xfrm>
            <a:off x="3568700" y="2552700"/>
            <a:ext cx="5105400" cy="74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write</a:t>
            </a:r>
          </a:p>
          <a:p>
            <a:pPr lvl="0" indent="0">
              <a:buNone/>
            </a:pPr>
            <a:r>
              <a:rPr>
                <a:latin typeface="Courier"/>
              </a:rPr>
              <a:t>code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(4)</a:t>
            </a:r>
          </a:p>
          <a:p>
            <a:pPr lvl="0" indent="0" marL="0">
              <a:buNone/>
            </a:pPr>
            <a:r>
              <a:rPr/>
              <a:t>This will open vscode for current folder . dot present current folder.</a:t>
            </a:r>
          </a:p>
          <a:p>
            <a:pPr lvl="0" indent="0" marL="0">
              <a:buNone/>
            </a:pPr>
            <a:r>
              <a:rPr/>
              <a:t>You will see a empty folder in the right window</a:t>
            </a:r>
          </a:p>
        </p:txBody>
      </p:sp>
      <p:pic>
        <p:nvPicPr>
          <p:cNvPr descr="fig:  assets/2021-10-22-04-31-28-image.png" id="0" name="Picture 1"/>
          <p:cNvPicPr>
            <a:picLocks noGrp="1" noChangeAspect="1"/>
          </p:cNvPicPr>
          <p:nvPr/>
        </p:nvPicPr>
        <p:blipFill>
          <a:blip r:embed="rId2"/>
          <a:stretch>
            <a:fillRect/>
          </a:stretch>
        </p:blipFill>
        <p:spPr bwMode="auto">
          <a:xfrm>
            <a:off x="3568700" y="889000"/>
            <a:ext cx="5105400" cy="4076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(5)</a:t>
            </a:r>
          </a:p>
        </p:txBody>
      </p:sp>
      <p:pic>
        <p:nvPicPr>
          <p:cNvPr descr="fig:  assets/2021-10-22-04-31-46-image.png" id="0" name="Picture 1"/>
          <p:cNvPicPr>
            <a:picLocks noGrp="1" noChangeAspect="1"/>
          </p:cNvPicPr>
          <p:nvPr/>
        </p:nvPicPr>
        <p:blipFill>
          <a:blip r:embed="rId2"/>
          <a:stretch>
            <a:fillRect/>
          </a:stretch>
        </p:blipFill>
        <p:spPr bwMode="auto">
          <a:xfrm>
            <a:off x="3568700" y="1295400"/>
            <a:ext cx="5105400" cy="3263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(6)</a:t>
            </a:r>
          </a:p>
          <a:p>
            <a:pPr lvl="0" indent="0" marL="0">
              <a:buNone/>
            </a:pPr>
            <a:r>
              <a:rPr/>
              <a:t>Create a hello.c file and write following content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printf() displays the string inside quotation</a:t>
            </a:r>
            <a:br/>
            <a:r>
              <a:rPr>
                <a:latin typeface="Courier"/>
              </a:rPr>
              <a:t>   printf</a:t>
            </a:r>
            <a:r>
              <a:rPr>
                <a:solidFill>
                  <a:srgbClr val="666666"/>
                </a:solidFill>
                <a:latin typeface="Courier"/>
              </a:rPr>
              <a:t>(</a:t>
            </a:r>
            <a:r>
              <a:rPr>
                <a:solidFill>
                  <a:srgbClr val="4070A0"/>
                </a:solidFill>
                <a:latin typeface="Courier"/>
              </a:rPr>
              <a:t>"Hello, World!"</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(7)</a:t>
            </a:r>
          </a:p>
          <a:p>
            <a:pPr lvl="0" indent="0" marL="0">
              <a:buNone/>
            </a:pPr>
            <a:r>
              <a:rPr/>
              <a:t>use CTRL+SHIFT+B (you should be on source code section) to build file</a:t>
            </a:r>
          </a:p>
        </p:txBody>
      </p:sp>
      <p:pic>
        <p:nvPicPr>
          <p:cNvPr descr="fig:  assets/2021-10-22-04-34-04-image.png" id="0" name="Picture 1"/>
          <p:cNvPicPr>
            <a:picLocks noGrp="1" noChangeAspect="1"/>
          </p:cNvPicPr>
          <p:nvPr/>
        </p:nvPicPr>
        <p:blipFill>
          <a:blip r:embed="rId2"/>
          <a:stretch>
            <a:fillRect/>
          </a:stretch>
        </p:blipFill>
        <p:spPr bwMode="auto">
          <a:xfrm>
            <a:off x="3568700" y="2120900"/>
            <a:ext cx="5105400" cy="162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(8)</a:t>
            </a:r>
          </a:p>
          <a:p>
            <a:pPr lvl="0" indent="0" marL="0">
              <a:buNone/>
            </a:pPr>
            <a:r>
              <a:rPr/>
              <a:t>Select GCC or CLANG for this sample we can use GCC</a:t>
            </a:r>
          </a:p>
          <a:p>
            <a:pPr lvl="0" indent="0" marL="0">
              <a:buNone/>
            </a:pPr>
            <a:r>
              <a:rPr/>
              <a:t>You will see output generated Hello.exe</a:t>
            </a:r>
          </a:p>
        </p:txBody>
      </p:sp>
      <p:pic>
        <p:nvPicPr>
          <p:cNvPr descr="fig:  assets/2021-10-22-04-34-55-image.png" id="0" name="Picture 1"/>
          <p:cNvPicPr>
            <a:picLocks noGrp="1" noChangeAspect="1"/>
          </p:cNvPicPr>
          <p:nvPr/>
        </p:nvPicPr>
        <p:blipFill>
          <a:blip r:embed="rId2"/>
          <a:stretch>
            <a:fillRect/>
          </a:stretch>
        </p:blipFill>
        <p:spPr bwMode="auto">
          <a:xfrm>
            <a:off x="3568700" y="1397000"/>
            <a:ext cx="5105400" cy="3086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(9)</a:t>
            </a:r>
          </a:p>
          <a:p>
            <a:pPr lvl="0" indent="0" marL="0">
              <a:buNone/>
            </a:pPr>
            <a:r>
              <a:rPr/>
              <a:t>for debugging just put breakpoint and build again</a:t>
            </a:r>
          </a:p>
        </p:txBody>
      </p:sp>
      <p:pic>
        <p:nvPicPr>
          <p:cNvPr descr="fig:  assets/2021-10-22-04-35-31-image.png" id="0" name="Picture 1"/>
          <p:cNvPicPr>
            <a:picLocks noGrp="1" noChangeAspect="1"/>
          </p:cNvPicPr>
          <p:nvPr/>
        </p:nvPicPr>
        <p:blipFill>
          <a:blip r:embed="rId2"/>
          <a:stretch>
            <a:fillRect/>
          </a:stretch>
        </p:blipFill>
        <p:spPr bwMode="auto">
          <a:xfrm>
            <a:off x="3568700" y="2197100"/>
            <a:ext cx="5105400" cy="1460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(10)</a:t>
            </a:r>
          </a:p>
          <a:p>
            <a:pPr lvl="0" indent="0" marL="0">
              <a:buNone/>
            </a:pPr>
            <a:r>
              <a:rPr/>
              <a:t>after build for debug press CTRL+SHIFT+D (you should be on source code section)and in the right window select create launch.json</a:t>
            </a:r>
          </a:p>
        </p:txBody>
      </p:sp>
      <p:pic>
        <p:nvPicPr>
          <p:cNvPr descr="fig:  assets/2021-10-22-04-36-47-image.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Introduction to Analysis of Algorithms</a:t>
            </a:r>
          </a:p>
          <a:p>
            <a:pPr lvl="0" indent="0" marL="0">
              <a:buNone/>
            </a:pPr>
            <a:r>
              <a:rPr/>
              <a:t>In this course we will learn how to code with several development environments and next term we will see analysis of algorithms in details.</a:t>
            </a:r>
          </a:p>
          <a:p>
            <a:pPr lvl="0" indent="0" marL="0">
              <a:buNone/>
            </a:pPr>
            <a:r>
              <a:rPr/>
              <a:t>This topic is covered in the following link : </a:t>
            </a:r>
            <a:r>
              <a:rPr>
                <a:hlinkClick r:id="rId2"/>
              </a:rPr>
              <a:t>CE100 Introduction to Analysis of Algorithms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(11)</a:t>
            </a:r>
          </a:p>
          <a:p>
            <a:pPr lvl="0" indent="0" marL="0">
              <a:buNone/>
            </a:pPr>
            <a:r>
              <a:rPr/>
              <a:t>from opening window select C++ GDB/LLDB</a:t>
            </a:r>
          </a:p>
        </p:txBody>
      </p:sp>
      <p:pic>
        <p:nvPicPr>
          <p:cNvPr descr="fig:  assets/2021-10-22-04-37-09-image.png" id="0" name="Picture 1"/>
          <p:cNvPicPr>
            <a:picLocks noGrp="1" noChangeAspect="1"/>
          </p:cNvPicPr>
          <p:nvPr/>
        </p:nvPicPr>
        <p:blipFill>
          <a:blip r:embed="rId2"/>
          <a:stretch>
            <a:fillRect/>
          </a:stretch>
        </p:blipFill>
        <p:spPr bwMode="auto">
          <a:xfrm>
            <a:off x="3568700" y="2286000"/>
            <a:ext cx="5105400" cy="129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(12)</a:t>
            </a:r>
          </a:p>
          <a:p>
            <a:pPr lvl="0" indent="0" marL="0">
              <a:buNone/>
            </a:pPr>
            <a:r>
              <a:rPr/>
              <a:t>from next opening menu select mingw-w64 gcc.exe</a:t>
            </a:r>
          </a:p>
        </p:txBody>
      </p:sp>
      <p:pic>
        <p:nvPicPr>
          <p:cNvPr descr="fig:  assets/2021-10-22-04-37-39-image.png" id="0" name="Picture 1"/>
          <p:cNvPicPr>
            <a:picLocks noGrp="1" noChangeAspect="1"/>
          </p:cNvPicPr>
          <p:nvPr/>
        </p:nvPicPr>
        <p:blipFill>
          <a:blip r:embed="rId2"/>
          <a:stretch>
            <a:fillRect/>
          </a:stretch>
        </p:blipFill>
        <p:spPr bwMode="auto">
          <a:xfrm>
            <a:off x="3568700" y="2247900"/>
            <a:ext cx="5105400" cy="1384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height:350px center</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(13)</a:t>
            </a:r>
          </a:p>
          <a:p>
            <a:pPr lvl="0" indent="0" marL="0">
              <a:buNone/>
            </a:pPr>
            <a:r>
              <a:rPr/>
              <a:t>this will run debugger and you will see debug points activated</a:t>
            </a:r>
          </a:p>
        </p:txBody>
      </p:sp>
      <p:pic>
        <p:nvPicPr>
          <p:cNvPr descr="fig:  assets/2021-10-22-04-38-34-image.png" id="0" name="Picture 1"/>
          <p:cNvPicPr>
            <a:picLocks noGrp="1" noChangeAspect="1"/>
          </p:cNvPicPr>
          <p:nvPr/>
        </p:nvPicPr>
        <p:blipFill>
          <a:blip r:embed="rId2"/>
          <a:stretch>
            <a:fillRect/>
          </a:stretch>
        </p:blipFill>
        <p:spPr bwMode="auto">
          <a:xfrm>
            <a:off x="3568700" y="2108200"/>
            <a:ext cx="5105400" cy="166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(14)</a:t>
            </a:r>
          </a:p>
          <a:p>
            <a:pPr lvl="0" indent="0" marL="0">
              <a:buNone/>
            </a:pPr>
            <a:r>
              <a:rPr/>
              <a:t>then you can step-by-step debug your code.</a:t>
            </a:r>
          </a:p>
          <a:p>
            <a:pPr lvl="0" indent="0" marL="0">
              <a:buNone/>
            </a:pPr>
            <a:r>
              <a:rPr/>
              <a:t>the following task.json and launch.json automatically generated with your selections</a:t>
            </a:r>
          </a:p>
        </p:txBody>
      </p:sp>
      <p:pic>
        <p:nvPicPr>
          <p:cNvPr descr="fig:  assets/2021-10-22-04-39-30-image.png" id="0" name="Picture 1"/>
          <p:cNvPicPr>
            <a:picLocks noGrp="1" noChangeAspect="1"/>
          </p:cNvPicPr>
          <p:nvPr/>
        </p:nvPicPr>
        <p:blipFill>
          <a:blip r:embed="rId2"/>
          <a:stretch>
            <a:fillRect/>
          </a:stretch>
        </p:blipFill>
        <p:spPr bwMode="auto">
          <a:xfrm>
            <a:off x="3568700" y="2120900"/>
            <a:ext cx="5105400" cy="1638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height:250px center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(15)</a:t>
            </a:r>
          </a:p>
          <a:p>
            <a:pPr lvl="0" indent="0" marL="0">
              <a:buNone/>
            </a:pPr>
            <a:r>
              <a:rPr/>
              <a:t>launch.json</a:t>
            </a:r>
          </a:p>
          <a:p>
            <a:pPr lvl="0" indent="0">
              <a:buNone/>
            </a:pPr>
            <a:r>
              <a:rPr>
                <a:solidFill>
                  <a:srgbClr val="06287E"/>
                </a:solidFill>
                <a:latin typeface="Courier"/>
              </a:rPr>
              <a:t>{</a:t>
            </a:r>
            <a:br/>
            <a:r>
              <a:rPr>
                <a:latin typeface="Courier"/>
              </a:rPr>
              <a:t>    </a:t>
            </a:r>
            <a:r>
              <a:rPr b="1">
                <a:solidFill>
                  <a:srgbClr val="FF0000"/>
                </a:solidFill>
                <a:latin typeface="Courier"/>
              </a:rPr>
              <a:t>//</a:t>
            </a:r>
            <a:r>
              <a:rPr>
                <a:latin typeface="Courier"/>
              </a:rPr>
              <a:t> </a:t>
            </a:r>
            <a:r>
              <a:rPr b="1">
                <a:solidFill>
                  <a:srgbClr val="FF0000"/>
                </a:solidFill>
                <a:latin typeface="Courier"/>
              </a:rPr>
              <a:t>Olası</a:t>
            </a:r>
            <a:r>
              <a:rPr>
                <a:latin typeface="Courier"/>
              </a:rPr>
              <a:t> </a:t>
            </a:r>
            <a:r>
              <a:rPr b="1">
                <a:solidFill>
                  <a:srgbClr val="FF0000"/>
                </a:solidFill>
                <a:latin typeface="Courier"/>
              </a:rPr>
              <a:t>öznitelikler</a:t>
            </a:r>
            <a:r>
              <a:rPr>
                <a:latin typeface="Courier"/>
              </a:rPr>
              <a:t> </a:t>
            </a:r>
            <a:r>
              <a:rPr b="1">
                <a:solidFill>
                  <a:srgbClr val="FF0000"/>
                </a:solidFill>
                <a:latin typeface="Courier"/>
              </a:rPr>
              <a:t>hakkında</a:t>
            </a:r>
            <a:r>
              <a:rPr>
                <a:latin typeface="Courier"/>
              </a:rPr>
              <a:t> </a:t>
            </a:r>
            <a:r>
              <a:rPr b="1">
                <a:solidFill>
                  <a:srgbClr val="FF0000"/>
                </a:solidFill>
                <a:latin typeface="Courier"/>
              </a:rPr>
              <a:t>bilgi</a:t>
            </a:r>
            <a:r>
              <a:rPr>
                <a:latin typeface="Courier"/>
              </a:rPr>
              <a:t> </a:t>
            </a:r>
            <a:r>
              <a:rPr b="1">
                <a:solidFill>
                  <a:srgbClr val="FF0000"/>
                </a:solidFill>
                <a:latin typeface="Courier"/>
              </a:rPr>
              <a:t>edinmek</a:t>
            </a:r>
            <a:r>
              <a:rPr>
                <a:latin typeface="Courier"/>
              </a:rPr>
              <a:t> </a:t>
            </a:r>
            <a:r>
              <a:rPr b="1">
                <a:solidFill>
                  <a:srgbClr val="FF0000"/>
                </a:solidFill>
                <a:latin typeface="Courier"/>
              </a:rPr>
              <a:t>için</a:t>
            </a:r>
            <a:r>
              <a:rPr>
                <a:latin typeface="Courier"/>
              </a:rPr>
              <a:t> </a:t>
            </a:r>
            <a:r>
              <a:rPr b="1">
                <a:solidFill>
                  <a:srgbClr val="FF0000"/>
                </a:solidFill>
                <a:latin typeface="Courier"/>
              </a:rPr>
              <a:t>IntelliSense</a:t>
            </a:r>
            <a:r>
              <a:rPr>
                <a:latin typeface="Courier"/>
              </a:rPr>
              <a:t> </a:t>
            </a:r>
            <a:r>
              <a:rPr b="1">
                <a:solidFill>
                  <a:srgbClr val="FF0000"/>
                </a:solidFill>
                <a:latin typeface="Courier"/>
              </a:rPr>
              <a:t>kullanın.</a:t>
            </a:r>
            <a:br/>
            <a:r>
              <a:rPr>
                <a:latin typeface="Courier"/>
              </a:rPr>
              <a:t>    </a:t>
            </a:r>
            <a:r>
              <a:rPr b="1">
                <a:solidFill>
                  <a:srgbClr val="FF0000"/>
                </a:solidFill>
                <a:latin typeface="Courier"/>
              </a:rPr>
              <a:t>//</a:t>
            </a:r>
            <a:r>
              <a:rPr>
                <a:latin typeface="Courier"/>
              </a:rPr>
              <a:t> </a:t>
            </a:r>
            <a:r>
              <a:rPr b="1">
                <a:solidFill>
                  <a:srgbClr val="FF0000"/>
                </a:solidFill>
                <a:latin typeface="Courier"/>
              </a:rPr>
              <a:t>Mevcut</a:t>
            </a:r>
            <a:r>
              <a:rPr>
                <a:latin typeface="Courier"/>
              </a:rPr>
              <a:t> </a:t>
            </a:r>
            <a:r>
              <a:rPr b="1">
                <a:solidFill>
                  <a:srgbClr val="FF0000"/>
                </a:solidFill>
                <a:latin typeface="Courier"/>
              </a:rPr>
              <a:t>özniteliklerin</a:t>
            </a:r>
            <a:r>
              <a:rPr>
                <a:latin typeface="Courier"/>
              </a:rPr>
              <a:t> </a:t>
            </a:r>
            <a:r>
              <a:rPr b="1">
                <a:solidFill>
                  <a:srgbClr val="FF0000"/>
                </a:solidFill>
                <a:latin typeface="Courier"/>
              </a:rPr>
              <a:t>açıklamalarını</a:t>
            </a:r>
            <a:r>
              <a:rPr>
                <a:latin typeface="Courier"/>
              </a:rPr>
              <a:t> </a:t>
            </a:r>
            <a:r>
              <a:rPr b="1">
                <a:solidFill>
                  <a:srgbClr val="FF0000"/>
                </a:solidFill>
                <a:latin typeface="Courier"/>
              </a:rPr>
              <a:t>görüntülemek</a:t>
            </a:r>
            <a:r>
              <a:rPr>
                <a:latin typeface="Courier"/>
              </a:rPr>
              <a:t> </a:t>
            </a:r>
            <a:r>
              <a:rPr b="1">
                <a:solidFill>
                  <a:srgbClr val="FF0000"/>
                </a:solidFill>
                <a:latin typeface="Courier"/>
              </a:rPr>
              <a:t>için</a:t>
            </a:r>
            <a:r>
              <a:rPr>
                <a:latin typeface="Courier"/>
              </a:rPr>
              <a:t> </a:t>
            </a:r>
            <a:r>
              <a:rPr b="1">
                <a:solidFill>
                  <a:srgbClr val="FF0000"/>
                </a:solidFill>
                <a:latin typeface="Courier"/>
              </a:rPr>
              <a:t>üzerine</a:t>
            </a:r>
            <a:r>
              <a:rPr>
                <a:latin typeface="Courier"/>
              </a:rPr>
              <a:t> </a:t>
            </a:r>
            <a:r>
              <a:rPr b="1">
                <a:solidFill>
                  <a:srgbClr val="FF0000"/>
                </a:solidFill>
                <a:latin typeface="Courier"/>
              </a:rPr>
              <a:t>gelin.</a:t>
            </a:r>
            <a:br/>
            <a:r>
              <a:rPr>
                <a:latin typeface="Courier"/>
              </a:rPr>
              <a:t>    </a:t>
            </a:r>
            <a:r>
              <a:rPr b="1">
                <a:solidFill>
                  <a:srgbClr val="FF0000"/>
                </a:solidFill>
                <a:latin typeface="Courier"/>
              </a:rPr>
              <a:t>//</a:t>
            </a:r>
            <a:r>
              <a:rPr>
                <a:latin typeface="Courier"/>
              </a:rPr>
              <a:t> </a:t>
            </a:r>
            <a:r>
              <a:rPr b="1">
                <a:solidFill>
                  <a:srgbClr val="FF0000"/>
                </a:solidFill>
                <a:latin typeface="Courier"/>
              </a:rPr>
              <a:t>Daha</a:t>
            </a:r>
            <a:r>
              <a:rPr>
                <a:latin typeface="Courier"/>
              </a:rPr>
              <a:t> </a:t>
            </a:r>
            <a:r>
              <a:rPr b="1">
                <a:solidFill>
                  <a:srgbClr val="FF0000"/>
                </a:solidFill>
                <a:latin typeface="Courier"/>
              </a:rPr>
              <a:t>fazla</a:t>
            </a:r>
            <a:r>
              <a:rPr>
                <a:latin typeface="Courier"/>
              </a:rPr>
              <a:t> </a:t>
            </a:r>
            <a:r>
              <a:rPr b="1">
                <a:solidFill>
                  <a:srgbClr val="FF0000"/>
                </a:solidFill>
                <a:latin typeface="Courier"/>
              </a:rPr>
              <a:t>bilgi</a:t>
            </a:r>
            <a:r>
              <a:rPr>
                <a:latin typeface="Courier"/>
              </a:rPr>
              <a:t> </a:t>
            </a:r>
            <a:r>
              <a:rPr b="1">
                <a:solidFill>
                  <a:srgbClr val="FF0000"/>
                </a:solidFill>
                <a:latin typeface="Courier"/>
              </a:rPr>
              <a:t>için</a:t>
            </a:r>
            <a:r>
              <a:rPr>
                <a:latin typeface="Courier"/>
              </a:rPr>
              <a:t> </a:t>
            </a:r>
            <a:r>
              <a:rPr b="1">
                <a:solidFill>
                  <a:srgbClr val="FF0000"/>
                </a:solidFill>
                <a:latin typeface="Courier"/>
              </a:rPr>
              <a:t>şu</a:t>
            </a:r>
            <a:r>
              <a:rPr>
                <a:latin typeface="Courier"/>
              </a:rPr>
              <a:t> </a:t>
            </a:r>
            <a:r>
              <a:rPr b="1">
                <a:solidFill>
                  <a:srgbClr val="FF0000"/>
                </a:solidFill>
                <a:latin typeface="Courier"/>
              </a:rPr>
              <a:t>adresi</a:t>
            </a:r>
            <a:r>
              <a:rPr>
                <a:latin typeface="Courier"/>
              </a:rPr>
              <a:t> </a:t>
            </a:r>
            <a:r>
              <a:rPr b="1">
                <a:solidFill>
                  <a:srgbClr val="FF0000"/>
                </a:solidFill>
                <a:latin typeface="Courier"/>
              </a:rPr>
              <a:t>ziyaret</a:t>
            </a:r>
            <a:r>
              <a:rPr>
                <a:latin typeface="Courier"/>
              </a:rPr>
              <a:t> </a:t>
            </a:r>
            <a:r>
              <a:rPr b="1">
                <a:solidFill>
                  <a:srgbClr val="FF0000"/>
                </a:solidFill>
                <a:latin typeface="Courier"/>
              </a:rPr>
              <a:t>edin</a:t>
            </a:r>
            <a:r>
              <a:rPr>
                <a:solidFill>
                  <a:srgbClr val="06287E"/>
                </a:solidFill>
                <a:latin typeface="Courier"/>
              </a:rPr>
              <a:t>:</a:t>
            </a:r>
            <a:r>
              <a:rPr>
                <a:latin typeface="Courier"/>
              </a:rPr>
              <a:t> </a:t>
            </a:r>
            <a:r>
              <a:rPr b="1">
                <a:solidFill>
                  <a:srgbClr val="FF0000"/>
                </a:solidFill>
                <a:latin typeface="Courier"/>
              </a:rPr>
              <a:t>https://go.microsoft.com/fwlink/?linkid=</a:t>
            </a:r>
            <a:r>
              <a:rPr>
                <a:solidFill>
                  <a:srgbClr val="40A070"/>
                </a:solidFill>
                <a:latin typeface="Courier"/>
              </a:rPr>
              <a:t>830387</a:t>
            </a:r>
            <a:br/>
            <a:r>
              <a:rPr>
                <a:latin typeface="Courier"/>
              </a:rPr>
              <a:t>    </a:t>
            </a:r>
            <a:r>
              <a:rPr>
                <a:solidFill>
                  <a:srgbClr val="4070A0"/>
                </a:solidFill>
                <a:latin typeface="Courier"/>
              </a:rPr>
              <a:t>"version"</a:t>
            </a:r>
            <a:r>
              <a:rPr b="1">
                <a:solidFill>
                  <a:srgbClr val="FF0000"/>
                </a:solidFill>
                <a:latin typeface="Courier"/>
              </a:rPr>
              <a:t>:</a:t>
            </a:r>
            <a:r>
              <a:rPr>
                <a:latin typeface="Courier"/>
              </a:rPr>
              <a:t> </a:t>
            </a:r>
            <a:r>
              <a:rPr>
                <a:solidFill>
                  <a:srgbClr val="4070A0"/>
                </a:solidFill>
                <a:latin typeface="Courier"/>
              </a:rPr>
              <a:t>"0.2.0"</a:t>
            </a:r>
            <a:r>
              <a:rPr>
                <a:solidFill>
                  <a:srgbClr val="06287E"/>
                </a:solidFill>
                <a:latin typeface="Courier"/>
              </a:rPr>
              <a:t>,</a:t>
            </a:r>
            <a:br/>
            <a:r>
              <a:rPr>
                <a:latin typeface="Courier"/>
              </a:rPr>
              <a:t>    </a:t>
            </a:r>
            <a:r>
              <a:rPr>
                <a:solidFill>
                  <a:srgbClr val="902000"/>
                </a:solidFill>
                <a:latin typeface="Courier"/>
              </a:rPr>
              <a:t>"configurations"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"name"</a:t>
            </a:r>
            <a:r>
              <a:rPr>
                <a:solidFill>
                  <a:srgbClr val="06287E"/>
                </a:solidFill>
                <a:latin typeface="Courier"/>
              </a:rPr>
              <a:t>:</a:t>
            </a:r>
            <a:r>
              <a:rPr>
                <a:latin typeface="Courier"/>
              </a:rPr>
              <a:t> </a:t>
            </a:r>
            <a:r>
              <a:rPr>
                <a:solidFill>
                  <a:srgbClr val="4070A0"/>
                </a:solidFill>
                <a:latin typeface="Courier"/>
              </a:rPr>
              <a:t>"gcc.exe - Etkin dosyayı derle ve dosyada hata ayıkla"</a:t>
            </a:r>
            <a:r>
              <a:rPr>
                <a:solidFill>
                  <a:srgbClr val="06287E"/>
                </a:solidFill>
                <a:latin typeface="Courier"/>
              </a:rPr>
              <a:t>,</a:t>
            </a:r>
            <a:br/>
            <a:r>
              <a:rPr>
                <a:latin typeface="Courier"/>
              </a:rPr>
              <a:t>            </a:t>
            </a:r>
            <a:r>
              <a:rPr>
                <a:solidFill>
                  <a:srgbClr val="902000"/>
                </a:solidFill>
                <a:latin typeface="Courier"/>
              </a:rPr>
              <a:t>"type"</a:t>
            </a:r>
            <a:r>
              <a:rPr>
                <a:solidFill>
                  <a:srgbClr val="06287E"/>
                </a:solidFill>
                <a:latin typeface="Courier"/>
              </a:rPr>
              <a:t>:</a:t>
            </a:r>
            <a:r>
              <a:rPr>
                <a:latin typeface="Courier"/>
              </a:rPr>
              <a:t> </a:t>
            </a:r>
            <a:r>
              <a:rPr>
                <a:solidFill>
                  <a:srgbClr val="4070A0"/>
                </a:solidFill>
                <a:latin typeface="Courier"/>
              </a:rPr>
              <a:t>"cppdbg"</a:t>
            </a:r>
            <a:r>
              <a:rPr>
                <a:solidFill>
                  <a:srgbClr val="06287E"/>
                </a:solidFill>
                <a:latin typeface="Courier"/>
              </a:rPr>
              <a:t>,</a:t>
            </a:r>
            <a:br/>
            <a:r>
              <a:rPr>
                <a:latin typeface="Courier"/>
              </a:rPr>
              <a:t>            </a:t>
            </a:r>
            <a:r>
              <a:rPr>
                <a:solidFill>
                  <a:srgbClr val="902000"/>
                </a:solidFill>
                <a:latin typeface="Courier"/>
              </a:rPr>
              <a:t>"request"</a:t>
            </a:r>
            <a:r>
              <a:rPr>
                <a:solidFill>
                  <a:srgbClr val="06287E"/>
                </a:solidFill>
                <a:latin typeface="Courier"/>
              </a:rPr>
              <a:t>:</a:t>
            </a:r>
            <a:r>
              <a:rPr>
                <a:latin typeface="Courier"/>
              </a:rPr>
              <a:t> </a:t>
            </a:r>
            <a:r>
              <a:rPr>
                <a:solidFill>
                  <a:srgbClr val="4070A0"/>
                </a:solidFill>
                <a:latin typeface="Courier"/>
              </a:rPr>
              <a:t>"launch"</a:t>
            </a:r>
            <a:r>
              <a:rPr>
                <a:solidFill>
                  <a:srgbClr val="06287E"/>
                </a:solidFill>
                <a:latin typeface="Courier"/>
              </a:rPr>
              <a:t>,</a:t>
            </a:r>
            <a:br/>
            <a:r>
              <a:rPr>
                <a:latin typeface="Courier"/>
              </a:rPr>
              <a:t>            </a:t>
            </a:r>
            <a:r>
              <a:rPr>
                <a:solidFill>
                  <a:srgbClr val="902000"/>
                </a:solidFill>
                <a:latin typeface="Courier"/>
              </a:rPr>
              <a:t>"program"</a:t>
            </a:r>
            <a:r>
              <a:rPr>
                <a:solidFill>
                  <a:srgbClr val="06287E"/>
                </a:solidFill>
                <a:latin typeface="Courier"/>
              </a:rPr>
              <a:t>:</a:t>
            </a:r>
            <a:r>
              <a:rPr>
                <a:latin typeface="Courier"/>
              </a:rPr>
              <a:t> </a:t>
            </a:r>
            <a:r>
              <a:rPr>
                <a:solidFill>
                  <a:srgbClr val="4070A0"/>
                </a:solidFill>
                <a:latin typeface="Courier"/>
              </a:rPr>
              <a:t>"${fileDirname}\\${fileBasenameNoExtension}.exe"</a:t>
            </a:r>
            <a:r>
              <a:rPr>
                <a:solidFill>
                  <a:srgbClr val="06287E"/>
                </a:solidFill>
                <a:latin typeface="Courier"/>
              </a:rPr>
              <a:t>,</a:t>
            </a:r>
            <a:br/>
            <a:r>
              <a:rPr>
                <a:latin typeface="Courier"/>
              </a:rPr>
              <a:t>            </a:t>
            </a:r>
            <a:r>
              <a:rPr>
                <a:solidFill>
                  <a:srgbClr val="902000"/>
                </a:solidFill>
                <a:latin typeface="Courier"/>
              </a:rPr>
              <a:t>"args"</a:t>
            </a:r>
            <a:r>
              <a:rPr>
                <a:solidFill>
                  <a:srgbClr val="06287E"/>
                </a:solidFill>
                <a:latin typeface="Courier"/>
              </a:rPr>
              <a:t>:</a:t>
            </a: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"stopAtEntry"</a:t>
            </a:r>
            <a:r>
              <a:rPr>
                <a:solidFill>
                  <a:srgbClr val="06287E"/>
                </a:solidFill>
                <a:latin typeface="Courier"/>
              </a:rPr>
              <a:t>:</a:t>
            </a:r>
            <a:r>
              <a:rPr>
                <a:latin typeface="Courier"/>
              </a:rPr>
              <a:t> </a:t>
            </a:r>
            <a:r>
              <a:rPr b="1">
                <a:solidFill>
                  <a:srgbClr val="007020"/>
                </a:solidFill>
                <a:latin typeface="Courier"/>
              </a:rPr>
              <a:t>false</a:t>
            </a:r>
            <a:r>
              <a:rPr>
                <a:solidFill>
                  <a:srgbClr val="06287E"/>
                </a:solidFill>
                <a:latin typeface="Courier"/>
              </a:rPr>
              <a:t>,</a:t>
            </a:r>
            <a:br/>
            <a:r>
              <a:rPr>
                <a:latin typeface="Courier"/>
              </a:rPr>
              <a:t>            </a:t>
            </a:r>
            <a:r>
              <a:rPr>
                <a:solidFill>
                  <a:srgbClr val="902000"/>
                </a:solidFill>
                <a:latin typeface="Courier"/>
              </a:rPr>
              <a:t>"cwd"</a:t>
            </a:r>
            <a:r>
              <a:rPr>
                <a:solidFill>
                  <a:srgbClr val="06287E"/>
                </a:solidFill>
                <a:latin typeface="Courier"/>
              </a:rPr>
              <a:t>:</a:t>
            </a:r>
            <a:r>
              <a:rPr>
                <a:latin typeface="Courier"/>
              </a:rPr>
              <a:t> </a:t>
            </a:r>
            <a:r>
              <a:rPr>
                <a:solidFill>
                  <a:srgbClr val="4070A0"/>
                </a:solidFill>
                <a:latin typeface="Courier"/>
              </a:rPr>
              <a:t>"${fileDirname}"</a:t>
            </a:r>
            <a:r>
              <a:rPr>
                <a:solidFill>
                  <a:srgbClr val="06287E"/>
                </a:solidFill>
                <a:latin typeface="Courier"/>
              </a:rPr>
              <a:t>,</a:t>
            </a:r>
            <a:br/>
            <a:r>
              <a:rPr>
                <a:latin typeface="Courier"/>
              </a:rPr>
              <a:t>            </a:t>
            </a:r>
            <a:r>
              <a:rPr>
                <a:solidFill>
                  <a:srgbClr val="902000"/>
                </a:solidFill>
                <a:latin typeface="Courier"/>
              </a:rPr>
              <a:t>"environment"</a:t>
            </a:r>
            <a:r>
              <a:rPr>
                <a:solidFill>
                  <a:srgbClr val="06287E"/>
                </a:solidFill>
                <a:latin typeface="Courier"/>
              </a:rPr>
              <a:t>:</a:t>
            </a: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"externalConsole"</a:t>
            </a:r>
            <a:r>
              <a:rPr>
                <a:solidFill>
                  <a:srgbClr val="06287E"/>
                </a:solidFill>
                <a:latin typeface="Courier"/>
              </a:rPr>
              <a:t>:</a:t>
            </a:r>
            <a:r>
              <a:rPr>
                <a:latin typeface="Courier"/>
              </a:rPr>
              <a:t> </a:t>
            </a:r>
            <a:r>
              <a:rPr b="1">
                <a:solidFill>
                  <a:srgbClr val="007020"/>
                </a:solidFill>
                <a:latin typeface="Courier"/>
              </a:rPr>
              <a:t>false</a:t>
            </a:r>
            <a:r>
              <a:rPr>
                <a:solidFill>
                  <a:srgbClr val="06287E"/>
                </a:solidFill>
                <a:latin typeface="Courier"/>
              </a:rPr>
              <a:t>,</a:t>
            </a:r>
            <a:br/>
            <a:r>
              <a:rPr>
                <a:latin typeface="Courier"/>
              </a:rPr>
              <a:t>            </a:t>
            </a:r>
            <a:r>
              <a:rPr>
                <a:solidFill>
                  <a:srgbClr val="902000"/>
                </a:solidFill>
                <a:latin typeface="Courier"/>
              </a:rPr>
              <a:t>"MIMode"</a:t>
            </a:r>
            <a:r>
              <a:rPr>
                <a:solidFill>
                  <a:srgbClr val="06287E"/>
                </a:solidFill>
                <a:latin typeface="Courier"/>
              </a:rPr>
              <a:t>:</a:t>
            </a:r>
            <a:r>
              <a:rPr>
                <a:latin typeface="Courier"/>
              </a:rPr>
              <a:t> </a:t>
            </a:r>
            <a:r>
              <a:rPr>
                <a:solidFill>
                  <a:srgbClr val="4070A0"/>
                </a:solidFill>
                <a:latin typeface="Courier"/>
              </a:rPr>
              <a:t>"gdb"</a:t>
            </a:r>
            <a:r>
              <a:rPr>
                <a:solidFill>
                  <a:srgbClr val="06287E"/>
                </a:solidFill>
                <a:latin typeface="Courier"/>
              </a:rPr>
              <a:t>,</a:t>
            </a:r>
            <a:br/>
            <a:r>
              <a:rPr>
                <a:latin typeface="Courier"/>
              </a:rPr>
              <a:t>            </a:t>
            </a:r>
            <a:r>
              <a:rPr>
                <a:solidFill>
                  <a:srgbClr val="902000"/>
                </a:solidFill>
                <a:latin typeface="Courier"/>
              </a:rPr>
              <a:t>"miDebuggerPath"</a:t>
            </a:r>
            <a:r>
              <a:rPr>
                <a:solidFill>
                  <a:srgbClr val="06287E"/>
                </a:solidFill>
                <a:latin typeface="Courier"/>
              </a:rPr>
              <a:t>:</a:t>
            </a:r>
            <a:r>
              <a:rPr>
                <a:latin typeface="Courier"/>
              </a:rPr>
              <a:t> </a:t>
            </a:r>
            <a:r>
              <a:rPr>
                <a:solidFill>
                  <a:srgbClr val="4070A0"/>
                </a:solidFill>
                <a:latin typeface="Courier"/>
              </a:rPr>
              <a:t>"C:\\Program Files\\mingw-w64\\x86_64-8.1.0-win32-seh-rt_v6-rev0\\mingw64\\bin\\gdb.exe"</a:t>
            </a:r>
            <a:r>
              <a:rPr>
                <a:solidFill>
                  <a:srgbClr val="06287E"/>
                </a:solidFill>
                <a:latin typeface="Courier"/>
              </a:rPr>
              <a:t>,</a:t>
            </a:r>
            <a:br/>
            <a:r>
              <a:rPr>
                <a:latin typeface="Courier"/>
              </a:rPr>
              <a:t>            </a:t>
            </a:r>
            <a:r>
              <a:rPr>
                <a:solidFill>
                  <a:srgbClr val="902000"/>
                </a:solidFill>
                <a:latin typeface="Courier"/>
              </a:rPr>
              <a:t>"setupCommands"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"description"</a:t>
            </a:r>
            <a:r>
              <a:rPr>
                <a:solidFill>
                  <a:srgbClr val="06287E"/>
                </a:solidFill>
                <a:latin typeface="Courier"/>
              </a:rPr>
              <a:t>:</a:t>
            </a:r>
            <a:r>
              <a:rPr>
                <a:latin typeface="Courier"/>
              </a:rPr>
              <a:t> </a:t>
            </a:r>
            <a:r>
              <a:rPr>
                <a:solidFill>
                  <a:srgbClr val="4070A0"/>
                </a:solidFill>
                <a:latin typeface="Courier"/>
              </a:rPr>
              <a:t>"gdb için düzgün yazdırmayı etkinleştir"</a:t>
            </a:r>
            <a:r>
              <a:rPr>
                <a:solidFill>
                  <a:srgbClr val="06287E"/>
                </a:solidFill>
                <a:latin typeface="Courier"/>
              </a:rPr>
              <a:t>,</a:t>
            </a:r>
            <a:br/>
            <a:r>
              <a:rPr>
                <a:latin typeface="Courier"/>
              </a:rPr>
              <a:t>                    </a:t>
            </a:r>
            <a:r>
              <a:rPr>
                <a:solidFill>
                  <a:srgbClr val="902000"/>
                </a:solidFill>
                <a:latin typeface="Courier"/>
              </a:rPr>
              <a:t>"text"</a:t>
            </a:r>
            <a:r>
              <a:rPr>
                <a:solidFill>
                  <a:srgbClr val="06287E"/>
                </a:solidFill>
                <a:latin typeface="Courier"/>
              </a:rPr>
              <a:t>:</a:t>
            </a:r>
            <a:r>
              <a:rPr>
                <a:latin typeface="Courier"/>
              </a:rPr>
              <a:t> </a:t>
            </a:r>
            <a:r>
              <a:rPr>
                <a:solidFill>
                  <a:srgbClr val="4070A0"/>
                </a:solidFill>
                <a:latin typeface="Courier"/>
              </a:rPr>
              <a:t>"-enable-pretty-printing"</a:t>
            </a:r>
            <a:r>
              <a:rPr>
                <a:solidFill>
                  <a:srgbClr val="06287E"/>
                </a:solidFill>
                <a:latin typeface="Courier"/>
              </a:rPr>
              <a:t>,</a:t>
            </a:r>
            <a:br/>
            <a:r>
              <a:rPr>
                <a:latin typeface="Courier"/>
              </a:rPr>
              <a:t>                    </a:t>
            </a:r>
            <a:r>
              <a:rPr>
                <a:solidFill>
                  <a:srgbClr val="902000"/>
                </a:solidFill>
                <a:latin typeface="Courier"/>
              </a:rPr>
              <a:t>"ignoreFailures"</a:t>
            </a:r>
            <a:r>
              <a:rPr>
                <a:solidFill>
                  <a:srgbClr val="06287E"/>
                </a:solidFill>
                <a:latin typeface="Courier"/>
              </a:rPr>
              <a:t>:</a:t>
            </a:r>
            <a:r>
              <a:rPr>
                <a:latin typeface="Courier"/>
              </a:rPr>
              <a:t> </a:t>
            </a:r>
            <a:r>
              <a:rPr b="1">
                <a:solidFill>
                  <a:srgbClr val="007020"/>
                </a:solidFill>
                <a:latin typeface="Courier"/>
              </a:rPr>
              <a:t>true</a:t>
            </a:r>
            <a:br/>
            <a:r>
              <a:rPr>
                <a:latin typeface="Courier"/>
              </a:rPr>
              <a:t>                </a:t>
            </a:r>
            <a:r>
              <a:rPr>
                <a:solidFill>
                  <a:srgbClr val="06287E"/>
                </a:solidFill>
                <a:latin typeface="Courier"/>
              </a:rPr>
              <a:t>}</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"preLaunchTask"</a:t>
            </a:r>
            <a:r>
              <a:rPr>
                <a:solidFill>
                  <a:srgbClr val="06287E"/>
                </a:solidFill>
                <a:latin typeface="Courier"/>
              </a:rPr>
              <a:t>:</a:t>
            </a:r>
            <a:r>
              <a:rPr>
                <a:latin typeface="Courier"/>
              </a:rPr>
              <a:t> </a:t>
            </a:r>
            <a:r>
              <a:rPr>
                <a:solidFill>
                  <a:srgbClr val="4070A0"/>
                </a:solidFill>
                <a:latin typeface="Courier"/>
              </a:rPr>
              <a:t>"C/C++: gcc.exe etkin dosyayı derle"</a:t>
            </a:r>
            <a:br/>
            <a:r>
              <a:rPr>
                <a:latin typeface="Courier"/>
              </a:rPr>
              <a:t>        </a:t>
            </a:r>
            <a:r>
              <a:rPr>
                <a:solidFill>
                  <a:srgbClr val="06287E"/>
                </a:solidFill>
                <a:latin typeface="Courier"/>
              </a:rPr>
              <a:t>}</a:t>
            </a:r>
            <a:br/>
            <a:r>
              <a:rPr>
                <a:latin typeface="Courier"/>
              </a:rPr>
              <a:t>    </a:t>
            </a:r>
            <a:r>
              <a:rPr>
                <a:solidFill>
                  <a:srgbClr val="007020"/>
                </a:solidFill>
                <a:latin typeface="Courier"/>
              </a:rPr>
              <a:t>]</a:t>
            </a:r>
            <a:br/>
            <a:r>
              <a:rPr>
                <a:solidFill>
                  <a:srgbClr val="06287E"/>
                </a:solidFill>
                <a:latin typeface="Courier"/>
              </a:rPr>
              <a: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(16)</a:t>
            </a:r>
          </a:p>
          <a:p>
            <a:pPr lvl="0" indent="0" marL="0">
              <a:buNone/>
            </a:pPr>
            <a:r>
              <a:rPr/>
              <a:t>task.json</a:t>
            </a:r>
          </a:p>
          <a:p>
            <a:pPr lvl="0" indent="0">
              <a:buNone/>
            </a:pPr>
            <a:r>
              <a:rPr>
                <a:solidFill>
                  <a:srgbClr val="06287E"/>
                </a:solidFill>
                <a:latin typeface="Courier"/>
              </a:rPr>
              <a:t>{</a:t>
            </a:r>
            <a:br/>
            <a:r>
              <a:rPr>
                <a:latin typeface="Courier"/>
              </a:rPr>
              <a:t>    </a:t>
            </a:r>
            <a:r>
              <a:rPr>
                <a:solidFill>
                  <a:srgbClr val="902000"/>
                </a:solidFill>
                <a:latin typeface="Courier"/>
              </a:rPr>
              <a:t>"tasks"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"type"</a:t>
            </a:r>
            <a:r>
              <a:rPr>
                <a:solidFill>
                  <a:srgbClr val="06287E"/>
                </a:solidFill>
                <a:latin typeface="Courier"/>
              </a:rPr>
              <a:t>:</a:t>
            </a:r>
            <a:r>
              <a:rPr>
                <a:latin typeface="Courier"/>
              </a:rPr>
              <a:t> </a:t>
            </a:r>
            <a:r>
              <a:rPr>
                <a:solidFill>
                  <a:srgbClr val="4070A0"/>
                </a:solidFill>
                <a:latin typeface="Courier"/>
              </a:rPr>
              <a:t>"cppbuild"</a:t>
            </a:r>
            <a:r>
              <a:rPr>
                <a:solidFill>
                  <a:srgbClr val="06287E"/>
                </a:solidFill>
                <a:latin typeface="Courier"/>
              </a:rPr>
              <a:t>,</a:t>
            </a:r>
            <a:br/>
            <a:r>
              <a:rPr>
                <a:latin typeface="Courier"/>
              </a:rPr>
              <a:t>            </a:t>
            </a:r>
            <a:r>
              <a:rPr>
                <a:solidFill>
                  <a:srgbClr val="902000"/>
                </a:solidFill>
                <a:latin typeface="Courier"/>
              </a:rPr>
              <a:t>"label"</a:t>
            </a:r>
            <a:r>
              <a:rPr>
                <a:solidFill>
                  <a:srgbClr val="06287E"/>
                </a:solidFill>
                <a:latin typeface="Courier"/>
              </a:rPr>
              <a:t>:</a:t>
            </a:r>
            <a:r>
              <a:rPr>
                <a:latin typeface="Courier"/>
              </a:rPr>
              <a:t> </a:t>
            </a:r>
            <a:r>
              <a:rPr>
                <a:solidFill>
                  <a:srgbClr val="4070A0"/>
                </a:solidFill>
                <a:latin typeface="Courier"/>
              </a:rPr>
              <a:t>"C/C++: gcc.exe etkin dosyayı derle"</a:t>
            </a:r>
            <a:r>
              <a:rPr>
                <a:solidFill>
                  <a:srgbClr val="06287E"/>
                </a:solidFill>
                <a:latin typeface="Courier"/>
              </a:rPr>
              <a:t>,</a:t>
            </a:r>
            <a:br/>
            <a:r>
              <a:rPr>
                <a:latin typeface="Courier"/>
              </a:rPr>
              <a:t>            </a:t>
            </a:r>
            <a:r>
              <a:rPr>
                <a:solidFill>
                  <a:srgbClr val="902000"/>
                </a:solidFill>
                <a:latin typeface="Courier"/>
              </a:rPr>
              <a:t>"command"</a:t>
            </a:r>
            <a:r>
              <a:rPr>
                <a:solidFill>
                  <a:srgbClr val="06287E"/>
                </a:solidFill>
                <a:latin typeface="Courier"/>
              </a:rPr>
              <a:t>:</a:t>
            </a:r>
            <a:r>
              <a:rPr>
                <a:latin typeface="Courier"/>
              </a:rPr>
              <a:t> </a:t>
            </a:r>
            <a:r>
              <a:rPr>
                <a:solidFill>
                  <a:srgbClr val="4070A0"/>
                </a:solidFill>
                <a:latin typeface="Courier"/>
              </a:rPr>
              <a:t>"C:\\Program Files\\mingw-w64\\x86_64-8.1.0-win32-seh-rt_v6-rev0\\mingw64\\bin\\gcc.exe"</a:t>
            </a:r>
            <a:r>
              <a:rPr>
                <a:solidFill>
                  <a:srgbClr val="06287E"/>
                </a:solidFill>
                <a:latin typeface="Courier"/>
              </a:rPr>
              <a:t>,</a:t>
            </a:r>
            <a:br/>
            <a:r>
              <a:rPr>
                <a:latin typeface="Courier"/>
              </a:rPr>
              <a:t>            </a:t>
            </a:r>
            <a:r>
              <a:rPr>
                <a:solidFill>
                  <a:srgbClr val="902000"/>
                </a:solidFill>
                <a:latin typeface="Courier"/>
              </a:rPr>
              <a:t>"args"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4070A0"/>
                </a:solidFill>
                <a:latin typeface="Courier"/>
              </a:rPr>
              <a:t>"-fdiagnostics-color=always"</a:t>
            </a:r>
            <a:r>
              <a:rPr>
                <a:solidFill>
                  <a:srgbClr val="007020"/>
                </a:solidFill>
                <a:latin typeface="Courier"/>
              </a:rPr>
              <a:t>,</a:t>
            </a:r>
            <a:br/>
            <a:r>
              <a:rPr>
                <a:latin typeface="Courier"/>
              </a:rPr>
              <a:t>                </a:t>
            </a:r>
            <a:r>
              <a:rPr>
                <a:solidFill>
                  <a:srgbClr val="4070A0"/>
                </a:solidFill>
                <a:latin typeface="Courier"/>
              </a:rPr>
              <a:t>"-g"</a:t>
            </a:r>
            <a:r>
              <a:rPr>
                <a:solidFill>
                  <a:srgbClr val="007020"/>
                </a:solidFill>
                <a:latin typeface="Courier"/>
              </a:rPr>
              <a:t>,</a:t>
            </a:r>
            <a:br/>
            <a:r>
              <a:rPr>
                <a:latin typeface="Courier"/>
              </a:rPr>
              <a:t>                </a:t>
            </a:r>
            <a:r>
              <a:rPr>
                <a:solidFill>
                  <a:srgbClr val="4070A0"/>
                </a:solidFill>
                <a:latin typeface="Courier"/>
              </a:rPr>
              <a:t>"${file}"</a:t>
            </a:r>
            <a:r>
              <a:rPr>
                <a:solidFill>
                  <a:srgbClr val="007020"/>
                </a:solidFill>
                <a:latin typeface="Courier"/>
              </a:rPr>
              <a:t>,</a:t>
            </a:r>
            <a:br/>
            <a:r>
              <a:rPr>
                <a:latin typeface="Courier"/>
              </a:rPr>
              <a:t>                </a:t>
            </a:r>
            <a:r>
              <a:rPr>
                <a:solidFill>
                  <a:srgbClr val="4070A0"/>
                </a:solidFill>
                <a:latin typeface="Courier"/>
              </a:rPr>
              <a:t>"-o"</a:t>
            </a:r>
            <a:r>
              <a:rPr>
                <a:solidFill>
                  <a:srgbClr val="007020"/>
                </a:solidFill>
                <a:latin typeface="Courier"/>
              </a:rPr>
              <a:t>,</a:t>
            </a:r>
            <a:br/>
            <a:r>
              <a:rPr>
                <a:latin typeface="Courier"/>
              </a:rPr>
              <a:t>                </a:t>
            </a:r>
            <a:r>
              <a:rPr>
                <a:solidFill>
                  <a:srgbClr val="4070A0"/>
                </a:solidFill>
                <a:latin typeface="Courier"/>
              </a:rPr>
              <a:t>"${fileDirname}\\${fileBasenameNoExtension}.exe"</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"options"</a:t>
            </a:r>
            <a:r>
              <a:rPr>
                <a:solidFill>
                  <a:srgbClr val="06287E"/>
                </a:solidFill>
                <a:latin typeface="Courier"/>
              </a:rPr>
              <a:t>:</a:t>
            </a:r>
            <a:r>
              <a:rPr>
                <a:latin typeface="Courier"/>
              </a:rPr>
              <a:t> </a:t>
            </a:r>
            <a:r>
              <a:rPr>
                <a:solidFill>
                  <a:srgbClr val="06287E"/>
                </a:solidFill>
                <a:latin typeface="Courier"/>
              </a:rPr>
              <a:t>{</a:t>
            </a:r>
            <a:br/>
            <a:r>
              <a:rPr>
                <a:latin typeface="Courier"/>
              </a:rPr>
              <a:t>                </a:t>
            </a:r>
            <a:r>
              <a:rPr>
                <a:solidFill>
                  <a:srgbClr val="902000"/>
                </a:solidFill>
                <a:latin typeface="Courier"/>
              </a:rPr>
              <a:t>"cwd"</a:t>
            </a:r>
            <a:r>
              <a:rPr>
                <a:solidFill>
                  <a:srgbClr val="06287E"/>
                </a:solidFill>
                <a:latin typeface="Courier"/>
              </a:rPr>
              <a:t>:</a:t>
            </a:r>
            <a:r>
              <a:rPr>
                <a:latin typeface="Courier"/>
              </a:rPr>
              <a:t> </a:t>
            </a:r>
            <a:r>
              <a:rPr>
                <a:solidFill>
                  <a:srgbClr val="4070A0"/>
                </a:solidFill>
                <a:latin typeface="Courier"/>
              </a:rPr>
              <a:t>"${fileDirname}"</a:t>
            </a:r>
            <a:br/>
            <a:r>
              <a:rPr>
                <a:latin typeface="Courier"/>
              </a:rPr>
              <a:t>            </a:t>
            </a:r>
            <a:r>
              <a:rPr>
                <a:solidFill>
                  <a:srgbClr val="06287E"/>
                </a:solidFill>
                <a:latin typeface="Courier"/>
              </a:rPr>
              <a:t>},</a:t>
            </a:r>
            <a:br/>
            <a:r>
              <a:rPr>
                <a:latin typeface="Courier"/>
              </a:rPr>
              <a:t>            </a:t>
            </a:r>
            <a:r>
              <a:rPr>
                <a:solidFill>
                  <a:srgbClr val="902000"/>
                </a:solidFill>
                <a:latin typeface="Courier"/>
              </a:rPr>
              <a:t>"problemMatcher"</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4070A0"/>
                </a:solidFill>
                <a:latin typeface="Courier"/>
              </a:rPr>
              <a:t>"$gcc"</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"group"</a:t>
            </a:r>
            <a:r>
              <a:rPr>
                <a:solidFill>
                  <a:srgbClr val="06287E"/>
                </a:solidFill>
                <a:latin typeface="Courier"/>
              </a:rPr>
              <a:t>:</a:t>
            </a:r>
            <a:r>
              <a:rPr>
                <a:latin typeface="Courier"/>
              </a:rPr>
              <a:t> </a:t>
            </a:r>
            <a:r>
              <a:rPr>
                <a:solidFill>
                  <a:srgbClr val="06287E"/>
                </a:solidFill>
                <a:latin typeface="Courier"/>
              </a:rPr>
              <a:t>{</a:t>
            </a:r>
            <a:br/>
            <a:r>
              <a:rPr>
                <a:latin typeface="Courier"/>
              </a:rPr>
              <a:t>                </a:t>
            </a:r>
            <a:r>
              <a:rPr>
                <a:solidFill>
                  <a:srgbClr val="902000"/>
                </a:solidFill>
                <a:latin typeface="Courier"/>
              </a:rPr>
              <a:t>"kind"</a:t>
            </a:r>
            <a:r>
              <a:rPr>
                <a:solidFill>
                  <a:srgbClr val="06287E"/>
                </a:solidFill>
                <a:latin typeface="Courier"/>
              </a:rPr>
              <a:t>:</a:t>
            </a:r>
            <a:r>
              <a:rPr>
                <a:latin typeface="Courier"/>
              </a:rPr>
              <a:t> </a:t>
            </a:r>
            <a:r>
              <a:rPr>
                <a:solidFill>
                  <a:srgbClr val="4070A0"/>
                </a:solidFill>
                <a:latin typeface="Courier"/>
              </a:rPr>
              <a:t>"build"</a:t>
            </a:r>
            <a:r>
              <a:rPr>
                <a:solidFill>
                  <a:srgbClr val="06287E"/>
                </a:solidFill>
                <a:latin typeface="Courier"/>
              </a:rPr>
              <a:t>,</a:t>
            </a:r>
            <a:br/>
            <a:r>
              <a:rPr>
                <a:latin typeface="Courier"/>
              </a:rPr>
              <a:t>                </a:t>
            </a:r>
            <a:r>
              <a:rPr>
                <a:solidFill>
                  <a:srgbClr val="902000"/>
                </a:solidFill>
                <a:latin typeface="Courier"/>
              </a:rPr>
              <a:t>"isDefault"</a:t>
            </a:r>
            <a:r>
              <a:rPr>
                <a:solidFill>
                  <a:srgbClr val="06287E"/>
                </a:solidFill>
                <a:latin typeface="Courier"/>
              </a:rPr>
              <a:t>:</a:t>
            </a:r>
            <a:r>
              <a:rPr>
                <a:latin typeface="Courier"/>
              </a:rPr>
              <a:t> </a:t>
            </a:r>
            <a:r>
              <a:rPr b="1">
                <a:solidFill>
                  <a:srgbClr val="007020"/>
                </a:solidFill>
                <a:latin typeface="Courier"/>
              </a:rPr>
              <a:t>true</a:t>
            </a:r>
            <a:br/>
            <a:r>
              <a:rPr>
                <a:latin typeface="Courier"/>
              </a:rPr>
              <a:t>            </a:t>
            </a:r>
            <a:r>
              <a:rPr>
                <a:solidFill>
                  <a:srgbClr val="06287E"/>
                </a:solidFill>
                <a:latin typeface="Courier"/>
              </a:rPr>
              <a:t>},</a:t>
            </a:r>
            <a:br/>
            <a:r>
              <a:rPr>
                <a:latin typeface="Courier"/>
              </a:rPr>
              <a:t>            </a:t>
            </a:r>
            <a:r>
              <a:rPr>
                <a:solidFill>
                  <a:srgbClr val="902000"/>
                </a:solidFill>
                <a:latin typeface="Courier"/>
              </a:rPr>
              <a:t>"detail"</a:t>
            </a:r>
            <a:r>
              <a:rPr>
                <a:solidFill>
                  <a:srgbClr val="06287E"/>
                </a:solidFill>
                <a:latin typeface="Courier"/>
              </a:rPr>
              <a:t>:</a:t>
            </a:r>
            <a:r>
              <a:rPr>
                <a:latin typeface="Courier"/>
              </a:rPr>
              <a:t> </a:t>
            </a:r>
            <a:r>
              <a:rPr>
                <a:solidFill>
                  <a:srgbClr val="4070A0"/>
                </a:solidFill>
                <a:latin typeface="Courier"/>
              </a:rPr>
              <a:t>"Hata Ayıklayıcısı tarafından oluşturulan görev."</a:t>
            </a:r>
            <a:br/>
            <a:r>
              <a:rPr>
                <a:latin typeface="Courier"/>
              </a:rPr>
              <a:t>        </a:t>
            </a:r>
            <a:r>
              <a:rPr>
                <a:solidFill>
                  <a:srgbClr val="06287E"/>
                </a:solidFill>
                <a:latin typeface="Courier"/>
              </a:rPr>
              <a:t>}</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"version"</a:t>
            </a:r>
            <a:r>
              <a:rPr>
                <a:solidFill>
                  <a:srgbClr val="06287E"/>
                </a:solidFill>
                <a:latin typeface="Courier"/>
              </a:rPr>
              <a:t>:</a:t>
            </a:r>
            <a:r>
              <a:rPr>
                <a:latin typeface="Courier"/>
              </a:rPr>
              <a:t> </a:t>
            </a:r>
            <a:r>
              <a:rPr>
                <a:solidFill>
                  <a:srgbClr val="4070A0"/>
                </a:solidFill>
                <a:latin typeface="Courier"/>
              </a:rPr>
              <a:t>"2.0.0"</a:t>
            </a:r>
            <a:br/>
            <a:r>
              <a:rPr>
                <a:solidFill>
                  <a:srgbClr val="06287E"/>
                </a:solidFill>
                <a:latin typeface="Courier"/>
              </a:rPr>
              <a: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(17)</a:t>
            </a:r>
          </a:p>
          <a:p>
            <a:pPr lvl="0" indent="0" marL="0">
              <a:buNone/>
            </a:pPr>
            <a:r>
              <a:rPr/>
              <a:t>you can do the same thing for other compilers and c++ source codes. LLVM do not support debug on vscode now.</a:t>
            </a:r>
          </a:p>
          <a:p>
            <a:pPr lvl="0" indent="0" marL="0">
              <a:buNone/>
            </a:pPr>
            <a:r>
              <a:rPr/>
              <a:t>for C++ VsCode you can check the following links</a:t>
            </a:r>
          </a:p>
          <a:p>
            <a:pPr lvl="0" indent="0" marL="0">
              <a:buNone/>
            </a:pPr>
            <a:r>
              <a:rPr/>
              <a:t>for Windows</a:t>
            </a:r>
          </a:p>
          <a:p>
            <a:pPr lvl="0" indent="0" marL="0">
              <a:buNone/>
            </a:pPr>
            <a:r>
              <a:rPr/>
              <a:t>https://code.visualstudio.com/docs/cpp/config-mingw</a:t>
            </a:r>
          </a:p>
          <a:p>
            <a:pPr lvl="0" indent="0" marL="0">
              <a:buNone/>
            </a:pPr>
            <a:r>
              <a:rPr/>
              <a:t>for Linux</a:t>
            </a:r>
          </a:p>
          <a:p>
            <a:pPr lvl="0" indent="0" marL="0">
              <a:buNone/>
            </a:pPr>
            <a:r>
              <a:rPr/>
              <a:t>https://code.visualstudio.com/docs/cpp/config-linux</a:t>
            </a:r>
          </a:p>
          <a:p>
            <a:pPr lvl="0" indent="0" marL="0">
              <a:buNone/>
            </a:pPr>
            <a:r>
              <a:rPr/>
              <a:t>for WSL</a:t>
            </a:r>
          </a:p>
          <a:p>
            <a:pPr lvl="0" indent="0" marL="0">
              <a:buNone/>
            </a:pPr>
            <a:r>
              <a:rPr/>
              <a:t>https://code.visualstudio.com/docs/cpp/config-wsl</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(18)</a:t>
            </a:r>
          </a:p>
          <a:p>
            <a:pPr lvl="0" indent="0" marL="0">
              <a:buNone/>
            </a:pPr>
            <a:r>
              <a:rPr/>
              <a:t>in the launch file if you start debugging with F5</a:t>
            </a:r>
          </a:p>
          <a:p>
            <a:pPr lvl="0" indent="0" marL="0">
              <a:buNone/>
            </a:pPr>
            <a:r>
              <a:rPr/>
              <a:t>(you can select debugger with CTRL+SHIFT+P and then writing Debug and Selecting Configure Debugger Option)</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(19)</a:t>
            </a:r>
          </a:p>
          <a:p>
            <a:pPr lvl="0" indent="0" marL="0">
              <a:buNone/>
            </a:pPr>
            <a:r>
              <a:rPr/>
              <a:t>following line will be your debugging application path</a:t>
            </a:r>
          </a:p>
          <a:p>
            <a:pPr lvl="0" indent="0" marL="0">
              <a:buNone/>
            </a:pPr>
            <a:r>
              <a:rPr/>
              <a:t>if you start debugging with F5 in Hello.c file this will set </a:t>
            </a:r>
            <a:r>
              <a:rPr>
                <a:latin typeface="Courier"/>
              </a:rPr>
              <a:t>&lt;Hello.c base path&gt;/Hello.exe</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(20)</a:t>
            </a:r>
          </a:p>
          <a:p>
            <a:pPr lvl="0" indent="0" marL="0">
              <a:buNone/>
            </a:pPr>
            <a:r>
              <a:rPr/>
              <a:t>You should set this correct for both LLVM and GCC configuration in launch.json</a:t>
            </a:r>
          </a:p>
          <a:p>
            <a:pPr lvl="0" indent="0">
              <a:buNone/>
            </a:pPr>
            <a:r>
              <a:rPr>
                <a:latin typeface="Courier"/>
              </a:rPr>
              <a:t> "program": "${fileDirname}\\${fileBasenameNoExtension}.exe",</a:t>
            </a:r>
          </a:p>
          <a:p>
            <a:pPr lvl="0" indent="0" marL="0">
              <a:buNone/>
            </a:pPr>
            <a:r>
              <a:rPr/>
              <a:t>Also you should set your installed debugger paths</a:t>
            </a:r>
          </a:p>
          <a:p>
            <a:pPr lvl="0" indent="0" marL="0">
              <a:buNone/>
            </a:pPr>
            <a:r>
              <a:rPr/>
              <a:t>for GCC</a:t>
            </a:r>
          </a:p>
          <a:p>
            <a:pPr lvl="0" indent="0">
              <a:buNone/>
            </a:pPr>
            <a:r>
              <a:rPr>
                <a:latin typeface="Courier"/>
              </a:rPr>
              <a:t>"miDebuggerPath": "C:\\Program Files\\mingw-w64\\x86_64-8.1.0-win32-seh-rt_v6-rev0\\mingw64\\bin\\gdb.exe",</a:t>
            </a:r>
          </a:p>
          <a:p>
            <a:pPr lvl="0" indent="0" marL="0">
              <a:buNone/>
            </a:pPr>
            <a:r>
              <a:rPr/>
              <a:t>for LLVM</a:t>
            </a:r>
          </a:p>
          <a:p>
            <a:pPr lvl="0" indent="0">
              <a:buNone/>
            </a:pPr>
            <a:r>
              <a:rPr>
                <a:latin typeface="Courier"/>
              </a:rPr>
              <a:t>"miDebuggerPath": "C:\\Program Files\\LLVM\\bin\\lldb.exe",</a:t>
            </a:r>
          </a:p>
          <a:p>
            <a:pPr lvl="0" indent="0" marL="0">
              <a:buNone/>
            </a:pPr>
            <a:r>
              <a:rPr/>
              <a:t>for more details please check the sample source codes.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Programming Environment Setup and Configuration</a:t>
            </a:r>
          </a:p>
          <a:p>
            <a:pPr lvl="0" indent="0" marL="0">
              <a:buNone/>
            </a:pPr>
            <a:r>
              <a:rPr/>
              <a:t>Programming life is not about only learning how to code. Mostly you need to use several code development environments and you need to learn how to use them efficiently.</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Visual Studio Community Edition (Install / Compile / Run / Debug)</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a:t>
            </a:r>
          </a:p>
          <a:p>
            <a:pPr lvl="0" indent="0" marL="0">
              <a:buNone/>
            </a:pPr>
            <a:r>
              <a:rPr/>
              <a:t>Please download Notepad++ from the following link</a:t>
            </a:r>
          </a:p>
          <a:p>
            <a:pPr lvl="0" indent="0" marL="0">
              <a:buNone/>
            </a:pPr>
            <a:r>
              <a:rPr>
                <a:hlinkClick r:id="rId2"/>
              </a:rPr>
              <a:t>Downloads | Notepad++</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(2)</a:t>
            </a:r>
          </a:p>
          <a:p>
            <a:pPr lvl="0" indent="0" marL="0">
              <a:buNone/>
            </a:pPr>
            <a:r>
              <a:rPr/>
              <a:t>Download and install MinGW or LLVM compiler (if you downloded then skip this step)</a:t>
            </a:r>
          </a:p>
          <a:p>
            <a:pPr lvl="0" indent="0" marL="0">
              <a:buNone/>
            </a:pPr>
            <a:r>
              <a:rPr/>
              <a:t>MinGW installer (clang)</a:t>
            </a:r>
          </a:p>
          <a:p>
            <a:pPr lvl="0" indent="0" marL="0">
              <a:buNone/>
            </a:pPr>
            <a:r>
              <a:rPr>
                <a:hlinkClick r:id="rId2"/>
              </a:rPr>
              <a:t>Download MinGW-w64 - for 32 and 64 bit Windows from SourceForge.net</a:t>
            </a:r>
          </a:p>
          <a:p>
            <a:pPr lvl="0" indent="0" marL="0">
              <a:buNone/>
            </a:pPr>
            <a:r>
              <a:rPr/>
              <a:t>LLVM installer (gcc / g++)</a:t>
            </a:r>
          </a:p>
          <a:p>
            <a:pPr lvl="0" indent="0" marL="0">
              <a:buNone/>
            </a:pPr>
            <a:r>
              <a:rPr>
                <a:hlinkClick r:id="rId3"/>
              </a:rPr>
              <a:t>Download LLVM releases</a:t>
            </a:r>
          </a:p>
          <a:p>
            <a:pPr lvl="0" indent="0" marL="0">
              <a:buNone/>
            </a:pPr>
            <a:r>
              <a:rPr/>
              <a:t>Also use the following notes</a:t>
            </a:r>
          </a:p>
          <a:p>
            <a:pPr lvl="0" indent="0" marL="0">
              <a:buNone/>
            </a:pPr>
            <a:r>
              <a:rPr/>
              <a:t>https://llvm.org/devmtg/2014-04/PDFs/Talks/clang-cl.pdf</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(3)</a:t>
            </a:r>
          </a:p>
          <a:p>
            <a:pPr lvl="0" indent="0" marL="0">
              <a:buNone/>
            </a:pPr>
            <a:r>
              <a:rPr/>
              <a:t>Open a console with “cmd” and test the following commands if commands are not recognized then set the system environment variable add gcc and g++ exe paths to path variable (add to both system and user path variable)</a:t>
            </a:r>
          </a:p>
          <a:p>
            <a:pPr lvl="0" indent="0">
              <a:buNone/>
            </a:pPr>
            <a:r>
              <a:rPr>
                <a:latin typeface="Courier"/>
              </a:rPr>
              <a:t>gcc --version
g++ --version</a:t>
            </a:r>
          </a:p>
          <a:p>
            <a:pPr lvl="0" indent="0">
              <a:buNone/>
            </a:pPr>
            <a:r>
              <a:rPr>
                <a:latin typeface="Courier"/>
              </a:rPr>
              <a:t>C:\Users\ugur.coruh&gt;gcc --version
gcc (x86_64-win32-seh-rev0, Built by MinGW-W64 project) 8.1.0
Copyright (C) 2018 Free Software Foundation, Inc.
This is free software; see the source for copying conditions.  There is NO
warranty; not even for MERCHANTABILITY or FITNESS FOR A PARTICULAR PURPOSE.</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(4)</a:t>
            </a:r>
          </a:p>
        </p:txBody>
      </p:sp>
      <p:pic>
        <p:nvPicPr>
          <p:cNvPr descr="fig:  assets/2021-10-22-03-18-30-image.png" id="0" name="Picture 1"/>
          <p:cNvPicPr>
            <a:picLocks noGrp="1" noChangeAspect="1"/>
          </p:cNvPicPr>
          <p:nvPr/>
        </p:nvPicPr>
        <p:blipFill>
          <a:blip r:embed="rId2"/>
          <a:stretch>
            <a:fillRect/>
          </a:stretch>
        </p:blipFill>
        <p:spPr bwMode="auto">
          <a:xfrm>
            <a:off x="3835400" y="266700"/>
            <a:ext cx="4572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(5)</a:t>
            </a:r>
          </a:p>
        </p:txBody>
      </p:sp>
      <p:pic>
        <p:nvPicPr>
          <p:cNvPr descr="fig:  assets/2021-10-22-03-18-54-image.png" id="0" name="Picture 1"/>
          <p:cNvPicPr>
            <a:picLocks noGrp="1" noChangeAspect="1"/>
          </p:cNvPicPr>
          <p:nvPr/>
        </p:nvPicPr>
        <p:blipFill>
          <a:blip r:embed="rId2"/>
          <a:stretch>
            <a:fillRect/>
          </a:stretch>
        </p:blipFill>
        <p:spPr bwMode="auto">
          <a:xfrm>
            <a:off x="3568700" y="304800"/>
            <a:ext cx="5105400" cy="5270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(6)</a:t>
            </a:r>
          </a:p>
        </p:txBody>
      </p:sp>
      <p:pic>
        <p:nvPicPr>
          <p:cNvPr descr="fig:  assets/2021-10-22-03-21-11-image.png" id="0" name="Picture 1"/>
          <p:cNvPicPr>
            <a:picLocks noGrp="1" noChangeAspect="1"/>
          </p:cNvPicPr>
          <p:nvPr/>
        </p:nvPicPr>
        <p:blipFill>
          <a:blip r:embed="rId2"/>
          <a:stretch>
            <a:fillRect/>
          </a:stretch>
        </p:blipFill>
        <p:spPr bwMode="auto">
          <a:xfrm>
            <a:off x="3568700" y="1739900"/>
            <a:ext cx="5105400" cy="2387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(7)</a:t>
            </a:r>
          </a:p>
        </p:txBody>
      </p:sp>
      <p:pic>
        <p:nvPicPr>
          <p:cNvPr descr="fig:  assets/2021-10-22-03-19-07-image.png" id="0" name="Picture 1"/>
          <p:cNvPicPr>
            <a:picLocks noGrp="1" noChangeAspect="1"/>
          </p:cNvPicPr>
          <p:nvPr/>
        </p:nvPicPr>
        <p:blipFill>
          <a:blip r:embed="rId2"/>
          <a:stretch>
            <a:fillRect/>
          </a:stretch>
        </p:blipFill>
        <p:spPr bwMode="auto">
          <a:xfrm>
            <a:off x="3568700" y="2273300"/>
            <a:ext cx="5105400" cy="1320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(8)</a:t>
            </a:r>
          </a:p>
        </p:txBody>
      </p:sp>
      <p:pic>
        <p:nvPicPr>
          <p:cNvPr descr="fig:  assets/2021-10-22-03-19-25-image.png" id="0" name="Picture 1"/>
          <p:cNvPicPr>
            <a:picLocks noGrp="1" noChangeAspect="1"/>
          </p:cNvPicPr>
          <p:nvPr/>
        </p:nvPicPr>
        <p:blipFill>
          <a:blip r:embed="rId2"/>
          <a:stretch>
            <a:fillRect/>
          </a:stretch>
        </p:blipFill>
        <p:spPr bwMode="auto">
          <a:xfrm>
            <a:off x="3568700" y="2463800"/>
            <a:ext cx="5105400" cy="93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(9)</a:t>
            </a:r>
          </a:p>
        </p:txBody>
      </p:sp>
      <p:pic>
        <p:nvPicPr>
          <p:cNvPr descr="fig:  assets/2021-10-22-03-21-25-image.png" id="0" name="Picture 1"/>
          <p:cNvPicPr>
            <a:picLocks noGrp="1" noChangeAspect="1"/>
          </p:cNvPicPr>
          <p:nvPr/>
        </p:nvPicPr>
        <p:blipFill>
          <a:blip r:embed="rId2"/>
          <a:stretch>
            <a:fillRect/>
          </a:stretch>
        </p:blipFill>
        <p:spPr bwMode="auto">
          <a:xfrm>
            <a:off x="3568700" y="2247900"/>
            <a:ext cx="5105400" cy="137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 / C++ Environment and Development</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(10)</a:t>
            </a:r>
          </a:p>
          <a:p>
            <a:pPr lvl="0" indent="0" marL="0">
              <a:buNone/>
            </a:pPr>
            <a:r>
              <a:rPr/>
              <a:t>for gcc.exe, g++.exe and gdb.exe</a:t>
            </a:r>
          </a:p>
          <a:p>
            <a:pPr lvl="0" indent="0">
              <a:buNone/>
            </a:pPr>
            <a:r>
              <a:rPr>
                <a:latin typeface="Courier"/>
              </a:rPr>
              <a:t>C:\Program Files</a:t>
            </a:r>
            <a:r>
              <a:rPr>
                <a:solidFill>
                  <a:srgbClr val="902000"/>
                </a:solidFill>
                <a:latin typeface="Courier"/>
              </a:rPr>
              <a:t>\m</a:t>
            </a:r>
            <a:r>
              <a:rPr>
                <a:latin typeface="Courier"/>
              </a:rPr>
              <a:t>ingw-w64</a:t>
            </a:r>
            <a:r>
              <a:rPr>
                <a:solidFill>
                  <a:srgbClr val="902000"/>
                </a:solidFill>
                <a:latin typeface="Courier"/>
              </a:rPr>
              <a:t>\x</a:t>
            </a:r>
            <a:r>
              <a:rPr>
                <a:latin typeface="Courier"/>
              </a:rPr>
              <a:t>86_64-8.1.0-win32-seh-rt_v6-rev0</a:t>
            </a:r>
            <a:r>
              <a:rPr>
                <a:solidFill>
                  <a:srgbClr val="902000"/>
                </a:solidFill>
                <a:latin typeface="Courier"/>
              </a:rPr>
              <a:t>\m</a:t>
            </a:r>
            <a:r>
              <a:rPr>
                <a:latin typeface="Courier"/>
              </a:rPr>
              <a:t>ingw64</a:t>
            </a:r>
            <a:r>
              <a:rPr>
                <a:solidFill>
                  <a:srgbClr val="902000"/>
                </a:solidFill>
                <a:latin typeface="Courier"/>
              </a:rPr>
              <a:t>\b</a:t>
            </a:r>
            <a:r>
              <a:rPr>
                <a:latin typeface="Courier"/>
              </a:rPr>
              <a:t>in</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(11)</a:t>
            </a:r>
          </a:p>
          <a:p>
            <a:pPr lvl="0" indent="0" marL="0">
              <a:buNone/>
            </a:pPr>
            <a:r>
              <a:rPr/>
              <a:t>for clang.exe , lldb.exe</a:t>
            </a:r>
          </a:p>
          <a:p>
            <a:pPr lvl="0" indent="0">
              <a:buNone/>
            </a:pPr>
            <a:r>
              <a:rPr>
                <a:latin typeface="Courier"/>
              </a:rPr>
              <a:t>C:\Program Files\LLVM\bin</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(12)</a:t>
            </a:r>
          </a:p>
          <a:p>
            <a:pPr lvl="0" indent="0" marL="0">
              <a:buNone/>
            </a:pPr>
            <a:r>
              <a:rPr/>
              <a:t>This folder paths changes according to your setup</a:t>
            </a:r>
          </a:p>
          <a:p>
            <a:pPr lvl="0" indent="0" marL="0">
              <a:buNone/>
            </a:pPr>
            <a:r>
              <a:rPr/>
              <a:t>Open NppExec extension (install from extension manager if not exist)</a:t>
            </a:r>
          </a:p>
        </p:txBody>
      </p:sp>
      <p:pic>
        <p:nvPicPr>
          <p:cNvPr descr="fig:  assets/2021-10-22-04-22-24-image.png" id="0" name="Picture 1"/>
          <p:cNvPicPr>
            <a:picLocks noGrp="1" noChangeAspect="1"/>
          </p:cNvPicPr>
          <p:nvPr/>
        </p:nvPicPr>
        <p:blipFill>
          <a:blip r:embed="rId2"/>
          <a:stretch>
            <a:fillRect/>
          </a:stretch>
        </p:blipFill>
        <p:spPr bwMode="auto">
          <a:xfrm>
            <a:off x="3568700" y="1460500"/>
            <a:ext cx="5105400" cy="2959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(13)</a:t>
            </a:r>
          </a:p>
          <a:p>
            <a:pPr lvl="0" indent="0" marL="0">
              <a:buNone/>
            </a:pPr>
            <a:r>
              <a:rPr/>
              <a:t>write the following commands in box</a:t>
            </a:r>
          </a:p>
          <a:p>
            <a:pPr lvl="0" indent="0">
              <a:buNone/>
            </a:pPr>
            <a:r>
              <a:rPr>
                <a:latin typeface="Courier"/>
              </a:rPr>
              <a:t>NPP_SAVE // save current file
cd $(CURRENT_DIRECTORY) // go to directory of the current file
gcc  -Wall -Wextra -Wpedantic -std=c++11 -o "$(NAME_PART)" "$(FILE_NAME)"</a:t>
            </a:r>
          </a:p>
        </p:txBody>
      </p:sp>
      <p:pic>
        <p:nvPicPr>
          <p:cNvPr descr="fig:  assets/2021-10-22-04-23-24-image.png" id="0" name="Picture 1"/>
          <p:cNvPicPr>
            <a:picLocks noGrp="1" noChangeAspect="1"/>
          </p:cNvPicPr>
          <p:nvPr/>
        </p:nvPicPr>
        <p:blipFill>
          <a:blip r:embed="rId2"/>
          <a:stretch>
            <a:fillRect/>
          </a:stretch>
        </p:blipFill>
        <p:spPr bwMode="auto">
          <a:xfrm>
            <a:off x="3568700" y="1371600"/>
            <a:ext cx="5105400" cy="3111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(14)</a:t>
            </a:r>
          </a:p>
          <a:p>
            <a:pPr lvl="0" indent="0" marL="0">
              <a:buNone/>
            </a:pPr>
            <a:r>
              <a:rPr/>
              <a:t>save script as gcc-build and for more information check the following link</a:t>
            </a:r>
          </a:p>
          <a:p>
            <a:pPr lvl="0" indent="0" marL="0">
              <a:buNone/>
            </a:pPr>
            <a:r>
              <a:rPr>
                <a:hlinkClick r:id="rId2"/>
              </a:rPr>
              <a:t>How To Setup Notepad for Writing C++ Programs</a:t>
            </a:r>
          </a:p>
          <a:p>
            <a:pPr lvl="0" indent="0" marL="0">
              <a:buNone/>
            </a:pPr>
            <a:r>
              <a:rPr/>
              <a:t>You can modify or add multiple scripts for another tasks.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Vi/Vim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Eclipse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Netbeans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Turbo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(1)</a:t>
            </a:r>
          </a:p>
          <a:p>
            <a:pPr lvl="0" indent="0" marL="0">
              <a:buNone/>
            </a:pPr>
            <a:r>
              <a:rPr b="1"/>
              <a:t>CMake</a:t>
            </a:r>
            <a:r>
              <a:rPr/>
              <a:t> (http://www.cmake.org/) is a program which generates the </a:t>
            </a:r>
            <a:r>
              <a:rPr b="1"/>
              <a:t>Makefiles</a:t>
            </a:r>
            <a:r>
              <a:rPr/>
              <a:t> used by </a:t>
            </a:r>
            <a:r>
              <a:rPr b="1"/>
              <a:t>Make</a:t>
            </a: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a:t>
            </a:r>
          </a:p>
          <a:p>
            <a:pPr lvl="0" indent="0" marL="0">
              <a:buNone/>
            </a:pPr>
            <a:r>
              <a:rPr/>
              <a:t>Download DevC++ IDE from following link</a:t>
            </a:r>
          </a:p>
          <a:p>
            <a:pPr lvl="0" indent="0" marL="0">
              <a:buNone/>
            </a:pPr>
            <a:r>
              <a:rPr/>
              <a:t>https://www.bloodshed.net/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(2)</a:t>
            </a:r>
          </a:p>
          <a:p>
            <a:pPr lvl="0" indent="0" marL="0">
              <a:buNone/>
            </a:pPr>
            <a:r>
              <a:rPr/>
              <a:t>Why use </a:t>
            </a:r>
            <a:r>
              <a:rPr b="1"/>
              <a:t>CMake</a:t>
            </a:r>
            <a:r>
              <a:rPr/>
              <a:t> ?</a:t>
            </a:r>
          </a:p>
          <a:p>
            <a:pPr lvl="0"/>
            <a:r>
              <a:rPr/>
              <a:t>Eases </a:t>
            </a:r>
            <a:r>
              <a:rPr b="1"/>
              <a:t>Make</a:t>
            </a:r>
            <a:r>
              <a:rPr/>
              <a:t> use</a:t>
            </a:r>
          </a:p>
          <a:p>
            <a:pPr lvl="1"/>
            <a:r>
              <a:rPr/>
              <a:t>but the same way of thinking</a:t>
            </a:r>
          </a:p>
          <a:p>
            <a:pPr lvl="1"/>
            <a:r>
              <a:rPr/>
              <a:t>generate the </a:t>
            </a:r>
            <a:r>
              <a:rPr b="1"/>
              <a:t>Makefile</a:t>
            </a:r>
          </a:p>
          <a:p>
            <a:pPr lvl="0"/>
            <a:r>
              <a:rPr/>
              <a:t>Separate the compilation from the sources</a:t>
            </a:r>
          </a:p>
          <a:p>
            <a:pPr lvl="0"/>
            <a:r>
              <a:rPr/>
              <a:t>Multi-platfoms</a:t>
            </a:r>
          </a:p>
          <a:p>
            <a:pPr lvl="0"/>
            <a:r>
              <a:rPr/>
              <a:t>Very flexible</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(3)</a:t>
            </a:r>
          </a:p>
          <a:p>
            <a:pPr lvl="0"/>
            <a:r>
              <a:rPr/>
              <a:t>Check if the libraries/programs are available on your system</a:t>
            </a:r>
          </a:p>
          <a:p>
            <a:pPr lvl="0"/>
            <a:r>
              <a:rPr/>
              <a:t>File generator (</a:t>
            </a:r>
            <a:r>
              <a:rPr b="1"/>
              <a:t>configure_file</a:t>
            </a:r>
            <a:r>
              <a:rPr/>
              <a:t>)</a:t>
            </a:r>
          </a:p>
          <a:p>
            <a:pPr lvl="0"/>
            <a:r>
              <a:rPr/>
              <a:t>Calling programs or scripts (</a:t>
            </a:r>
            <a:r>
              <a:rPr b="1"/>
              <a:t>doxygen</a:t>
            </a:r>
            <a:r>
              <a:rPr/>
              <a:t>)</a:t>
            </a:r>
          </a:p>
          <a:p>
            <a:pPr lvl="0"/>
            <a:r>
              <a:rPr/>
              <a:t>One of the new standards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(4) (Download and Install)</a:t>
            </a:r>
          </a:p>
          <a:p>
            <a:pPr lvl="0" indent="0" marL="0">
              <a:buNone/>
            </a:pPr>
            <a:r>
              <a:rPr/>
              <a:t>use the following link for download</a:t>
            </a:r>
          </a:p>
          <a:p>
            <a:pPr lvl="0" indent="0" marL="0">
              <a:buNone/>
            </a:pPr>
            <a:r>
              <a:rPr>
                <a:hlinkClick r:id="rId2"/>
              </a:rPr>
              <a:t>Download | CMake</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(5) (WSL and Linux Environment)</a:t>
            </a:r>
          </a:p>
          <a:p>
            <a:pPr lvl="0" indent="0" marL="0">
              <a:buNone/>
            </a:pPr>
            <a:r>
              <a:rPr>
                <a:hlinkClick r:id="rId2"/>
              </a:rPr>
              <a:t>Hello world with CMake</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(6) (Windows Environment)</a:t>
            </a:r>
          </a:p>
          <a:p>
            <a:pPr lvl="0" indent="0" marL="0">
              <a:buNone/>
            </a:pPr>
            <a:r>
              <a:rPr b="1"/>
              <a:t>main.c</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char</a:t>
            </a:r>
            <a:r>
              <a:rPr>
                <a:latin typeface="Courier"/>
              </a:rPr>
              <a:t> name</a:t>
            </a:r>
            <a:r>
              <a:rPr>
                <a:solidFill>
                  <a:srgbClr val="666666"/>
                </a:solidFill>
                <a:latin typeface="Courier"/>
              </a:rPr>
              <a:t>[</a:t>
            </a:r>
            <a:r>
              <a:rPr>
                <a:solidFill>
                  <a:srgbClr val="40A070"/>
                </a:solidFill>
                <a:latin typeface="Courier"/>
              </a:rPr>
              <a:t>20</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name: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"%s"</a:t>
            </a:r>
            <a:r>
              <a:rPr>
                <a:solidFill>
                  <a:srgbClr val="666666"/>
                </a:solidFill>
                <a:latin typeface="Courier"/>
              </a:rPr>
              <a:t>,</a:t>
            </a:r>
            <a:r>
              <a:rPr>
                <a:latin typeface="Courier"/>
              </a:rPr>
              <a:t> name</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"Your name is %s."</a:t>
            </a:r>
            <a:r>
              <a:rPr>
                <a:solidFill>
                  <a:srgbClr val="666666"/>
                </a:solidFill>
                <a:latin typeface="Courier"/>
              </a:rPr>
              <a:t>,</a:t>
            </a:r>
            <a:r>
              <a:rPr>
                <a:latin typeface="Courier"/>
              </a:rPr>
              <a:t> name</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CMakeLists.txt</a:t>
            </a:r>
          </a:p>
          <a:p>
            <a:pPr lvl="0" indent="0">
              <a:buNone/>
            </a:pPr>
            <a:r>
              <a:rPr b="1">
                <a:solidFill>
                  <a:srgbClr val="007020"/>
                </a:solidFill>
                <a:latin typeface="Courier"/>
              </a:rPr>
              <a:t>cmake_minimum_required</a:t>
            </a:r>
            <a:r>
              <a:rPr>
                <a:latin typeface="Courier"/>
              </a:rPr>
              <a:t>(</a:t>
            </a:r>
            <a:r>
              <a:rPr>
                <a:solidFill>
                  <a:srgbClr val="007020"/>
                </a:solidFill>
                <a:latin typeface="Courier"/>
              </a:rPr>
              <a:t>VERSION</a:t>
            </a:r>
            <a:r>
              <a:rPr>
                <a:latin typeface="Courier"/>
              </a:rPr>
              <a:t> </a:t>
            </a:r>
            <a:r>
              <a:rPr>
                <a:solidFill>
                  <a:srgbClr val="902000"/>
                </a:solidFill>
                <a:latin typeface="Courier"/>
              </a:rPr>
              <a:t>3.7.2</a:t>
            </a:r>
            <a:r>
              <a:rPr>
                <a:latin typeface="Courier"/>
              </a:rPr>
              <a:t>)</a:t>
            </a:r>
            <a:br/>
            <a:r>
              <a:rPr b="1">
                <a:solidFill>
                  <a:srgbClr val="007020"/>
                </a:solidFill>
                <a:latin typeface="Courier"/>
              </a:rPr>
              <a:t>project</a:t>
            </a:r>
            <a:r>
              <a:rPr>
                <a:latin typeface="Courier"/>
              </a:rPr>
              <a:t>(scanf-sample)</a:t>
            </a:r>
            <a:br/>
            <a:r>
              <a:rPr b="1">
                <a:solidFill>
                  <a:srgbClr val="007020"/>
                </a:solidFill>
                <a:latin typeface="Courier"/>
              </a:rPr>
              <a:t>add_executable</a:t>
            </a:r>
            <a:r>
              <a:rPr>
                <a:latin typeface="Courier"/>
              </a:rPr>
              <a:t>(</a:t>
            </a:r>
            <a:r>
              <a:rPr>
                <a:solidFill>
                  <a:srgbClr val="40A070"/>
                </a:solidFill>
                <a:latin typeface="Courier"/>
              </a:rPr>
              <a:t>scanf-sample</a:t>
            </a:r>
            <a:r>
              <a:rPr>
                <a:latin typeface="Courier"/>
              </a:rPr>
              <a:t> main.c)</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(7) (Windows Environment)</a:t>
            </a:r>
          </a:p>
          <a:p>
            <a:pPr lvl="0" indent="0" marL="0">
              <a:buNone/>
            </a:pPr>
            <a:r>
              <a:rPr/>
              <a:t>put main.c and CMakeLists.txt file in sample-scanf folder and from command line</a:t>
            </a:r>
          </a:p>
        </p:txBody>
      </p:sp>
      <p:pic>
        <p:nvPicPr>
          <p:cNvPr descr="fig:  assets/2021-11-07-00-42-52-image.png" id="0" name="Picture 1"/>
          <p:cNvPicPr>
            <a:picLocks noGrp="1" noChangeAspect="1"/>
          </p:cNvPicPr>
          <p:nvPr/>
        </p:nvPicPr>
        <p:blipFill>
          <a:blip r:embed="rId2"/>
          <a:stretch>
            <a:fillRect/>
          </a:stretch>
        </p:blipFill>
        <p:spPr bwMode="auto">
          <a:xfrm>
            <a:off x="3568700" y="2222500"/>
            <a:ext cx="5105400" cy="1435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run the following cmake command with dot (.) to create solution file for c project</a:t>
            </a:r>
          </a:p>
          <a:p>
            <a:pPr lvl="0" indent="0">
              <a:buNone/>
            </a:pPr>
            <a:r>
              <a:rPr>
                <a:latin typeface="Courier"/>
              </a:rPr>
              <a:t>C:\Users\ugur.coruh\Desktop\sample-scanf&gt;cmake .</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(8) (Windows Environment)</a:t>
            </a:r>
          </a:p>
          <a:p>
            <a:pPr lvl="0" indent="0" marL="0">
              <a:buNone/>
            </a:pPr>
            <a:r>
              <a:rPr/>
              <a:t>I have Visual Studio 2022 Community Edition Installed on My Computer, for these reason build tools are selected for visual studio environment and the following outputs are generated</a:t>
            </a:r>
          </a:p>
          <a:p>
            <a:pPr lvl="0" indent="0">
              <a:buNone/>
            </a:pPr>
            <a:r>
              <a:rPr>
                <a:latin typeface="Courier"/>
              </a:rPr>
              <a:t>C:\Users\ugur.coruh\Desktop\sample-scanf&gt;cmake .
-- Building for: Visual Studio 17 2022
-- Selecting Windows SDK version 10.0.22000.0 to target Windows 10.0.19043.
-- The C compiler identification is MSVC 19.30.30704.0
-- The CXX compiler identification is MSVC 19.30.30704.0
-- Detecting C compiler ABI info
-- Detecting C compiler ABI info - done
-- Check for working C compiler: C:/Program Files/Microsoft Visual Studio/2022/Community/VC/Tools/MSVC/14.30.30704/bin/Hostx64/x64/cl.exe - skipped
-- Detecting C compile features
-- Detecting C compile features - done
-- Detecting CXX compiler ABI info
-- Detecting CXX compiler ABI info - done
-- Check for working CXX compiler: C:/Program Files/Microsoft Visual Studio/2022/Community/VC/Tools/MSVC/14.30.30704/bin/Hostx64/x64/cl.exe - skipped
-- Detecting CXX compile features
-- Detecting CXX compile features - done
-- Configuring done
-- Generating done
-- Build files have been written to: C:/Users/ugur.coruh/Desktop/sample-scanf
C:\Users\ugur.coruh\Desktop\sample-scanf&gt;</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(9) (Windows Environment)</a:t>
            </a:r>
          </a:p>
          <a:p>
            <a:pPr lvl="0" indent="0" marL="0">
              <a:buNone/>
            </a:pPr>
            <a:r>
              <a:rPr/>
              <a:t>also following files are generated</a:t>
            </a:r>
          </a:p>
        </p:txBody>
      </p:sp>
      <p:pic>
        <p:nvPicPr>
          <p:cNvPr descr="fig:  assets/2021-11-07-00-46-07-image.png" id="0" name="Picture 1"/>
          <p:cNvPicPr>
            <a:picLocks noGrp="1" noChangeAspect="1"/>
          </p:cNvPicPr>
          <p:nvPr/>
        </p:nvPicPr>
        <p:blipFill>
          <a:blip r:embed="rId2"/>
          <a:stretch>
            <a:fillRect/>
          </a:stretch>
        </p:blipFill>
        <p:spPr bwMode="auto">
          <a:xfrm>
            <a:off x="3568700" y="1676400"/>
            <a:ext cx="5105400" cy="2514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(10) (Windows Environment)</a:t>
            </a:r>
          </a:p>
          <a:p>
            <a:pPr lvl="0" indent="0" marL="0">
              <a:buNone/>
            </a:pPr>
            <a:r>
              <a:rPr/>
              <a:t>if we open scanf-sample.sln file we will have automated generated project files</a:t>
            </a:r>
          </a:p>
        </p:txBody>
      </p:sp>
      <p:pic>
        <p:nvPicPr>
          <p:cNvPr descr="fig:  assets/2021-11-07-00-47-04-image.png" id="0" name="Picture 1"/>
          <p:cNvPicPr>
            <a:picLocks noGrp="1" noChangeAspect="1"/>
          </p:cNvPicPr>
          <p:nvPr/>
        </p:nvPicPr>
        <p:blipFill>
          <a:blip r:embed="rId2"/>
          <a:stretch>
            <a:fillRect/>
          </a:stretch>
        </p:blipFill>
        <p:spPr bwMode="auto">
          <a:xfrm>
            <a:off x="3568700" y="1206500"/>
            <a:ext cx="5105400" cy="3441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Asst. Prof. Dr. Uğur CORUH</dc:creator>
  <cp:keywords/>
  <dcterms:created xsi:type="dcterms:W3CDTF">2022-10-02T00:59:49Z</dcterms:created>
  <dcterms:modified xsi:type="dcterms:W3CDTF">2022-10-02T00:59:49Z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Week-2</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page-background">
    <vt:lpwstr/>
  </property>
  <property fmtid="{D5CDD505-2E9C-101B-9397-08002B2CF9AE}" pid="25" name="page-background-opacity">
    <vt:lpwstr/>
  </property>
  <property fmtid="{D5CDD505-2E9C-101B-9397-08002B2CF9AE}" pid="26" name="paginate">
    <vt:lpwstr>True</vt:lpwstr>
  </property>
  <property fmtid="{D5CDD505-2E9C-101B-9397-08002B2CF9AE}" pid="27" name="style">
    <vt:lpwstr>img[alt~=“center”] { display: block; margin: 0 auto; }</vt:lpwstr>
  </property>
  <property fmtid="{D5CDD505-2E9C-101B-9397-08002B2CF9AE}" pid="28" name="subparagraph">
    <vt:lpwstr>True</vt:lpwstr>
  </property>
  <property fmtid="{D5CDD505-2E9C-101B-9397-08002B2CF9AE}" pid="29" name="subtitle">
    <vt:lpwstr>Development Environments and Algorithm Basics</vt:lpwstr>
  </property>
  <property fmtid="{D5CDD505-2E9C-101B-9397-08002B2CF9AE}" pid="30" name="theme">
    <vt:lpwstr>default</vt:lpwstr>
  </property>
  <property fmtid="{D5CDD505-2E9C-101B-9397-08002B2CF9AE}" pid="31" name="titlepage">
    <vt:lpwstr>True</vt:lpwstr>
  </property>
  <property fmtid="{D5CDD505-2E9C-101B-9397-08002B2CF9AE}" pid="32" name="titlepage-color">
    <vt:lpwstr>FFFFFF</vt:lpwstr>
  </property>
  <property fmtid="{D5CDD505-2E9C-101B-9397-08002B2CF9AE}" pid="33" name="titlepage-rule-color">
    <vt:lpwstr>CCCCCC</vt:lpwstr>
  </property>
  <property fmtid="{D5CDD505-2E9C-101B-9397-08002B2CF9AE}" pid="34" name="titlepage-rule-height">
    <vt:lpwstr>4</vt:lpwstr>
  </property>
  <property fmtid="{D5CDD505-2E9C-101B-9397-08002B2CF9AE}" pid="35" name="titlepage-text-color">
    <vt:lpwstr>000000</vt:lpwstr>
  </property>
</Properties>
</file>