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8" Type="http://schemas.openxmlformats.org/officeDocument/2006/relationships/viewProps" Target="viewProps.xml" /><Relationship Id="rId57" Type="http://schemas.openxmlformats.org/officeDocument/2006/relationships/presProps" Target="presProps.xml" /><Relationship Id="rId1" Type="http://schemas.openxmlformats.org/officeDocument/2006/relationships/slideMaster" Target="slideMasters/slideMaster1.xml" /><Relationship Id="rId60" Type="http://schemas.openxmlformats.org/officeDocument/2006/relationships/tableStyles" Target="tableStyles.xml" /><Relationship Id="rId5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5BFrontend%20Developer%20Roadmap:%20Learn%20to%20become%20a%20modern%20frontend%20developer%5D(https://roadmap.sh/frontend)" TargetMode="External" /><Relationship Id="rId3" Type="http://schemas.openxmlformats.org/officeDocument/2006/relationships/hyperlink" Target="%5BBackend%20Developer%20Roadmap:%20Learn%20to%20become%20a%20modern%20backend%20developer%5D(https://roadmap.sh/backend)" TargetMode="External" /><Relationship Id="rId4" Type="http://schemas.openxmlformats.org/officeDocument/2006/relationships/hyperlink" Target="%5BDevOps%20Roadmap:%20Learn%20to%20become%20a%20DevOps%20Engineer%20or%20SRE%5D(https://roadmap.sh/devops)" TargetMode="External" /><Relationship Id="rId5" Type="http://schemas.openxmlformats.org/officeDocument/2006/relationships/hyperlink" Target="%5BDBA%20Roadmap:%20Learn%20to%20become%20a%20database%20administrator%20with%20PostgreSQL%5D(https://roadmap.sh/postgresql-dba)" TargetMode="External" /><Relationship Id="rId6" Type="http://schemas.openxmlformats.org/officeDocument/2006/relationships/hyperlink" Target="https://roadmap.sh/"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s.uic.edu/~jbell/CourseNotes/OperatingSystems/2_Structures.html"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lideshare.net/quanhan503/comparing-windows-vs-mac-vs-linux"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ducba.com/linux-vs-mac-vs-windows/"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1-intro.en.md_doc.pdf" TargetMode="External" /><Relationship Id="rId3" Type="http://schemas.openxmlformats.org/officeDocument/2006/relationships/hyperlink" Target="ce103-week-1-intro.en.md_slide.pdf" TargetMode="External" /><Relationship Id="rId4" Type="http://schemas.openxmlformats.org/officeDocument/2006/relationships/hyperlink" Target="ce103-week-1-intro.en.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Computer_networking" TargetMode="External" /><Relationship Id="rId3" Type="http://schemas.openxmlformats.org/officeDocument/2006/relationships/hyperlink" Target="https://en.wikipedia.org/wiki/Operating_system" TargetMode="External" /><Relationship Id="rId4" Type="http://schemas.openxmlformats.org/officeDocument/2006/relationships/hyperlink" Target="https://en.wikipedia.org/wiki/Process_(computing)" TargetMode="External" /><Relationship Id="rId5" Type="http://schemas.openxmlformats.org/officeDocument/2006/relationships/hyperlink" Target="https://en.wikipedia.org/wiki/Network_service" TargetMode="External" /><Relationship Id="rId6" Type="http://schemas.openxmlformats.org/officeDocument/2006/relationships/hyperlink" Target="https://en.wikipedia.org/wiki/Transport_protocol" TargetMode="External" /><Relationship Id="rId7" Type="http://schemas.openxmlformats.org/officeDocument/2006/relationships/hyperlink" Target="https://en.wikipedia.org/wiki/Unsigned_number" TargetMode="External" /><Relationship Id="rId8" Type="http://schemas.openxmlformats.org/officeDocument/2006/relationships/hyperlink" Target="https://en.wikipedia.org/wiki/Transmission_Control_Protocol" TargetMode="External" /><Relationship Id="rId9" Type="http://schemas.openxmlformats.org/officeDocument/2006/relationships/hyperlink" Target="https://en.wikipedia.org/wiki/User_Datagram_Protocol" TargetMode="External" /><Relationship Id="rId10" Type="http://schemas.openxmlformats.org/officeDocument/2006/relationships/hyperlink" Target="https://en.wikipedia.org/wiki/Port_(computer_networking)"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files/BashNotesForProfessionals.pdf" TargetMode="External" /><Relationship Id="rId3" Type="http://schemas.openxmlformats.org/officeDocument/2006/relationships/hyperlink" Target="files/LinuxNotesForProfessionals.pdf" TargetMode="External" /><Relationship Id="rId4" Type="http://schemas.openxmlformats.org/officeDocument/2006/relationships/hyperlink" Target="files/PowerShellNotesForProfessionals.pdf"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5BIntroduction%20to%20command%20line%20&#183;%20HonKit%5D(https://tutorial.djangogirls.org/en/intro_to_command_line/)" TargetMode="Externa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kamranahmedse/developer-roadmap" TargetMode="External" /><Relationship Id="rId3" Type="http://schemas.openxmlformats.org/officeDocument/2006/relationships/hyperlink" Target="https://github.com/jwasham/coding-interview-university" TargetMode="External" /><Relationship Id="rId4" Type="http://schemas.openxmlformats.org/officeDocument/2006/relationships/hyperlink" Target="https://github.com/sindresorhus/awesome"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will you see in the roadmap?</a:t>
            </a:r>
          </a:p>
        </p:txBody>
      </p:sp>
      <p:sp>
        <p:nvSpPr>
          <p:cNvPr id="3" name="Content Placeholder 2"/>
          <p:cNvSpPr>
            <a:spLocks noGrp="1"/>
          </p:cNvSpPr>
          <p:nvPr>
            <p:ph idx="1"/>
          </p:nvPr>
        </p:nvSpPr>
        <p:spPr/>
        <p:txBody>
          <a:bodyPr/>
          <a:lstStyle/>
          <a:p>
            <a:pPr lvl="0"/>
            <a:r>
              <a:rPr>
                <a:hlinkClick r:id="rId2"/>
              </a:rPr>
              <a:t>Frontend</a:t>
            </a:r>
          </a:p>
          <a:p>
            <a:pPr lvl="0"/>
            <a:r>
              <a:rPr>
                <a:hlinkClick r:id="rId3"/>
              </a:rPr>
              <a:t>Backend</a:t>
            </a:r>
          </a:p>
          <a:p>
            <a:pPr lvl="0"/>
            <a:r>
              <a:rPr>
                <a:hlinkClick r:id="rId4"/>
              </a:rPr>
              <a:t>DevOps</a:t>
            </a:r>
          </a:p>
          <a:p>
            <a:pPr lvl="0"/>
            <a:r>
              <a:rPr>
                <a:hlinkClick r:id="rId5"/>
              </a:rPr>
              <a:t>DBA</a:t>
            </a:r>
          </a:p>
          <a:p>
            <a:pPr lvl="0" indent="0" marL="0">
              <a:buNone/>
            </a:pPr>
            <a:r>
              <a:rPr/>
              <a:t>and </a:t>
            </a:r>
            <a:r>
              <a:rPr>
                <a:hlinkClick r:id="rId6"/>
              </a:rPr>
              <a:t>more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Also, you need soft skills</a:t>
            </a:r>
          </a:p>
        </p:txBody>
      </p:sp>
      <p:sp>
        <p:nvSpPr>
          <p:cNvPr id="3" name="Content Placeholder 2"/>
          <p:cNvSpPr>
            <a:spLocks noGrp="1"/>
          </p:cNvSpPr>
          <p:nvPr>
            <p:ph idx="1"/>
          </p:nvPr>
        </p:nvSpPr>
        <p:spPr/>
        <p:txBody>
          <a:bodyPr/>
          <a:lstStyle/>
          <a:p>
            <a:pPr lvl="0"/>
            <a:r>
              <a:rPr/>
              <a:t>Excellent written and oral communication skills, including public speaking and presenting</a:t>
            </a:r>
          </a:p>
          <a:p>
            <a:pPr lvl="0"/>
            <a:r>
              <a:rPr/>
              <a:t>Decisiveness under pressure and strong critical thinking skills</a:t>
            </a:r>
          </a:p>
          <a:p>
            <a:pPr lvl="0"/>
            <a:r>
              <a:rPr/>
              <a:t>Willingness to work off-core-hours, when necessary, to deploy software or upgrade hardware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you need more information about your profession</a:t>
            </a:r>
          </a:p>
        </p:txBody>
      </p:sp>
      <p:sp>
        <p:nvSpPr>
          <p:cNvPr id="3" name="Content Placeholder 2"/>
          <p:cNvSpPr>
            <a:spLocks noGrp="1"/>
          </p:cNvSpPr>
          <p:nvPr>
            <p:ph idx="1"/>
          </p:nvPr>
        </p:nvSpPr>
        <p:spPr/>
        <p:txBody>
          <a:bodyPr/>
          <a:lstStyle/>
          <a:p>
            <a:pPr lvl="0" indent="0" marL="0">
              <a:buNone/>
            </a:pPr>
            <a:r>
              <a:rPr/>
              <a:t>Visit Job Search Web Portals and Look at Requirements to Understand What is Real Life Need</a:t>
            </a:r>
          </a:p>
          <a:p>
            <a:pPr lvl="0"/>
            <a:r>
              <a:rPr/>
              <a:t>https://www.kariyer.net/</a:t>
            </a:r>
          </a:p>
          <a:p>
            <a:pPr lvl="0"/>
            <a:r>
              <a:rPr/>
              <a:t>https://www.yenibiris.com/</a:t>
            </a:r>
          </a:p>
          <a:p>
            <a:pPr lvl="0"/>
            <a:r>
              <a:rPr/>
              <a:t>https://www.secretcv.com/</a:t>
            </a:r>
          </a:p>
          <a:p>
            <a:pPr lvl="0"/>
            <a:r>
              <a:rPr/>
              <a:t>https://www.linkedin.com/</a:t>
            </a:r>
          </a:p>
          <a:p>
            <a:pPr lvl="0"/>
            <a:r>
              <a:rPr/>
              <a:t>Etc.</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Google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List</a:t>
            </a:r>
          </a:p>
        </p:txBody>
      </p:sp>
      <p:pic>
        <p:nvPicPr>
          <p:cNvPr descr="fig:  assets/2022-01-09-22-27-10-image.png" id="0" name="Picture 1"/>
          <p:cNvPicPr>
            <a:picLocks noGrp="1" noChangeAspect="1"/>
          </p:cNvPicPr>
          <p:nvPr/>
        </p:nvPicPr>
        <p:blipFill>
          <a:blip r:embed="rId2"/>
          <a:stretch>
            <a:fillRect/>
          </a:stretch>
        </p:blipFill>
        <p:spPr bwMode="auto">
          <a:xfrm>
            <a:off x="457200" y="1905000"/>
            <a:ext cx="8229600" cy="3403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Architecture</a:t>
            </a:r>
          </a:p>
        </p:txBody>
      </p:sp>
      <p:pic>
        <p:nvPicPr>
          <p:cNvPr descr="assets/2022-01-09-22-27-49-image.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Systems Key Comparing Factor</a:t>
            </a:r>
          </a:p>
        </p:txBody>
      </p:sp>
      <p:pic>
        <p:nvPicPr>
          <p:cNvPr descr="fig:  assets/2022-01-09-22-28-56-image.png" id="0" name="Picture 1"/>
          <p:cNvPicPr>
            <a:picLocks noGrp="1" noChangeAspect="1"/>
          </p:cNvPicPr>
          <p:nvPr/>
        </p:nvPicPr>
        <p:blipFill>
          <a:blip r:embed="rId2"/>
          <a:stretch>
            <a:fillRect/>
          </a:stretch>
        </p:blipFill>
        <p:spPr bwMode="auto">
          <a:xfrm>
            <a:off x="1524000" y="1600200"/>
            <a:ext cx="609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Comparisons</a:t>
            </a:r>
          </a:p>
        </p:txBody>
      </p:sp>
      <p:pic>
        <p:nvPicPr>
          <p:cNvPr descr="fig:  assets/2022-01-09-22-29-46-image.png" id="0" name="Picture 1"/>
          <p:cNvPicPr>
            <a:picLocks noGrp="1" noChangeAspect="1"/>
          </p:cNvPicPr>
          <p:nvPr/>
        </p:nvPicPr>
        <p:blipFill>
          <a:blip r:embed="rId2"/>
          <a:stretch>
            <a:fillRect/>
          </a:stretch>
        </p:blipFill>
        <p:spPr bwMode="auto">
          <a:xfrm>
            <a:off x="457200" y="2362200"/>
            <a:ext cx="8229600" cy="2501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CE103 Algorithms and Programming 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31-image.png" id="0" name="Picture 1"/>
          <p:cNvPicPr>
            <a:picLocks noGrp="1" noChangeAspect="1"/>
          </p:cNvPicPr>
          <p:nvPr/>
        </p:nvPicPr>
        <p:blipFill>
          <a:blip r:embed="rId2"/>
          <a:stretch>
            <a:fillRect/>
          </a:stretch>
        </p:blipFill>
        <p:spPr bwMode="auto">
          <a:xfrm>
            <a:off x="1308100" y="1600200"/>
            <a:ext cx="6527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40-image.png" id="0" name="Picture 1"/>
          <p:cNvPicPr>
            <a:picLocks noGrp="1" noChangeAspect="1"/>
          </p:cNvPicPr>
          <p:nvPr/>
        </p:nvPicPr>
        <p:blipFill>
          <a:blip r:embed="rId2"/>
          <a:stretch>
            <a:fillRect/>
          </a:stretch>
        </p:blipFill>
        <p:spPr bwMode="auto">
          <a:xfrm>
            <a:off x="2159000" y="1600200"/>
            <a:ext cx="482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1-17-image.png" id="0" name="Picture 1"/>
          <p:cNvPicPr>
            <a:picLocks noGrp="1" noChangeAspect="1"/>
          </p:cNvPicPr>
          <p:nvPr/>
        </p:nvPicPr>
        <p:blipFill>
          <a:blip r:embed="rId2"/>
          <a:stretch>
            <a:fillRect/>
          </a:stretch>
        </p:blipFill>
        <p:spPr bwMode="auto">
          <a:xfrm>
            <a:off x="1397000" y="1600200"/>
            <a:ext cx="6350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1-26-image.png" id="0" name="Picture 1"/>
          <p:cNvPicPr>
            <a:picLocks noGrp="1" noChangeAspect="1"/>
          </p:cNvPicPr>
          <p:nvPr/>
        </p:nvPicPr>
        <p:blipFill>
          <a:blip r:embed="rId2"/>
          <a:stretch>
            <a:fillRect/>
          </a:stretch>
        </p:blipFill>
        <p:spPr bwMode="auto">
          <a:xfrm>
            <a:off x="952500" y="1600200"/>
            <a:ext cx="723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57-image.png" id="0" name="Picture 1"/>
          <p:cNvPicPr>
            <a:picLocks noGrp="1" noChangeAspect="1"/>
          </p:cNvPicPr>
          <p:nvPr/>
        </p:nvPicPr>
        <p:blipFill>
          <a:blip r:embed="rId2"/>
          <a:stretch>
            <a:fillRect/>
          </a:stretch>
        </p:blipFill>
        <p:spPr bwMode="auto">
          <a:xfrm>
            <a:off x="1930400" y="1600200"/>
            <a:ext cx="528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 to the Internet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IP Address?</a:t>
            </a:r>
          </a:p>
        </p:txBody>
      </p:sp>
      <p:pic>
        <p:nvPicPr>
          <p:cNvPr descr="fig:  assets/2022-01-09-22-32-28-image.png" id="0" name="Picture 1"/>
          <p:cNvPicPr>
            <a:picLocks noGrp="1" noChangeAspect="1"/>
          </p:cNvPicPr>
          <p:nvPr/>
        </p:nvPicPr>
        <p:blipFill>
          <a:blip r:embed="rId2"/>
          <a:stretch>
            <a:fillRect/>
          </a:stretch>
        </p:blipFill>
        <p:spPr bwMode="auto">
          <a:xfrm>
            <a:off x="2159000" y="1600200"/>
            <a:ext cx="481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2-40-image.png" id="0" name="Picture 1"/>
          <p:cNvPicPr>
            <a:picLocks noGrp="1" noChangeAspect="1"/>
          </p:cNvPicPr>
          <p:nvPr/>
        </p:nvPicPr>
        <p:blipFill>
          <a:blip r:embed="rId2"/>
          <a:stretch>
            <a:fillRect/>
          </a:stretch>
        </p:blipFill>
        <p:spPr bwMode="auto">
          <a:xfrm>
            <a:off x="876300" y="1600200"/>
            <a:ext cx="737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2-50-image.png" id="0" name="Picture 1"/>
          <p:cNvPicPr>
            <a:picLocks noGrp="1" noChangeAspect="1"/>
          </p:cNvPicPr>
          <p:nvPr/>
        </p:nvPicPr>
        <p:blipFill>
          <a:blip r:embed="rId2"/>
          <a:stretch>
            <a:fillRect/>
          </a:stretch>
        </p:blipFill>
        <p:spPr bwMode="auto">
          <a:xfrm>
            <a:off x="457200" y="2501900"/>
            <a:ext cx="8229600" cy="2197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a:t>
            </a:r>
          </a:p>
        </p:txBody>
      </p:sp>
      <p:sp>
        <p:nvSpPr>
          <p:cNvPr id="3" name="Content Placeholder 2"/>
          <p:cNvSpPr>
            <a:spLocks noGrp="1"/>
          </p:cNvSpPr>
          <p:nvPr>
            <p:ph idx="1"/>
          </p:nvPr>
        </p:nvSpPr>
        <p:spPr/>
        <p:txBody>
          <a:bodyPr/>
          <a:lstStyle/>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Port?</a:t>
            </a:r>
          </a:p>
        </p:txBody>
      </p:sp>
      <p:sp>
        <p:nvSpPr>
          <p:cNvPr id="3" name="Content Placeholder 2"/>
          <p:cNvSpPr>
            <a:spLocks noGrp="1"/>
          </p:cNvSpPr>
          <p:nvPr>
            <p:ph idx="1"/>
          </p:nvPr>
        </p:nvSpPr>
        <p:spPr/>
        <p:txBody>
          <a:bodyPr/>
          <a:lstStyle/>
          <a:p>
            <a:pPr lvl="0" indent="0" marL="0">
              <a:buNone/>
            </a:pPr>
            <a:r>
              <a:rPr/>
              <a:t>In </a:t>
            </a:r>
            <a:r>
              <a:rPr>
                <a:hlinkClick r:id="rId2"/>
              </a:rPr>
              <a:t>computer networking</a:t>
            </a:r>
            <a:r>
              <a:rPr/>
              <a:t>, a port is a communication endpoint. At the software level, within an </a:t>
            </a:r>
            <a:r>
              <a:rPr>
                <a:hlinkClick r:id="rId3"/>
              </a:rPr>
              <a:t>operating system</a:t>
            </a:r>
            <a:r>
              <a:rPr/>
              <a:t>, a port is a logical construct that identifies a specific </a:t>
            </a:r>
            <a:r>
              <a:rPr>
                <a:hlinkClick r:id="rId4"/>
              </a:rPr>
              <a:t>process</a:t>
            </a:r>
            <a:r>
              <a:rPr/>
              <a:t> or a type of </a:t>
            </a:r>
            <a:r>
              <a:rPr>
                <a:hlinkClick r:id="rId5"/>
              </a:rPr>
              <a:t>network service</a:t>
            </a:r>
            <a:r>
              <a:rPr/>
              <a:t>. A port is identified for each </a:t>
            </a:r>
            <a:r>
              <a:rPr>
                <a:hlinkClick r:id="rId6"/>
              </a:rPr>
              <a:t>transport protocol</a:t>
            </a:r>
            <a:r>
              <a:rPr/>
              <a:t> and address combination by a 16-bit </a:t>
            </a:r>
            <a:r>
              <a:rPr>
                <a:hlinkClick r:id="rId7"/>
              </a:rPr>
              <a:t>unsigned number</a:t>
            </a:r>
            <a:r>
              <a:rPr/>
              <a:t>, known as the port number. The most common transport protocols that use port numbers are the </a:t>
            </a:r>
            <a:r>
              <a:rPr>
                <a:hlinkClick r:id="rId8"/>
              </a:rPr>
              <a:t>Transmission Control Protocol</a:t>
            </a:r>
            <a:r>
              <a:rPr/>
              <a:t> (TCP) and the </a:t>
            </a:r>
            <a:r>
              <a:rPr>
                <a:hlinkClick r:id="rId9"/>
              </a:rPr>
              <a:t>User Datagram Protocol</a:t>
            </a:r>
            <a:r>
              <a:rPr/>
              <a:t> (UDP).</a:t>
            </a:r>
          </a:p>
          <a:p>
            <a:pPr lvl="0" indent="0" marL="0">
              <a:buNone/>
            </a:pPr>
            <a:r>
              <a:rPr>
                <a:hlinkClick r:id="rId10"/>
              </a:rPr>
              <a:t>reference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48-01-image.png" id="0" name="Picture 1"/>
          <p:cNvPicPr>
            <a:picLocks noGrp="1" noChangeAspect="1"/>
          </p:cNvPicPr>
          <p:nvPr/>
        </p:nvPicPr>
        <p:blipFill>
          <a:blip r:embed="rId2"/>
          <a:stretch>
            <a:fillRect/>
          </a:stretch>
        </p:blipFill>
        <p:spPr bwMode="auto">
          <a:xfrm>
            <a:off x="2336800" y="1600200"/>
            <a:ext cx="447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Port Forwarding and NAT</a:t>
            </a:r>
          </a:p>
        </p:txBody>
      </p:sp>
      <p:pic>
        <p:nvPicPr>
          <p:cNvPr descr="fig:  assets/2022-01-09-22-49-08-image.png" id="0" name="Picture 1"/>
          <p:cNvPicPr>
            <a:picLocks noGrp="1" noChangeAspect="1"/>
          </p:cNvPicPr>
          <p:nvPr/>
        </p:nvPicPr>
        <p:blipFill>
          <a:blip r:embed="rId2"/>
          <a:stretch>
            <a:fillRect/>
          </a:stretch>
        </p:blipFill>
        <p:spPr bwMode="auto">
          <a:xfrm>
            <a:off x="774700" y="1600200"/>
            <a:ext cx="7594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49-18-image.png" id="0" name="Picture 1"/>
          <p:cNvPicPr>
            <a:picLocks noGrp="1" noChangeAspect="1"/>
          </p:cNvPicPr>
          <p:nvPr/>
        </p:nvPicPr>
        <p:blipFill>
          <a:blip r:embed="rId2"/>
          <a:stretch>
            <a:fillRect/>
          </a:stretch>
        </p:blipFill>
        <p:spPr bwMode="auto">
          <a:xfrm>
            <a:off x="660400" y="1600200"/>
            <a:ext cx="7810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https://www.networkantics.com/sonicwall-port-forwarding/</a:t>
            </a:r>
          </a:p>
          <a:p>
            <a:pPr lvl="0" indent="0" marL="0">
              <a:buNone/>
            </a:pPr>
            <a:r>
              <a:rPr/>
              <a:t>https://en.wikipedia.org/wiki/Network_address_translation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Internet Packet (IP)</a:t>
            </a:r>
          </a:p>
        </p:txBody>
      </p:sp>
      <p:pic>
        <p:nvPicPr>
          <p:cNvPr descr="fig:  assets/2022-01-09-22-50-08-image.png" id="0" name="Picture 1"/>
          <p:cNvPicPr>
            <a:picLocks noGrp="1" noChangeAspect="1"/>
          </p:cNvPicPr>
          <p:nvPr/>
        </p:nvPicPr>
        <p:blipFill>
          <a:blip r:embed="rId2"/>
          <a:stretch>
            <a:fillRect/>
          </a:stretch>
        </p:blipFill>
        <p:spPr bwMode="auto">
          <a:xfrm>
            <a:off x="1625600" y="1600200"/>
            <a:ext cx="5880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Domain Name Server (DNS)?</a:t>
            </a:r>
          </a:p>
        </p:txBody>
      </p:sp>
      <p:pic>
        <p:nvPicPr>
          <p:cNvPr descr="fig:  assets/2022-01-09-22-51-49-image.png" id="0" name="Picture 1"/>
          <p:cNvPicPr>
            <a:picLocks noGrp="1" noChangeAspect="1"/>
          </p:cNvPicPr>
          <p:nvPr/>
        </p:nvPicPr>
        <p:blipFill>
          <a:blip r:embed="rId2"/>
          <a:stretch>
            <a:fillRect/>
          </a:stretch>
        </p:blipFill>
        <p:spPr bwMode="auto">
          <a:xfrm>
            <a:off x="1130300" y="1600200"/>
            <a:ext cx="6883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Submarine Cable Map</a:t>
            </a:r>
          </a:p>
        </p:txBody>
      </p:sp>
      <p:pic>
        <p:nvPicPr>
          <p:cNvPr descr="fig:  assets/2022-01-09-22-52-15-image.png" id="0" name="Picture 1"/>
          <p:cNvPicPr>
            <a:picLocks noGrp="1" noChangeAspect="1"/>
          </p:cNvPicPr>
          <p:nvPr/>
        </p:nvPicPr>
        <p:blipFill>
          <a:blip r:embed="rId2"/>
          <a:stretch>
            <a:fillRect/>
          </a:stretch>
        </p:blipFill>
        <p:spPr bwMode="auto">
          <a:xfrm>
            <a:off x="673100" y="1600200"/>
            <a:ext cx="7785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https://www.submarinecablemap.com/</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command line interface</a:t>
            </a:r>
          </a:p>
        </p:txBody>
      </p:sp>
      <p:sp>
        <p:nvSpPr>
          <p:cNvPr id="3" name="Content Placeholder 2"/>
          <p:cNvSpPr>
            <a:spLocks noGrp="1"/>
          </p:cNvSpPr>
          <p:nvPr>
            <p:ph idx="1"/>
          </p:nvPr>
        </p:nvSpPr>
        <p:spPr/>
        <p:txBody>
          <a:bodyPr/>
          <a:lstStyle/>
          <a:p>
            <a:pPr lvl="0" indent="0" marL="0">
              <a:buNone/>
            </a:pPr>
            <a:r>
              <a:rPr/>
              <a:t>Reference Books</a:t>
            </a:r>
          </a:p>
          <a:p>
            <a:pPr lvl="0" indent="0" marL="0">
              <a:buNone/>
            </a:pPr>
            <a:r>
              <a:rPr>
                <a:hlinkClick r:id="rId2"/>
              </a:rPr>
              <a:t>Bash Notes For Professionals</a:t>
            </a:r>
            <a:r>
              <a:rPr/>
              <a:t> </a:t>
            </a:r>
            <a:r>
              <a:rPr>
                <a:hlinkClick r:id="rId3"/>
              </a:rPr>
              <a:t>Linux Notes For Professionals</a:t>
            </a:r>
            <a:r>
              <a:rPr/>
              <a:t> </a:t>
            </a:r>
            <a:r>
              <a:rPr>
                <a:hlinkClick r:id="rId4"/>
              </a:rPr>
              <a:t>PowerShell Notes For Professionals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command line?</a:t>
            </a:r>
          </a:p>
        </p:txBody>
      </p:sp>
      <p:sp>
        <p:nvSpPr>
          <p:cNvPr id="3" name="Content Placeholder 2"/>
          <p:cNvSpPr>
            <a:spLocks noGrp="1"/>
          </p:cNvSpPr>
          <p:nvPr>
            <p:ph idx="1"/>
          </p:nvPr>
        </p:nvSpPr>
        <p:spPr/>
        <p:txBody>
          <a:bodyPr/>
          <a:lstStyle/>
          <a:p>
            <a:pPr lvl="0" indent="0" marL="0">
              <a:buNone/>
            </a:pPr>
            <a:r>
              <a:rPr/>
              <a:t>The window, which is usually called the </a:t>
            </a:r>
            <a:r>
              <a:rPr b="1"/>
              <a:t>command line</a:t>
            </a:r>
            <a:r>
              <a:rPr/>
              <a:t> or </a:t>
            </a:r>
            <a:r>
              <a:rPr b="1"/>
              <a:t>command-line interface</a:t>
            </a:r>
            <a:r>
              <a:rPr/>
              <a:t>, is a text-based application for viewing, handling, and manipulating files on your computer. It’s much like Windows Explorer or Finder on the Mac, but without the graphical interface. Other names for the command line are:</a:t>
            </a:r>
          </a:p>
          <a:p>
            <a:pPr lvl="0" indent="0" marL="0">
              <a:buNone/>
            </a:pPr>
            <a:r>
              <a:rPr>
                <a:latin typeface="Courier"/>
              </a:rPr>
              <a:t>cmd, CLI, prompt, console or terminal</a:t>
            </a:r>
          </a:p>
          <a:p>
            <a:pPr lvl="0" indent="0" marL="0">
              <a:buNone/>
            </a:pPr>
            <a:r>
              <a:rPr/>
              <a:t>While there are many commands you can use with CLI, they all fall into two categories:</a:t>
            </a:r>
          </a:p>
          <a:p>
            <a:pPr lvl="0"/>
            <a:r>
              <a:rPr/>
              <a:t>The commands that handle the processes</a:t>
            </a:r>
          </a:p>
          <a:p>
            <a:pPr lvl="0"/>
            <a:r>
              <a:rPr/>
              <a:t>The commands that handle the files</a:t>
            </a:r>
          </a:p>
          <a:p>
            <a:pPr lvl="0" indent="0" marL="0">
              <a:buNone/>
            </a:pPr>
            <a:r>
              <a:rPr>
                <a:hlinkClick r:id="rId2"/>
              </a:rPr>
              <a:t>reference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Would You Use CLI over GUI?</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Less Resource It is not a secret that the text-based program needs very little resources of your computer. This means that with CLI you can do similar tasks with minimum resources.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High Precision You can use a specific command to target specific destinations with ease. As long as you don’t type the wrong command, it will work like a charm. Once you learn the basics, writing syntax is not as hard as you might think.</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Repetitive Tasks Friendly GUI has developed well over the years. But, the operating system may not give you all the menus and buttons to perform all tasks. One of the reasons is safety. This leaves you overwhelmed if you have to do repetitive tasks. For example, when you have to handle hundreds of files within a folder, CLI enables you to use a single command to do automate the repetition easily.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Powerful Most operating systems today prevent you from messing up the system’s core process. Windows has system protection and MacOS has SIP (System Integrity Protection). You won’t be able to perform certain tasks which are system protected. However, with CLI, you will have full control over your system.</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the command-line interface (Windows)</a:t>
            </a:r>
          </a:p>
        </p:txBody>
      </p:sp>
      <p:sp>
        <p:nvSpPr>
          <p:cNvPr id="3" name="Content Placeholder 2"/>
          <p:cNvSpPr>
            <a:spLocks noGrp="1"/>
          </p:cNvSpPr>
          <p:nvPr>
            <p:ph idx="1"/>
          </p:nvPr>
        </p:nvSpPr>
        <p:spPr/>
        <p:txBody>
          <a:bodyPr/>
          <a:lstStyle/>
          <a:p>
            <a:pPr lvl="0"/>
            <a:r>
              <a:rPr/>
              <a:t>Go to the Start menu or screen, and enter “Command Prompt” in the search field.</a:t>
            </a:r>
          </a:p>
          <a:p>
            <a:pPr lvl="0"/>
            <a:r>
              <a:rPr/>
              <a:t>Go to Start menu → Windows System → Command Prompt.</a:t>
            </a:r>
          </a:p>
          <a:p>
            <a:pPr lvl="0"/>
            <a:r>
              <a:rPr/>
              <a:t>Go to Start menu → All Programs → Accessories → Command Prompt.</a:t>
            </a:r>
          </a:p>
          <a:p>
            <a:pPr lvl="0"/>
            <a:r>
              <a:rPr/>
              <a:t>Go to the Start screen, hover your mouse in the lower-left corner of the screen, and click the down arrow that appears (on a touch screen, instead flick up from the bottom of the screen). The Apps page should open. Click on Command Prompt in the Windows System section.</a:t>
            </a:r>
          </a:p>
          <a:p>
            <a:pPr lvl="0"/>
            <a:r>
              <a:rPr/>
              <a:t>Hold the special Windows key on your keyboard and press the “X” key. Choose “Command Prompt” from the pop-up menu.</a:t>
            </a:r>
          </a:p>
          <a:p>
            <a:pPr lvl="0"/>
            <a:r>
              <a:rPr/>
              <a:t>Hold the Windows key and press the “R” key to get a “Run” window. Type “cmd” in the box, and click the OK key.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01-image.png" id="0" name="Picture 1"/>
          <p:cNvPicPr>
            <a:picLocks noGrp="1" noChangeAspect="1"/>
          </p:cNvPicPr>
          <p:nvPr/>
        </p:nvPicPr>
        <p:blipFill>
          <a:blip r:embed="rId2"/>
          <a:stretch>
            <a:fillRect/>
          </a:stretch>
        </p:blipFill>
        <p:spPr bwMode="auto">
          <a:xfrm>
            <a:off x="3708400" y="1600200"/>
            <a:ext cx="1739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12-image.png" id="0" name="Picture 1"/>
          <p:cNvPicPr>
            <a:picLocks noGrp="1" noChangeAspect="1"/>
          </p:cNvPicPr>
          <p:nvPr/>
        </p:nvPicPr>
        <p:blipFill>
          <a:blip r:embed="rId2"/>
          <a:stretch>
            <a:fillRect/>
          </a:stretch>
        </p:blipFill>
        <p:spPr bwMode="auto">
          <a:xfrm>
            <a:off x="1155700" y="1600200"/>
            <a:ext cx="6832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22-image.png" id="0" name="Picture 1"/>
          <p:cNvPicPr>
            <a:picLocks noGrp="1" noChangeAspect="1"/>
          </p:cNvPicPr>
          <p:nvPr/>
        </p:nvPicPr>
        <p:blipFill>
          <a:blip r:embed="rId2"/>
          <a:stretch>
            <a:fillRect/>
          </a:stretch>
        </p:blipFill>
        <p:spPr bwMode="auto">
          <a:xfrm>
            <a:off x="2247900" y="1600200"/>
            <a:ext cx="4648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Roles</a:t>
            </a:r>
          </a:p>
        </p:txBody>
      </p:sp>
      <p:sp>
        <p:nvSpPr>
          <p:cNvPr id="3" name="Content Placeholder 2"/>
          <p:cNvSpPr>
            <a:spLocks noGrp="1"/>
          </p:cNvSpPr>
          <p:nvPr>
            <p:ph idx="1"/>
          </p:nvPr>
        </p:nvSpPr>
        <p:spPr/>
        <p:txBody>
          <a:bodyPr/>
          <a:lstStyle/>
          <a:p>
            <a:pPr lvl="0"/>
            <a:r>
              <a:rPr/>
              <a:t>Software Development</a:t>
            </a:r>
          </a:p>
          <a:p>
            <a:pPr lvl="0"/>
            <a:r>
              <a:rPr/>
              <a:t>Hardware Development</a:t>
            </a:r>
          </a:p>
          <a:p>
            <a:pPr lvl="0"/>
            <a:r>
              <a:rPr/>
              <a:t>Network Organization and Management</a:t>
            </a:r>
          </a:p>
          <a:p>
            <a:pPr lvl="0"/>
            <a:r>
              <a:rPr/>
              <a:t>Database Organization and Management</a:t>
            </a:r>
          </a:p>
          <a:p>
            <a:pPr lvl="0"/>
            <a:r>
              <a:rPr/>
              <a:t>Hardware and Software Testing</a:t>
            </a:r>
          </a:p>
          <a:p>
            <a:pPr lvl="0"/>
            <a:r>
              <a:rPr/>
              <a:t>Audit (Cyber Security, Policy etc.)</a:t>
            </a:r>
          </a:p>
          <a:p>
            <a:pPr lvl="0"/>
            <a:r>
              <a:rPr/>
              <a:t>Etc.</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31-image.png" id="0" name="Picture 1"/>
          <p:cNvPicPr>
            <a:picLocks noGrp="1" noChangeAspect="1"/>
          </p:cNvPicPr>
          <p:nvPr/>
        </p:nvPicPr>
        <p:blipFill>
          <a:blip r:embed="rId2"/>
          <a:stretch>
            <a:fillRect/>
          </a:stretch>
        </p:blipFill>
        <p:spPr bwMode="auto">
          <a:xfrm>
            <a:off x="457200" y="1930400"/>
            <a:ext cx="8229600" cy="3352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40-image.png" id="0" name="Picture 1"/>
          <p:cNvPicPr>
            <a:picLocks noGrp="1" noChangeAspect="1"/>
          </p:cNvPicPr>
          <p:nvPr/>
        </p:nvPicPr>
        <p:blipFill>
          <a:blip r:embed="rId2"/>
          <a:stretch>
            <a:fillRect/>
          </a:stretch>
        </p:blipFill>
        <p:spPr bwMode="auto">
          <a:xfrm>
            <a:off x="457200" y="2413000"/>
            <a:ext cx="8229600" cy="24003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the command-line interface (Linux)</a:t>
            </a:r>
          </a:p>
        </p:txBody>
      </p:sp>
      <p:sp>
        <p:nvSpPr>
          <p:cNvPr id="3" name="Content Placeholder 2"/>
          <p:cNvSpPr>
            <a:spLocks noGrp="1"/>
          </p:cNvSpPr>
          <p:nvPr>
            <p:ph idx="1"/>
          </p:nvPr>
        </p:nvSpPr>
        <p:spPr/>
        <p:txBody>
          <a:bodyPr/>
          <a:lstStyle/>
          <a:p>
            <a:pPr lvl="0" indent="0" marL="0">
              <a:buNone/>
            </a:pPr>
            <a:r>
              <a:rPr/>
              <a:t>It’s probably under</a:t>
            </a:r>
          </a:p>
          <a:p>
            <a:pPr lvl="0"/>
            <a:r>
              <a:rPr/>
              <a:t>Applications → Accessories → Terminal,</a:t>
            </a:r>
            <a:br/>
            <a:r>
              <a:rPr/>
              <a:t>or</a:t>
            </a:r>
          </a:p>
          <a:p>
            <a:pPr lvl="0"/>
            <a:r>
              <a:rPr/>
              <a:t>Applications → System → Terminal, but that may depend on your system. If it’s not there, you can try to Google it.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57-10-image.png" id="0" name="Picture 1"/>
          <p:cNvPicPr>
            <a:picLocks noGrp="1" noChangeAspect="1"/>
          </p:cNvPicPr>
          <p:nvPr/>
        </p:nvPicPr>
        <p:blipFill>
          <a:blip r:embed="rId2"/>
          <a:stretch>
            <a:fillRect/>
          </a:stretch>
        </p:blipFill>
        <p:spPr bwMode="auto">
          <a:xfrm>
            <a:off x="787400" y="1600200"/>
            <a:ext cx="7581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Open the command-line interface (MacOS)</a:t>
            </a:r>
          </a:p>
        </p:txBody>
      </p:sp>
      <p:sp>
        <p:nvSpPr>
          <p:cNvPr id="4" name="Text Placeholder 3"/>
          <p:cNvSpPr>
            <a:spLocks noGrp="1"/>
          </p:cNvSpPr>
          <p:nvPr>
            <p:ph idx="2" sz="half" type="body"/>
          </p:nvPr>
        </p:nvSpPr>
        <p:spPr/>
        <p:txBody>
          <a:bodyPr/>
          <a:lstStyle/>
          <a:p>
            <a:pPr lvl="0"/>
            <a:r>
              <a:rPr/>
              <a:t>Go to Applications → Utilities → Terminal</a:t>
            </a:r>
          </a:p>
        </p:txBody>
      </p:sp>
      <p:pic>
        <p:nvPicPr>
          <p:cNvPr descr="fig:  assets/2022-01-11-17-58-47-image.png" id="0" name="Picture 1"/>
          <p:cNvPicPr>
            <a:picLocks noGrp="1" noChangeAspect="1"/>
          </p:cNvPicPr>
          <p:nvPr/>
        </p:nvPicPr>
        <p:blipFill>
          <a:blip r:embed="rId2"/>
          <a:stretch>
            <a:fillRect/>
          </a:stretch>
        </p:blipFill>
        <p:spPr bwMode="auto">
          <a:xfrm>
            <a:off x="3568700" y="1282700"/>
            <a:ext cx="5105400" cy="328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a:t>
            </a:r>
          </a:p>
        </p:txBody>
      </p:sp>
      <p:sp>
        <p:nvSpPr>
          <p:cNvPr id="3" name="Content Placeholder 2"/>
          <p:cNvSpPr>
            <a:spLocks noGrp="1"/>
          </p:cNvSpPr>
          <p:nvPr>
            <p:ph idx="1"/>
          </p:nvPr>
        </p:nvSpPr>
        <p:spPr/>
        <p:txBody>
          <a:bodyPr/>
          <a:lstStyle/>
          <a:p>
            <a:pPr lvl="0" indent="0" marL="0">
              <a:buNone/>
            </a:pPr>
            <a:r>
              <a:rPr/>
              <a:t>Network_address_translation</a:t>
            </a:r>
          </a:p>
          <a:p>
            <a:pPr lvl="0" indent="0" marL="0">
              <a:buNone/>
            </a:pPr>
            <a:r>
              <a:rPr>
                <a:hlinkClick r:id="rId2"/>
              </a:rPr>
              <a:t>GitHub - kamranahmedse/developer-roadmap: Roadmap to becoming a web developer in 2021</a:t>
            </a:r>
          </a:p>
          <a:p>
            <a:pPr lvl="0" indent="0" marL="0">
              <a:buNone/>
            </a:pPr>
            <a:r>
              <a:rPr>
                <a:hlinkClick r:id="rId3"/>
              </a:rPr>
              <a:t>GitHub - jwasham/coding-interview-university: A complete computer science study plan to become a software engineer.</a:t>
            </a:r>
          </a:p>
          <a:p>
            <a:pPr lvl="0" indent="0" marL="0">
              <a:buNone/>
            </a:pPr>
            <a:r>
              <a:rPr>
                <a:hlinkClick r:id="rId4"/>
              </a:rPr>
              <a:t>GitHub - sindresorhus/awesome: 😎 Awesome lists about all kinds of interesting topics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Areas</a:t>
            </a:r>
          </a:p>
        </p:txBody>
      </p:sp>
      <p:sp>
        <p:nvSpPr>
          <p:cNvPr id="3" name="Content Placeholder 2"/>
          <p:cNvSpPr>
            <a:spLocks noGrp="1"/>
          </p:cNvSpPr>
          <p:nvPr>
            <p:ph idx="1"/>
          </p:nvPr>
        </p:nvSpPr>
        <p:spPr/>
        <p:txBody>
          <a:bodyPr/>
          <a:lstStyle/>
          <a:p>
            <a:pPr lvl="0"/>
            <a:r>
              <a:rPr/>
              <a:t>Computer Vision</a:t>
            </a:r>
          </a:p>
          <a:p>
            <a:pPr lvl="0"/>
            <a:r>
              <a:rPr/>
              <a:t>Social</a:t>
            </a:r>
          </a:p>
          <a:p>
            <a:pPr lvl="0"/>
            <a:r>
              <a:rPr/>
              <a:t>Analytics</a:t>
            </a:r>
          </a:p>
          <a:p>
            <a:pPr lvl="0"/>
            <a:r>
              <a:rPr/>
              <a:t>Mobility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IoT</a:t>
            </a:r>
          </a:p>
          <a:p>
            <a:pPr lvl="0"/>
            <a:r>
              <a:rPr/>
              <a:t>Security</a:t>
            </a:r>
          </a:p>
          <a:p>
            <a:pPr lvl="0"/>
            <a:r>
              <a:rPr/>
              <a:t>Web-Scale IT</a:t>
            </a:r>
          </a:p>
          <a:p>
            <a:pPr lvl="0"/>
            <a:r>
              <a:rPr/>
              <a:t>Cloud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Smart Machines</a:t>
            </a:r>
          </a:p>
          <a:p>
            <a:pPr lvl="0"/>
            <a:r>
              <a:rPr/>
              <a:t>Pervasive</a:t>
            </a:r>
          </a:p>
          <a:p>
            <a:pPr lvl="0"/>
            <a:r>
              <a:rPr/>
              <a:t>Fintech</a:t>
            </a:r>
          </a:p>
          <a:p>
            <a:pPr lvl="0"/>
            <a:r>
              <a:rPr/>
              <a:t>Etc.</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Our focus is Software Development</a:t>
            </a:r>
          </a:p>
        </p:txBody>
      </p:sp>
      <p:sp>
        <p:nvSpPr>
          <p:cNvPr id="3" name="Content Placeholder 2"/>
          <p:cNvSpPr>
            <a:spLocks noGrp="1"/>
          </p:cNvSpPr>
          <p:nvPr>
            <p:ph idx="1"/>
          </p:nvPr>
        </p:nvSpPr>
        <p:spPr/>
        <p:txBody>
          <a:bodyPr/>
          <a:lstStyle/>
          <a:p>
            <a:pPr lvl="0" indent="0" marL="0">
              <a:buNone/>
            </a:pPr>
            <a:r>
              <a:rPr/>
              <a:t>for this reason, we will focus on software-based road-maps</a:t>
            </a:r>
          </a:p>
          <a:p>
            <a:pPr lvl="0" indent="0" marL="0">
              <a:buNone/>
            </a:pPr>
            <a:r>
              <a:rPr/>
              <a:t>we can use common developer road maps from</a:t>
            </a:r>
          </a:p>
          <a:p>
            <a:pPr lvl="0" indent="0" marL="0">
              <a:buNone/>
            </a:pPr>
            <a:r>
              <a:rPr/>
              <a:t>https://roadmap.sh/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Asst. Prof. Dr. Uğur CORUH</dc:creator>
  <cp:keywords/>
  <dcterms:created xsi:type="dcterms:W3CDTF">2022-03-25T20:01:16Z</dcterms:created>
  <dcterms:modified xsi:type="dcterms:W3CDTF">2022-03-25T20:01:16Z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page-background">
    <vt:lpwstr/>
  </property>
  <property fmtid="{D5CDD505-2E9C-101B-9397-08002B2CF9AE}" pid="25" name="page-background-opacity">
    <vt:lpwstr/>
  </property>
  <property fmtid="{D5CDD505-2E9C-101B-9397-08002B2CF9AE}" pid="26" name="paginate">
    <vt:lpwstr>True</vt:lpwstr>
  </property>
  <property fmtid="{D5CDD505-2E9C-101B-9397-08002B2CF9AE}" pid="27" name="style">
    <vt:lpwstr>img[alt~=“center”] { display: block; margin: 0 auto; }</vt:lpwstr>
  </property>
  <property fmtid="{D5CDD505-2E9C-101B-9397-08002B2CF9AE}" pid="28" name="subparagraph">
    <vt:lpwstr>True</vt:lpwstr>
  </property>
  <property fmtid="{D5CDD505-2E9C-101B-9397-08002B2CF9AE}" pid="29" name="subtitle">
    <vt:lpwstr>Intro</vt:lpwstr>
  </property>
  <property fmtid="{D5CDD505-2E9C-101B-9397-08002B2CF9AE}" pid="30" name="theme">
    <vt:lpwstr>default</vt:lpwstr>
  </property>
  <property fmtid="{D5CDD505-2E9C-101B-9397-08002B2CF9AE}" pid="31" name="titlepage">
    <vt:lpwstr>True</vt:lpwstr>
  </property>
  <property fmtid="{D5CDD505-2E9C-101B-9397-08002B2CF9AE}" pid="32" name="titlepage-color">
    <vt:lpwstr>FFFFFF</vt:lpwstr>
  </property>
  <property fmtid="{D5CDD505-2E9C-101B-9397-08002B2CF9AE}" pid="33" name="titlepage-rule-color">
    <vt:lpwstr>CCCCCC</vt:lpwstr>
  </property>
  <property fmtid="{D5CDD505-2E9C-101B-9397-08002B2CF9AE}" pid="34" name="titlepage-rule-height">
    <vt:lpwstr>4</vt:lpwstr>
  </property>
  <property fmtid="{D5CDD505-2E9C-101B-9397-08002B2CF9AE}" pid="35" name="titlepage-text-color">
    <vt:lpwstr>000000</vt:lpwstr>
  </property>
</Properties>
</file>