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6-cpp.tr.md_doc.pdf" TargetMode="External" /><Relationship Id="rId3" Type="http://schemas.openxmlformats.org/officeDocument/2006/relationships/hyperlink" Target="ce103-week-6-cpp.tr.md_slide.pdf" TargetMode="External" /><Relationship Id="rId4" Type="http://schemas.openxmlformats.org/officeDocument/2006/relationships/hyperlink" Target="ce103-week-6-cpp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bookFoundation/free-programming-books/blob/master/books/free-programming-books-langs.md#c-1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cpp-programming" TargetMode="External" /><Relationship Id="rId3" Type="http://schemas.openxmlformats.org/officeDocument/2006/relationships/hyperlink" Target="http://www.btechsmartclass.com/cpp-programming/index.php" TargetMode="External" /><Relationship Id="rId4" Type="http://schemas.openxmlformats.org/officeDocument/2006/relationships/hyperlink" Target="https://www.tenouk.com/cncplusplustutorial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Books and Resources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free-programming-books/free-programming-books-langs.md at master · EbookFoundation/free-programming-books · GitHub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follow the following topics</a:t>
            </a:r>
          </a:p>
          <a:p>
            <a:pPr lvl="0"/>
            <a:r>
              <a:rPr>
                <a:hlinkClick r:id="rId2"/>
              </a:rPr>
              <a:t>Learn C++ Programming</a:t>
            </a:r>
          </a:p>
          <a:p>
            <a:pPr lvl="0"/>
            <a:r>
              <a:rPr>
                <a:hlinkClick r:id="rId3"/>
              </a:rPr>
              <a:t>Introduction to C++ | C Plus Plus Programming Language Tutorials</a:t>
            </a:r>
          </a:p>
          <a:p>
            <a:pPr lvl="0"/>
            <a:r>
              <a:rPr>
                <a:hlinkClick r:id="rId4"/>
              </a:rPr>
              <a:t>The C and C++ programming tutorials, hands-on approach with program examples, code samples and tons of output images using Visual C++, C++ Builder, Linux gcc and g++ compilers and IDE</a:t>
            </a:r>
          </a:p>
          <a:p>
            <a:pPr lvl="0" indent="-457200" marL="457200">
              <a:buAutoNum type="arabicPeriod"/>
            </a:pPr>
            <a:r>
              <a:rPr/>
              <a:t>Cpp Programming</a:t>
            </a:r>
          </a:p>
          <a:p>
            <a:pPr lvl="0" indent="-457200" marL="457200">
              <a:buAutoNum type="alphaLcPeriod"/>
            </a:pPr>
            <a:r>
              <a:rPr/>
              <a:t>C++ Introduction</a:t>
            </a:r>
          </a:p>
          <a:p>
            <a:pPr lvl="0" indent="-457200" marL="457200">
              <a:buAutoNum type="alphaLcPeriod"/>
            </a:pPr>
            <a:r>
              <a:rPr/>
              <a:t>C++ Variables and Literals</a:t>
            </a:r>
          </a:p>
          <a:p>
            <a:pPr lvl="0" indent="-457200" marL="457200">
              <a:buAutoNum startAt="2" type="romanLcPeriod"/>
            </a:pPr>
            <a:r>
              <a:rPr/>
              <a:t>C++ Data Types</a:t>
            </a:r>
          </a:p>
          <a:p>
            <a:pPr lvl="0" indent="-457200" marL="457200">
              <a:buAutoNum startAt="2" type="romanLcPeriod"/>
            </a:pPr>
            <a:r>
              <a:rPr/>
              <a:t>C++ Basic I/O</a:t>
            </a:r>
          </a:p>
          <a:p>
            <a:pPr lvl="0" indent="-457200" marL="457200">
              <a:buAutoNum startAt="2" type="romanLcPeriod"/>
            </a:pPr>
            <a:r>
              <a:rPr/>
              <a:t>C++ Type Conversion</a:t>
            </a:r>
          </a:p>
          <a:p>
            <a:pPr lvl="0" indent="-457200" marL="457200">
              <a:buAutoNum type="arabicPeriod"/>
            </a:pPr>
            <a:r>
              <a:rPr/>
              <a:t>C++ String to Int and Vice-Versa</a:t>
            </a:r>
          </a:p>
          <a:p>
            <a:pPr lvl="0" indent="-457200" marL="457200">
              <a:buAutoNum type="arabicPeriod"/>
            </a:pPr>
            <a:r>
              <a:rPr/>
              <a:t>C++ String to Float, Double and Vice-Versa</a:t>
            </a:r>
          </a:p>
          <a:p>
            <a:pPr lvl="1" indent="-457200" marL="914400">
              <a:buAutoNum startAt="22" type="alphaLcPeriod"/>
            </a:pPr>
            <a:r>
              <a:rPr/>
              <a:t>C++ Operators</a:t>
            </a:r>
          </a:p>
          <a:p>
            <a:pPr lvl="1" indent="-457200" marL="914400">
              <a:buAutoNum startAt="6" type="romanLcPeriod"/>
            </a:pPr>
            <a:r>
              <a:rPr/>
              <a:t>C++ Comments</a:t>
            </a:r>
          </a:p>
          <a:p>
            <a:pPr lvl="0" indent="-457200" marL="457200">
              <a:buAutoNum startAt="2" type="alphaLcPeriod"/>
            </a:pPr>
            <a:r>
              <a:rPr/>
              <a:t>C++ Flow Control</a:t>
            </a:r>
          </a:p>
          <a:p>
            <a:pPr lvl="0" indent="-457200" marL="457200">
              <a:buAutoNum startAt="2" type="alphaLcPeriod"/>
            </a:pPr>
            <a:r>
              <a:rPr/>
              <a:t>C++ if..else</a:t>
            </a:r>
          </a:p>
          <a:p>
            <a:pPr lvl="0" indent="-457200" marL="457200">
              <a:buAutoNum startAt="2" type="romanLcPeriod"/>
            </a:pPr>
            <a:r>
              <a:rPr/>
              <a:t>C++ for loop</a:t>
            </a:r>
          </a:p>
          <a:p>
            <a:pPr lvl="0" indent="-457200" marL="457200">
              <a:buAutoNum startAt="2" type="romanLcPeriod"/>
            </a:pPr>
            <a:r>
              <a:rPr/>
              <a:t>C++ do..while loop</a:t>
            </a:r>
          </a:p>
          <a:p>
            <a:pPr lvl="0" indent="-457200" marL="457200">
              <a:buAutoNum startAt="2" type="romanLcPeriod"/>
            </a:pPr>
            <a:r>
              <a:rPr/>
              <a:t>C++ break statement</a:t>
            </a:r>
          </a:p>
          <a:p>
            <a:pPr lvl="0" indent="-457200" marL="457200">
              <a:buAutoNum startAt="2" type="romanLcPeriod"/>
            </a:pPr>
            <a:r>
              <a:rPr/>
              <a:t>C++ continue statement</a:t>
            </a:r>
          </a:p>
          <a:p>
            <a:pPr lvl="0" indent="-457200" marL="457200">
              <a:buAutoNum startAt="2" type="romanLcPeriod"/>
            </a:pPr>
            <a:r>
              <a:rPr/>
              <a:t>C++ switch statement</a:t>
            </a:r>
          </a:p>
          <a:p>
            <a:pPr lvl="0" indent="-457200" marL="457200">
              <a:buAutoNum startAt="2" type="romanLcPeriod"/>
            </a:pPr>
            <a:r>
              <a:rPr/>
              <a:t>C++ goto statement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 Types</a:t>
            </a:r>
          </a:p>
          <a:p>
            <a:pPr lvl="0" indent="-457200" marL="457200">
              <a:buAutoNum startAt="2" type="romanLcPeriod"/>
            </a:pPr>
            <a:r>
              <a:rPr/>
              <a:t>C++ Function Overloading</a:t>
            </a:r>
          </a:p>
          <a:p>
            <a:pPr lvl="0" indent="-457200" marL="457200">
              <a:buAutoNum startAt="2" type="romanLcPeriod"/>
            </a:pPr>
            <a:r>
              <a:rPr/>
              <a:t>C++ Default Argument</a:t>
            </a:r>
          </a:p>
          <a:p>
            <a:pPr lvl="0" indent="-457200" marL="457200">
              <a:buAutoNum startAt="2" type="romanLcPeriod"/>
            </a:pPr>
            <a:r>
              <a:rPr/>
              <a:t>C++ Storage Class</a:t>
            </a:r>
          </a:p>
          <a:p>
            <a:pPr lvl="0" indent="-457200" marL="457200">
              <a:buAutoNum startAt="2" type="romanLcPeriod"/>
            </a:pPr>
            <a:r>
              <a:rPr/>
              <a:t>C++ Recursion</a:t>
            </a:r>
          </a:p>
          <a:p>
            <a:pPr lvl="0" indent="-457200" marL="457200">
              <a:buAutoNum startAt="2" type="romanLcPeriod"/>
            </a:pPr>
            <a:r>
              <a:rPr/>
              <a:t>C++ Return Reference</a:t>
            </a:r>
          </a:p>
          <a:p>
            <a:pPr lvl="0" indent="-457200" marL="457200">
              <a:buAutoNum startAt="2" type="romanLcPeriod"/>
            </a:pPr>
            <a:r>
              <a:rPr/>
              <a:t>C++ Arrays &amp; String</a:t>
            </a:r>
          </a:p>
          <a:p>
            <a:pPr lvl="0" indent="-457200" marL="457200">
              <a:buAutoNum startAt="2" type="romanLcPeriod"/>
            </a:pPr>
            <a:r>
              <a:rPr/>
              <a:t>C++ Arrays</a:t>
            </a:r>
          </a:p>
          <a:p>
            <a:pPr lvl="0" indent="-457200" marL="457200">
              <a:buAutoNum startAt="2" type="romanLcPeriod"/>
            </a:pPr>
            <a:r>
              <a:rPr/>
              <a:t>Multidimensional Arrays</a:t>
            </a:r>
          </a:p>
          <a:p>
            <a:pPr lvl="0" indent="-457200" marL="457200">
              <a:buAutoNum startAt="2" type="romanLcPeriod"/>
            </a:pPr>
            <a:r>
              <a:rPr/>
              <a:t>C++ Function and Array</a:t>
            </a:r>
          </a:p>
          <a:p>
            <a:pPr lvl="0" indent="-457200" marL="457200">
              <a:buAutoNum startAt="2" type="romanLcPeriod"/>
            </a:pPr>
            <a:r>
              <a:rPr/>
              <a:t>C++ String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2" type="romanLcPeriod"/>
            </a:pPr>
            <a:r>
              <a:rPr/>
              <a:t>Structure and Function</a:t>
            </a:r>
          </a:p>
          <a:p>
            <a:pPr lvl="0" indent="-457200" marL="457200">
              <a:buAutoNum startAt="2" type="romanLcPeriod"/>
            </a:pPr>
            <a:r>
              <a:rPr/>
              <a:t>C++ Pointers to Structure</a:t>
            </a:r>
          </a:p>
          <a:p>
            <a:pPr lvl="0" indent="-457200" marL="457200">
              <a:buAutoNum startAt="2" type="romanLcPeriod"/>
            </a:pPr>
            <a:r>
              <a:rPr/>
              <a:t>C++ Enumeration</a:t>
            </a:r>
          </a:p>
          <a:p>
            <a:pPr lvl="0" indent="-457200" marL="457200">
              <a:buAutoNum startAt="6" type="alphaLcPeriod"/>
            </a:pPr>
            <a:r>
              <a:rPr/>
              <a:t>C++ Object &amp; Class</a:t>
            </a:r>
          </a:p>
          <a:p>
            <a:pPr lvl="0" indent="-457200" marL="457200">
              <a:buAutoNum startAt="6" type="alphaLcPeriod"/>
            </a:pPr>
            <a:r>
              <a:rPr/>
              <a:t>C++ Objects and Class</a:t>
            </a:r>
          </a:p>
          <a:p>
            <a:pPr lvl="0" indent="-457200" marL="457200">
              <a:buAutoNum startAt="2" type="romanLcPeriod"/>
            </a:pPr>
            <a:r>
              <a:rPr/>
              <a:t>C++ Constructors</a:t>
            </a:r>
          </a:p>
          <a:p>
            <a:pPr lvl="0" indent="-457200" marL="457200">
              <a:buAutoNum startAt="2" type="romanLcPeriod"/>
            </a:pPr>
            <a:r>
              <a:rPr/>
              <a:t>C++ Objects &amp; Function</a:t>
            </a:r>
          </a:p>
          <a:p>
            <a:pPr lvl="0" indent="-457200" marL="457200">
              <a:buAutoNum startAt="2" type="romanLcPeriod"/>
            </a:pPr>
            <a:r>
              <a:rPr/>
              <a:t>C++ Operator Overloading</a:t>
            </a:r>
          </a:p>
          <a:p>
            <a:pPr lvl="0" indent="-457200" marL="457200">
              <a:buAutoNum startAt="7" type="alphaLcPeriod"/>
            </a:pPr>
            <a:r>
              <a:rPr/>
              <a:t>C++ Pointers</a:t>
            </a:r>
          </a:p>
          <a:p>
            <a:pPr lvl="0" indent="-457200" marL="457200">
              <a:buAutoNum startAt="7" type="alphaLcPeriod"/>
            </a:pPr>
            <a:r>
              <a:rPr/>
              <a:t>C++ Pointer</a:t>
            </a:r>
          </a:p>
          <a:p>
            <a:pPr lvl="0" indent="-457200" marL="457200">
              <a:buAutoNum startAt="2" type="romanLcPeriod"/>
            </a:pPr>
            <a:r>
              <a:rPr/>
              <a:t>C++ Pointers and Arrays</a:t>
            </a:r>
          </a:p>
          <a:p>
            <a:pPr lvl="0" indent="-457200" marL="457200">
              <a:buAutoNum startAt="2" type="romanLcPeriod"/>
            </a:pPr>
            <a:r>
              <a:rPr/>
              <a:t>C++ Pointers and Functions</a:t>
            </a:r>
          </a:p>
          <a:p>
            <a:pPr lvl="0" indent="-457200" marL="457200">
              <a:buAutoNum startAt="2" type="romanLcPeriod"/>
            </a:pPr>
            <a:r>
              <a:rPr/>
              <a:t>C++ Memory Management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2" type="romanLcPeriod"/>
            </a:pPr>
            <a:r>
              <a:rPr/>
              <a:t>Inheritance Access Control</a:t>
            </a:r>
          </a:p>
          <a:p>
            <a:pPr lvl="0" indent="-457200" marL="457200">
              <a:buAutoNum startAt="2" type="romanLcPeriod"/>
            </a:pPr>
            <a:r>
              <a:rPr/>
              <a:t>C++ Function Overriding</a:t>
            </a:r>
          </a:p>
          <a:p>
            <a:pPr lvl="0" indent="-457200" marL="457200">
              <a:buAutoNum startAt="2" type="romanLcPeriod"/>
            </a:pPr>
            <a:r>
              <a:rPr/>
              <a:t>Multiple &amp; Multilevel Inheritance</a:t>
            </a:r>
          </a:p>
          <a:p>
            <a:pPr lvl="0" indent="-457200" marL="457200">
              <a:buAutoNum startAt="2" type="romanLcPeriod"/>
            </a:pPr>
            <a:r>
              <a:rPr/>
              <a:t>C++ Friend Function</a:t>
            </a:r>
          </a:p>
          <a:p>
            <a:pPr lvl="0" indent="-457200" marL="457200">
              <a:buAutoNum startAt="2" type="romanLcPeriod"/>
            </a:pPr>
            <a:r>
              <a:rPr/>
              <a:t>C++ Virtual Function</a:t>
            </a:r>
          </a:p>
          <a:p>
            <a:pPr lvl="0" indent="0" marL="0">
              <a:buNone/>
            </a:pPr>
            <a:r>
              <a:rPr/>
              <a:t>C++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2022-03-25T20:15:22Z</dcterms:created>
  <dcterms:modified xsi:type="dcterms:W3CDTF">2022-03-25T20:15:22Z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C++ Functional Console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