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Frontend%20Developer%20Roadmap:%20Learn%20to%20become%20a%20modern%20frontend%20developer%5D(https://roadmap.sh/frontend)" TargetMode="External" /><Relationship Id="rId3" Type="http://schemas.openxmlformats.org/officeDocument/2006/relationships/hyperlink" Target="%5BBackend%20Developer%20Roadmap:%20Learn%20to%20become%20a%20modern%20backend%20developer%5D(https://roadmap.sh/backend)" TargetMode="External" /><Relationship Id="rId4" Type="http://schemas.openxmlformats.org/officeDocument/2006/relationships/hyperlink" Target="%5BDevOps%20Roadmap:%20Learn%20to%20become%20a%20DevOps%20Engineer%20or%20SRE%5D(https://roadmap.sh/devops)" TargetMode="External" /><Relationship Id="rId5" Type="http://schemas.openxmlformats.org/officeDocument/2006/relationships/hyperlink" Target="%5BDBA%20Roadmap:%20Learn%20to%20become%20a%20database%20administrator%20with%20PostgreSQL%5D(https://roadmap.sh/postgresql-dba)" TargetMode="External" /><Relationship Id="rId6" Type="http://schemas.openxmlformats.org/officeDocument/2006/relationships/hyperlink" Target="https://roadmap.sh/"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tr.md_doc.pdf" TargetMode="External" /><Relationship Id="rId3" Type="http://schemas.openxmlformats.org/officeDocument/2006/relationships/hyperlink" Target="ce103-week-1-intro.tr.md_slide.pdf" TargetMode="External" /><Relationship Id="rId4" Type="http://schemas.openxmlformats.org/officeDocument/2006/relationships/hyperlink" Target="ce103-week-1-intro.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a:t>
            </a:r>
          </a:p>
          <a:p>
            <a:pPr lvl="0"/>
            <a:r>
              <a:rPr>
                <a:hlinkClick r:id="rId3"/>
              </a:rPr>
              <a:t>Backend</a:t>
            </a:r>
          </a:p>
          <a:p>
            <a:pPr lvl="0"/>
            <a:r>
              <a:rPr>
                <a:hlinkClick r:id="rId4"/>
              </a:rPr>
              <a:t>DevOps</a:t>
            </a:r>
          </a:p>
          <a:p>
            <a:pPr lvl="0"/>
            <a:r>
              <a:rPr>
                <a:hlinkClick r:id="rId5"/>
              </a:rPr>
              <a:t>DBA</a:t>
            </a:r>
          </a:p>
          <a:p>
            <a:pPr lvl="0" indent="0" marL="0">
              <a:buNone/>
            </a:pPr>
            <a:r>
              <a:rPr/>
              <a:t>and </a:t>
            </a:r>
            <a:r>
              <a:rPr>
                <a:hlinkClick r:id="rId6"/>
              </a:rPr>
              <a:t>more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31-image.png" id="0" name="Picture 1"/>
          <p:cNvPicPr>
            <a:picLocks noGrp="1" noChangeAspect="1"/>
          </p:cNvPicPr>
          <p:nvPr/>
        </p:nvPicPr>
        <p:blipFill>
          <a:blip r:embed="rId2"/>
          <a:stretch>
            <a:fillRect/>
          </a:stretch>
        </p:blipFill>
        <p:spPr bwMode="auto">
          <a:xfrm>
            <a:off x="1308100" y="1600200"/>
            <a:ext cx="6527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40-image.png" id="0" name="Picture 1"/>
          <p:cNvPicPr>
            <a:picLocks noGrp="1" noChangeAspect="1"/>
          </p:cNvPicPr>
          <p:nvPr/>
        </p:nvPicPr>
        <p:blipFill>
          <a:blip r:embed="rId2"/>
          <a:stretch>
            <a:fillRect/>
          </a:stretch>
        </p:blipFill>
        <p:spPr bwMode="auto">
          <a:xfrm>
            <a:off x="2159000" y="1600200"/>
            <a:ext cx="482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17-image.png" id="0" name="Picture 1"/>
          <p:cNvPicPr>
            <a:picLocks noGrp="1" noChangeAspect="1"/>
          </p:cNvPicPr>
          <p:nvPr/>
        </p:nvPicPr>
        <p:blipFill>
          <a:blip r:embed="rId2"/>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26-image.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57-image.png" id="0" name="Picture 1"/>
          <p:cNvPicPr>
            <a:picLocks noGrp="1" noChangeAspect="1"/>
          </p:cNvPicPr>
          <p:nvPr/>
        </p:nvPicPr>
        <p:blipFill>
          <a:blip r:embed="rId2"/>
          <a:stretch>
            <a:fillRect/>
          </a:stretch>
        </p:blipFill>
        <p:spPr bwMode="auto">
          <a:xfrm>
            <a:off x="1930400" y="1600200"/>
            <a:ext cx="528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 to the Internet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40-image.png" id="0" name="Picture 1"/>
          <p:cNvPicPr>
            <a:picLocks noGrp="1" noChangeAspect="1"/>
          </p:cNvPicPr>
          <p:nvPr/>
        </p:nvPicPr>
        <p:blipFill>
          <a:blip r:embed="rId2"/>
          <a:stretch>
            <a:fillRect/>
          </a:stretch>
        </p:blipFill>
        <p:spPr bwMode="auto">
          <a:xfrm>
            <a:off x="876300" y="1600200"/>
            <a:ext cx="737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50-image.png" id="0" name="Picture 1"/>
          <p:cNvPicPr>
            <a:picLocks noGrp="1" noChangeAspect="1"/>
          </p:cNvPicPr>
          <p:nvPr/>
        </p:nvPicPr>
        <p:blipFill>
          <a:blip r:embed="rId2"/>
          <a:stretch>
            <a:fillRect/>
          </a:stretch>
        </p:blipFill>
        <p:spPr bwMode="auto">
          <a:xfrm>
            <a:off x="457200" y="2501900"/>
            <a:ext cx="8229600" cy="2197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a:t>
            </a:r>
          </a:p>
        </p:txBody>
      </p:sp>
      <p:sp>
        <p:nvSpPr>
          <p:cNvPr id="3" name="Content Placeholder 2"/>
          <p:cNvSpPr>
            <a:spLocks noGrp="1"/>
          </p:cNvSpPr>
          <p:nvPr>
            <p:ph idx="1"/>
          </p:nvPr>
        </p:nvSpPr>
        <p:spPr/>
        <p:txBody>
          <a:bodyPr/>
          <a:lstStyle/>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8-01-image.png" id="0" name="Picture 1"/>
          <p:cNvPicPr>
            <a:picLocks noGrp="1" noChangeAspect="1"/>
          </p:cNvPicPr>
          <p:nvPr/>
        </p:nvPicPr>
        <p:blipFill>
          <a:blip r:embed="rId2"/>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9-18-image.png" id="0" name="Picture 1"/>
          <p:cNvPicPr>
            <a:picLocks noGrp="1" noChangeAspect="1"/>
          </p:cNvPicPr>
          <p:nvPr/>
        </p:nvPicPr>
        <p:blipFill>
          <a:blip r:embed="rId2"/>
          <a:stretch>
            <a:fillRect/>
          </a:stretch>
        </p:blipFill>
        <p:spPr bwMode="auto">
          <a:xfrm>
            <a:off x="660400" y="1600200"/>
            <a:ext cx="781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1625600" y="1600200"/>
            <a:ext cx="5880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673100" y="1600200"/>
            <a:ext cx="778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indent="0" marL="0">
              <a:buNone/>
            </a:pPr>
            <a:r>
              <a:rPr/>
              <a:t>Reference Books</a:t>
            </a:r>
          </a:p>
          <a:p>
            <a:pPr lvl="0" indent="0" marL="0">
              <a:buNone/>
            </a:pPr>
            <a:r>
              <a:rPr>
                <a:hlinkClick r:id="rId2"/>
              </a:rPr>
              <a:t>Bash Notes For Professionals</a:t>
            </a:r>
            <a:r>
              <a:rPr/>
              <a:t> </a:t>
            </a:r>
            <a:r>
              <a:rPr>
                <a:hlinkClick r:id="rId3"/>
              </a:rPr>
              <a:t>Linux Notes For Professionals</a:t>
            </a:r>
            <a:r>
              <a:rPr/>
              <a:t> </a:t>
            </a:r>
            <a:r>
              <a:rPr>
                <a:hlinkClick r:id="rId4"/>
              </a:rPr>
              <a:t>PowerShell Notes For Professionals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a:t>
            </a:r>
          </a:p>
        </p:txBody>
      </p:sp>
      <p:sp>
        <p:nvSpPr>
          <p:cNvPr id="3" name="Content Placeholder 2"/>
          <p:cNvSpPr>
            <a:spLocks noGrp="1"/>
          </p:cNvSpPr>
          <p:nvPr>
            <p:ph idx="1"/>
          </p:nvPr>
        </p:nvSpPr>
        <p:spPr/>
        <p:txBody>
          <a:bodyPr/>
          <a:lstStyle/>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Would You Use CLI over GUI?</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Less Resource It is not a secret that the text-based program needs very little resources of your computer. This means that with CLI you can do similar tasks with minimum resources.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High Precision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Repetitive Tasks Friendly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Powerful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(Windows)</a:t>
            </a:r>
          </a:p>
        </p:txBody>
      </p:sp>
      <p:sp>
        <p:nvSpPr>
          <p:cNvPr id="3" name="Content Placeholder 2"/>
          <p:cNvSpPr>
            <a:spLocks noGrp="1"/>
          </p:cNvSpPr>
          <p:nvPr>
            <p:ph idx="1"/>
          </p:nvPr>
        </p:nvSpPr>
        <p:spPr/>
        <p:txBody>
          <a:bodyPr/>
          <a:lstStyle/>
          <a:p>
            <a:pPr lvl="0"/>
            <a:r>
              <a:rPr/>
              <a:t>Go to the Start menu or screen, and enter “Command Prompt” in the search field.</a:t>
            </a:r>
          </a:p>
          <a:p>
            <a:pPr lvl="0"/>
            <a:r>
              <a:rPr/>
              <a:t>Go to Start menu → Windows System → Command Prompt.</a:t>
            </a:r>
          </a:p>
          <a:p>
            <a:pPr lvl="0"/>
            <a:r>
              <a:rPr/>
              <a:t>Go to Start menu → All Programs → Accessories → Command Prompt.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01-image.png" id="0" name="Picture 1"/>
          <p:cNvPicPr>
            <a:picLocks noGrp="1" noChangeAspect="1"/>
          </p:cNvPicPr>
          <p:nvPr/>
        </p:nvPicPr>
        <p:blipFill>
          <a:blip r:embed="rId2"/>
          <a:stretch>
            <a:fillRect/>
          </a:stretch>
        </p:blipFill>
        <p:spPr bwMode="auto">
          <a:xfrm>
            <a:off x="3708400" y="1600200"/>
            <a:ext cx="173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12-image.png" id="0" name="Picture 1"/>
          <p:cNvPicPr>
            <a:picLocks noGrp="1" noChangeAspect="1"/>
          </p:cNvPicPr>
          <p:nvPr/>
        </p:nvPicPr>
        <p:blipFill>
          <a:blip r:embed="rId2"/>
          <a:stretch>
            <a:fillRect/>
          </a:stretch>
        </p:blipFill>
        <p:spPr bwMode="auto">
          <a:xfrm>
            <a:off x="1155700" y="1600200"/>
            <a:ext cx="683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22-image.png" id="0" name="Picture 1"/>
          <p:cNvPicPr>
            <a:picLocks noGrp="1" noChangeAspect="1"/>
          </p:cNvPicPr>
          <p:nvPr/>
        </p:nvPicPr>
        <p:blipFill>
          <a:blip r:embed="rId2"/>
          <a:stretch>
            <a:fillRect/>
          </a:stretch>
        </p:blipFill>
        <p:spPr bwMode="auto">
          <a:xfrm>
            <a:off x="2247900" y="1600200"/>
            <a:ext cx="464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31-image.png" id="0" name="Picture 1"/>
          <p:cNvPicPr>
            <a:picLocks noGrp="1" noChangeAspect="1"/>
          </p:cNvPicPr>
          <p:nvPr/>
        </p:nvPicPr>
        <p:blipFill>
          <a:blip r:embed="rId2"/>
          <a:stretch>
            <a:fillRect/>
          </a:stretch>
        </p:blipFill>
        <p:spPr bwMode="auto">
          <a:xfrm>
            <a:off x="457200" y="1930400"/>
            <a:ext cx="8229600" cy="335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40-image.png" id="0" name="Picture 1"/>
          <p:cNvPicPr>
            <a:picLocks noGrp="1" noChangeAspect="1"/>
          </p:cNvPicPr>
          <p:nvPr/>
        </p:nvPicPr>
        <p:blipFill>
          <a:blip r:embed="rId2"/>
          <a:stretch>
            <a:fillRect/>
          </a:stretch>
        </p:blipFill>
        <p:spPr bwMode="auto">
          <a:xfrm>
            <a:off x="457200" y="2413000"/>
            <a:ext cx="8229600" cy="240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(Linux)</a:t>
            </a:r>
          </a:p>
        </p:txBody>
      </p:sp>
      <p:sp>
        <p:nvSpPr>
          <p:cNvPr id="3" name="Content Placeholder 2"/>
          <p:cNvSpPr>
            <a:spLocks noGrp="1"/>
          </p:cNvSpPr>
          <p:nvPr>
            <p:ph idx="1"/>
          </p:nvPr>
        </p:nvSpPr>
        <p:spPr/>
        <p:txBody>
          <a:bodyPr/>
          <a:lstStyle/>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57-10-image.png" id="0" name="Picture 1"/>
          <p:cNvPicPr>
            <a:picLocks noGrp="1" noChangeAspect="1"/>
          </p:cNvPicPr>
          <p:nvPr/>
        </p:nvPicPr>
        <p:blipFill>
          <a:blip r:embed="rId2"/>
          <a:stretch>
            <a:fillRect/>
          </a:stretch>
        </p:blipFill>
        <p:spPr bwMode="auto">
          <a:xfrm>
            <a:off x="787400" y="1600200"/>
            <a:ext cx="758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Open the command-line interface (MacOS)</a:t>
            </a:r>
          </a:p>
        </p:txBody>
      </p:sp>
      <p:sp>
        <p:nvSpPr>
          <p:cNvPr id="4" name="Text Placeholder 3"/>
          <p:cNvSpPr>
            <a:spLocks noGrp="1"/>
          </p:cNvSpPr>
          <p:nvPr>
            <p:ph idx="2" sz="half" type="body"/>
          </p:nvPr>
        </p:nvSpPr>
        <p:spPr/>
        <p:txBody>
          <a:bodyPr/>
          <a:lstStyle/>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indent="0" marL="0">
              <a:buNone/>
            </a:pPr>
            <a:r>
              <a:rPr/>
              <a:t>Network_address_translation</a:t>
            </a:r>
          </a:p>
          <a:p>
            <a:pPr lvl="0" indent="0" marL="0">
              <a:buNone/>
            </a:pPr>
            <a:r>
              <a:rPr>
                <a:hlinkClick r:id="rId2"/>
              </a:rPr>
              <a:t>GitHub - kamranahmedse/developer-roadmap: Roadmap to becoming a web developer in 2021</a:t>
            </a:r>
          </a:p>
          <a:p>
            <a:pPr lvl="0" indent="0" marL="0">
              <a:buNone/>
            </a:pPr>
            <a:r>
              <a:rPr>
                <a:hlinkClick r:id="rId3"/>
              </a:rPr>
              <a:t>GitHub - jwasham/coding-interview-university: A complete computer science study plan to become a software engineer.</a:t>
            </a:r>
          </a:p>
          <a:p>
            <a:pPr lvl="0" indent="0" marL="0">
              <a:buNone/>
            </a:pPr>
            <a:r>
              <a:rPr>
                <a:hlinkClick r:id="rId4"/>
              </a:rPr>
              <a:t>GitHub - sindresorhus/awesome: 😎 Awesome lists about all kinds of interesting topics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2022-09-26T00:34:22Z</dcterms:created>
  <dcterms:modified xsi:type="dcterms:W3CDTF">2022-09-26T00:34:22Z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Intro</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