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60" Type="http://schemas.openxmlformats.org/officeDocument/2006/relationships/viewProps" Target="viewProps.xml" /><Relationship Id="rId59" Type="http://schemas.openxmlformats.org/officeDocument/2006/relationships/presProps" Target="presProps.xml" /><Relationship Id="rId1" Type="http://schemas.openxmlformats.org/officeDocument/2006/relationships/slideMaster" Target="slideMasters/slideMaster1.xml" /><Relationship Id="rId62" Type="http://schemas.openxmlformats.org/officeDocument/2006/relationships/tableStyles" Target="tableStyles.xml" /><Relationship Id="rId6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en.cppreference.com/w/c" TargetMode="External" /><Relationship Id="rId3" Type="http://schemas.openxmlformats.org/officeDocument/2006/relationships/image" Target="../media/image6.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s50.harvard.edu/x/2020/weeks/0/" TargetMode="External" /><Relationship Id="rId3" Type="http://schemas.openxmlformats.org/officeDocument/2006/relationships/image" Target="../media/image8.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103-week-5-c.tr.md_doc.pdf" TargetMode="External" /><Relationship Id="rId3" Type="http://schemas.openxmlformats.org/officeDocument/2006/relationships/hyperlink" Target="ce103-week-5-c.tr.md_slide.pdf" TargetMode="External" /><Relationship Id="rId4" Type="http://schemas.openxmlformats.org/officeDocument/2006/relationships/hyperlink" Target="ce103-week-5-c.tr.md_slide.pptx"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rogramiz.com/c-programming/list-all-keywords-c-language"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EbookFoundation/free-programming-books/blob/master/books/free-programming-books-langs.md#c" TargetMode="Externa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jpg" /></Relationships>
</file>

<file path=ppt/slides/_rels/slide4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jpg"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jp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jpg" /></Relationships>
</file>

<file path=ppt/slides/_rels/slide4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jp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programiz.com/c-programming" TargetMode="External" /><Relationship Id="rId3" Type="http://schemas.openxmlformats.org/officeDocument/2006/relationships/image" Target="../media/image1.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jpg" /></Relationships>
</file>

<file path=ppt/slides/_rels/slide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1.jp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jpg"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jpg"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rogramiz.com/c-programming/c-functions" TargetMode="External" /><Relationship Id="rId3" Type="http://schemas.openxmlformats.org/officeDocument/2006/relationships/hyperlink" Target="https://www.programiz.com/c-programming/c-user-defined-functions" TargetMode="External" /><Relationship Id="rId4" Type="http://schemas.openxmlformats.org/officeDocument/2006/relationships/hyperlink" Target="https://www.programiz.com/c-programming/types-user-defined-functions" TargetMode="External" /><Relationship Id="rId5" Type="http://schemas.openxmlformats.org/officeDocument/2006/relationships/hyperlink" Target="https://www.programiz.com/c-programming/c-recursion" TargetMode="External" /><Relationship Id="rId6" Type="http://schemas.openxmlformats.org/officeDocument/2006/relationships/hyperlink" Target="https://www.programiz.com/c-programming/c-storage-class" TargetMode="External" /><Relationship Id="rId7" Type="http://schemas.openxmlformats.org/officeDocument/2006/relationships/hyperlink" Target="https://www.programiz.com/c-programming/c-functions-examples" TargetMode="External" /><Relationship Id="rId8" Type="http://schemas.openxmlformats.org/officeDocument/2006/relationships/hyperlink" Target="https://www.programiz.com/c-programming/c-arrays" TargetMode="External" /><Relationship Id="rId9" Type="http://schemas.openxmlformats.org/officeDocument/2006/relationships/hyperlink" Target="https://www.programiz.com/c-programming/c-multi-dimensional-arrays" TargetMode="External" /><Relationship Id="rId10" Type="http://schemas.openxmlformats.org/officeDocument/2006/relationships/hyperlink" Target="https://www.programiz.com/c-programming/c-arrays-functions" TargetMode="External" /><Relationship Id="rId11" Type="http://schemas.openxmlformats.org/officeDocument/2006/relationships/hyperlink" Target="https://www.programiz.com/c-programming/c-pointers" TargetMode="External" /><Relationship Id="rId12" Type="http://schemas.openxmlformats.org/officeDocument/2006/relationships/hyperlink" Target="https://www.programiz.com/c-programming/c-pointers-arrays" TargetMode="External" /><Relationship Id="rId13" Type="http://schemas.openxmlformats.org/officeDocument/2006/relationships/hyperlink" Target="https://www.programiz.com/c-programming/c-pointer-functions" TargetMode="External" /><Relationship Id="rId14" Type="http://schemas.openxmlformats.org/officeDocument/2006/relationships/hyperlink" Target="https://www.programiz.com/c-programming/c-dynamic-memory-allocation" TargetMode="External" /><Relationship Id="rId15" Type="http://schemas.openxmlformats.org/officeDocument/2006/relationships/hyperlink" Target="https://www.programiz.com/c-programming/c-pointer-examples" TargetMode="External" /><Relationship Id="rId16" Type="http://schemas.openxmlformats.org/officeDocument/2006/relationships/hyperlink" Target="https://www.programiz.com/c-programming/c-strings" TargetMode="External" /><Relationship Id="rId17" Type="http://schemas.openxmlformats.org/officeDocument/2006/relationships/hyperlink" Target="https://www.programiz.com/c-programming/string-handling-functions" TargetMode="External" /><Relationship Id="rId18" Type="http://schemas.openxmlformats.org/officeDocument/2006/relationships/hyperlink" Target="https://www.programiz.com/c-programming/c-string-examples" TargetMode="Externa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www.btechsmartclass.com/c_programming/introduction-to-c-programming.html" TargetMode="External" /><Relationship Id="rId3"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tenouk.com/cncplusplustutorials.html" TargetMode="External" /><Relationship Id="rId3"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s50.harvard.edu/x/2021/" TargetMode="External" /><Relationship Id="rId3"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for-dummies.com/cprog/" TargetMode="External" /><Relationship Id="rId3"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CE103 Algorithms and Programming 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C Functional Console Programming</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 reference - cppreference.com</a:t>
            </a:r>
          </a:p>
        </p:txBody>
      </p:sp>
      <p:pic>
        <p:nvPicPr>
          <p:cNvPr descr="assets/2021-11-01-22-12-50-image.png" id="0" name="Picture 1"/>
          <p:cNvPicPr>
            <a:picLocks noGrp="1" noChangeAspect="1"/>
          </p:cNvPicPr>
          <p:nvPr/>
        </p:nvPicPr>
        <p:blipFill>
          <a:blip r:embed="rId3"/>
          <a:stretch>
            <a:fillRect/>
          </a:stretch>
        </p:blipFill>
        <p:spPr bwMode="auto">
          <a:xfrm>
            <a:off x="3568700" y="1562100"/>
            <a:ext cx="5105400" cy="3251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https://c.happycodings.com/</a:t>
            </a:r>
          </a:p>
        </p:txBody>
      </p:sp>
      <p:pic>
        <p:nvPicPr>
          <p:cNvPr descr="assets/2021-11-01-22-14-59-image.png" id="0" name="Picture 1"/>
          <p:cNvPicPr>
            <a:picLocks noGrp="1" noChangeAspect="1"/>
          </p:cNvPicPr>
          <p:nvPr/>
        </p:nvPicPr>
        <p:blipFill>
          <a:blip r:embed="rId2"/>
          <a:stretch>
            <a:fillRect/>
          </a:stretch>
        </p:blipFill>
        <p:spPr bwMode="auto">
          <a:xfrm>
            <a:off x="3568700" y="2171700"/>
            <a:ext cx="5105400" cy="20320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C Programming</a:t>
            </a:r>
          </a:p>
        </p:txBody>
      </p:sp>
      <p:sp>
        <p:nvSpPr>
          <p:cNvPr id="4" name="Text Placeholder 3"/>
          <p:cNvSpPr>
            <a:spLocks noGrp="1"/>
          </p:cNvSpPr>
          <p:nvPr>
            <p:ph idx="2" sz="half" type="body"/>
          </p:nvPr>
        </p:nvSpPr>
        <p:spPr/>
        <p:txBody>
          <a:bodyPr/>
          <a:lstStyle/>
          <a:p>
            <a:pPr lvl="0" indent="0" marL="0">
              <a:buNone/>
            </a:pPr>
            <a:r>
              <a:rPr/>
              <a:t>C is a versatile programming language. It is useful for creating software such as operating systems, databases, and compilers. For novices, C programming is a great language to learn to code in.</a:t>
            </a:r>
          </a:p>
          <a:p>
            <a:pPr lvl="0" indent="0" marL="0">
              <a:buNone/>
            </a:pPr>
            <a:r>
              <a:rPr/>
              <a:t>Our C tutorials will take you step by step through the process of learning C programming.</a:t>
            </a:r>
          </a:p>
          <a:p>
            <a:pPr lvl="0" indent="0" marL="0">
              <a:buNone/>
            </a:pPr>
            <a:r>
              <a:rPr/>
              <a:t>Before starting you should check your development enviroment.</a:t>
            </a:r>
          </a:p>
          <a:p>
            <a:pPr lvl="0" indent="0" marL="0">
              <a:buNone/>
            </a:pPr>
            <a:r>
              <a:rPr b="1"/>
              <a:t>You will open visual studio community edition and create a C++ console application then rename </a:t>
            </a:r>
            <a:r>
              <a:rPr b="1" i="1"/>
              <a:t>.cpp file to </a:t>
            </a:r>
            <a:r>
              <a:rPr b="1"/>
              <a:t>.c for triggering c complier.</a:t>
            </a:r>
          </a:p>
          <a:p>
            <a:pPr lvl="0" indent="0" marL="0">
              <a:buNone/>
            </a:pPr>
          </a:p>
          <a:p>
            <a:pPr lvl="0" indent="0" marL="0">
              <a:buNone/>
            </a:pPr>
          </a:p>
          <a:p>
            <a:pPr lvl="0" indent="0" marL="0">
              <a:buNone/>
            </a:pPr>
            <a:r>
              <a:rPr/>
              <a:t>Before starting you should understand the executable generation flows</a:t>
            </a:r>
          </a:p>
          <a:p>
            <a:pPr lvl="0" indent="0">
              <a:buNone/>
            </a:pPr>
            <a:r>
              <a:rPr>
                <a:solidFill>
                  <a:srgbClr val="BC7A00"/>
                </a:solidFill>
                <a:latin typeface="Courier"/>
              </a:rPr>
              <a:t>#include </a:t>
            </a:r>
            <a:r>
              <a:rPr>
                <a:latin typeface="Courier"/>
              </a:rPr>
              <a:t>&lt;stdio.h&gt;</a:t>
            </a:r>
            <a:br/>
            <a:br/>
            <a:r>
              <a:rPr>
                <a:solidFill>
                  <a:srgbClr val="902000"/>
                </a:solidFill>
                <a:latin typeface="Courier"/>
              </a:rPr>
              <a:t>int</a:t>
            </a:r>
            <a:r>
              <a:rPr>
                <a:latin typeface="Courier"/>
              </a:rPr>
              <a:t> main</a:t>
            </a:r>
            <a:r>
              <a:rPr>
                <a:solidFill>
                  <a:srgbClr val="666666"/>
                </a:solidFill>
                <a:latin typeface="Courier"/>
              </a:rPr>
              <a:t>(</a:t>
            </a:r>
            <a:r>
              <a:rPr>
                <a:solidFill>
                  <a:srgbClr val="902000"/>
                </a:solidFill>
                <a:latin typeface="Courier"/>
              </a:rPr>
              <a:t>void</a:t>
            </a:r>
            <a:r>
              <a:rPr>
                <a:solidFill>
                  <a:srgbClr val="666666"/>
                </a:solidFill>
                <a:latin typeface="Courier"/>
              </a:rPr>
              <a:t>)</a:t>
            </a:r>
            <a:b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a:t>
            </a:r>
            <a:r>
              <a:rPr>
                <a:solidFill>
                  <a:srgbClr val="666666"/>
                </a:solidFill>
                <a:latin typeface="Courier"/>
              </a:rPr>
              <a:t>);</a:t>
            </a:r>
            <a:br/>
            <a:r>
              <a:rPr>
                <a:solidFill>
                  <a:srgbClr val="666666"/>
                </a:solidFill>
                <a:latin typeface="Courier"/>
              </a:rPr>
              <a:t>}</a:t>
            </a:r>
          </a:p>
          <a:p>
            <a:pPr lvl="0" indent="0" marL="0">
              <a:buNone/>
            </a:pPr>
            <a:r>
              <a:rPr/>
              <a:t>and how we convert source code to binary code</a:t>
            </a:r>
          </a:p>
          <a:p>
            <a:pPr lvl="0" indent="0">
              <a:buNone/>
            </a:pPr>
            <a:r>
              <a:rPr>
                <a:latin typeface="Courier"/>
              </a:rPr>
              <a:t>01111111 01000101 01001100 01000110 00000010 00000001 00000001 00000000</a:t>
            </a:r>
            <a:br/>
            <a:r>
              <a:rPr>
                <a:latin typeface="Courier"/>
              </a:rPr>
              <a:t>00000000 00000000 00000000 00000000 00000000 00000000 00000000 00000000</a:t>
            </a:r>
            <a:br/>
            <a:r>
              <a:rPr>
                <a:latin typeface="Courier"/>
              </a:rPr>
              <a:t>00000010 00000000 00111110 00000000 00000001 00000000 00000000 00000000</a:t>
            </a:r>
            <a:br/>
            <a:r>
              <a:rPr>
                <a:latin typeface="Courier"/>
              </a:rPr>
              <a:t>10110000 00000101 01000000 00000000 00000000 00000000 00000000 00000000</a:t>
            </a:r>
            <a:br/>
            <a:r>
              <a:rPr>
                <a:latin typeface="Courier"/>
              </a:rPr>
              <a:t>01000000 00000000 00000000 00000000 00000000 00000000 00000000 00000000</a:t>
            </a:r>
            <a:br/>
            <a:r>
              <a:rPr>
                <a:latin typeface="Courier"/>
              </a:rPr>
              <a:t>11010000 00010011 00000000 00000000 00000000 00000000 00000000 00000000</a:t>
            </a:r>
            <a:br/>
            <a:r>
              <a:rPr>
                <a:latin typeface="Courier"/>
              </a:rPr>
              <a:t>00000000 00000000 00000000 00000000 01000000 00000000 00111000 00000000</a:t>
            </a:r>
            <a:br/>
            <a:r>
              <a:rPr>
                <a:latin typeface="Courier"/>
              </a:rPr>
              <a:t>00001001 00000000 01000000 00000000 00100100 00000000 00100001 00000000</a:t>
            </a:r>
            <a:br/>
            <a:r>
              <a:rPr>
                <a:latin typeface="Courier"/>
              </a:rPr>
              <a:t>00000110 00000000 00000000 00000000 00000101 00000000 00000000 00000000</a:t>
            </a:r>
            <a:br/>
            <a:r>
              <a:rPr>
                <a:latin typeface="Courier"/>
              </a:rPr>
              <a:t>01000000 00000000 00000000 00000000 00000000 00000000 00000000 00000000</a:t>
            </a:r>
            <a:br/>
            <a:r>
              <a:rPr>
                <a:latin typeface="Courier"/>
              </a:rPr>
              <a:t>01000000 00000000 01000000 00000000 00000000 00000000 00000000 00000000</a:t>
            </a:r>
            <a:br/>
            <a:r>
              <a:rPr>
                <a:latin typeface="Courier"/>
              </a:rPr>
              <a:t>01000000 00000000 01000000 00000000 00000000 00000000 00000000 00000000</a:t>
            </a:r>
            <a:br/>
            <a:r>
              <a:rPr>
                <a:latin typeface="Courier"/>
              </a:rPr>
              <a:t>11111000 00000001 00000000 00000000 00000000 00000000 00000000 00000000</a:t>
            </a:r>
            <a:br/>
            <a:r>
              <a:rPr>
                <a:latin typeface="Courier"/>
              </a:rPr>
              <a:t>11111000 00000001 00000000 00000000 00000000 00000000 00000000 00000000</a:t>
            </a:r>
            <a:br/>
            <a:r>
              <a:rPr>
                <a:latin typeface="Courier"/>
              </a:rPr>
              <a:t>00001000 00000000 00000000 00000000 00000000 00000000 00000000 00000000</a:t>
            </a:r>
            <a:br/>
            <a:r>
              <a:rPr>
                <a:latin typeface="Courier"/>
              </a:rPr>
              <a:t>00000011 00000000 00000000 00000000 00000100 00000000 00000000 00000000</a:t>
            </a:r>
            <a:br/>
            <a:r>
              <a:rPr>
                <a:latin typeface="Courier"/>
              </a:rPr>
              <a:t>00111000 00000010 00000000 00000000 00000000 00000000 00000000 00000000</a:t>
            </a:r>
            <a:br/>
            <a:r>
              <a:rPr>
                <a:latin typeface="Courier"/>
              </a:rPr>
              <a:t>...</a:t>
            </a:r>
          </a:p>
          <a:p>
            <a:pPr lvl="0" indent="0" marL="0">
              <a:buNone/>
            </a:pPr>
            <a:r>
              <a:rPr/>
              <a:t>There is a sandbox in CS50 harvard course </a:t>
            </a:r>
            <a:r>
              <a:rPr>
                <a:hlinkClick r:id="rId2"/>
              </a:rPr>
              <a:t>Week 0 - CS50x</a:t>
            </a:r>
          </a:p>
          <a:p>
            <a:pPr lvl="0" indent="0" marL="0">
              <a:buNone/>
            </a:pPr>
            <a:r>
              <a:rPr/>
              <a:t>https://sandbox.cs50.io/ you can use it for online compiler</a:t>
            </a:r>
          </a:p>
        </p:txBody>
      </p:sp>
      <p:pic>
        <p:nvPicPr>
          <p:cNvPr descr="assets/2021-11-02-01-19-24-image.png" id="0" name="Picture 1"/>
          <p:cNvPicPr>
            <a:picLocks noGrp="1" noChangeAspect="1"/>
          </p:cNvPicPr>
          <p:nvPr/>
        </p:nvPicPr>
        <p:blipFill>
          <a:blip r:embed="rId3"/>
          <a:stretch>
            <a:fillRect/>
          </a:stretch>
        </p:blipFill>
        <p:spPr bwMode="auto">
          <a:xfrm>
            <a:off x="3568700" y="2159000"/>
            <a:ext cx="5105400" cy="2057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sets/2021-11-02-01-20-49-image.png" id="0" name="Picture 1"/>
          <p:cNvPicPr>
            <a:picLocks noGrp="1" noChangeAspect="1"/>
          </p:cNvPicPr>
          <p:nvPr/>
        </p:nvPicPr>
        <p:blipFill>
          <a:blip r:embed="rId2"/>
          <a:stretch>
            <a:fillRect/>
          </a:stretch>
        </p:blipFill>
        <p:spPr bwMode="auto">
          <a:xfrm>
            <a:off x="3594100" y="1600200"/>
            <a:ext cx="19558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latin typeface="Courier"/>
              </a:rPr>
              <a:t>$ make hello</a:t>
            </a:r>
            <a:br/>
            <a:r>
              <a:rPr>
                <a:solidFill>
                  <a:srgbClr val="06287E"/>
                </a:solidFill>
                <a:latin typeface="Courier"/>
              </a:rPr>
              <a:t>clang</a:t>
            </a:r>
            <a:r>
              <a:rPr>
                <a:latin typeface="Courier"/>
              </a:rPr>
              <a:t> </a:t>
            </a:r>
            <a:r>
              <a:rPr>
                <a:solidFill>
                  <a:srgbClr val="7D9029"/>
                </a:solidFill>
                <a:latin typeface="Courier"/>
              </a:rPr>
              <a:t>-fsanitize</a:t>
            </a:r>
            <a:r>
              <a:rPr>
                <a:solidFill>
                  <a:srgbClr val="666666"/>
                </a:solidFill>
                <a:latin typeface="Courier"/>
              </a:rPr>
              <a:t>=</a:t>
            </a:r>
            <a:r>
              <a:rPr>
                <a:latin typeface="Courier"/>
              </a:rPr>
              <a:t>signed-integer-overflow </a:t>
            </a:r>
            <a:r>
              <a:rPr>
                <a:solidFill>
                  <a:srgbClr val="7D9029"/>
                </a:solidFill>
                <a:latin typeface="Courier"/>
              </a:rPr>
              <a:t>-fsanitize</a:t>
            </a:r>
            <a:r>
              <a:rPr>
                <a:solidFill>
                  <a:srgbClr val="666666"/>
                </a:solidFill>
                <a:latin typeface="Courier"/>
              </a:rPr>
              <a:t>=</a:t>
            </a:r>
            <a:r>
              <a:rPr>
                <a:latin typeface="Courier"/>
              </a:rPr>
              <a:t>undefined </a:t>
            </a:r>
            <a:r>
              <a:rPr>
                <a:solidFill>
                  <a:srgbClr val="7D9029"/>
                </a:solidFill>
                <a:latin typeface="Courier"/>
              </a:rPr>
              <a:t>-ggdb3</a:t>
            </a:r>
            <a:r>
              <a:rPr>
                <a:latin typeface="Courier"/>
              </a:rPr>
              <a:t> </a:t>
            </a:r>
            <a:r>
              <a:rPr>
                <a:solidFill>
                  <a:srgbClr val="7D9029"/>
                </a:solidFill>
                <a:latin typeface="Courier"/>
              </a:rPr>
              <a:t>-O0</a:t>
            </a:r>
            <a:r>
              <a:rPr>
                <a:latin typeface="Courier"/>
              </a:rPr>
              <a:t> </a:t>
            </a:r>
            <a:r>
              <a:rPr>
                <a:solidFill>
                  <a:srgbClr val="7D9029"/>
                </a:solidFill>
                <a:latin typeface="Courier"/>
              </a:rPr>
              <a:t>-std</a:t>
            </a:r>
            <a:r>
              <a:rPr>
                <a:solidFill>
                  <a:srgbClr val="666666"/>
                </a:solidFill>
                <a:latin typeface="Courier"/>
              </a:rPr>
              <a:t>=</a:t>
            </a:r>
            <a:r>
              <a:rPr>
                <a:latin typeface="Courier"/>
              </a:rPr>
              <a:t>c11 </a:t>
            </a:r>
            <a:r>
              <a:rPr>
                <a:solidFill>
                  <a:srgbClr val="7D9029"/>
                </a:solidFill>
                <a:latin typeface="Courier"/>
              </a:rPr>
              <a:t>-Wall</a:t>
            </a:r>
            <a:r>
              <a:rPr>
                <a:latin typeface="Courier"/>
              </a:rPr>
              <a:t> </a:t>
            </a:r>
            <a:r>
              <a:rPr>
                <a:solidFill>
                  <a:srgbClr val="7D9029"/>
                </a:solidFill>
                <a:latin typeface="Courier"/>
              </a:rPr>
              <a:t>-Werror</a:t>
            </a:r>
            <a:r>
              <a:rPr>
                <a:latin typeface="Courier"/>
              </a:rPr>
              <a:t> </a:t>
            </a:r>
            <a:r>
              <a:rPr>
                <a:solidFill>
                  <a:srgbClr val="7D9029"/>
                </a:solidFill>
                <a:latin typeface="Courier"/>
              </a:rPr>
              <a:t>-Wextra</a:t>
            </a:r>
            <a:r>
              <a:rPr>
                <a:latin typeface="Courier"/>
              </a:rPr>
              <a:t> </a:t>
            </a:r>
            <a:r>
              <a:rPr>
                <a:solidFill>
                  <a:srgbClr val="7D9029"/>
                </a:solidFill>
                <a:latin typeface="Courier"/>
              </a:rPr>
              <a:t>-Wno-sign-compare</a:t>
            </a:r>
            <a:r>
              <a:rPr>
                <a:latin typeface="Courier"/>
              </a:rPr>
              <a:t> </a:t>
            </a:r>
            <a:r>
              <a:rPr>
                <a:solidFill>
                  <a:srgbClr val="7D9029"/>
                </a:solidFill>
                <a:latin typeface="Courier"/>
              </a:rPr>
              <a:t>-Wno-unused-parameter</a:t>
            </a:r>
            <a:r>
              <a:rPr>
                <a:latin typeface="Courier"/>
              </a:rPr>
              <a:t> </a:t>
            </a:r>
            <a:r>
              <a:rPr>
                <a:solidFill>
                  <a:srgbClr val="7D9029"/>
                </a:solidFill>
                <a:latin typeface="Courier"/>
              </a:rPr>
              <a:t>-Wno-unused-variable</a:t>
            </a:r>
            <a:r>
              <a:rPr>
                <a:latin typeface="Courier"/>
              </a:rPr>
              <a:t> </a:t>
            </a:r>
            <a:r>
              <a:rPr>
                <a:solidFill>
                  <a:srgbClr val="7D9029"/>
                </a:solidFill>
                <a:latin typeface="Courier"/>
              </a:rPr>
              <a:t>-Wshadow</a:t>
            </a:r>
            <a:r>
              <a:rPr>
                <a:latin typeface="Courier"/>
              </a:rPr>
              <a:t>    hello.c  </a:t>
            </a:r>
            <a:r>
              <a:rPr>
                <a:solidFill>
                  <a:srgbClr val="7D9029"/>
                </a:solidFill>
                <a:latin typeface="Courier"/>
              </a:rPr>
              <a:t>-lcrypt</a:t>
            </a:r>
            <a:r>
              <a:rPr>
                <a:latin typeface="Courier"/>
              </a:rPr>
              <a:t> </a:t>
            </a:r>
            <a:r>
              <a:rPr>
                <a:solidFill>
                  <a:srgbClr val="7D9029"/>
                </a:solidFill>
                <a:latin typeface="Courier"/>
              </a:rPr>
              <a:t>-lcs50</a:t>
            </a:r>
            <a:r>
              <a:rPr>
                <a:latin typeface="Courier"/>
              </a:rPr>
              <a:t> </a:t>
            </a:r>
            <a:r>
              <a:rPr>
                <a:solidFill>
                  <a:srgbClr val="7D9029"/>
                </a:solidFill>
                <a:latin typeface="Courier"/>
              </a:rPr>
              <a:t>-lm</a:t>
            </a:r>
            <a:r>
              <a:rPr>
                <a:latin typeface="Courier"/>
              </a:rPr>
              <a:t> </a:t>
            </a:r>
            <a:r>
              <a:rPr>
                <a:solidFill>
                  <a:srgbClr val="7D9029"/>
                </a:solidFill>
                <a:latin typeface="Courier"/>
              </a:rPr>
              <a:t>-o</a:t>
            </a:r>
            <a:r>
              <a:rPr>
                <a:latin typeface="Courier"/>
              </a:rPr>
              <a:t> hello</a:t>
            </a:r>
            <a:br/>
            <a:r>
              <a:rPr>
                <a:latin typeface="Courier"/>
              </a:rPr>
              <a:t>$ ./hello</a:t>
            </a:r>
            <a:br/>
            <a:r>
              <a:rPr>
                <a:latin typeface="Courier"/>
              </a:rPr>
              <a:t>hello, world</a:t>
            </a:r>
          </a:p>
          <a:p>
            <a:pPr lvl="0" indent="0" marL="0">
              <a:buNone/>
            </a:pPr>
            <a:r>
              <a:rPr/>
              <a:t>if you want to make samething in windows environment you should create the following makefile near the hello.c</a:t>
            </a:r>
          </a:p>
        </p:txBody>
      </p:sp>
      <p:pic>
        <p:nvPicPr>
          <p:cNvPr descr="assets/2021-11-02-01-44-09-image.png" id="0" name="Picture 1"/>
          <p:cNvPicPr>
            <a:picLocks noGrp="1" noChangeAspect="1"/>
          </p:cNvPicPr>
          <p:nvPr/>
        </p:nvPicPr>
        <p:blipFill>
          <a:blip r:embed="rId2"/>
          <a:stretch>
            <a:fillRect/>
          </a:stretch>
        </p:blipFill>
        <p:spPr bwMode="auto">
          <a:xfrm>
            <a:off x="3568700" y="1574800"/>
            <a:ext cx="5105400" cy="32385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Makefile</a:t>
            </a:r>
          </a:p>
          <a:p>
            <a:pPr lvl="0" indent="0">
              <a:buNone/>
            </a:pPr>
            <a:r>
              <a:rPr i="1">
                <a:solidFill>
                  <a:srgbClr val="60A0B0"/>
                </a:solidFill>
                <a:latin typeface="Courier"/>
              </a:rPr>
              <a:t># This is the default target, which will be built when </a:t>
            </a:r>
            <a:br/>
            <a:r>
              <a:rPr i="1">
                <a:solidFill>
                  <a:srgbClr val="60A0B0"/>
                </a:solidFill>
                <a:latin typeface="Courier"/>
              </a:rPr>
              <a:t># you invoke make</a:t>
            </a:r>
            <a:br/>
            <a:r>
              <a:rPr>
                <a:solidFill>
                  <a:srgbClr val="007020"/>
                </a:solidFill>
                <a:latin typeface="Courier"/>
              </a:rPr>
              <a:t>.PHONY:</a:t>
            </a:r>
            <a:r>
              <a:rPr>
                <a:solidFill>
                  <a:srgbClr val="902000"/>
                </a:solidFill>
                <a:latin typeface="Courier"/>
              </a:rPr>
              <a:t> all</a:t>
            </a:r>
            <a:br/>
            <a:r>
              <a:rPr>
                <a:solidFill>
                  <a:srgbClr val="40A070"/>
                </a:solidFill>
                <a:latin typeface="Courier"/>
              </a:rPr>
              <a:t>all:</a:t>
            </a:r>
            <a:r>
              <a:rPr>
                <a:solidFill>
                  <a:srgbClr val="902000"/>
                </a:solidFill>
                <a:latin typeface="Courier"/>
              </a:rPr>
              <a:t> hello</a:t>
            </a:r>
            <a:br/>
            <a:br/>
            <a:r>
              <a:rPr i="1">
                <a:solidFill>
                  <a:srgbClr val="60A0B0"/>
                </a:solidFill>
                <a:latin typeface="Courier"/>
              </a:rPr>
              <a:t># This rule tells make how to build hello from hello.cpp</a:t>
            </a:r>
            <a:br/>
            <a:r>
              <a:rPr>
                <a:solidFill>
                  <a:srgbClr val="40A070"/>
                </a:solidFill>
                <a:latin typeface="Courier"/>
              </a:rPr>
              <a:t>hello:</a:t>
            </a:r>
            <a:r>
              <a:rPr>
                <a:solidFill>
                  <a:srgbClr val="902000"/>
                </a:solidFill>
                <a:latin typeface="Courier"/>
              </a:rPr>
              <a:t> hello.c</a:t>
            </a:r>
            <a:br/>
            <a:r>
              <a:rPr>
                <a:latin typeface="Courier"/>
              </a:rPr>
              <a:t>    g++ -o hello hello.c</a:t>
            </a:r>
            <a:br/>
            <a:br/>
            <a:r>
              <a:rPr i="1">
                <a:solidFill>
                  <a:srgbClr val="60A0B0"/>
                </a:solidFill>
                <a:latin typeface="Courier"/>
              </a:rPr>
              <a:t># This rule tells make to copy hello to the binaries subdirectory,</a:t>
            </a:r>
            <a:br/>
            <a:r>
              <a:rPr i="1">
                <a:solidFill>
                  <a:srgbClr val="60A0B0"/>
                </a:solidFill>
                <a:latin typeface="Courier"/>
              </a:rPr>
              <a:t># creating it if necessary</a:t>
            </a:r>
            <a:br/>
            <a:r>
              <a:rPr>
                <a:solidFill>
                  <a:srgbClr val="007020"/>
                </a:solidFill>
                <a:latin typeface="Courier"/>
              </a:rPr>
              <a:t>.PHONY:</a:t>
            </a:r>
            <a:r>
              <a:rPr>
                <a:solidFill>
                  <a:srgbClr val="902000"/>
                </a:solidFill>
                <a:latin typeface="Courier"/>
              </a:rPr>
              <a:t> install</a:t>
            </a:r>
            <a:br/>
            <a:r>
              <a:rPr>
                <a:solidFill>
                  <a:srgbClr val="40A070"/>
                </a:solidFill>
                <a:latin typeface="Courier"/>
              </a:rPr>
              <a:t>install:</a:t>
            </a:r>
            <a:br/>
            <a:r>
              <a:rPr>
                <a:latin typeface="Courier"/>
              </a:rPr>
              <a:t>    mkdir -p binaries</a:t>
            </a:r>
            <a:br/>
            <a:r>
              <a:rPr>
                <a:latin typeface="Courier"/>
              </a:rPr>
              <a:t>    cp -p hello binaries</a:t>
            </a:r>
            <a:br/>
            <a:br/>
            <a:r>
              <a:rPr i="1">
                <a:solidFill>
                  <a:srgbClr val="60A0B0"/>
                </a:solidFill>
                <a:latin typeface="Courier"/>
              </a:rPr>
              <a:t># This rule tells make to delete hello and hello.o</a:t>
            </a:r>
            <a:br/>
            <a:r>
              <a:rPr>
                <a:solidFill>
                  <a:srgbClr val="007020"/>
                </a:solidFill>
                <a:latin typeface="Courier"/>
              </a:rPr>
              <a:t>.PHONY:</a:t>
            </a:r>
            <a:r>
              <a:rPr>
                <a:solidFill>
                  <a:srgbClr val="902000"/>
                </a:solidFill>
                <a:latin typeface="Courier"/>
              </a:rPr>
              <a:t> clean </a:t>
            </a:r>
            <a:br/>
            <a:r>
              <a:rPr>
                <a:solidFill>
                  <a:srgbClr val="40A070"/>
                </a:solidFill>
                <a:latin typeface="Courier"/>
              </a:rPr>
              <a:t>clean:</a:t>
            </a:r>
            <a:br/>
            <a:r>
              <a:rPr>
                <a:latin typeface="Courier"/>
              </a:rPr>
              <a:t>    rm -f hello</a:t>
            </a:r>
          </a:p>
        </p:txBody>
      </p:sp>
      <p:pic>
        <p:nvPicPr>
          <p:cNvPr descr="assets/2021-11-02-01-45-16-image.png" id="0" name="Picture 1"/>
          <p:cNvPicPr>
            <a:picLocks noGrp="1" noChangeAspect="1"/>
          </p:cNvPicPr>
          <p:nvPr/>
        </p:nvPicPr>
        <p:blipFill>
          <a:blip r:embed="rId2"/>
          <a:stretch>
            <a:fillRect/>
          </a:stretch>
        </p:blipFill>
        <p:spPr bwMode="auto">
          <a:xfrm>
            <a:off x="3568700" y="1244600"/>
            <a:ext cx="5105400" cy="38862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latin typeface="Courier"/>
              </a:rPr>
              <a:t>C:\Users\ugur.coruh\Desktop\hello-make</a:t>
            </a:r>
            <a:r>
              <a:rPr>
                <a:solidFill>
                  <a:srgbClr val="666666"/>
                </a:solidFill>
                <a:latin typeface="Courier"/>
              </a:rPr>
              <a:t>&gt;</a:t>
            </a:r>
            <a:r>
              <a:rPr>
                <a:latin typeface="Courier"/>
              </a:rPr>
              <a:t>make hello</a:t>
            </a:r>
            <a:br/>
            <a:r>
              <a:rPr>
                <a:latin typeface="Courier"/>
              </a:rPr>
              <a:t>g++ </a:t>
            </a:r>
            <a:r>
              <a:rPr>
                <a:solidFill>
                  <a:srgbClr val="7D9029"/>
                </a:solidFill>
                <a:latin typeface="Courier"/>
              </a:rPr>
              <a:t>-o</a:t>
            </a:r>
            <a:r>
              <a:rPr>
                <a:latin typeface="Courier"/>
              </a:rPr>
              <a:t> hello hello.c</a:t>
            </a:r>
            <a:br/>
            <a:br/>
            <a:r>
              <a:rPr>
                <a:latin typeface="Courier"/>
              </a:rPr>
              <a:t>C:\Users\ugur.coruh\Desktop\hello-make</a:t>
            </a:r>
            <a:r>
              <a:rPr>
                <a:solidFill>
                  <a:srgbClr val="666666"/>
                </a:solidFill>
                <a:latin typeface="Courier"/>
              </a:rPr>
              <a:t>&gt;</a:t>
            </a:r>
            <a:r>
              <a:rPr>
                <a:latin typeface="Courier"/>
              </a:rPr>
              <a:t>dir</a:t>
            </a:r>
            <a:br/>
            <a:r>
              <a:rPr>
                <a:latin typeface="Courier"/>
              </a:rPr>
              <a:t> Volume in drive C is Windows</a:t>
            </a:r>
            <a:br/>
            <a:r>
              <a:rPr>
                <a:latin typeface="Courier"/>
              </a:rPr>
              <a:t> Volume Serial Number is 8C3C-8F8C</a:t>
            </a:r>
            <a:br/>
            <a:br/>
            <a:r>
              <a:rPr>
                <a:latin typeface="Courier"/>
              </a:rPr>
              <a:t> Directory of C:</a:t>
            </a:r>
            <a:r>
              <a:rPr>
                <a:solidFill>
                  <a:srgbClr val="902000"/>
                </a:solidFill>
                <a:latin typeface="Courier"/>
              </a:rPr>
              <a:t>\U</a:t>
            </a:r>
            <a:r>
              <a:rPr>
                <a:latin typeface="Courier"/>
              </a:rPr>
              <a:t>sers</a:t>
            </a:r>
            <a:r>
              <a:rPr>
                <a:solidFill>
                  <a:srgbClr val="902000"/>
                </a:solidFill>
                <a:latin typeface="Courier"/>
              </a:rPr>
              <a:t>\u</a:t>
            </a:r>
            <a:r>
              <a:rPr>
                <a:latin typeface="Courier"/>
              </a:rPr>
              <a:t>gur.coruh</a:t>
            </a:r>
            <a:r>
              <a:rPr>
                <a:solidFill>
                  <a:srgbClr val="902000"/>
                </a:solidFill>
                <a:latin typeface="Courier"/>
              </a:rPr>
              <a:t>\D</a:t>
            </a:r>
            <a:r>
              <a:rPr>
                <a:latin typeface="Courier"/>
              </a:rPr>
              <a:t>esktop</a:t>
            </a:r>
            <a:r>
              <a:rPr>
                <a:solidFill>
                  <a:srgbClr val="902000"/>
                </a:solidFill>
                <a:latin typeface="Courier"/>
              </a:rPr>
              <a:t>\h</a:t>
            </a:r>
            <a:r>
              <a:rPr>
                <a:latin typeface="Courier"/>
              </a:rPr>
              <a:t>ello-make</a:t>
            </a:r>
            <a:br/>
            <a:br/>
            <a:r>
              <a:rPr>
                <a:latin typeface="Courier"/>
              </a:rPr>
              <a:t>11/02/2021  01:44 AM    </a:t>
            </a:r>
            <a:r>
              <a:rPr>
                <a:solidFill>
                  <a:srgbClr val="666666"/>
                </a:solidFill>
                <a:latin typeface="Courier"/>
              </a:rPr>
              <a:t>&lt;</a:t>
            </a:r>
            <a:r>
              <a:rPr>
                <a:latin typeface="Courier"/>
              </a:rPr>
              <a:t>DIR</a:t>
            </a:r>
            <a:r>
              <a:rPr>
                <a:solidFill>
                  <a:srgbClr val="666666"/>
                </a:solidFill>
                <a:latin typeface="Courier"/>
              </a:rPr>
              <a:t>&gt;</a:t>
            </a:r>
            <a:r>
              <a:rPr>
                <a:latin typeface="Courier"/>
              </a:rPr>
              <a:t>          .</a:t>
            </a:r>
            <a:br/>
            <a:r>
              <a:rPr>
                <a:latin typeface="Courier"/>
              </a:rPr>
              <a:t>11/02/2021  01:44 AM    </a:t>
            </a:r>
            <a:r>
              <a:rPr>
                <a:solidFill>
                  <a:srgbClr val="666666"/>
                </a:solidFill>
                <a:latin typeface="Courier"/>
              </a:rPr>
              <a:t>&lt;</a:t>
            </a:r>
            <a:r>
              <a:rPr>
                <a:latin typeface="Courier"/>
              </a:rPr>
              <a:t>DIR</a:t>
            </a:r>
            <a:r>
              <a:rPr>
                <a:solidFill>
                  <a:srgbClr val="666666"/>
                </a:solidFill>
                <a:latin typeface="Courier"/>
              </a:rPr>
              <a:t>&gt;</a:t>
            </a:r>
            <a:r>
              <a:rPr>
                <a:latin typeface="Courier"/>
              </a:rPr>
              <a:t>          ..</a:t>
            </a:r>
            <a:br/>
            <a:r>
              <a:rPr>
                <a:latin typeface="Courier"/>
              </a:rPr>
              <a:t>11/02/2021  01:15 AM                73 hello.c</a:t>
            </a:r>
            <a:br/>
            <a:r>
              <a:rPr>
                <a:latin typeface="Courier"/>
              </a:rPr>
              <a:t>11/02/2021  01:44 AM            54,022 hello.exe</a:t>
            </a:r>
            <a:br/>
            <a:r>
              <a:rPr>
                <a:latin typeface="Courier"/>
              </a:rPr>
              <a:t>11/02/2021  01:43 AM               458 Makefile</a:t>
            </a:r>
            <a:br/>
            <a:r>
              <a:rPr>
                <a:latin typeface="Courier"/>
              </a:rPr>
              <a:t>               3 File</a:t>
            </a:r>
            <a:r>
              <a:rPr b="1">
                <a:solidFill>
                  <a:srgbClr val="FF0000"/>
                </a:solidFill>
                <a:latin typeface="Courier"/>
              </a:rPr>
              <a:t>(</a:t>
            </a:r>
            <a:r>
              <a:rPr>
                <a:latin typeface="Courier"/>
              </a:rPr>
              <a:t>s</a:t>
            </a:r>
            <a:r>
              <a:rPr b="1">
                <a:solidFill>
                  <a:srgbClr val="007020"/>
                </a:solidFill>
                <a:latin typeface="Courier"/>
              </a:rPr>
              <a:t>)</a:t>
            </a:r>
            <a:r>
              <a:rPr>
                <a:latin typeface="Courier"/>
              </a:rPr>
              <a:t>         54,553 bytes</a:t>
            </a:r>
            <a:br/>
            <a:r>
              <a:rPr>
                <a:latin typeface="Courier"/>
              </a:rPr>
              <a:t>               2 Dir</a:t>
            </a:r>
            <a:r>
              <a:rPr b="1">
                <a:solidFill>
                  <a:srgbClr val="FF0000"/>
                </a:solidFill>
                <a:latin typeface="Courier"/>
              </a:rPr>
              <a:t>(</a:t>
            </a:r>
            <a:r>
              <a:rPr>
                <a:latin typeface="Courier"/>
              </a:rPr>
              <a:t>s</a:t>
            </a:r>
            <a:r>
              <a:rPr b="1">
                <a:solidFill>
                  <a:srgbClr val="007020"/>
                </a:solidFill>
                <a:latin typeface="Courier"/>
              </a:rPr>
              <a:t>)</a:t>
            </a:r>
            <a:r>
              <a:rPr>
                <a:latin typeface="Courier"/>
              </a:rPr>
              <a:t>  101,382,164,480 bytes free</a:t>
            </a:r>
            <a:br/>
            <a:br/>
            <a:r>
              <a:rPr>
                <a:latin typeface="Courier"/>
              </a:rPr>
              <a:t>C:\Users\ugur.coruh\Desktop\hello-make</a:t>
            </a:r>
            <a:r>
              <a:rPr>
                <a:solidFill>
                  <a:srgbClr val="666666"/>
                </a:solidFill>
                <a:latin typeface="Courier"/>
              </a:rPr>
              <a:t>&gt;</a:t>
            </a:r>
            <a:r>
              <a:rPr>
                <a:latin typeface="Courier"/>
              </a:rPr>
              <a:t>hello.exe</a:t>
            </a:r>
            <a:br/>
            <a:r>
              <a:rPr>
                <a:latin typeface="Courier"/>
              </a:rPr>
              <a:t>hello, world</a:t>
            </a:r>
            <a:br/>
            <a:br/>
            <a:r>
              <a:rPr>
                <a:latin typeface="Courier"/>
              </a:rPr>
              <a:t>C:\Users\ugur.coruh\Desktop\hello-make</a:t>
            </a:r>
            <a:r>
              <a:rPr>
                <a:solidFill>
                  <a:srgbClr val="666666"/>
                </a:solidFill>
                <a:latin typeface="Courier"/>
              </a:rPr>
              <a:t>&gt;</a:t>
            </a:r>
          </a:p>
        </p:txBody>
      </p:sp>
      <p:pic>
        <p:nvPicPr>
          <p:cNvPr descr="assets/2021-11-02-01-22-34-image.png" id="0" name="Picture 1"/>
          <p:cNvPicPr>
            <a:picLocks noGrp="1" noChangeAspect="1"/>
          </p:cNvPicPr>
          <p:nvPr/>
        </p:nvPicPr>
        <p:blipFill>
          <a:blip r:embed="rId2"/>
          <a:stretch>
            <a:fillRect/>
          </a:stretch>
        </p:blipFill>
        <p:spPr bwMode="auto">
          <a:xfrm>
            <a:off x="4940300" y="266700"/>
            <a:ext cx="2362200" cy="58420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latin typeface="Courier"/>
              </a:rPr>
              <a:t>$ clang hello.c</a:t>
            </a:r>
            <a:br/>
            <a:r>
              <a:rPr>
                <a:latin typeface="Courier"/>
              </a:rPr>
              <a:t>$ ls</a:t>
            </a:r>
            <a:br/>
            <a:r>
              <a:rPr>
                <a:latin typeface="Courier"/>
              </a:rPr>
              <a:t>a.out*  hello</a:t>
            </a:r>
            <a:r>
              <a:rPr>
                <a:solidFill>
                  <a:srgbClr val="BC7A00"/>
                </a:solidFill>
                <a:latin typeface="Courier"/>
              </a:rPr>
              <a:t>*</a:t>
            </a:r>
            <a:r>
              <a:rPr>
                <a:latin typeface="Courier"/>
              </a:rPr>
              <a:t>  hello.c</a:t>
            </a:r>
            <a:br/>
            <a:r>
              <a:rPr>
                <a:latin typeface="Courier"/>
              </a:rPr>
              <a:t>$ ./a.out </a:t>
            </a:r>
            <a:br/>
            <a:r>
              <a:rPr>
                <a:latin typeface="Courier"/>
              </a:rPr>
              <a:t>hello, world</a:t>
            </a:r>
          </a:p>
        </p:txBody>
      </p:sp>
      <p:pic>
        <p:nvPicPr>
          <p:cNvPr descr="assets/2021-11-02-01-24-07-image.png" id="0" name="Picture 1"/>
          <p:cNvPicPr>
            <a:picLocks noGrp="1" noChangeAspect="1"/>
          </p:cNvPicPr>
          <p:nvPr/>
        </p:nvPicPr>
        <p:blipFill>
          <a:blip r:embed="rId2"/>
          <a:stretch>
            <a:fillRect/>
          </a:stretch>
        </p:blipFill>
        <p:spPr bwMode="auto">
          <a:xfrm>
            <a:off x="4902200" y="266700"/>
            <a:ext cx="2438400" cy="58420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latin typeface="Courier"/>
              </a:rPr>
              <a:t>$ clang </a:t>
            </a:r>
            <a:r>
              <a:rPr>
                <a:solidFill>
                  <a:srgbClr val="7D9029"/>
                </a:solidFill>
                <a:latin typeface="Courier"/>
              </a:rPr>
              <a:t>-o</a:t>
            </a:r>
            <a:r>
              <a:rPr>
                <a:latin typeface="Courier"/>
              </a:rPr>
              <a:t> hello hello.c</a:t>
            </a:r>
            <a:br/>
            <a:r>
              <a:rPr>
                <a:latin typeface="Courier"/>
              </a:rPr>
              <a:t>$ ls</a:t>
            </a:r>
            <a:br/>
            <a:r>
              <a:rPr>
                <a:latin typeface="Courier"/>
              </a:rPr>
              <a:t>a.out*  hello</a:t>
            </a:r>
            <a:r>
              <a:rPr>
                <a:solidFill>
                  <a:srgbClr val="BC7A00"/>
                </a:solidFill>
                <a:latin typeface="Courier"/>
              </a:rPr>
              <a:t>*</a:t>
            </a:r>
            <a:r>
              <a:rPr>
                <a:latin typeface="Courier"/>
              </a:rPr>
              <a:t>  hello.c</a:t>
            </a:r>
            <a:br/>
            <a:r>
              <a:rPr>
                <a:latin typeface="Courier"/>
              </a:rPr>
              <a:t>$ ./hello </a:t>
            </a:r>
            <a:br/>
            <a:r>
              <a:rPr>
                <a:latin typeface="Courier"/>
              </a:rPr>
              <a:t>hello, world</a:t>
            </a:r>
          </a:p>
        </p:txBody>
      </p:sp>
      <p:pic>
        <p:nvPicPr>
          <p:cNvPr descr="assets/2021-11-02-01-27-12-image.png" id="0" name="Picture 1"/>
          <p:cNvPicPr>
            <a:picLocks noGrp="1" noChangeAspect="1"/>
          </p:cNvPicPr>
          <p:nvPr/>
        </p:nvPicPr>
        <p:blipFill>
          <a:blip r:embed="rId2"/>
          <a:stretch>
            <a:fillRect/>
          </a:stretch>
        </p:blipFill>
        <p:spPr bwMode="auto">
          <a:xfrm>
            <a:off x="4622800" y="266700"/>
            <a:ext cx="2997200" cy="58420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ls</a:t>
            </a:r>
            <a:br/>
            <a:r>
              <a:rPr>
                <a:latin typeface="Courier"/>
              </a:rPr>
              <a:t>hello</a:t>
            </a:r>
            <a:r>
              <a:rPr>
                <a:solidFill>
                  <a:srgbClr val="666666"/>
                </a:solidFill>
                <a:latin typeface="Courier"/>
              </a:rPr>
              <a:t>.</a:t>
            </a:r>
            <a:r>
              <a:rPr>
                <a:latin typeface="Courier"/>
              </a:rPr>
              <a:t>c</a:t>
            </a:r>
            <a:br/>
            <a:r>
              <a:rPr>
                <a:latin typeface="Courier"/>
              </a:rPr>
              <a:t>$ clang </a:t>
            </a:r>
            <a:r>
              <a:rPr>
                <a:solidFill>
                  <a:srgbClr val="666666"/>
                </a:solidFill>
                <a:latin typeface="Courier"/>
              </a:rPr>
              <a:t>-</a:t>
            </a:r>
            <a:r>
              <a:rPr>
                <a:latin typeface="Courier"/>
              </a:rPr>
              <a:t>o hello hello</a:t>
            </a:r>
            <a:r>
              <a:rPr>
                <a:solidFill>
                  <a:srgbClr val="666666"/>
                </a:solidFill>
                <a:latin typeface="Courier"/>
              </a:rPr>
              <a:t>.</a:t>
            </a:r>
            <a:r>
              <a:rPr>
                <a:latin typeface="Courier"/>
              </a:rPr>
              <a:t>c </a:t>
            </a:r>
            <a:r>
              <a:rPr>
                <a:solidFill>
                  <a:srgbClr val="666666"/>
                </a:solidFill>
                <a:latin typeface="Courier"/>
              </a:rPr>
              <a:t>-</a:t>
            </a:r>
            <a:r>
              <a:rPr>
                <a:latin typeface="Courier"/>
              </a:rPr>
              <a:t>lcs50</a:t>
            </a:r>
            <a:br/>
            <a:r>
              <a:rPr>
                <a:latin typeface="Courier"/>
              </a:rPr>
              <a:t>$ ls</a:t>
            </a:r>
            <a:br/>
            <a:r>
              <a:rPr>
                <a:latin typeface="Courier"/>
              </a:rPr>
              <a:t>hello</a:t>
            </a:r>
            <a:r>
              <a:rPr>
                <a:solidFill>
                  <a:srgbClr val="666666"/>
                </a:solidFill>
                <a:latin typeface="Courier"/>
              </a:rPr>
              <a:t>*</a:t>
            </a:r>
            <a:r>
              <a:rPr>
                <a:latin typeface="Courier"/>
              </a:rPr>
              <a:t>  hello</a:t>
            </a:r>
            <a:r>
              <a:rPr>
                <a:solidFill>
                  <a:srgbClr val="666666"/>
                </a:solidFill>
                <a:latin typeface="Courier"/>
              </a:rPr>
              <a:t>.</a:t>
            </a:r>
            <a:r>
              <a:rPr>
                <a:latin typeface="Courier"/>
              </a:rPr>
              <a:t>c</a:t>
            </a:r>
            <a:br/>
            <a:r>
              <a:rPr>
                <a:latin typeface="Courier"/>
              </a:rPr>
              <a:t>$ </a:t>
            </a:r>
            <a:r>
              <a:rPr>
                <a:solidFill>
                  <a:srgbClr val="666666"/>
                </a:solidFill>
                <a:latin typeface="Courier"/>
              </a:rPr>
              <a:t>./</a:t>
            </a:r>
            <a:r>
              <a:rPr>
                <a:latin typeface="Courier"/>
              </a:rPr>
              <a:t>hello </a:t>
            </a:r>
            <a:br/>
            <a:r>
              <a:rPr>
                <a:latin typeface="Courier"/>
              </a:rPr>
              <a:t>hello</a:t>
            </a:r>
            <a:r>
              <a:rPr>
                <a:solidFill>
                  <a:srgbClr val="666666"/>
                </a:solidFill>
                <a:latin typeface="Courier"/>
              </a:rPr>
              <a:t>,</a:t>
            </a:r>
            <a:r>
              <a:rPr>
                <a:latin typeface="Courier"/>
              </a:rPr>
              <a:t> world</a:t>
            </a:r>
            <a:br/>
            <a:r>
              <a:rPr>
                <a:latin typeface="Courier"/>
              </a:rPr>
              <a:t>$ </a:t>
            </a:r>
          </a:p>
          <a:p>
            <a:pPr lvl="0" indent="0" marL="0">
              <a:buNone/>
            </a:pPr>
            <a:r>
              <a:rPr/>
              <a:t>Also you can use visual studio community edition.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CE103 Algorithms and Programming I</a:t>
            </a:r>
          </a:p>
          <a:p>
            <a:pPr lvl="0" indent="0" marL="0">
              <a:spcBef>
                <a:spcPts val="3000"/>
              </a:spcBef>
              <a:buNone/>
            </a:pPr>
            <a:r>
              <a:rPr b="1"/>
              <a:t>Week-5</a:t>
            </a:r>
          </a:p>
          <a:p>
            <a:pPr lvl="0" indent="0" marL="0">
              <a:spcBef>
                <a:spcPts val="3000"/>
              </a:spcBef>
              <a:buNone/>
            </a:pPr>
            <a:r>
              <a:rPr b="1"/>
              <a:t>Fall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preprocessing</a:t>
            </a:r>
          </a:p>
        </p:txBody>
      </p:sp>
      <p:sp>
        <p:nvSpPr>
          <p:cNvPr id="3" name="Content Placeholder 2"/>
          <p:cNvSpPr>
            <a:spLocks noGrp="1"/>
          </p:cNvSpPr>
          <p:nvPr>
            <p:ph idx="1"/>
          </p:nvPr>
        </p:nvSpPr>
        <p:spPr/>
        <p:txBody>
          <a:bodyPr/>
          <a:lstStyle/>
          <a:p>
            <a:pPr lvl="0" indent="0" marL="0">
              <a:buNone/>
            </a:pPr>
            <a:r>
              <a:rPr/>
              <a:t>get included file declarations</a:t>
            </a:r>
          </a:p>
          <a:p>
            <a:pPr lvl="0" indent="0">
              <a:buNone/>
            </a:pPr>
            <a:r>
              <a:rPr>
                <a:solidFill>
                  <a:srgbClr val="BC7A00"/>
                </a:solidFill>
                <a:latin typeface="Courier"/>
              </a:rPr>
              <a:t>#include </a:t>
            </a:r>
            <a:r>
              <a:rPr>
                <a:latin typeface="Courier"/>
              </a:rPr>
              <a:t>&lt;cs50.h&gt;</a:t>
            </a:r>
            <a:br/>
            <a:r>
              <a:rPr>
                <a:solidFill>
                  <a:srgbClr val="BC7A00"/>
                </a:solidFill>
                <a:latin typeface="Courier"/>
              </a:rPr>
              <a:t>#include </a:t>
            </a:r>
            <a:r>
              <a:rPr>
                <a:latin typeface="Courier"/>
              </a:rPr>
              <a:t>&lt;stdio.h&gt;</a:t>
            </a:r>
            <a:br/>
            <a:br/>
            <a:r>
              <a:rPr>
                <a:solidFill>
                  <a:srgbClr val="902000"/>
                </a:solidFill>
                <a:latin typeface="Courier"/>
              </a:rPr>
              <a:t>int</a:t>
            </a:r>
            <a:r>
              <a:rPr>
                <a:latin typeface="Courier"/>
              </a:rPr>
              <a:t> main</a:t>
            </a:r>
            <a:r>
              <a:rPr>
                <a:solidFill>
                  <a:srgbClr val="666666"/>
                </a:solidFill>
                <a:latin typeface="Courier"/>
              </a:rPr>
              <a:t>(</a:t>
            </a:r>
            <a:r>
              <a:rPr>
                <a:solidFill>
                  <a:srgbClr val="902000"/>
                </a:solidFill>
                <a:latin typeface="Courier"/>
              </a:rPr>
              <a:t>void</a:t>
            </a:r>
            <a:r>
              <a:rPr>
                <a:solidFill>
                  <a:srgbClr val="666666"/>
                </a:solidFill>
                <a:latin typeface="Courier"/>
              </a:rPr>
              <a:t>)</a:t>
            </a:r>
            <a:br/>
            <a:r>
              <a:rPr>
                <a:solidFill>
                  <a:srgbClr val="666666"/>
                </a:solidFill>
                <a:latin typeface="Courier"/>
              </a:rPr>
              <a:t>{</a:t>
            </a:r>
            <a:br/>
            <a:r>
              <a:rPr>
                <a:latin typeface="Courier"/>
              </a:rPr>
              <a:t>    string name </a:t>
            </a:r>
            <a:r>
              <a:rPr>
                <a:solidFill>
                  <a:srgbClr val="666666"/>
                </a:solidFill>
                <a:latin typeface="Courier"/>
              </a:rPr>
              <a:t>=</a:t>
            </a:r>
            <a:r>
              <a:rPr>
                <a:latin typeface="Courier"/>
              </a:rPr>
              <a:t> get_string</a:t>
            </a:r>
            <a:r>
              <a:rPr>
                <a:solidFill>
                  <a:srgbClr val="666666"/>
                </a:solidFill>
                <a:latin typeface="Courier"/>
              </a:rPr>
              <a:t>(</a:t>
            </a:r>
            <a:r>
              <a:rPr>
                <a:solidFill>
                  <a:srgbClr val="4070A0"/>
                </a:solidFill>
                <a:latin typeface="Courier"/>
              </a:rPr>
              <a:t>"What's your name?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%s\n"</a:t>
            </a:r>
            <a:r>
              <a:rPr>
                <a:solidFill>
                  <a:srgbClr val="666666"/>
                </a:solidFill>
                <a:latin typeface="Courier"/>
              </a:rPr>
              <a:t>,</a:t>
            </a:r>
            <a:r>
              <a:rPr>
                <a:latin typeface="Courier"/>
              </a:rPr>
              <a:t> name</a:t>
            </a:r>
            <a:r>
              <a:rPr>
                <a:solidFill>
                  <a:srgbClr val="666666"/>
                </a:solidFill>
                <a:latin typeface="Courier"/>
              </a:rPr>
              <a:t>);</a:t>
            </a:r>
            <a:br/>
            <a:r>
              <a:rPr>
                <a:solidFill>
                  <a:srgbClr val="666666"/>
                </a:solidFill>
                <a:latin typeface="Courier"/>
              </a:rPr>
              <a:t>}</a:t>
            </a:r>
          </a:p>
          <a:p>
            <a:pPr lvl="0" indent="0" marL="0">
              <a:buNone/>
            </a:pPr>
            <a:r>
              <a:rPr/>
              <a:t>to this</a:t>
            </a:r>
          </a:p>
          <a:p>
            <a:pPr lvl="0" indent="0">
              <a:buNone/>
            </a:pPr>
            <a:r>
              <a:rPr>
                <a:latin typeface="Courier"/>
              </a:rPr>
              <a:t>string get_string</a:t>
            </a:r>
            <a:r>
              <a:rPr>
                <a:solidFill>
                  <a:srgbClr val="666666"/>
                </a:solidFill>
                <a:latin typeface="Courier"/>
              </a:rPr>
              <a:t>(</a:t>
            </a:r>
            <a:r>
              <a:rPr>
                <a:latin typeface="Courier"/>
              </a:rPr>
              <a:t>string prompt</a:t>
            </a:r>
            <a:r>
              <a:rPr>
                <a:solidFill>
                  <a:srgbClr val="666666"/>
                </a:solidFill>
                <a:latin typeface="Courier"/>
              </a:rPr>
              <a:t>);</a:t>
            </a:r>
            <a:br/>
            <a:r>
              <a:rPr>
                <a:solidFill>
                  <a:srgbClr val="902000"/>
                </a:solidFill>
                <a:latin typeface="Courier"/>
              </a:rPr>
              <a:t>int</a:t>
            </a:r>
            <a:r>
              <a:rPr>
                <a:latin typeface="Courier"/>
              </a:rPr>
              <a:t> printf</a:t>
            </a:r>
            <a:r>
              <a:rPr>
                <a:solidFill>
                  <a:srgbClr val="666666"/>
                </a:solidFill>
                <a:latin typeface="Courier"/>
              </a:rPr>
              <a:t>(</a:t>
            </a:r>
            <a:r>
              <a:rPr>
                <a:latin typeface="Courier"/>
              </a:rPr>
              <a:t>string format</a:t>
            </a:r>
            <a:r>
              <a:rPr>
                <a:solidFill>
                  <a:srgbClr val="666666"/>
                </a:solidFill>
                <a:latin typeface="Courier"/>
              </a:rPr>
              <a:t>,</a:t>
            </a:r>
            <a:r>
              <a:rPr>
                <a:latin typeface="Courier"/>
              </a:rPr>
              <a:t> </a:t>
            </a:r>
            <a:r>
              <a:rPr>
                <a:solidFill>
                  <a:srgbClr val="666666"/>
                </a:solidFill>
                <a:latin typeface="Courier"/>
              </a:rPr>
              <a:t>...);</a:t>
            </a:r>
            <a:br/>
            <a:br/>
            <a:r>
              <a:rPr>
                <a:solidFill>
                  <a:srgbClr val="902000"/>
                </a:solidFill>
                <a:latin typeface="Courier"/>
              </a:rPr>
              <a:t>int</a:t>
            </a:r>
            <a:r>
              <a:rPr>
                <a:latin typeface="Courier"/>
              </a:rPr>
              <a:t> main</a:t>
            </a:r>
            <a:r>
              <a:rPr>
                <a:solidFill>
                  <a:srgbClr val="666666"/>
                </a:solidFill>
                <a:latin typeface="Courier"/>
              </a:rPr>
              <a:t>(</a:t>
            </a:r>
            <a:r>
              <a:rPr>
                <a:solidFill>
                  <a:srgbClr val="902000"/>
                </a:solidFill>
                <a:latin typeface="Courier"/>
              </a:rPr>
              <a:t>void</a:t>
            </a:r>
            <a:r>
              <a:rPr>
                <a:solidFill>
                  <a:srgbClr val="666666"/>
                </a:solidFill>
                <a:latin typeface="Courier"/>
              </a:rPr>
              <a:t>)</a:t>
            </a:r>
            <a:br/>
            <a:r>
              <a:rPr>
                <a:solidFill>
                  <a:srgbClr val="666666"/>
                </a:solidFill>
                <a:latin typeface="Courier"/>
              </a:rPr>
              <a:t>{</a:t>
            </a:r>
            <a:br/>
            <a:r>
              <a:rPr>
                <a:latin typeface="Courier"/>
              </a:rPr>
              <a:t>    string name </a:t>
            </a:r>
            <a:r>
              <a:rPr>
                <a:solidFill>
                  <a:srgbClr val="666666"/>
                </a:solidFill>
                <a:latin typeface="Courier"/>
              </a:rPr>
              <a:t>=</a:t>
            </a:r>
            <a:r>
              <a:rPr>
                <a:latin typeface="Courier"/>
              </a:rPr>
              <a:t> get_string</a:t>
            </a:r>
            <a:r>
              <a:rPr>
                <a:solidFill>
                  <a:srgbClr val="666666"/>
                </a:solidFill>
                <a:latin typeface="Courier"/>
              </a:rPr>
              <a:t>(</a:t>
            </a:r>
            <a:r>
              <a:rPr>
                <a:solidFill>
                  <a:srgbClr val="4070A0"/>
                </a:solidFill>
                <a:latin typeface="Courier"/>
              </a:rPr>
              <a:t>"What's your name?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%s\n"</a:t>
            </a:r>
            <a:r>
              <a:rPr>
                <a:solidFill>
                  <a:srgbClr val="666666"/>
                </a:solidFill>
                <a:latin typeface="Courier"/>
              </a:rPr>
              <a:t>,</a:t>
            </a:r>
            <a:r>
              <a:rPr>
                <a:latin typeface="Courier"/>
              </a:rPr>
              <a:t> name</a:t>
            </a:r>
            <a:r>
              <a:rPr>
                <a:solidFill>
                  <a:srgbClr val="666666"/>
                </a:solidFill>
                <a:latin typeface="Courier"/>
              </a:rPr>
              <a:t>);</a:t>
            </a:r>
            <a:br/>
            <a:r>
              <a:rPr>
                <a:solidFill>
                  <a:srgbClr val="666666"/>
                </a:solidFill>
                <a:latin typeface="Courie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compiling</a:t>
            </a:r>
          </a:p>
        </p:txBody>
      </p:sp>
      <p:sp>
        <p:nvSpPr>
          <p:cNvPr id="3" name="Content Placeholder 2"/>
          <p:cNvSpPr>
            <a:spLocks noGrp="1"/>
          </p:cNvSpPr>
          <p:nvPr>
            <p:ph idx="1"/>
          </p:nvPr>
        </p:nvSpPr>
        <p:spPr/>
        <p:txBody>
          <a:bodyPr/>
          <a:lstStyle/>
          <a:p>
            <a:pPr lvl="0" indent="0" marL="0">
              <a:buNone/>
            </a:pPr>
            <a:r>
              <a:rPr/>
              <a:t>convert source code to assembler code</a:t>
            </a:r>
          </a:p>
          <a:p>
            <a:pPr lvl="0" indent="0">
              <a:buNone/>
            </a:pPr>
            <a:r>
              <a:rPr>
                <a:latin typeface="Courier"/>
              </a:rPr>
              <a:t>...
main:                                   # @main
    .cfi_startproc
# BB#0:
    pushq    %rbp
.Ltmp0:
    .cfi_def_cfa_offset 16
.Ltmp1:
    .cfi_offset %rbp, -16
    movq    %rsp, %rbp
.Ltmp2:
    .cfi_def_cfa_register %rbp
    subq    $16, %rsp
    xorl    %eax, %eax
    movl    %eax, %edi
    movabsq    $.L.str, %rsi
    movb    $0, %al
    callq    get_string
    movabsq    $.L.str.1, %rdi
    movq    %rax, -8(%rbp)
    movq    -8(%rbp), %rsi
    movb    $0, %al
    callq    printf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assembling</a:t>
            </a:r>
          </a:p>
        </p:txBody>
      </p:sp>
      <p:sp>
        <p:nvSpPr>
          <p:cNvPr id="3" name="Content Placeholder 2"/>
          <p:cNvSpPr>
            <a:spLocks noGrp="1"/>
          </p:cNvSpPr>
          <p:nvPr>
            <p:ph idx="1"/>
          </p:nvPr>
        </p:nvSpPr>
        <p:spPr/>
        <p:txBody>
          <a:bodyPr/>
          <a:lstStyle/>
          <a:p>
            <a:pPr lvl="0" indent="0" marL="0">
              <a:buNone/>
            </a:pPr>
            <a:r>
              <a:rPr/>
              <a:t>convert assembler to opcodes</a:t>
            </a:r>
          </a:p>
          <a:p>
            <a:pPr lvl="0" indent="0">
              <a:buNone/>
            </a:pPr>
            <a:r>
              <a:rPr>
                <a:latin typeface="Courier"/>
              </a:rPr>
              <a:t>...
main:                                   # @main
    .cfi_startproc
# BB#0:
    pushq    %rbp
.Ltmp0:
    .cfi_def_cfa_offset 16
.Ltmp1:
    .cfi_offset %rbp, -16
    movq    %rsp, %rbp
.Ltmp2:
    .cfi_def_cfa_register %rbp
    subq    $16, %rsp
    xorl    %eax, %eax
    movl    %eax, %edi
    movabsq    $.L.str, %rsi
    movb    $0, %al
    callq    get_string
    movabsq    $.L.str.1, %rdi
    movq    %rax, -8(%rbp)
    movq    -8(%rbp), %rsi
    movb    $0, %al
    callq    printf
    ...</a:t>
            </a:r>
          </a:p>
          <a:p>
            <a:pPr lvl="0" indent="0" marL="0">
              <a:buNone/>
            </a:pPr>
            <a:r>
              <a:rPr/>
              <a:t>to this</a:t>
            </a:r>
          </a:p>
          <a:p>
            <a:pPr lvl="0" indent="0">
              <a:buNone/>
            </a:pPr>
            <a:r>
              <a:rPr>
                <a:latin typeface="Courier"/>
              </a:rPr>
              <a:t>01111111010001010100110001000110</a:t>
            </a:r>
            <a:br/>
            <a:r>
              <a:rPr>
                <a:latin typeface="Courier"/>
              </a:rPr>
              <a:t>00000010000000010000000100000000</a:t>
            </a:r>
            <a:br/>
            <a:r>
              <a:rPr>
                <a:latin typeface="Courier"/>
              </a:rPr>
              <a:t>00000000000000000000000000000000</a:t>
            </a:r>
            <a:br/>
            <a:r>
              <a:rPr>
                <a:latin typeface="Courier"/>
              </a:rPr>
              <a:t>00000000000000000000000000000000</a:t>
            </a:r>
            <a:br/>
            <a:r>
              <a:rPr>
                <a:latin typeface="Courier"/>
              </a:rPr>
              <a:t>00000001000000000011111000000000</a:t>
            </a:r>
            <a:br/>
            <a:r>
              <a:rPr>
                <a:latin typeface="Courier"/>
              </a:rPr>
              <a:t>00000001000000000000000000000000</a:t>
            </a:r>
            <a:br/>
            <a:r>
              <a:rPr>
                <a:latin typeface="Courier"/>
              </a:rPr>
              <a:t>00000000000000000000000000000000</a:t>
            </a:r>
            <a:br/>
            <a:r>
              <a:rPr>
                <a:latin typeface="Courier"/>
              </a:rPr>
              <a:t>00000000000000000000000000000000</a:t>
            </a:r>
            <a:br/>
            <a:r>
              <a:rPr>
                <a:latin typeface="Courier"/>
              </a:rPr>
              <a:t>00000000000000000000000000000000</a:t>
            </a:r>
            <a:br/>
            <a:r>
              <a:rPr>
                <a:latin typeface="Courier"/>
              </a:rPr>
              <a:t>00000000000000000000000000000000</a:t>
            </a:r>
            <a:br/>
            <a:r>
              <a:rPr>
                <a:latin typeface="Courier"/>
              </a:rPr>
              <a:t>10100000000000100000000000000000</a:t>
            </a:r>
            <a:br/>
            <a:r>
              <a:rPr>
                <a:latin typeface="Courier"/>
              </a:rPr>
              <a:t>00000000000000000000000000000000</a:t>
            </a:r>
            <a:br/>
            <a:r>
              <a:rPr>
                <a:latin typeface="Courier"/>
              </a:rPr>
              <a:t>00000000000000000000000000000000</a:t>
            </a:r>
            <a:br/>
            <a:r>
              <a:rPr>
                <a:latin typeface="Courier"/>
              </a:rPr>
              <a:t>01000000000000000000000000000000</a:t>
            </a:r>
            <a:br/>
            <a:r>
              <a:rPr>
                <a:latin typeface="Courier"/>
              </a:rPr>
              <a:t>00000000000000000100000000000000</a:t>
            </a:r>
            <a:br/>
            <a:r>
              <a:rPr>
                <a:latin typeface="Courier"/>
              </a:rPr>
              <a:t>00001010000000000000000100000000</a:t>
            </a:r>
            <a:br/>
            <a:r>
              <a:rPr>
                <a:latin typeface="Courier"/>
              </a:rPr>
              <a:t>01010101010010001000100111100101</a:t>
            </a:r>
            <a:br/>
            <a:r>
              <a:rPr>
                <a:latin typeface="Courier"/>
              </a:rPr>
              <a:t>01001000100000111110110000010000</a:t>
            </a:r>
            <a:br/>
            <a:r>
              <a:rPr>
                <a:latin typeface="Courier"/>
              </a:rPr>
              <a:t>00110001110000001000100111000111</a:t>
            </a:r>
            <a:br/>
            <a:r>
              <a:rPr>
                <a:latin typeface="Courier"/>
              </a:rPr>
              <a:t>01001000101111100000000000000000</a:t>
            </a:r>
            <a:br/>
            <a:r>
              <a:rPr>
                <a:latin typeface="Courier"/>
              </a:rPr>
              <a:t>00000000000000000000000000000000</a:t>
            </a:r>
            <a:br/>
            <a:r>
              <a:rPr>
                <a:latin typeface="Courier"/>
              </a:rPr>
              <a:t>00000000000000001011000000000000</a:t>
            </a:r>
            <a:br/>
            <a:r>
              <a:rPr>
                <a:latin typeface="Courier"/>
              </a:rPr>
              <a:t>11101000000000000000000000000000</a:t>
            </a:r>
            <a:br/>
            <a:r>
              <a:rPr>
                <a:latin typeface="Courier"/>
              </a:rPr>
              <a:t>00000000010010001011111100000000</a:t>
            </a:r>
            <a:br/>
            <a:r>
              <a:rPr>
                <a:latin typeface="Courier"/>
              </a:rPr>
              <a:t>00000000000000000000000000000000</a:t>
            </a:r>
            <a:br/>
            <a:r>
              <a:rPr>
                <a:latin typeface="Courier"/>
              </a:rPr>
              <a:t>00000000000000000000000001001000</a:t>
            </a:r>
            <a:br/>
            <a:r>
              <a:rPr>
                <a:latin typeface="Courie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linking</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indent="0" marL="0">
                        <a:buNone/>
                      </a:pPr>
                      <a:r>
                        <a:rPr/>
                        <a:t>hello.c</a:t>
                      </a:r>
                    </a:p>
                  </a:txBody>
                  <a:tcPr/>
                </a:tc>
                <a:tc>
                  <a:txBody>
                    <a:bodyPr/>
                    <a:lstStyle/>
                    <a:p>
                      <a:pPr lvl="0" indent="0" marL="0">
                        <a:buNone/>
                      </a:pPr>
                      <a:r>
                        <a:rPr/>
                        <a:t>cs50.c</a:t>
                      </a:r>
                    </a:p>
                  </a:txBody>
                  <a:tcPr/>
                </a:tc>
                <a:tc>
                  <a:txBody>
                    <a:bodyPr/>
                    <a:lstStyle/>
                    <a:p>
                      <a:pPr lvl="0" indent="0" marL="0">
                        <a:buNone/>
                      </a:pPr>
                      <a:r>
                        <a:rPr/>
                        <a:t>stdio.c</a:t>
                      </a:r>
                    </a:p>
                  </a:txBody>
                  <a:tcPr/>
                </a:tc>
              </a:tr>
              <a:tr h="0">
                <a:tc>
                  <a:txBody>
                    <a:bodyPr/>
                    <a:lstStyle/>
                    <a:p>
                      <a:pPr lvl="0" indent="0" marL="0">
                        <a:buNone/>
                      </a:pPr>
                      <a:r>
                        <a:rPr/>
                        <a:t>01111111010001010100110001000110</a:t>
                      </a:r>
                    </a:p>
                  </a:txBody>
                </a:tc>
                <a:tc>
                  <a:txBody>
                    <a:bodyPr/>
                    <a:lstStyle/>
                    <a:p>
                      <a:endParaRPr/>
                    </a:p>
                  </a:txBody>
                </a:tc>
                <a:tc>
                  <a:txBody>
                    <a:bodyPr/>
                    <a:lstStyle/>
                    <a:p>
                      <a:endParaRPr/>
                    </a:p>
                  </a:txBody>
                </a:tc>
              </a:tr>
              <a:tr h="0">
                <a:tc>
                  <a:txBody>
                    <a:bodyPr/>
                    <a:lstStyle/>
                    <a:p>
                      <a:pPr lvl="0" indent="0" marL="0">
                        <a:buNone/>
                      </a:pPr>
                      <a:r>
                        <a:rPr/>
                        <a:t>00000010000000010000000100000000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00000001000000000011111000000000</a:t>
                      </a:r>
                    </a:p>
                  </a:txBody>
                </a:tc>
                <a:tc>
                  <a:txBody>
                    <a:bodyPr/>
                    <a:lstStyle/>
                    <a:p>
                      <a:endParaRPr/>
                    </a:p>
                  </a:txBody>
                </a:tc>
                <a:tc>
                  <a:txBody>
                    <a:bodyPr/>
                    <a:lstStyle/>
                    <a:p>
                      <a:endParaRPr/>
                    </a:p>
                  </a:txBody>
                </a:tc>
              </a:tr>
              <a:tr h="0">
                <a:tc>
                  <a:txBody>
                    <a:bodyPr/>
                    <a:lstStyle/>
                    <a:p>
                      <a:pPr lvl="0" indent="0" marL="0">
                        <a:buNone/>
                      </a:pPr>
                      <a:r>
                        <a:rPr/>
                        <a:t>00000001000000000000000000000000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10100000000000100000000000000000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01000000000000000000000000000000</a:t>
                      </a:r>
                    </a:p>
                  </a:txBody>
                </a:tc>
                <a:tc>
                  <a:txBody>
                    <a:bodyPr/>
                    <a:lstStyle/>
                    <a:p>
                      <a:endParaRPr/>
                    </a:p>
                  </a:txBody>
                </a:tc>
                <a:tc>
                  <a:txBody>
                    <a:bodyPr/>
                    <a:lstStyle/>
                    <a:p>
                      <a:endParaRPr/>
                    </a:p>
                  </a:txBody>
                </a:tc>
              </a:tr>
              <a:tr h="0">
                <a:tc>
                  <a:txBody>
                    <a:bodyPr/>
                    <a:lstStyle/>
                    <a:p>
                      <a:pPr lvl="0" indent="0" marL="0">
                        <a:buNone/>
                      </a:pPr>
                      <a:r>
                        <a:rPr/>
                        <a:t>00000000000000000100000000000000</a:t>
                      </a:r>
                    </a:p>
                  </a:txBody>
                </a:tc>
                <a:tc>
                  <a:txBody>
                    <a:bodyPr/>
                    <a:lstStyle/>
                    <a:p>
                      <a:endParaRPr/>
                    </a:p>
                  </a:txBody>
                </a:tc>
                <a:tc>
                  <a:txBody>
                    <a:bodyPr/>
                    <a:lstStyle/>
                    <a:p>
                      <a:endParaRPr/>
                    </a:p>
                  </a:txBody>
                </a:tc>
              </a:tr>
              <a:tr h="0">
                <a:tc>
                  <a:txBody>
                    <a:bodyPr/>
                    <a:lstStyle/>
                    <a:p>
                      <a:pPr lvl="0" indent="0" marL="0">
                        <a:buNone/>
                      </a:pPr>
                      <a:r>
                        <a:rPr/>
                        <a:t>00001010000000000000000100000000</a:t>
                      </a:r>
                    </a:p>
                  </a:txBody>
                </a:tc>
                <a:tc>
                  <a:txBody>
                    <a:bodyPr/>
                    <a:lstStyle/>
                    <a:p>
                      <a:endParaRPr/>
                    </a:p>
                  </a:txBody>
                </a:tc>
                <a:tc>
                  <a:txBody>
                    <a:bodyPr/>
                    <a:lstStyle/>
                    <a:p>
                      <a:endParaRPr/>
                    </a:p>
                  </a:txBody>
                </a:tc>
              </a:tr>
              <a:tr h="0">
                <a:tc>
                  <a:txBody>
                    <a:bodyPr/>
                    <a:lstStyle/>
                    <a:p>
                      <a:pPr lvl="0" indent="0" marL="0">
                        <a:buNone/>
                      </a:pPr>
                      <a:r>
                        <a:rPr/>
                        <a:t>01010101010010001000100111100101</a:t>
                      </a:r>
                    </a:p>
                  </a:txBody>
                </a:tc>
                <a:tc>
                  <a:txBody>
                    <a:bodyPr/>
                    <a:lstStyle/>
                    <a:p>
                      <a:endParaRPr/>
                    </a:p>
                  </a:txBody>
                </a:tc>
                <a:tc>
                  <a:txBody>
                    <a:bodyPr/>
                    <a:lstStyle/>
                    <a:p>
                      <a:endParaRPr/>
                    </a:p>
                  </a:txBody>
                </a:tc>
              </a:tr>
              <a:tr h="0">
                <a:tc>
                  <a:txBody>
                    <a:bodyPr/>
                    <a:lstStyle/>
                    <a:p>
                      <a:pPr lvl="0" indent="0" marL="0">
                        <a:buNone/>
                      </a:pPr>
                      <a:r>
                        <a:rPr/>
                        <a:t>01001000100000111110110000010000</a:t>
                      </a:r>
                    </a:p>
                  </a:txBody>
                </a:tc>
                <a:tc>
                  <a:txBody>
                    <a:bodyPr/>
                    <a:lstStyle/>
                    <a:p>
                      <a:endParaRPr/>
                    </a:p>
                  </a:txBody>
                </a:tc>
                <a:tc>
                  <a:txBody>
                    <a:bodyPr/>
                    <a:lstStyle/>
                    <a:p>
                      <a:endParaRPr/>
                    </a:p>
                  </a:txBody>
                </a:tc>
              </a:tr>
              <a:tr h="0">
                <a:tc>
                  <a:txBody>
                    <a:bodyPr/>
                    <a:lstStyle/>
                    <a:p>
                      <a:pPr lvl="0" indent="0" marL="0">
                        <a:buNone/>
                      </a:pPr>
                      <a:r>
                        <a:rPr/>
                        <a:t>00110001110000001000100111000111</a:t>
                      </a:r>
                    </a:p>
                  </a:txBody>
                </a:tc>
                <a:tc>
                  <a:txBody>
                    <a:bodyPr/>
                    <a:lstStyle/>
                    <a:p>
                      <a:endParaRPr/>
                    </a:p>
                  </a:txBody>
                </a:tc>
                <a:tc>
                  <a:txBody>
                    <a:bodyPr/>
                    <a:lstStyle/>
                    <a:p>
                      <a:endParaRPr/>
                    </a:p>
                  </a:txBody>
                </a:tc>
              </a:tr>
              <a:tr h="0">
                <a:tc>
                  <a:txBody>
                    <a:bodyPr/>
                    <a:lstStyle/>
                    <a:p>
                      <a:pPr lvl="0" indent="0" marL="0">
                        <a:buNone/>
                      </a:pPr>
                      <a:r>
                        <a:rPr/>
                        <a:t>01001000101111100000000000000000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00000000000000001011000000000000</a:t>
                      </a:r>
                    </a:p>
                  </a:txBody>
                </a:tc>
                <a:tc>
                  <a:txBody>
                    <a:bodyPr/>
                    <a:lstStyle/>
                    <a:p>
                      <a:endParaRPr/>
                    </a:p>
                  </a:txBody>
                </a:tc>
                <a:tc>
                  <a:txBody>
                    <a:bodyPr/>
                    <a:lstStyle/>
                    <a:p>
                      <a:endParaRPr/>
                    </a:p>
                  </a:txBody>
                </a:tc>
              </a:tr>
              <a:tr h="0">
                <a:tc>
                  <a:txBody>
                    <a:bodyPr/>
                    <a:lstStyle/>
                    <a:p>
                      <a:pPr lvl="0" indent="0" marL="0">
                        <a:buNone/>
                      </a:pPr>
                      <a:r>
                        <a:rPr/>
                        <a:t>11101000000000000000000000000000</a:t>
                      </a:r>
                    </a:p>
                  </a:txBody>
                </a:tc>
                <a:tc>
                  <a:txBody>
                    <a:bodyPr/>
                    <a:lstStyle/>
                    <a:p>
                      <a:endParaRPr/>
                    </a:p>
                  </a:txBody>
                </a:tc>
                <a:tc>
                  <a:txBody>
                    <a:bodyPr/>
                    <a:lstStyle/>
                    <a:p>
                      <a:endParaRPr/>
                    </a:p>
                  </a:txBody>
                </a:tc>
              </a:tr>
              <a:tr h="0">
                <a:tc>
                  <a:txBody>
                    <a:bodyPr/>
                    <a:lstStyle/>
                    <a:p>
                      <a:pPr lvl="0" indent="0" marL="0">
                        <a:buNone/>
                      </a:pPr>
                      <a:r>
                        <a:rPr/>
                        <a:t>00000000010010001011111100000000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00000000000000000000000001001000</a:t>
                      </a:r>
                    </a:p>
                  </a:txBody>
                </a:tc>
                <a:tc>
                  <a:txBody>
                    <a:bodyPr/>
                    <a:lstStyle/>
                    <a:p>
                      <a:endParaRPr/>
                    </a:p>
                  </a:txBody>
                </a:tc>
                <a:tc>
                  <a:txBody>
                    <a:bodyPr/>
                    <a:lstStyle/>
                    <a:p>
                      <a:endParaRPr/>
                    </a:p>
                  </a:txBody>
                </a:tc>
              </a:tr>
              <a:tr h="0">
                <a:tc>
                  <a:txBody>
                    <a:bodyPr/>
                    <a:lstStyle/>
                    <a:p>
                      <a:pPr lvl="0" indent="0" marL="0">
                        <a:buNone/>
                      </a:pPr>
                      <a:r>
                        <a:rPr/>
                        <a:t>…</a:t>
                      </a:r>
                    </a:p>
                  </a:txBody>
                </a:tc>
                <a:tc>
                  <a:txBody>
                    <a:bodyPr/>
                    <a:lstStyle/>
                    <a:p>
                      <a:pPr lvl="0" indent="0" marL="0">
                        <a:buNone/>
                      </a:pPr>
                      <a:r>
                        <a:rPr/>
                        <a:t>01111111010001010100110001000110</a:t>
                      </a:r>
                    </a:p>
                  </a:txBody>
                </a:tc>
                <a:tc>
                  <a:txBody>
                    <a:bodyPr/>
                    <a:lstStyle/>
                    <a:p>
                      <a:endParaRPr/>
                    </a:p>
                  </a:txBody>
                </a:tc>
              </a:tr>
              <a:tr h="0">
                <a:tc>
                  <a:txBody>
                    <a:bodyPr/>
                    <a:lstStyle/>
                    <a:p>
                      <a:pPr lvl="0" indent="0" marL="0">
                        <a:buNone/>
                      </a:pPr>
                      <a:r>
                        <a:rPr/>
                        <a:t>00000010000000010000000100000000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00000011000000000011111000000000</a:t>
                      </a:r>
                    </a:p>
                  </a:txBody>
                </a:tc>
                <a:tc>
                  <a:txBody>
                    <a:bodyPr/>
                    <a:lstStyle/>
                    <a:p>
                      <a:endParaRPr/>
                    </a:p>
                  </a:txBody>
                </a:tc>
                <a:tc>
                  <a:txBody>
                    <a:bodyPr/>
                    <a:lstStyle/>
                    <a:p>
                      <a:endParaRPr/>
                    </a:p>
                  </a:txBody>
                </a:tc>
              </a:tr>
              <a:tr h="0">
                <a:tc>
                  <a:txBody>
                    <a:bodyPr/>
                    <a:lstStyle/>
                    <a:p>
                      <a:pPr lvl="0" indent="0" marL="0">
                        <a:buNone/>
                      </a:pPr>
                      <a:r>
                        <a:rPr/>
                        <a:t>00000001000000000000000000000000</a:t>
                      </a:r>
                    </a:p>
                  </a:txBody>
                </a:tc>
                <a:tc>
                  <a:txBody>
                    <a:bodyPr/>
                    <a:lstStyle/>
                    <a:p>
                      <a:endParaRPr/>
                    </a:p>
                  </a:txBody>
                </a:tc>
                <a:tc>
                  <a:txBody>
                    <a:bodyPr/>
                    <a:lstStyle/>
                    <a:p>
                      <a:endParaRPr/>
                    </a:p>
                  </a:txBody>
                </a:tc>
              </a:tr>
              <a:tr h="0">
                <a:tc>
                  <a:txBody>
                    <a:bodyPr/>
                    <a:lstStyle/>
                    <a:p>
                      <a:pPr lvl="0" indent="0" marL="0">
                        <a:buNone/>
                      </a:pPr>
                      <a:r>
                        <a:rPr/>
                        <a:t>11000000000011110000000000000000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01000000000000000000000000000000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00101000001100100000000000000000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01000000000000000011100000000000</a:t>
                      </a:r>
                    </a:p>
                  </a:txBody>
                </a:tc>
                <a:tc>
                  <a:txBody>
                    <a:bodyPr/>
                    <a:lstStyle/>
                    <a:p>
                      <a:endParaRPr/>
                    </a:p>
                  </a:txBody>
                </a:tc>
                <a:tc>
                  <a:txBody>
                    <a:bodyPr/>
                    <a:lstStyle/>
                    <a:p>
                      <a:endParaRPr/>
                    </a:p>
                  </a:txBody>
                </a:tc>
              </a:tr>
              <a:tr h="0">
                <a:tc>
                  <a:txBody>
                    <a:bodyPr/>
                    <a:lstStyle/>
                    <a:p>
                      <a:pPr lvl="0" indent="0" marL="0">
                        <a:buNone/>
                      </a:pPr>
                      <a:r>
                        <a:rPr/>
                        <a:t>00000111000000000100000000000000</a:t>
                      </a:r>
                    </a:p>
                  </a:txBody>
                </a:tc>
                <a:tc>
                  <a:txBody>
                    <a:bodyPr/>
                    <a:lstStyle/>
                    <a:p>
                      <a:endParaRPr/>
                    </a:p>
                  </a:txBody>
                </a:tc>
                <a:tc>
                  <a:txBody>
                    <a:bodyPr/>
                    <a:lstStyle/>
                    <a:p>
                      <a:endParaRPr/>
                    </a:p>
                  </a:txBody>
                </a:tc>
              </a:tr>
              <a:tr h="0">
                <a:tc>
                  <a:txBody>
                    <a:bodyPr/>
                    <a:lstStyle/>
                    <a:p>
                      <a:pPr lvl="0" indent="0" marL="0">
                        <a:buNone/>
                      </a:pPr>
                      <a:r>
                        <a:rPr/>
                        <a:t>00011100000000000001100100000000</a:t>
                      </a:r>
                    </a:p>
                  </a:txBody>
                </a:tc>
                <a:tc>
                  <a:txBody>
                    <a:bodyPr/>
                    <a:lstStyle/>
                    <a:p>
                      <a:endParaRPr/>
                    </a:p>
                  </a:txBody>
                </a:tc>
                <a:tc>
                  <a:txBody>
                    <a:bodyPr/>
                    <a:lstStyle/>
                    <a:p>
                      <a:endParaRPr/>
                    </a:p>
                  </a:txBody>
                </a:tc>
              </a:tr>
              <a:tr h="0">
                <a:tc>
                  <a:txBody>
                    <a:bodyPr/>
                    <a:lstStyle/>
                    <a:p>
                      <a:pPr lvl="0" indent="0" marL="0">
                        <a:buNone/>
                      </a:pPr>
                      <a:r>
                        <a:rPr/>
                        <a:t>00000001000000000000000000000000</a:t>
                      </a:r>
                    </a:p>
                  </a:txBody>
                </a:tc>
                <a:tc>
                  <a:txBody>
                    <a:bodyPr/>
                    <a:lstStyle/>
                    <a:p>
                      <a:endParaRPr/>
                    </a:p>
                  </a:txBody>
                </a:tc>
                <a:tc>
                  <a:txBody>
                    <a:bodyPr/>
                    <a:lstStyle/>
                    <a:p>
                      <a:endParaRPr/>
                    </a:p>
                  </a:txBody>
                </a:tc>
              </a:tr>
              <a:tr h="0">
                <a:tc>
                  <a:txBody>
                    <a:bodyPr/>
                    <a:lstStyle/>
                    <a:p>
                      <a:pPr lvl="0" indent="0" marL="0">
                        <a:buNone/>
                      </a:pPr>
                      <a:r>
                        <a:rPr/>
                        <a:t>00000101000000000000000000000000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01011100001001010000000000000000</a:t>
                      </a:r>
                    </a:p>
                  </a:txBody>
                </a:tc>
                <a:tc>
                  <a:txBody>
                    <a:bodyPr/>
                    <a:lstStyle/>
                    <a:p>
                      <a:endParaRPr/>
                    </a:p>
                  </a:txBody>
                </a:tc>
                <a:tc>
                  <a:txBody>
                    <a:bodyPr/>
                    <a:lstStyle/>
                    <a:p>
                      <a:endParaRPr/>
                    </a:p>
                  </a:txBody>
                </a:tc>
              </a:tr>
              <a:tr h="0">
                <a:tc>
                  <a:txBody>
                    <a:bodyPr/>
                    <a:lstStyle/>
                    <a:p>
                      <a:pPr lvl="0" indent="0" marL="0">
                        <a:buNone/>
                      </a:pPr>
                      <a:r>
                        <a:rPr/>
                        <a:t>00000000000000000000000000000000</a:t>
                      </a:r>
                    </a:p>
                  </a:txBody>
                </a:tc>
                <a:tc>
                  <a:txBody>
                    <a:bodyPr/>
                    <a:lstStyle/>
                    <a:p>
                      <a:endParaRPr/>
                    </a:p>
                  </a:txBody>
                </a:tc>
                <a:tc>
                  <a:txBody>
                    <a:bodyPr/>
                    <a:lstStyle/>
                    <a:p>
                      <a:endParaRPr/>
                    </a:p>
                  </a:txBody>
                </a:tc>
              </a:tr>
              <a:tr h="0">
                <a:tc>
                  <a:txBody>
                    <a:bodyPr/>
                    <a:lstStyle/>
                    <a:p>
                      <a:pPr lvl="0" indent="0" marL="0">
                        <a:buNone/>
                      </a:pPr>
                      <a:r>
                        <a:rPr/>
                        <a:t>…</a:t>
                      </a:r>
                    </a:p>
                  </a:txBody>
                </a:tc>
                <a:tc>
                  <a:txBody>
                    <a:bodyPr/>
                    <a:lstStyle/>
                    <a:p>
                      <a:pPr lvl="0" indent="0" marL="0">
                        <a:buNone/>
                      </a:pPr>
                      <a:r>
                        <a:rPr/>
                        <a:t>00101111011011000110100101100010</a:t>
                      </a:r>
                    </a:p>
                  </a:txBody>
                </a:tc>
                <a:tc>
                  <a:txBody>
                    <a:bodyPr/>
                    <a:lstStyle/>
                    <a:p>
                      <a:endParaRPr/>
                    </a:p>
                  </a:txBody>
                </a:tc>
              </a:tr>
              <a:tr h="0">
                <a:tc>
                  <a:txBody>
                    <a:bodyPr/>
                    <a:lstStyle/>
                    <a:p>
                      <a:pPr lvl="0" indent="0" marL="0">
                        <a:buNone/>
                      </a:pPr>
                      <a:r>
                        <a:rPr/>
                        <a:t>01100011001011100111001101101111</a:t>
                      </a:r>
                    </a:p>
                  </a:txBody>
                </a:tc>
                <a:tc>
                  <a:txBody>
                    <a:bodyPr/>
                    <a:lstStyle/>
                    <a:p>
                      <a:endParaRPr/>
                    </a:p>
                  </a:txBody>
                </a:tc>
                <a:tc>
                  <a:txBody>
                    <a:bodyPr/>
                    <a:lstStyle/>
                    <a:p>
                      <a:endParaRPr/>
                    </a:p>
                  </a:txBody>
                </a:tc>
              </a:tr>
              <a:tr h="0">
                <a:tc>
                  <a:txBody>
                    <a:bodyPr/>
                    <a:lstStyle/>
                    <a:p>
                      <a:pPr lvl="0" indent="0" marL="0">
                        <a:buNone/>
                      </a:pPr>
                      <a:r>
                        <a:rPr/>
                        <a:t>00101110001101100010000000101111</a:t>
                      </a:r>
                    </a:p>
                  </a:txBody>
                </a:tc>
                <a:tc>
                  <a:txBody>
                    <a:bodyPr/>
                    <a:lstStyle/>
                    <a:p>
                      <a:endParaRPr/>
                    </a:p>
                  </a:txBody>
                </a:tc>
                <a:tc>
                  <a:txBody>
                    <a:bodyPr/>
                    <a:lstStyle/>
                    <a:p>
                      <a:endParaRPr/>
                    </a:p>
                  </a:txBody>
                </a:tc>
              </a:tr>
              <a:tr h="0">
                <a:tc>
                  <a:txBody>
                    <a:bodyPr/>
                    <a:lstStyle/>
                    <a:p>
                      <a:pPr lvl="0" indent="0" marL="0">
                        <a:buNone/>
                      </a:pPr>
                      <a:r>
                        <a:rPr/>
                        <a:t>01110101011100110111001000101111</a:t>
                      </a:r>
                    </a:p>
                  </a:txBody>
                </a:tc>
                <a:tc>
                  <a:txBody>
                    <a:bodyPr/>
                    <a:lstStyle/>
                    <a:p>
                      <a:endParaRPr/>
                    </a:p>
                  </a:txBody>
                </a:tc>
                <a:tc>
                  <a:txBody>
                    <a:bodyPr/>
                    <a:lstStyle/>
                    <a:p>
                      <a:endParaRPr/>
                    </a:p>
                  </a:txBody>
                </a:tc>
              </a:tr>
              <a:tr h="0">
                <a:tc>
                  <a:txBody>
                    <a:bodyPr/>
                    <a:lstStyle/>
                    <a:p>
                      <a:pPr lvl="0" indent="0" marL="0">
                        <a:buNone/>
                      </a:pPr>
                      <a:r>
                        <a:rPr/>
                        <a:t>01101100011010010110001000101111</a:t>
                      </a:r>
                    </a:p>
                  </a:txBody>
                </a:tc>
                <a:tc>
                  <a:txBody>
                    <a:bodyPr/>
                    <a:lstStyle/>
                    <a:p>
                      <a:endParaRPr/>
                    </a:p>
                  </a:txBody>
                </a:tc>
                <a:tc>
                  <a:txBody>
                    <a:bodyPr/>
                    <a:lstStyle/>
                    <a:p>
                      <a:endParaRPr/>
                    </a:p>
                  </a:txBody>
                </a:tc>
              </a:tr>
              <a:tr h="0">
                <a:tc>
                  <a:txBody>
                    <a:bodyPr/>
                    <a:lstStyle/>
                    <a:p>
                      <a:pPr lvl="0" indent="0" marL="0">
                        <a:buNone/>
                      </a:pPr>
                      <a:r>
                        <a:rPr/>
                        <a:t>01111000001110000011011001011111</a:t>
                      </a:r>
                    </a:p>
                  </a:txBody>
                </a:tc>
                <a:tc>
                  <a:txBody>
                    <a:bodyPr/>
                    <a:lstStyle/>
                    <a:p>
                      <a:endParaRPr/>
                    </a:p>
                  </a:txBody>
                </a:tc>
                <a:tc>
                  <a:txBody>
                    <a:bodyPr/>
                    <a:lstStyle/>
                    <a:p>
                      <a:endParaRPr/>
                    </a:p>
                  </a:txBody>
                </a:tc>
              </a:tr>
              <a:tr h="0">
                <a:tc>
                  <a:txBody>
                    <a:bodyPr/>
                    <a:lstStyle/>
                    <a:p>
                      <a:pPr lvl="0" indent="0" marL="0">
                        <a:buNone/>
                      </a:pPr>
                      <a:r>
                        <a:rPr/>
                        <a:t>00110110001101000010110101101100</a:t>
                      </a:r>
                    </a:p>
                  </a:txBody>
                </a:tc>
                <a:tc>
                  <a:txBody>
                    <a:bodyPr/>
                    <a:lstStyle/>
                    <a:p>
                      <a:endParaRPr/>
                    </a:p>
                  </a:txBody>
                </a:tc>
                <a:tc>
                  <a:txBody>
                    <a:bodyPr/>
                    <a:lstStyle/>
                    <a:p>
                      <a:endParaRPr/>
                    </a:p>
                  </a:txBody>
                </a:tc>
              </a:tr>
              <a:tr h="0">
                <a:tc>
                  <a:txBody>
                    <a:bodyPr/>
                    <a:lstStyle/>
                    <a:p>
                      <a:pPr lvl="0" indent="0" marL="0">
                        <a:buNone/>
                      </a:pPr>
                      <a:r>
                        <a:rPr/>
                        <a:t>01101001011011100111010101111000</a:t>
                      </a:r>
                    </a:p>
                  </a:txBody>
                </a:tc>
                <a:tc>
                  <a:txBody>
                    <a:bodyPr/>
                    <a:lstStyle/>
                    <a:p>
                      <a:endParaRPr/>
                    </a:p>
                  </a:txBody>
                </a:tc>
                <a:tc>
                  <a:txBody>
                    <a:bodyPr/>
                    <a:lstStyle/>
                    <a:p>
                      <a:endParaRPr/>
                    </a:p>
                  </a:txBody>
                </a:tc>
              </a:tr>
              <a:tr h="0">
                <a:tc>
                  <a:txBody>
                    <a:bodyPr/>
                    <a:lstStyle/>
                    <a:p>
                      <a:pPr lvl="0" indent="0" marL="0">
                        <a:buNone/>
                      </a:pPr>
                      <a:r>
                        <a:rPr/>
                        <a:t>00101101011001110110111001110101</a:t>
                      </a:r>
                    </a:p>
                  </a:txBody>
                </a:tc>
                <a:tc>
                  <a:txBody>
                    <a:bodyPr/>
                    <a:lstStyle/>
                    <a:p>
                      <a:endParaRPr/>
                    </a:p>
                  </a:txBody>
                </a:tc>
                <a:tc>
                  <a:txBody>
                    <a:bodyPr/>
                    <a:lstStyle/>
                    <a:p>
                      <a:endParaRPr/>
                    </a:p>
                  </a:txBody>
                </a:tc>
              </a:tr>
              <a:tr h="0">
                <a:tc>
                  <a:txBody>
                    <a:bodyPr/>
                    <a:lstStyle/>
                    <a:p>
                      <a:pPr lvl="0" indent="0" marL="0">
                        <a:buNone/>
                      </a:pPr>
                      <a:r>
                        <a:rPr/>
                        <a:t>00101111011011000110100101100010</a:t>
                      </a:r>
                    </a:p>
                  </a:txBody>
                </a:tc>
                <a:tc>
                  <a:txBody>
                    <a:bodyPr/>
                    <a:lstStyle/>
                    <a:p>
                      <a:endParaRPr/>
                    </a:p>
                  </a:txBody>
                </a:tc>
                <a:tc>
                  <a:txBody>
                    <a:bodyPr/>
                    <a:lstStyle/>
                    <a:p>
                      <a:endParaRPr/>
                    </a:p>
                  </a:txBody>
                </a:tc>
              </a:tr>
              <a:tr h="0">
                <a:tc>
                  <a:txBody>
                    <a:bodyPr/>
                    <a:lstStyle/>
                    <a:p>
                      <a:pPr lvl="0" indent="0" marL="0">
                        <a:buNone/>
                      </a:pPr>
                      <a:r>
                        <a:rPr/>
                        <a:t>01100011010111110110111001101111</a:t>
                      </a:r>
                    </a:p>
                  </a:txBody>
                </a:tc>
                <a:tc>
                  <a:txBody>
                    <a:bodyPr/>
                    <a:lstStyle/>
                    <a:p>
                      <a:endParaRPr/>
                    </a:p>
                  </a:txBody>
                </a:tc>
                <a:tc>
                  <a:txBody>
                    <a:bodyPr/>
                    <a:lstStyle/>
                    <a:p>
                      <a:endParaRPr/>
                    </a:p>
                  </a:txBody>
                </a:tc>
              </a:tr>
              <a:tr h="0">
                <a:tc>
                  <a:txBody>
                    <a:bodyPr/>
                    <a:lstStyle/>
                    <a:p>
                      <a:pPr lvl="0" indent="0" marL="0">
                        <a:buNone/>
                      </a:pPr>
                      <a:r>
                        <a:rPr/>
                        <a:t>01101110011100110110100001100001</a:t>
                      </a:r>
                    </a:p>
                  </a:txBody>
                </a:tc>
                <a:tc>
                  <a:txBody>
                    <a:bodyPr/>
                    <a:lstStyle/>
                    <a:p>
                      <a:endParaRPr/>
                    </a:p>
                  </a:txBody>
                </a:tc>
                <a:tc>
                  <a:txBody>
                    <a:bodyPr/>
                    <a:lstStyle/>
                    <a:p>
                      <a:endParaRPr/>
                    </a:p>
                  </a:txBody>
                </a:tc>
              </a:tr>
              <a:tr h="0">
                <a:tc>
                  <a:txBody>
                    <a:bodyPr/>
                    <a:lstStyle/>
                    <a:p>
                      <a:pPr lvl="0" indent="0" marL="0">
                        <a:buNone/>
                      </a:pPr>
                      <a:r>
                        <a:rPr/>
                        <a:t>01110010011001010110010000101110</a:t>
                      </a:r>
                    </a:p>
                  </a:txBody>
                </a:tc>
                <a:tc>
                  <a:txBody>
                    <a:bodyPr/>
                    <a:lstStyle/>
                    <a:p>
                      <a:endParaRPr/>
                    </a:p>
                  </a:txBody>
                </a:tc>
                <a:tc>
                  <a:txBody>
                    <a:bodyPr/>
                    <a:lstStyle/>
                    <a:p>
                      <a:endParaRPr/>
                    </a:p>
                  </a:txBody>
                </a:tc>
              </a:tr>
              <a:tr h="0">
                <a:tc>
                  <a:txBody>
                    <a:bodyPr/>
                    <a:lstStyle/>
                    <a:p>
                      <a:pPr lvl="0" indent="0" marL="0">
                        <a:buNone/>
                      </a:pPr>
                      <a:r>
                        <a:rPr/>
                        <a:t>01100001001000000010000001000001</a:t>
                      </a:r>
                    </a:p>
                  </a:txBody>
                </a:tc>
                <a:tc>
                  <a:txBody>
                    <a:bodyPr/>
                    <a:lstStyle/>
                    <a:p>
                      <a:endParaRPr/>
                    </a:p>
                  </a:txBody>
                </a:tc>
                <a:tc>
                  <a:txBody>
                    <a:bodyPr/>
                    <a:lstStyle/>
                    <a:p>
                      <a:endParaRPr/>
                    </a:p>
                  </a:txBody>
                </a:tc>
              </a:tr>
              <a:tr h="0">
                <a:tc>
                  <a:txBody>
                    <a:bodyPr/>
                    <a:lstStyle/>
                    <a:p>
                      <a:pPr lvl="0" indent="0" marL="0">
                        <a:buNone/>
                      </a:pPr>
                      <a:r>
                        <a:rPr/>
                        <a:t>01010011010111110100111001000101</a:t>
                      </a:r>
                    </a:p>
                  </a:txBody>
                </a:tc>
                <a:tc>
                  <a:txBody>
                    <a:bodyPr/>
                    <a:lstStyle/>
                    <a:p>
                      <a:endParaRPr/>
                    </a:p>
                  </a:txBody>
                </a:tc>
                <a:tc>
                  <a:txBody>
                    <a:bodyPr/>
                    <a:lstStyle/>
                    <a:p>
                      <a:endParaRPr/>
                    </a:p>
                  </a:txBody>
                </a:tc>
              </a:tr>
              <a:tr h="0">
                <a:tc>
                  <a:txBody>
                    <a:bodyPr/>
                    <a:lstStyle/>
                    <a:p>
                      <a:pPr lvl="0" indent="0" marL="0">
                        <a:buNone/>
                      </a:pPr>
                      <a:r>
                        <a:rPr/>
                        <a:t>01000101010001000100010101000100</a:t>
                      </a:r>
                    </a:p>
                  </a:txBody>
                </a:tc>
                <a:tc>
                  <a:txBody>
                    <a:bodyPr/>
                    <a:lstStyle/>
                    <a:p>
                      <a:endParaRPr/>
                    </a:p>
                  </a:txBody>
                </a:tc>
                <a:tc>
                  <a:txBody>
                    <a:bodyPr/>
                    <a:lstStyle/>
                    <a:p>
                      <a:endParaRPr/>
                    </a:p>
                  </a:txBody>
                </a:tc>
              </a:tr>
              <a:tr h="0">
                <a:tc>
                  <a:txBody>
                    <a:bodyPr/>
                    <a:lstStyle/>
                    <a:p>
                      <a:pPr lvl="0" indent="0" marL="0">
                        <a:buNone/>
                      </a:pPr>
                      <a:r>
                        <a:rPr/>
                        <a:t>00100000001010000010000000101111</a:t>
                      </a:r>
                    </a:p>
                  </a:txBody>
                </a:tc>
                <a:tc>
                  <a:txBody>
                    <a:bodyPr/>
                    <a:lstStyle/>
                    <a:p>
                      <a:endParaRPr/>
                    </a:p>
                  </a:txBody>
                </a:tc>
                <a:tc>
                  <a:txBody>
                    <a:bodyPr/>
                    <a:lstStyle/>
                    <a:p>
                      <a:endParaRPr/>
                    </a:p>
                  </a:txBody>
                </a:tc>
              </a:tr>
              <a:tr h="0">
                <a:tc>
                  <a:txBody>
                    <a:bodyPr/>
                    <a:lstStyle/>
                    <a:p>
                      <a:pPr lvl="0" indent="0" marL="0">
                        <a:buNone/>
                      </a:pPr>
                      <a:r>
                        <a:rPr/>
                        <a:t>01101100011010010110001000101111</a:t>
                      </a:r>
                    </a:p>
                  </a:txBody>
                </a:tc>
                <a:tc>
                  <a:txBody>
                    <a:bodyPr/>
                    <a:lstStyle/>
                    <a:p>
                      <a:endParaRPr/>
                    </a:p>
                  </a:txBody>
                </a:tc>
                <a:tc>
                  <a:txBody>
                    <a:bodyPr/>
                    <a:lstStyle/>
                    <a:p>
                      <a:endParaRPr/>
                    </a:p>
                  </a:txBody>
                </a:tc>
              </a:tr>
              <a:tr h="0">
                <a:tc>
                  <a:txBody>
                    <a:bodyPr/>
                    <a:lstStyle/>
                    <a:p>
                      <a:pPr lvl="0" indent="0" marL="0">
                        <a:buNone/>
                      </a:pPr>
                      <a:r>
                        <a:rPr/>
                        <a:t>01111000001110000011011001011111</a:t>
                      </a:r>
                    </a:p>
                  </a:txBody>
                </a:tc>
                <a:tc>
                  <a:txBody>
                    <a:bodyPr/>
                    <a:lstStyle/>
                    <a:p>
                      <a:endParaRPr/>
                    </a:p>
                  </a:txBody>
                </a:tc>
                <a:tc>
                  <a:txBody>
                    <a:bodyPr/>
                    <a:lstStyle/>
                    <a:p>
                      <a:endParaRPr/>
                    </a:p>
                  </a:txBody>
                </a:tc>
              </a:tr>
              <a:tr h="0">
                <a:tc>
                  <a:txBody>
                    <a:bodyPr/>
                    <a:lstStyle/>
                    <a:p>
                      <a:pPr lvl="0" indent="0" marL="0">
                        <a:buNone/>
                      </a:pPr>
                      <a:r>
                        <a:rPr/>
                        <a:t>00110110001101000010110101101100</a:t>
                      </a:r>
                    </a:p>
                  </a:txBody>
                </a:tc>
                <a:tc>
                  <a:txBody>
                    <a:bodyPr/>
                    <a:lstStyle/>
                    <a:p>
                      <a:endParaRPr/>
                    </a:p>
                  </a:txBody>
                </a:tc>
                <a:tc>
                  <a:txBody>
                    <a:bodyPr/>
                    <a:lstStyle/>
                    <a:p>
                      <a:endParaRPr/>
                    </a:p>
                  </a:txBody>
                </a:tc>
              </a:tr>
              <a:tr h="0">
                <a:tc>
                  <a:txBody>
                    <a:bodyPr/>
                    <a:lstStyle/>
                    <a:p>
                      <a:pPr lvl="0" indent="0" marL="0">
                        <a:buNone/>
                      </a:pPr>
                      <a:r>
                        <a:rPr/>
                        <a:t>01101001011011100111010101111000</a:t>
                      </a:r>
                    </a:p>
                  </a:txBody>
                </a:tc>
                <a:tc>
                  <a:txBody>
                    <a:bodyPr/>
                    <a:lstStyle/>
                    <a:p>
                      <a:endParaRPr/>
                    </a:p>
                  </a:txBody>
                </a:tc>
                <a:tc>
                  <a:txBody>
                    <a:bodyPr/>
                    <a:lstStyle/>
                    <a:p>
                      <a:endParaRPr/>
                    </a:p>
                  </a:txBody>
                </a:tc>
              </a:tr>
              <a:tr h="0">
                <a:tc>
                  <a:txBody>
                    <a:bodyPr/>
                    <a:lstStyle/>
                    <a:p>
                      <a:pPr lvl="0" indent="0" marL="0">
                        <a:buNone/>
                      </a:pPr>
                      <a:r>
                        <a:rPr/>
                        <a:t>00101101011001110110111001110101</a:t>
                      </a:r>
                    </a:p>
                  </a:txBody>
                </a:tc>
                <a:tc>
                  <a:txBody>
                    <a:bodyPr/>
                    <a:lstStyle/>
                    <a:p>
                      <a:endParaRPr/>
                    </a:p>
                  </a:txBody>
                </a:tc>
                <a:tc>
                  <a:txBody>
                    <a:bodyPr/>
                    <a:lstStyle/>
                    <a:p>
                      <a:endParaRPr/>
                    </a:p>
                  </a:txBody>
                </a:tc>
              </a:tr>
              <a:tr h="0">
                <a:tc>
                  <a:txBody>
                    <a:bodyPr/>
                    <a:lstStyle/>
                    <a:p>
                      <a:pPr lvl="0" indent="0" marL="0">
                        <a:buNone/>
                      </a:pPr>
                      <a:r>
                        <a:rPr/>
                        <a:t>00101111011011000110010000101101</a:t>
                      </a:r>
                    </a:p>
                  </a:txBody>
                </a:tc>
                <a:tc>
                  <a:txBody>
                    <a:bodyPr/>
                    <a:lstStyle/>
                    <a:p>
                      <a:endParaRPr/>
                    </a:p>
                  </a:txBody>
                </a:tc>
                <a:tc>
                  <a:txBody>
                    <a:bodyPr/>
                    <a:lstStyle/>
                    <a:p>
                      <a:endParaRPr/>
                    </a:p>
                  </a:txBody>
                </a:tc>
              </a:tr>
              <a:tr h="0">
                <a:tc>
                  <a:txBody>
                    <a:bodyPr/>
                    <a:lstStyle/>
                    <a:p>
                      <a:pPr lvl="0" indent="0" marL="0">
                        <a:buNone/>
                      </a:pPr>
                      <a:r>
                        <a:rPr/>
                        <a:t>01101100011010010110111001110101</a:t>
                      </a:r>
                    </a:p>
                  </a:txBody>
                </a:tc>
                <a:tc>
                  <a:txBody>
                    <a:bodyPr/>
                    <a:lstStyle/>
                    <a:p>
                      <a:endParaRPr/>
                    </a:p>
                  </a:txBody>
                </a:tc>
                <a:tc>
                  <a:txBody>
                    <a:bodyPr/>
                    <a:lstStyle/>
                    <a:p>
                      <a:endParaRPr/>
                    </a:p>
                  </a:txBody>
                </a:tc>
              </a:tr>
              <a:tr h="0">
                <a:tc>
                  <a:txBody>
                    <a:bodyPr/>
                    <a:lstStyle/>
                    <a:p>
                      <a:pPr lvl="0" indent="0" marL="0">
                        <a:buNone/>
                      </a:pPr>
                      <a:r>
                        <a:rPr/>
                        <a:t>01111000001011010111100000111000</a:t>
                      </a:r>
                    </a:p>
                  </a:txBody>
                </a:tc>
                <a:tc>
                  <a:txBody>
                    <a:bodyPr/>
                    <a:lstStyle/>
                    <a:p>
                      <a:endParaRPr/>
                    </a:p>
                  </a:txBody>
                </a:tc>
                <a:tc>
                  <a:txBody>
                    <a:bodyPr/>
                    <a:lstStyle/>
                    <a:p>
                      <a:endParaRPr/>
                    </a:p>
                  </a:txBody>
                </a:tc>
              </a:tr>
              <a:tr h="0">
                <a:tc>
                  <a:txBody>
                    <a:bodyPr/>
                    <a:lstStyle/>
                    <a:p>
                      <a:pPr lvl="0" indent="0" marL="0">
                        <a:buNone/>
                      </a:pPr>
                      <a:r>
                        <a:rPr/>
                        <a:t>00110110001011010011011000110100</a:t>
                      </a:r>
                    </a:p>
                  </a:txBody>
                </a:tc>
                <a:tc>
                  <a:txBody>
                    <a:bodyPr/>
                    <a:lstStyle/>
                    <a:p>
                      <a:endParaRPr/>
                    </a:p>
                  </a:txBody>
                </a:tc>
                <a:tc>
                  <a:txBody>
                    <a:bodyPr/>
                    <a:lstStyle/>
                    <a:p>
                      <a:endParaRPr/>
                    </a:p>
                  </a:txBody>
                </a:tc>
              </a:tr>
              <a:tr h="0">
                <a:tc>
                  <a:txBody>
                    <a:bodyPr/>
                    <a:lstStyle/>
                    <a:p>
                      <a:pPr lvl="0" indent="0" marL="0">
                        <a:buNone/>
                      </a:pPr>
                      <a:r>
                        <a:rPr/>
                        <a:t>…</a:t>
                      </a:r>
                    </a:p>
                  </a:txBody>
                </a:tc>
                <a:tc>
                  <a:txBody>
                    <a:bodyPr/>
                    <a:lstStyle/>
                    <a:p>
                      <a:endParaRPr/>
                    </a:p>
                  </a:txBody>
                </a:tc>
                <a:tc>
                  <a:txBody>
                    <a:bodyPr/>
                    <a:lstStyle/>
                    <a:p>
                      <a:endParaRPr/>
                    </a:p>
                  </a:txBody>
                </a:tc>
              </a:tr>
            </a:tbl>
          </a:graphicData>
        </a:graphic>
      </p:graphicFrame>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combine binary codes to generate exe</a:t>
            </a:r>
          </a:p>
          <a:p>
            <a:pPr lvl="0" indent="0">
              <a:buNone/>
            </a:pPr>
            <a:r>
              <a:rPr>
                <a:latin typeface="Courier"/>
              </a:rPr>
              <a:t>011111110100010101001100010001100000001000000001000000010000000000000000000000000000000000000000000000</a:t>
            </a:r>
            <a:br/>
            <a:r>
              <a:rPr>
                <a:latin typeface="Courier"/>
              </a:rPr>
              <a:t>000000000000000000000000000000000100000000001111100000000000000001000000000000000000000000000000000000</a:t>
            </a:r>
            <a:br/>
            <a:r>
              <a:rPr>
                <a:latin typeface="Courier"/>
              </a:rPr>
              <a:t>000000000000000000000000000000000000000000000000000000000000000000000000000000000000000000000000000000</a:t>
            </a:r>
            <a:br/>
            <a:r>
              <a:rPr>
                <a:latin typeface="Courier"/>
              </a:rPr>
              <a:t>000000000000001010000000000010000000000000000000000000000000000000000000000000000000000000000000000000</a:t>
            </a:r>
            <a:br/>
            <a:r>
              <a:rPr>
                <a:latin typeface="Courier"/>
              </a:rPr>
              <a:t>000000000100000000000000000000000000000000000000000000000100000000000000000010100000000000000001000000</a:t>
            </a:r>
            <a:br/>
            <a:r>
              <a:rPr>
                <a:latin typeface="Courier"/>
              </a:rPr>
              <a:t>000101010101001000100010011110010101001000100000111110110000010000001100011100000010001001110001110100</a:t>
            </a:r>
            <a:br/>
            <a:r>
              <a:rPr>
                <a:latin typeface="Courier"/>
              </a:rPr>
              <a:t>100010111110000000000000000000000000000000000000000000000000000000000000000010110000000000001110100000</a:t>
            </a:r>
            <a:br/>
            <a:r>
              <a:rPr>
                <a:latin typeface="Courier"/>
              </a:rPr>
              <a:t>000000000000000000000000000000010010001011111100000000000000000000000000000000000000000000000000000000</a:t>
            </a:r>
            <a:br/>
            <a:r>
              <a:rPr>
                <a:latin typeface="Courier"/>
              </a:rPr>
              <a:t>0000000001001000...01111111010001010100110001000110000000100000000100000001000000000000000000000000000</a:t>
            </a:r>
            <a:br/>
            <a:r>
              <a:rPr>
                <a:latin typeface="Courier"/>
              </a:rPr>
              <a:t>000000000000000000000000000000000000000000000000000110000000000111110000000000000000100000000000000000</a:t>
            </a:r>
            <a:br/>
            <a:r>
              <a:rPr>
                <a:latin typeface="Courier"/>
              </a:rPr>
              <a:t>000000011000000000011110000000000000000000000000000000000000000000000000100000000000000000000000000000</a:t>
            </a:r>
            <a:br/>
            <a:r>
              <a:rPr>
                <a:latin typeface="Courier"/>
              </a:rPr>
              <a:t>000000000000000000000000000000000001010000011001000000000000000000000000000000000000000000000000000000</a:t>
            </a:r>
            <a:br/>
            <a:r>
              <a:rPr>
                <a:latin typeface="Courier"/>
              </a:rPr>
              <a:t>000000000000000000000000000010000000000000000111000000000000000011100000000010000000000000000011100000</a:t>
            </a:r>
            <a:br/>
            <a:r>
              <a:rPr>
                <a:latin typeface="Courier"/>
              </a:rPr>
              <a:t>000000001100100000000000000010000000000000000000000000000010100000000000000000000000000000000000000000</a:t>
            </a:r>
            <a:br/>
            <a:r>
              <a:rPr>
                <a:latin typeface="Courier"/>
              </a:rPr>
              <a:t>000000000000000000000000000000000000000000000000000000000000000000000000000000000000000000000000000000</a:t>
            </a:r>
            <a:br/>
            <a:r>
              <a:rPr>
                <a:latin typeface="Courier"/>
              </a:rPr>
              <a:t>000000000000000000000000000000000000000000000000000000000000000000000000001011100001001010000000000000</a:t>
            </a:r>
            <a:br/>
            <a:r>
              <a:rPr>
                <a:latin typeface="Courier"/>
              </a:rPr>
              <a:t>00000000000000000000000000000000000...0010111101101100011010010110001001100011001011100111001101101111</a:t>
            </a:r>
            <a:br/>
            <a:r>
              <a:rPr>
                <a:latin typeface="Courier"/>
              </a:rPr>
              <a:t>001011100011011000100000001011110111010101110011011100100010111101101100011010010110001000101111011110</a:t>
            </a:r>
            <a:br/>
            <a:r>
              <a:rPr>
                <a:latin typeface="Courier"/>
              </a:rPr>
              <a:t>000011100000110110010111110011011000110100001011010110110001101001011011100111010101111000001011010110</a:t>
            </a:r>
            <a:br/>
            <a:r>
              <a:rPr>
                <a:latin typeface="Courier"/>
              </a:rPr>
              <a:t>011101101110011101010010111101101100011010010110001001100011010111110110111001101111011011100111001101</a:t>
            </a:r>
            <a:br/>
            <a:r>
              <a:rPr>
                <a:latin typeface="Courier"/>
              </a:rPr>
              <a:t>101000011000010111001001100101011001000010111001100001001000000010000001000001010100110101111101001110</a:t>
            </a:r>
            <a:br/>
            <a:r>
              <a:rPr>
                <a:latin typeface="Courier"/>
              </a:rPr>
              <a:t>010001010100010101000100010001010100010000100000001010000010000000101111011011000110100101100010001011</a:t>
            </a:r>
            <a:br/>
            <a:r>
              <a:rPr>
                <a:latin typeface="Courier"/>
              </a:rPr>
              <a:t>110111100000111000001101100101111100110110001101000010110101101100011010010110111001110101011110000010</a:t>
            </a:r>
            <a:br/>
            <a:r>
              <a:rPr>
                <a:latin typeface="Courier"/>
              </a:rPr>
              <a:t>110101100111011011100111010100101111011011000110010000101101011011000110100101101110011101010111100000</a:t>
            </a:r>
            <a:br/>
            <a:r>
              <a:rPr>
                <a:latin typeface="Courier"/>
              </a:rPr>
              <a:t>101101011110000011100000110110001011010011011000110100...</a:t>
            </a:r>
          </a:p>
          <a:p>
            <a:pPr lvl="0" indent="0" marL="0">
              <a:spcBef>
                <a:spcPts val="3000"/>
              </a:spcBef>
              <a:buNone/>
            </a:pPr>
            <a:r>
              <a:rPr b="1"/>
              <a:t>C Introduction</a:t>
            </a:r>
          </a:p>
          <a:p>
            <a:pPr lvl="0" indent="0" marL="0">
              <a:spcBef>
                <a:spcPts val="3000"/>
              </a:spcBef>
              <a:buNone/>
            </a:pPr>
            <a:r>
              <a:rPr b="1"/>
              <a:t>Keywords and Identifiers</a:t>
            </a:r>
          </a:p>
          <a:p>
            <a:pPr lvl="0" indent="0" marL="0">
              <a:buNone/>
            </a:pPr>
            <a:r>
              <a:rPr/>
              <a:t>This tutorial will teach you about keywords, which are reserved words in C programming that are part of the syntax. You will also be taught about identifiers and how to name them.</a:t>
            </a:r>
          </a:p>
          <a:p>
            <a:pPr lvl="0" indent="0" marL="0">
              <a:spcBef>
                <a:spcPts val="3000"/>
              </a:spcBef>
              <a:buNone/>
            </a:pPr>
            <a:r>
              <a:rPr b="1"/>
              <a:t>Character set</a:t>
            </a:r>
          </a:p>
          <a:p>
            <a:pPr lvl="0" indent="0" marL="0">
              <a:buNone/>
            </a:pPr>
            <a:r>
              <a:rPr/>
              <a:t>A character set is a collection of alphabets, letters, and special characters that are supported by the C programming language. As variables and functions, C accepts both lowercase and uppercase alphabets.</a:t>
            </a:r>
          </a:p>
          <a:p>
            <a:pPr lvl="0" indent="0" marL="0">
              <a:spcBef>
                <a:spcPts val="3000"/>
              </a:spcBef>
              <a:buNone/>
            </a:pPr>
            <a:r>
              <a:rPr b="1"/>
              <a:t>Alphabets</a:t>
            </a:r>
          </a:p>
          <a:p>
            <a:pPr lvl="0" indent="0">
              <a:buNone/>
            </a:pPr>
            <a:r>
              <a:rPr>
                <a:latin typeface="Courier"/>
              </a:rPr>
              <a:t>Uppercase</a:t>
            </a:r>
            <a:r>
              <a:rPr>
                <a:solidFill>
                  <a:srgbClr val="666666"/>
                </a:solidFill>
                <a:latin typeface="Courier"/>
              </a:rPr>
              <a:t>:</a:t>
            </a:r>
            <a:r>
              <a:rPr>
                <a:latin typeface="Courier"/>
              </a:rPr>
              <a:t> A B C </a:t>
            </a:r>
            <a:r>
              <a:rPr>
                <a:solidFill>
                  <a:srgbClr val="666666"/>
                </a:solidFill>
                <a:latin typeface="Courier"/>
              </a:rPr>
              <a:t>...................................</a:t>
            </a:r>
            <a:r>
              <a:rPr>
                <a:latin typeface="Courier"/>
              </a:rPr>
              <a:t> X Y Z</a:t>
            </a:r>
            <a:br/>
            <a:r>
              <a:rPr>
                <a:latin typeface="Courier"/>
              </a:rPr>
              <a:t>Lowercase</a:t>
            </a:r>
            <a:r>
              <a:rPr>
                <a:solidFill>
                  <a:srgbClr val="666666"/>
                </a:solidFill>
                <a:latin typeface="Courier"/>
              </a:rPr>
              <a:t>:</a:t>
            </a:r>
            <a:r>
              <a:rPr>
                <a:latin typeface="Courier"/>
              </a:rPr>
              <a:t> a b c </a:t>
            </a:r>
            <a:r>
              <a:rPr>
                <a:solidFill>
                  <a:srgbClr val="666666"/>
                </a:solidFill>
                <a:latin typeface="Courier"/>
              </a:rPr>
              <a:t>......................................</a:t>
            </a:r>
            <a:r>
              <a:rPr>
                <a:latin typeface="Courier"/>
              </a:rPr>
              <a:t> x y z</a:t>
            </a:r>
          </a:p>
          <a:p>
            <a:pPr lvl="0" indent="0" marL="0">
              <a:spcBef>
                <a:spcPts val="3000"/>
              </a:spcBef>
              <a:buNone/>
            </a:pPr>
            <a:r>
              <a:rPr b="1"/>
              <a:t>Digits</a:t>
            </a:r>
          </a:p>
          <a:p>
            <a:pPr lvl="0" indent="0">
              <a:buNone/>
            </a:pPr>
            <a:r>
              <a:rPr>
                <a:solidFill>
                  <a:srgbClr val="40A070"/>
                </a:solidFill>
                <a:latin typeface="Courier"/>
              </a:rPr>
              <a:t>0</a:t>
            </a:r>
            <a:r>
              <a:rPr>
                <a:latin typeface="Courier"/>
              </a:rPr>
              <a:t> </a:t>
            </a:r>
            <a:r>
              <a:rPr>
                <a:solidFill>
                  <a:srgbClr val="40A070"/>
                </a:solidFill>
                <a:latin typeface="Courier"/>
              </a:rPr>
              <a:t>1</a:t>
            </a:r>
            <a:r>
              <a:rPr>
                <a:latin typeface="Courier"/>
              </a:rPr>
              <a:t> </a:t>
            </a:r>
            <a:r>
              <a:rPr>
                <a:solidFill>
                  <a:srgbClr val="40A070"/>
                </a:solidFill>
                <a:latin typeface="Courier"/>
              </a:rPr>
              <a:t>2</a:t>
            </a:r>
            <a:r>
              <a:rPr>
                <a:latin typeface="Courier"/>
              </a:rPr>
              <a:t> </a:t>
            </a:r>
            <a:r>
              <a:rPr>
                <a:solidFill>
                  <a:srgbClr val="40A070"/>
                </a:solidFill>
                <a:latin typeface="Courier"/>
              </a:rPr>
              <a:t>3</a:t>
            </a:r>
            <a:r>
              <a:rPr>
                <a:latin typeface="Courier"/>
              </a:rPr>
              <a:t> </a:t>
            </a:r>
            <a:r>
              <a:rPr>
                <a:solidFill>
                  <a:srgbClr val="40A070"/>
                </a:solidFill>
                <a:latin typeface="Courier"/>
              </a:rPr>
              <a:t>4</a:t>
            </a:r>
            <a:r>
              <a:rPr>
                <a:latin typeface="Courier"/>
              </a:rPr>
              <a:t> </a:t>
            </a:r>
            <a:r>
              <a:rPr>
                <a:solidFill>
                  <a:srgbClr val="40A070"/>
                </a:solidFill>
                <a:latin typeface="Courier"/>
              </a:rPr>
              <a:t>5</a:t>
            </a:r>
            <a:r>
              <a:rPr>
                <a:latin typeface="Courier"/>
              </a:rPr>
              <a:t> </a:t>
            </a:r>
            <a:r>
              <a:rPr>
                <a:solidFill>
                  <a:srgbClr val="40A070"/>
                </a:solidFill>
                <a:latin typeface="Courier"/>
              </a:rPr>
              <a:t>6</a:t>
            </a:r>
            <a:r>
              <a:rPr>
                <a:latin typeface="Courier"/>
              </a:rPr>
              <a:t> </a:t>
            </a:r>
            <a:r>
              <a:rPr>
                <a:solidFill>
                  <a:srgbClr val="40A070"/>
                </a:solidFill>
                <a:latin typeface="Courier"/>
              </a:rPr>
              <a:t>7</a:t>
            </a:r>
            <a:r>
              <a:rPr>
                <a:latin typeface="Courier"/>
              </a:rPr>
              <a:t> </a:t>
            </a:r>
            <a:r>
              <a:rPr>
                <a:solidFill>
                  <a:srgbClr val="40A070"/>
                </a:solidFill>
                <a:latin typeface="Courier"/>
              </a:rPr>
              <a:t>8</a:t>
            </a:r>
            <a:r>
              <a:rPr>
                <a:latin typeface="Courier"/>
              </a:rPr>
              <a:t> </a:t>
            </a:r>
            <a:r>
              <a:rPr>
                <a:solidFill>
                  <a:srgbClr val="40A070"/>
                </a:solidFill>
                <a:latin typeface="Courier"/>
              </a:rPr>
              <a:t>9</a:t>
            </a:r>
          </a:p>
          <a:p>
            <a:pPr lvl="0" indent="0" marL="0">
              <a:spcBef>
                <a:spcPts val="3000"/>
              </a:spcBef>
              <a:buNone/>
            </a:pPr>
            <a:r>
              <a:rPr b="1"/>
              <a:t>Special Characters</a:t>
            </a:r>
          </a:p>
          <a:p>
            <a:pPr lvl="0" indent="0" marL="0">
              <a:buNone/>
            </a:pPr>
            <a:r>
              <a:rPr/>
              <a:t>Special Characters in C Programming</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016000"/>
                <a:gridCol w="1016000"/>
                <a:gridCol w="1016000"/>
                <a:gridCol w="1016000"/>
                <a:gridCol w="1016000"/>
              </a:tblGrid>
              <a:tr h="0">
                <a:tc>
                  <a:txBody>
                    <a:bodyPr/>
                    <a:lstStyle/>
                    <a:p>
                      <a:pPr lvl="0" indent="0" marL="0">
                        <a:buNone/>
                      </a:pPr>
                      <a:r>
                        <a:rPr/>
                        <a:t>,</a:t>
                      </a:r>
                    </a:p>
                  </a:txBody>
                  <a:tcPr/>
                </a:tc>
                <a:tc>
                  <a:txBody>
                    <a:bodyPr/>
                    <a:lstStyle/>
                    <a:p>
                      <a:pPr lvl="0" indent="0" marL="0">
                        <a:buNone/>
                      </a:pPr>
                      <a:r>
                        <a:rPr/>
                        <a:t>&lt;</a:t>
                      </a:r>
                    </a:p>
                  </a:txBody>
                  <a:tcPr/>
                </a:tc>
                <a:tc>
                  <a:txBody>
                    <a:bodyPr/>
                    <a:lstStyle/>
                    <a:p>
                      <a:pPr lvl="0" indent="0" marL="0">
                        <a:buNone/>
                      </a:pPr>
                      <a:r>
                        <a:rPr/>
                        <a:t>&gt;</a:t>
                      </a:r>
                    </a:p>
                  </a:txBody>
                  <a:tcPr/>
                </a:tc>
                <a:tc>
                  <a:txBody>
                    <a:bodyPr/>
                    <a:lstStyle/>
                    <a:p>
                      <a:pPr lvl="0" indent="0" marL="0">
                        <a:buNone/>
                      </a:pPr>
                      <a:r>
                        <a:rPr/>
                        <a:t>.</a:t>
                      </a:r>
                    </a:p>
                  </a:txBody>
                  <a:tcPr/>
                </a:tc>
                <a:tc>
                  <a:txBody>
                    <a:bodyPr/>
                    <a:lstStyle/>
                    <a:p>
                      <a:pPr lvl="0" indent="0" marL="0">
                        <a:buNone/>
                      </a:pPr>
                      <a:r>
                        <a:rPr/>
                        <a:t>-</a:t>
                      </a:r>
                    </a:p>
                  </a:txBody>
                  <a:tcPr/>
                </a:tc>
              </a:tr>
              <a:tr h="0">
                <a:tc>
                  <a:txBody>
                    <a:bodyPr/>
                    <a:lstStyle/>
                    <a:p>
                      <a:pPr lvl="0" indent="0" marL="0">
                        <a:buNone/>
                      </a:pPr>
                      <a:r>
                        <a:rPr/>
                        <a:t>(</a:t>
                      </a:r>
                    </a:p>
                  </a:txBody>
                </a:tc>
                <a:tc>
                  <a:txBody>
                    <a:bodyPr/>
                    <a:lstStyle/>
                    <a:p>
                      <a:pPr lvl="0" indent="0" marL="0">
                        <a:buNone/>
                      </a:pPr>
                      <a:r>
                        <a:rPr/>
                        <a:t>)</a:t>
                      </a:r>
                    </a:p>
                  </a:txBody>
                </a:tc>
                <a:tc>
                  <a:txBody>
                    <a:bodyPr/>
                    <a:lstStyle/>
                    <a:p>
                      <a:pPr lvl="0" indent="0" marL="0">
                        <a:buNone/>
                      </a:pPr>
                      <a:r>
                        <a:rPr/>
                        <a:t>;</a:t>
                      </a:r>
                    </a:p>
                  </a:txBody>
                </a:tc>
                <a:tc>
                  <a:txBody>
                    <a:bodyPr/>
                    <a:lstStyle/>
                    <a:p>
                      <a:pPr lvl="0" indent="0" marL="0">
                        <a:buNone/>
                      </a:pPr>
                      <a:r>
                        <a:rPr/>
                        <a:t>$</a:t>
                      </a:r>
                    </a:p>
                  </a:txBody>
                </a:tc>
                <a:tc>
                  <a:txBody>
                    <a:bodyPr/>
                    <a:lstStyle/>
                    <a:p>
                      <a:pPr lvl="0" indent="0" marL="0">
                        <a:buNone/>
                      </a:pPr>
                      <a:r>
                        <a:rPr/>
                        <a:t>:</a:t>
                      </a:r>
                    </a:p>
                  </a:txBody>
                </a:tc>
              </a:tr>
              <a:tr h="0">
                <a:tc>
                  <a:txBody>
                    <a:bodyPr/>
                    <a:lstStyle/>
                    <a:p>
                      <a:pPr lvl="0" indent="0" marL="0">
                        <a:buNone/>
                      </a:pPr>
                      <a:r>
                        <a:rPr/>
                        <a:t>%</a:t>
                      </a:r>
                    </a:p>
                  </a:txBody>
                </a:tc>
                <a:tc>
                  <a:txBody>
                    <a:bodyPr/>
                    <a:lstStyle/>
                    <a:p>
                      <a:pPr lvl="0" indent="0" marL="0">
                        <a:buNone/>
                      </a:pPr>
                      <a:r>
                        <a:rPr/>
                        <a:t>[</a:t>
                      </a:r>
                    </a:p>
                  </a:txBody>
                </a:tc>
                <a:tc>
                  <a:txBody>
                    <a:bodyPr/>
                    <a:lstStyle/>
                    <a:p>
                      <a:pPr lvl="0" indent="0" marL="0">
                        <a:buNone/>
                      </a:pPr>
                      <a:r>
                        <a:rPr/>
                        <a:t>]</a:t>
                      </a:r>
                    </a:p>
                  </a:txBody>
                </a:tc>
                <a:tc>
                  <a:txBody>
                    <a:bodyPr/>
                    <a:lstStyle/>
                    <a:p>
                      <a:pPr lvl="0" indent="0" marL="0">
                        <a:buNone/>
                      </a:pPr>
                      <a:r>
                        <a:rPr/>
                        <a:t>#</a:t>
                      </a:r>
                    </a:p>
                  </a:txBody>
                </a:tc>
                <a:tc>
                  <a:txBody>
                    <a:bodyPr/>
                    <a:lstStyle/>
                    <a:p>
                      <a:pPr lvl="0" indent="0" marL="0">
                        <a:buNone/>
                      </a:pPr>
                      <a:r>
                        <a:rPr/>
                        <a:t>?</a:t>
                      </a:r>
                    </a:p>
                  </a:txBody>
                </a:tc>
              </a:tr>
              <a:tr h="0">
                <a:tc>
                  <a:txBody>
                    <a:bodyPr/>
                    <a:lstStyle/>
                    <a:p>
                      <a:pPr lvl="0" indent="0" marL="0">
                        <a:buNone/>
                      </a:pPr>
                      <a:r>
                        <a:rPr/>
                        <a:t>’</a:t>
                      </a:r>
                    </a:p>
                  </a:txBody>
                </a:tc>
                <a:tc>
                  <a:txBody>
                    <a:bodyPr/>
                    <a:lstStyle/>
                    <a:p>
                      <a:pPr lvl="0" indent="0" marL="0">
                        <a:buNone/>
                      </a:pPr>
                      <a:r>
                        <a:rPr/>
                        <a:t>&amp;</a:t>
                      </a:r>
                    </a:p>
                  </a:txBody>
                </a:tc>
                <a:tc>
                  <a:txBody>
                    <a:bodyPr/>
                    <a:lstStyle/>
                    <a:p>
                      <a:pPr lvl="0" indent="0" marL="0">
                        <a:buNone/>
                      </a:pPr>
                      <a:r>
                        <a:rPr/>
                        <a:t>{</a:t>
                      </a:r>
                    </a:p>
                  </a:txBody>
                </a:tc>
                <a:tc>
                  <a:txBody>
                    <a:bodyPr/>
                    <a:lstStyle/>
                    <a:p>
                      <a:pPr lvl="0" indent="0" marL="0">
                        <a:buNone/>
                      </a:pPr>
                      <a:r>
                        <a:rPr/>
                        <a:t>}</a:t>
                      </a:r>
                    </a:p>
                  </a:txBody>
                </a:tc>
                <a:tc>
                  <a:txBody>
                    <a:bodyPr/>
                    <a:lstStyle/>
                    <a:p>
                      <a:pPr lvl="0" indent="0" marL="0">
                        <a:buNone/>
                      </a:pPr>
                      <a:r>
                        <a:rPr/>
                        <a:t>”</a:t>
                      </a:r>
                    </a:p>
                  </a:txBody>
                </a:tc>
              </a:tr>
              <a:tr h="0">
                <a:tc>
                  <a:txBody>
                    <a:bodyPr/>
                    <a:lstStyle/>
                    <a:p>
                      <a:pPr lvl="0" indent="0" marL="0">
                        <a:buNone/>
                      </a:pPr>
                      <a:r>
                        <a:rPr/>
                        <a:t>^</a:t>
                      </a:r>
                    </a:p>
                  </a:txBody>
                </a:tc>
                <a:tc>
                  <a:txBody>
                    <a:bodyPr/>
                    <a:lstStyle/>
                    <a:p>
                      <a:pPr lvl="0" indent="0" marL="0">
                        <a:buNone/>
                      </a:pPr>
                      <a:r>
                        <a:rPr/>
                        <a:t>!</a:t>
                      </a:r>
                    </a:p>
                  </a:txBody>
                </a:tc>
                <a:tc>
                  <a:txBody>
                    <a:bodyPr/>
                    <a:lstStyle/>
                    <a:p>
                      <a:pPr lvl="0" indent="0" marL="0">
                        <a:buNone/>
                      </a:pPr>
                      <a:r>
                        <a:rPr/>
                        <a:t>*</a:t>
                      </a:r>
                    </a:p>
                  </a:txBody>
                </a:tc>
                <a:tc>
                  <a:txBody>
                    <a:bodyPr/>
                    <a:lstStyle/>
                    <a:p>
                      <a:pPr lvl="0" indent="0" marL="0">
                        <a:buNone/>
                      </a:pPr>
                      <a:r>
                        <a:rPr/>
                        <a:t>/</a:t>
                      </a:r>
                    </a:p>
                  </a:txBody>
                </a:tc>
                <a:tc>
                  <a:txBody>
                    <a:bodyPr/>
                    <a:lstStyle/>
                    <a:p>
                      <a:endParaRPr/>
                    </a:p>
                  </a:txBody>
                </a:tc>
              </a:tr>
              <a:tr h="0">
                <a:tc>
                  <a:txBody>
                    <a:bodyPr/>
                    <a:lstStyle/>
                    <a:p>
                      <a:pPr lvl="0" indent="0" marL="0">
                        <a:buNone/>
                      </a:pPr>
                      <a:r>
                        <a:rPr/>
                        <a:t>-</a:t>
                      </a:r>
                    </a:p>
                  </a:txBody>
                </a:tc>
                <a:tc>
                  <a:txBody>
                    <a:bodyPr/>
                    <a:lstStyle/>
                    <a:p>
                      <a:pPr lvl="0" indent="0" marL="0">
                        <a:buNone/>
                      </a:pPr>
                      <a:r>
                        <a:rPr/>
                        <a:t>\</a:t>
                      </a:r>
                    </a:p>
                  </a:txBody>
                </a:tc>
                <a:tc>
                  <a:txBody>
                    <a:bodyPr/>
                    <a:lstStyle/>
                    <a:p>
                      <a:pPr lvl="0" indent="0" marL="0">
                        <a:buNone/>
                      </a:pPr>
                      <a:r>
                        <a:rPr/>
                        <a:t>~</a:t>
                      </a:r>
                    </a:p>
                  </a:txBody>
                </a:tc>
                <a:tc>
                  <a:txBody>
                    <a:bodyPr/>
                    <a:lstStyle/>
                    <a:p>
                      <a:pPr lvl="0" indent="0" marL="0">
                        <a:buNone/>
                      </a:pPr>
                      <a:r>
                        <a:rPr/>
                        <a:t>+</a:t>
                      </a:r>
                    </a:p>
                  </a:txBody>
                </a:tc>
                <a:tc>
                  <a:txBody>
                    <a:bodyPr/>
                    <a:lstStyle/>
                    <a:p>
                      <a:endParaRP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White space Characters</a:t>
            </a:r>
          </a:p>
          <a:p>
            <a:pPr lvl="0" indent="0" marL="0">
              <a:buNone/>
            </a:pPr>
            <a:r>
              <a:rPr/>
              <a:t>A newline, a horizontal tab, a carriage return, and a form feed are all examples of punctuation.</a:t>
            </a:r>
          </a:p>
          <a:p>
            <a:pPr lvl="0" indent="0" marL="0">
              <a:spcBef>
                <a:spcPts val="3000"/>
              </a:spcBef>
              <a:buNone/>
            </a:pPr>
            <a:r>
              <a:rPr b="1"/>
              <a:t>C Keywords</a:t>
            </a:r>
          </a:p>
          <a:p>
            <a:pPr lvl="0" indent="0" marL="0">
              <a:buNone/>
            </a:pPr>
            <a:r>
              <a:rPr/>
              <a:t>Keywords are reserved words in programming that have special meanings to the compiler. Keywords are syntax elements that cannot be used as identifiers. As an example:</a:t>
            </a:r>
          </a:p>
          <a:p>
            <a:pPr lvl="0" indent="0">
              <a:buNone/>
            </a:pPr>
            <a:r>
              <a:rPr>
                <a:solidFill>
                  <a:srgbClr val="902000"/>
                </a:solidFill>
                <a:latin typeface="Courier"/>
              </a:rPr>
              <a:t>int</a:t>
            </a:r>
            <a:r>
              <a:rPr>
                <a:latin typeface="Courier"/>
              </a:rPr>
              <a:t> money</a:t>
            </a:r>
            <a:r>
              <a:rPr>
                <a:solidFill>
                  <a:srgbClr val="666666"/>
                </a:solidFill>
                <a:latin typeface="Courier"/>
              </a:rPr>
              <a:t>;</a:t>
            </a:r>
          </a:p>
          <a:p>
            <a:pPr lvl="0" indent="0" marL="0">
              <a:buNone/>
            </a:pPr>
            <a:r>
              <a:rPr/>
              <a:t>In this case, </a:t>
            </a:r>
            <a:r>
              <a:rPr>
                <a:latin typeface="Courier"/>
              </a:rPr>
              <a:t>int</a:t>
            </a:r>
            <a:r>
              <a:rPr/>
              <a:t> is a keyword indicating that </a:t>
            </a:r>
            <a:r>
              <a:rPr>
                <a:latin typeface="Courier"/>
              </a:rPr>
              <a:t>money</a:t>
            </a:r>
            <a:r>
              <a:rPr/>
              <a:t>is a variable of type </a:t>
            </a:r>
            <a:r>
              <a:rPr>
                <a:latin typeface="Courier"/>
              </a:rPr>
              <a:t>int</a:t>
            </a:r>
            <a:r>
              <a:rPr/>
              <a:t>(integer).</a:t>
            </a:r>
          </a:p>
          <a:p>
            <a:pPr lvl="0" indent="0" marL="0">
              <a:buNone/>
            </a:pPr>
            <a:r>
              <a:rPr/>
              <a:t>Because C is a case-sensitive language, all keywords must be written in lowercase. The following is a list of all the keywords permitted in ANSI C.</a:t>
            </a:r>
          </a:p>
          <a:p>
            <a:pPr lvl="0" indent="0" marL="0">
              <a:buNone/>
            </a:pPr>
            <a:r>
              <a:rPr/>
              <a:t>C Keywords</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a:t>auto</a:t>
                      </a:r>
                    </a:p>
                  </a:txBody>
                  <a:tcPr/>
                </a:tc>
                <a:tc>
                  <a:txBody>
                    <a:bodyPr/>
                    <a:lstStyle/>
                    <a:p>
                      <a:pPr lvl="0" indent="0" marL="0">
                        <a:buNone/>
                      </a:pPr>
                      <a:r>
                        <a:rPr/>
                        <a:t>double</a:t>
                      </a:r>
                    </a:p>
                  </a:txBody>
                  <a:tcPr/>
                </a:tc>
                <a:tc>
                  <a:txBody>
                    <a:bodyPr/>
                    <a:lstStyle/>
                    <a:p>
                      <a:pPr lvl="0" indent="0" marL="0">
                        <a:buNone/>
                      </a:pPr>
                      <a:r>
                        <a:rPr/>
                        <a:t>int</a:t>
                      </a:r>
                    </a:p>
                  </a:txBody>
                  <a:tcPr/>
                </a:tc>
                <a:tc>
                  <a:txBody>
                    <a:bodyPr/>
                    <a:lstStyle/>
                    <a:p>
                      <a:pPr lvl="0" indent="0" marL="0">
                        <a:buNone/>
                      </a:pPr>
                      <a:r>
                        <a:rPr/>
                        <a:t>struct</a:t>
                      </a:r>
                    </a:p>
                  </a:txBody>
                  <a:tcPr/>
                </a:tc>
              </a:tr>
              <a:tr h="0">
                <a:tc>
                  <a:txBody>
                    <a:bodyPr/>
                    <a:lstStyle/>
                    <a:p>
                      <a:pPr lvl="0" indent="0" marL="0">
                        <a:buNone/>
                      </a:pPr>
                      <a:r>
                        <a:rPr/>
                        <a:t>break</a:t>
                      </a:r>
                    </a:p>
                  </a:txBody>
                </a:tc>
                <a:tc>
                  <a:txBody>
                    <a:bodyPr/>
                    <a:lstStyle/>
                    <a:p>
                      <a:pPr lvl="0" indent="0" marL="0">
                        <a:buNone/>
                      </a:pPr>
                      <a:r>
                        <a:rPr/>
                        <a:t>else</a:t>
                      </a:r>
                    </a:p>
                  </a:txBody>
                </a:tc>
                <a:tc>
                  <a:txBody>
                    <a:bodyPr/>
                    <a:lstStyle/>
                    <a:p>
                      <a:pPr lvl="0" indent="0" marL="0">
                        <a:buNone/>
                      </a:pPr>
                      <a:r>
                        <a:rPr/>
                        <a:t>long</a:t>
                      </a:r>
                    </a:p>
                  </a:txBody>
                </a:tc>
                <a:tc>
                  <a:txBody>
                    <a:bodyPr/>
                    <a:lstStyle/>
                    <a:p>
                      <a:pPr lvl="0" indent="0" marL="0">
                        <a:buNone/>
                      </a:pPr>
                      <a:r>
                        <a:rPr/>
                        <a:t>switch</a:t>
                      </a:r>
                    </a:p>
                  </a:txBody>
                </a:tc>
              </a:tr>
              <a:tr h="0">
                <a:tc>
                  <a:txBody>
                    <a:bodyPr/>
                    <a:lstStyle/>
                    <a:p>
                      <a:pPr lvl="0" indent="0" marL="0">
                        <a:buNone/>
                      </a:pPr>
                      <a:r>
                        <a:rPr/>
                        <a:t>case</a:t>
                      </a:r>
                    </a:p>
                  </a:txBody>
                </a:tc>
                <a:tc>
                  <a:txBody>
                    <a:bodyPr/>
                    <a:lstStyle/>
                    <a:p>
                      <a:pPr lvl="0" indent="0" marL="0">
                        <a:buNone/>
                      </a:pPr>
                      <a:r>
                        <a:rPr/>
                        <a:t>enum</a:t>
                      </a:r>
                    </a:p>
                  </a:txBody>
                </a:tc>
                <a:tc>
                  <a:txBody>
                    <a:bodyPr/>
                    <a:lstStyle/>
                    <a:p>
                      <a:pPr lvl="0" indent="0" marL="0">
                        <a:buNone/>
                      </a:pPr>
                      <a:r>
                        <a:rPr/>
                        <a:t>register</a:t>
                      </a:r>
                    </a:p>
                  </a:txBody>
                </a:tc>
                <a:tc>
                  <a:txBody>
                    <a:bodyPr/>
                    <a:lstStyle/>
                    <a:p>
                      <a:pPr lvl="0" indent="0" marL="0">
                        <a:buNone/>
                      </a:pPr>
                      <a:r>
                        <a:rPr/>
                        <a:t>typedef</a:t>
                      </a:r>
                    </a:p>
                  </a:txBody>
                </a:tc>
              </a:tr>
              <a:tr h="0">
                <a:tc>
                  <a:txBody>
                    <a:bodyPr/>
                    <a:lstStyle/>
                    <a:p>
                      <a:pPr lvl="0" indent="0" marL="0">
                        <a:buNone/>
                      </a:pPr>
                      <a:r>
                        <a:rPr/>
                        <a:t>char</a:t>
                      </a:r>
                    </a:p>
                  </a:txBody>
                </a:tc>
                <a:tc>
                  <a:txBody>
                    <a:bodyPr/>
                    <a:lstStyle/>
                    <a:p>
                      <a:pPr lvl="0" indent="0" marL="0">
                        <a:buNone/>
                      </a:pPr>
                      <a:r>
                        <a:rPr/>
                        <a:t>extern</a:t>
                      </a:r>
                    </a:p>
                  </a:txBody>
                </a:tc>
                <a:tc>
                  <a:txBody>
                    <a:bodyPr/>
                    <a:lstStyle/>
                    <a:p>
                      <a:pPr lvl="0" indent="0" marL="0">
                        <a:buNone/>
                      </a:pPr>
                      <a:r>
                        <a:rPr/>
                        <a:t>return</a:t>
                      </a:r>
                    </a:p>
                  </a:txBody>
                </a:tc>
                <a:tc>
                  <a:txBody>
                    <a:bodyPr/>
                    <a:lstStyle/>
                    <a:p>
                      <a:pPr lvl="0" indent="0" marL="0">
                        <a:buNone/>
                      </a:pPr>
                      <a:r>
                        <a:rPr/>
                        <a:t>union</a:t>
                      </a:r>
                    </a:p>
                  </a:txBody>
                </a:tc>
              </a:tr>
              <a:tr h="0">
                <a:tc>
                  <a:txBody>
                    <a:bodyPr/>
                    <a:lstStyle/>
                    <a:p>
                      <a:pPr lvl="0" indent="0" marL="0">
                        <a:buNone/>
                      </a:pPr>
                      <a:r>
                        <a:rPr/>
                        <a:t>continue</a:t>
                      </a:r>
                    </a:p>
                  </a:txBody>
                </a:tc>
                <a:tc>
                  <a:txBody>
                    <a:bodyPr/>
                    <a:lstStyle/>
                    <a:p>
                      <a:pPr lvl="0" indent="0" marL="0">
                        <a:buNone/>
                      </a:pPr>
                      <a:r>
                        <a:rPr/>
                        <a:t>for</a:t>
                      </a:r>
                    </a:p>
                  </a:txBody>
                </a:tc>
                <a:tc>
                  <a:txBody>
                    <a:bodyPr/>
                    <a:lstStyle/>
                    <a:p>
                      <a:pPr lvl="0" indent="0" marL="0">
                        <a:buNone/>
                      </a:pPr>
                      <a:r>
                        <a:rPr/>
                        <a:t>signed</a:t>
                      </a:r>
                    </a:p>
                  </a:txBody>
                </a:tc>
                <a:tc>
                  <a:txBody>
                    <a:bodyPr/>
                    <a:lstStyle/>
                    <a:p>
                      <a:pPr lvl="0" indent="0" marL="0">
                        <a:buNone/>
                      </a:pPr>
                      <a:r>
                        <a:rPr/>
                        <a:t>void</a:t>
                      </a:r>
                    </a:p>
                  </a:txBody>
                </a:tc>
              </a:tr>
              <a:tr h="0">
                <a:tc>
                  <a:txBody>
                    <a:bodyPr/>
                    <a:lstStyle/>
                    <a:p>
                      <a:pPr lvl="0" indent="0" marL="0">
                        <a:buNone/>
                      </a:pPr>
                      <a:r>
                        <a:rPr/>
                        <a:t>do</a:t>
                      </a:r>
                    </a:p>
                  </a:txBody>
                </a:tc>
                <a:tc>
                  <a:txBody>
                    <a:bodyPr/>
                    <a:lstStyle/>
                    <a:p>
                      <a:pPr lvl="0" indent="0" marL="0">
                        <a:buNone/>
                      </a:pPr>
                      <a:r>
                        <a:rPr/>
                        <a:t>if</a:t>
                      </a:r>
                    </a:p>
                  </a:txBody>
                </a:tc>
                <a:tc>
                  <a:txBody>
                    <a:bodyPr/>
                    <a:lstStyle/>
                    <a:p>
                      <a:pPr lvl="0" indent="0" marL="0">
                        <a:buNone/>
                      </a:pPr>
                      <a:r>
                        <a:rPr/>
                        <a:t>static</a:t>
                      </a:r>
                    </a:p>
                  </a:txBody>
                </a:tc>
                <a:tc>
                  <a:txBody>
                    <a:bodyPr/>
                    <a:lstStyle/>
                    <a:p>
                      <a:pPr lvl="0" indent="0" marL="0">
                        <a:buNone/>
                      </a:pPr>
                      <a:r>
                        <a:rPr/>
                        <a:t>while</a:t>
                      </a:r>
                    </a:p>
                  </a:txBody>
                </a:tc>
              </a:tr>
              <a:tr h="0">
                <a:tc>
                  <a:txBody>
                    <a:bodyPr/>
                    <a:lstStyle/>
                    <a:p>
                      <a:pPr lvl="0" indent="0" marL="0">
                        <a:buNone/>
                      </a:pPr>
                      <a:r>
                        <a:rPr/>
                        <a:t>default</a:t>
                      </a:r>
                    </a:p>
                  </a:txBody>
                </a:tc>
                <a:tc>
                  <a:txBody>
                    <a:bodyPr/>
                    <a:lstStyle/>
                    <a:p>
                      <a:pPr lvl="0" indent="0" marL="0">
                        <a:buNone/>
                      </a:pPr>
                      <a:r>
                        <a:rPr/>
                        <a:t>goto</a:t>
                      </a:r>
                    </a:p>
                  </a:txBody>
                </a:tc>
                <a:tc>
                  <a:txBody>
                    <a:bodyPr/>
                    <a:lstStyle/>
                    <a:p>
                      <a:pPr lvl="0" indent="0" marL="0">
                        <a:buNone/>
                      </a:pPr>
                      <a:r>
                        <a:rPr/>
                        <a:t>sizeof</a:t>
                      </a:r>
                    </a:p>
                  </a:txBody>
                </a:tc>
                <a:tc>
                  <a:txBody>
                    <a:bodyPr/>
                    <a:lstStyle/>
                    <a:p>
                      <a:pPr lvl="0" indent="0" marL="0">
                        <a:buNone/>
                      </a:pPr>
                      <a:r>
                        <a:rPr/>
                        <a:t>volatile</a:t>
                      </a:r>
                    </a:p>
                  </a:txBody>
                </a:tc>
              </a:tr>
              <a:tr h="0">
                <a:tc>
                  <a:txBody>
                    <a:bodyPr/>
                    <a:lstStyle/>
                    <a:p>
                      <a:pPr lvl="0" indent="0" marL="0">
                        <a:buNone/>
                      </a:pPr>
                      <a:r>
                        <a:rPr/>
                        <a:t>const</a:t>
                      </a:r>
                    </a:p>
                  </a:txBody>
                </a:tc>
                <a:tc>
                  <a:txBody>
                    <a:bodyPr/>
                    <a:lstStyle/>
                    <a:p>
                      <a:pPr lvl="0" indent="0" marL="0">
                        <a:buNone/>
                      </a:pPr>
                      <a:r>
                        <a:rPr/>
                        <a:t>float</a:t>
                      </a:r>
                    </a:p>
                  </a:txBody>
                </a:tc>
                <a:tc>
                  <a:txBody>
                    <a:bodyPr/>
                    <a:lstStyle/>
                    <a:p>
                      <a:pPr lvl="0" indent="0" marL="0">
                        <a:buNone/>
                      </a:pPr>
                      <a:r>
                        <a:rPr/>
                        <a:t>short</a:t>
                      </a:r>
                    </a:p>
                  </a:txBody>
                </a:tc>
                <a:tc>
                  <a:txBody>
                    <a:bodyPr/>
                    <a:lstStyle/>
                    <a:p>
                      <a:pPr lvl="0" indent="0" marL="0">
                        <a:buNone/>
                      </a:pPr>
                      <a:r>
                        <a:rPr/>
                        <a:t>unsigned</a:t>
                      </a:r>
                    </a:p>
                  </a:txBody>
                </a:tc>
              </a:tr>
            </a:tbl>
          </a:graphicData>
        </a:graphic>
      </p:graphicFrame>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of these keywords, as well as their syntax and application, will be covered in their respective topics.</a:t>
            </a:r>
          </a:p>
          <a:p>
            <a:pPr lvl="0" indent="0" marL="0">
              <a:buNone/>
            </a:pPr>
            <a:r>
              <a:rPr>
                <a:hlinkClick r:id="rId2"/>
              </a:rPr>
              <a:t>The Complete List of all 32 C Programming Keywords (With Examples) - Programiz</a:t>
            </a:r>
          </a:p>
          <a:p>
            <a:pPr lvl="0" indent="0" marL="0">
              <a:spcBef>
                <a:spcPts val="3000"/>
              </a:spcBef>
              <a:buNone/>
            </a:pPr>
            <a:r>
              <a:rPr b="1"/>
              <a:t>C Identifiers</a:t>
            </a:r>
          </a:p>
          <a:p>
            <a:pPr lvl="0" indent="0" marL="0">
              <a:buNone/>
            </a:pPr>
            <a:r>
              <a:rPr/>
              <a:t>The term “identifier” refers to the name given to entities such as variables, functions, structures, and so on. Identifiers must be distinct. They are created to give a unique name to an entity in order to identify it during program execution. As an example:</a:t>
            </a:r>
          </a:p>
          <a:p>
            <a:pPr lvl="0" indent="0">
              <a:buNone/>
            </a:pPr>
            <a:r>
              <a:rPr>
                <a:solidFill>
                  <a:srgbClr val="902000"/>
                </a:solidFill>
                <a:latin typeface="Courier"/>
              </a:rPr>
              <a:t>int</a:t>
            </a:r>
            <a:r>
              <a:rPr>
                <a:latin typeface="Courier"/>
              </a:rPr>
              <a:t> money</a:t>
            </a:r>
            <a:r>
              <a:rPr>
                <a:solidFill>
                  <a:srgbClr val="666666"/>
                </a:solidFill>
                <a:latin typeface="Courier"/>
              </a:rPr>
              <a:t>;</a:t>
            </a:r>
            <a:br/>
            <a:r>
              <a:rPr>
                <a:solidFill>
                  <a:srgbClr val="902000"/>
                </a:solidFill>
                <a:latin typeface="Courier"/>
              </a:rPr>
              <a:t>double</a:t>
            </a:r>
            <a:r>
              <a:rPr>
                <a:latin typeface="Courier"/>
              </a:rPr>
              <a:t> accountBalance</a:t>
            </a:r>
            <a:r>
              <a:rPr>
                <a:solidFill>
                  <a:srgbClr val="666666"/>
                </a:solidFill>
                <a:latin typeface="Courier"/>
              </a:rPr>
              <a:t>;</a:t>
            </a:r>
          </a:p>
          <a:p>
            <a:pPr lvl="0" indent="0" marL="0">
              <a:buNone/>
            </a:pPr>
            <a:r>
              <a:rPr>
                <a:latin typeface="Courier"/>
              </a:rPr>
              <a:t>money</a:t>
            </a:r>
            <a:r>
              <a:rPr/>
              <a:t>and </a:t>
            </a:r>
            <a:r>
              <a:rPr>
                <a:latin typeface="Courier"/>
              </a:rPr>
              <a:t>accountBalance</a:t>
            </a:r>
            <a:r>
              <a:rPr/>
              <a:t>are identifiers in this context. Also, keep in mind that identifier names must be distinct from keyword names. Because </a:t>
            </a:r>
            <a:r>
              <a:rPr>
                <a:latin typeface="Courier"/>
              </a:rPr>
              <a:t>int</a:t>
            </a:r>
            <a:r>
              <a:rPr/>
              <a:t>is a keyword, it cannot be used as an identifier.</a:t>
            </a:r>
          </a:p>
          <a:p>
            <a:pPr lvl="0" indent="0" marL="0">
              <a:spcBef>
                <a:spcPts val="3000"/>
              </a:spcBef>
              <a:buNone/>
            </a:pPr>
            <a:r>
              <a:rPr b="1"/>
              <a:t>Rules for naming identifiers</a:t>
            </a:r>
          </a:p>
          <a:p>
            <a:pPr lvl="0" indent="-457200" marL="457200">
              <a:buAutoNum type="arabicPeriod"/>
            </a:pPr>
            <a:r>
              <a:rPr/>
              <a:t>Letters (including capital and lowercase letters), numbers, and underscores can all be used in a valid identification.</a:t>
            </a:r>
          </a:p>
          <a:p>
            <a:pPr lvl="0" indent="-457200" marL="457200">
              <a:buAutoNum type="arabicPeriod"/>
            </a:pPr>
            <a:r>
              <a:rPr/>
              <a:t>An identifier’s initial letter should be either a letter or an underscore.</a:t>
            </a:r>
          </a:p>
          <a:p>
            <a:pPr lvl="0" indent="-457200" marL="457200">
              <a:buAutoNum type="arabicPeriod"/>
            </a:pPr>
            <a:r>
              <a:rPr/>
              <a:t>Keywords such as int, while, and so on cannot be used as identifiers.</a:t>
            </a:r>
          </a:p>
          <a:p>
            <a:pPr lvl="0" indent="-457200" marL="457200">
              <a:buAutoNum type="arabicPeriod"/>
            </a:pPr>
            <a:r>
              <a:rPr/>
              <a:t>There are no restrictions on the length of an identification. However, if the identifier is larger than 31 characters, you may have issues with some compilers.</a:t>
            </a:r>
          </a:p>
          <a:p>
            <a:pPr lvl="1" indent="0" marL="457200">
              <a:buNone/>
            </a:pPr>
            <a:r>
              <a:rPr/>
              <a:t>If you follow the above criterion, you can use any name as an identifier; nevertheless, provide meaningful names to identifiers that make sense.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 Variables, Constants and Literals</a:t>
            </a:r>
          </a:p>
        </p:txBody>
      </p:sp>
      <p:sp>
        <p:nvSpPr>
          <p:cNvPr id="3" name="Content Placeholder 2"/>
          <p:cNvSpPr>
            <a:spLocks noGrp="1"/>
          </p:cNvSpPr>
          <p:nvPr>
            <p:ph idx="1"/>
          </p:nvPr>
        </p:nvSpPr>
        <p:spPr/>
        <p:txBody>
          <a:bodyPr/>
          <a:lstStyle/>
          <a:p>
            <a:pPr lvl="0" indent="0" marL="0">
              <a:buNone/>
            </a:pPr>
            <a:r>
              <a:rPr/>
              <a:t>This article will teach you about variables and the rules for naming variables. You will also learn about different literals and how to build constants in C programming.</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Variables</a:t>
            </a:r>
          </a:p>
          <a:p>
            <a:pPr lvl="0" indent="0" marL="0">
              <a:buNone/>
            </a:pPr>
            <a:r>
              <a:rPr/>
              <a:t>A variable in programming is a container (storage space) for data. Each variable should be given a unique name to denote the storage region (identifier). Variable names are simply a graphical representation of a memory location. As an example:</a:t>
            </a:r>
          </a:p>
          <a:p>
            <a:pPr lvl="0" indent="0">
              <a:buNone/>
            </a:pPr>
            <a:r>
              <a:rPr>
                <a:solidFill>
                  <a:srgbClr val="902000"/>
                </a:solidFill>
                <a:latin typeface="Courier"/>
              </a:rPr>
              <a:t>int</a:t>
            </a:r>
            <a:r>
              <a:rPr>
                <a:latin typeface="Courier"/>
              </a:rPr>
              <a:t> playerScore </a:t>
            </a:r>
            <a:r>
              <a:rPr>
                <a:solidFill>
                  <a:srgbClr val="666666"/>
                </a:solidFill>
                <a:latin typeface="Courier"/>
              </a:rPr>
              <a:t>=</a:t>
            </a:r>
            <a:r>
              <a:rPr>
                <a:latin typeface="Courier"/>
              </a:rPr>
              <a:t> </a:t>
            </a:r>
            <a:r>
              <a:rPr>
                <a:solidFill>
                  <a:srgbClr val="40A070"/>
                </a:solidFill>
                <a:latin typeface="Courier"/>
              </a:rPr>
              <a:t>95</a:t>
            </a:r>
            <a:r>
              <a:rPr>
                <a:solidFill>
                  <a:srgbClr val="666666"/>
                </a:solidFill>
                <a:latin typeface="Courier"/>
              </a:rPr>
              <a:t>;</a:t>
            </a:r>
          </a:p>
          <a:p>
            <a:pPr lvl="0" indent="0" marL="0">
              <a:buNone/>
            </a:pPr>
            <a:r>
              <a:rPr/>
              <a:t>In this case, </a:t>
            </a:r>
            <a:r>
              <a:rPr>
                <a:latin typeface="Courier"/>
              </a:rPr>
              <a:t>playerScore</a:t>
            </a:r>
            <a:r>
              <a:rPr/>
              <a:t> is an </a:t>
            </a:r>
            <a:r>
              <a:rPr>
                <a:latin typeface="Courier"/>
              </a:rPr>
              <a:t>int</a:t>
            </a:r>
            <a:r>
              <a:rPr/>
              <a:t> variable. The variable is given the integer value </a:t>
            </a:r>
            <a:r>
              <a:rPr>
                <a:latin typeface="Courier"/>
              </a:rPr>
              <a:t>95</a:t>
            </a:r>
            <a:r>
              <a:rPr/>
              <a:t>in this case.</a:t>
            </a:r>
          </a:p>
          <a:p>
            <a:pPr lvl="0" indent="0" marL="0">
              <a:buNone/>
            </a:pPr>
            <a:r>
              <a:rPr/>
              <a:t>A variable’s value may be altered, thus the term variable.</a:t>
            </a:r>
          </a:p>
          <a:p>
            <a:pPr lvl="0" indent="0">
              <a:buNone/>
            </a:pPr>
            <a:r>
              <a:rPr>
                <a:solidFill>
                  <a:srgbClr val="902000"/>
                </a:solidFill>
                <a:latin typeface="Courier"/>
              </a:rPr>
              <a:t>char</a:t>
            </a:r>
            <a:r>
              <a:rPr>
                <a:latin typeface="Courier"/>
              </a:rPr>
              <a:t> ch </a:t>
            </a:r>
            <a:r>
              <a:rPr>
                <a:solidFill>
                  <a:srgbClr val="666666"/>
                </a:solidFill>
                <a:latin typeface="Courier"/>
              </a:rPr>
              <a:t>=</a:t>
            </a:r>
            <a:r>
              <a:rPr>
                <a:latin typeface="Courier"/>
              </a:rPr>
              <a:t> </a:t>
            </a:r>
            <a:r>
              <a:rPr>
                <a:solidFill>
                  <a:srgbClr val="4070A0"/>
                </a:solidFill>
                <a:latin typeface="Courier"/>
              </a:rPr>
              <a:t>'a'</a:t>
            </a:r>
            <a:r>
              <a:rPr>
                <a:solidFill>
                  <a:srgbClr val="666666"/>
                </a:solidFill>
                <a:latin typeface="Courier"/>
              </a:rPr>
              <a:t>;</a:t>
            </a:r>
            <a:br/>
            <a:r>
              <a:rPr i="1">
                <a:solidFill>
                  <a:srgbClr val="60A0B0"/>
                </a:solidFill>
                <a:latin typeface="Courier"/>
              </a:rPr>
              <a:t>// some code</a:t>
            </a:r>
            <a:br/>
            <a:r>
              <a:rPr>
                <a:latin typeface="Courier"/>
              </a:rPr>
              <a:t>ch </a:t>
            </a:r>
            <a:r>
              <a:rPr>
                <a:solidFill>
                  <a:srgbClr val="666666"/>
                </a:solidFill>
                <a:latin typeface="Courier"/>
              </a:rPr>
              <a:t>=</a:t>
            </a:r>
            <a:r>
              <a:rPr>
                <a:latin typeface="Courier"/>
              </a:rPr>
              <a:t> </a:t>
            </a:r>
            <a:r>
              <a:rPr>
                <a:solidFill>
                  <a:srgbClr val="4070A0"/>
                </a:solidFill>
                <a:latin typeface="Courier"/>
              </a:rPr>
              <a:t>'l'</a:t>
            </a:r>
            <a:r>
              <a:rPr>
                <a:solidFill>
                  <a:srgbClr val="666666"/>
                </a:solidFill>
                <a:latin typeface="Courier"/>
              </a:rPr>
              <a: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Rules for naming a variable</a:t>
                </a:r>
              </a:p>
              <a:p>
                <a:pPr lvl="0" indent="-457200" marL="457200">
                  <a:buAutoNum type="arabicPeriod"/>
                </a:pPr>
                <a:r>
                  <a:rPr/>
                  <a:t>A variable name can only contain characters (uppercase and lowercase), numbers, and underscores.</a:t>
                </a:r>
              </a:p>
              <a:p>
                <a:pPr lvl="0" indent="-457200" marL="457200">
                  <a:buAutoNum type="arabicPeriod"/>
                </a:pPr>
                <a:r>
                  <a:rPr/>
                  <a:t>A variable’s initial letter should be either a letter or an underscore.</a:t>
                </a:r>
              </a:p>
              <a:p>
                <a:pPr lvl="0" indent="-457200" marL="457200">
                  <a:buAutoNum type="arabicPeriod"/>
                </a:pPr>
                <a:r>
                  <a:rPr/>
                  <a:t>There are no restrictions on the length of a variable name (identifier). However, if the variable name is larger than </a:t>
                </a:r>
                <a:r>
                  <a:rPr>
                    <a:latin typeface="Courier"/>
                  </a:rPr>
                  <a:t>31</a:t>
                </a:r>
                <a:r>
                  <a:rPr/>
                  <a:t>characters, you may have issues with some compilers.</a:t>
                </a:r>
              </a:p>
              <a:p>
                <a:pPr lvl="0" indent="0" marL="0">
                  <a:buNone/>
                </a:pPr>
                <a:r>
                  <a:rPr/>
                  <a:t>Please keep in mind that you should always aim to give variables meaningful names. For example, </a:t>
                </a:r>
                <a:r>
                  <a:rPr>
                    <a:latin typeface="Courier"/>
                  </a:rPr>
                  <a:t>firstName</a:t>
                </a:r>
                <a:r>
                  <a:rPr/>
                  <a:t> is a more appropriate variable name than </a:t>
                </a:r>
                <a:r>
                  <a:rPr>
                    <a:latin typeface="Courier"/>
                  </a:rPr>
                  <a:t>fn</a:t>
                </a:r>
                <a:r>
                  <a:rPr/>
                  <a:t>.</a:t>
                </a:r>
              </a:p>
              <a:p>
                <a:pPr lvl="0" indent="0" marL="0">
                  <a:buNone/>
                </a:pPr>
                <a:r>
                  <a:rPr/>
                  <a:t>C is a highly typed programming language. This means that once a variable is declared, it cannot be modified. As an example:</a:t>
                </a:r>
              </a:p>
              <a:p>
                <a:pPr lvl="0" indent="0">
                  <a:buNone/>
                </a:pPr>
                <a:r>
                  <a:rPr>
                    <a:solidFill>
                      <a:srgbClr val="902000"/>
                    </a:solidFill>
                    <a:latin typeface="Courier"/>
                  </a:rPr>
                  <a:t>int</a:t>
                </a:r>
                <a:r>
                  <a:rPr>
                    <a:latin typeface="Courier"/>
                  </a:rPr>
                  <a:t> number </a:t>
                </a:r>
                <a:r>
                  <a:rPr>
                    <a:solidFill>
                      <a:srgbClr val="666666"/>
                    </a:solidFill>
                    <a:latin typeface="Courier"/>
                  </a:rPr>
                  <a:t>=</a:t>
                </a:r>
                <a:r>
                  <a:rPr>
                    <a:latin typeface="Courier"/>
                  </a:rPr>
                  <a:t> </a:t>
                </a:r>
                <a:r>
                  <a:rPr>
                    <a:solidFill>
                      <a:srgbClr val="40A070"/>
                    </a:solidFill>
                    <a:latin typeface="Courier"/>
                  </a:rPr>
                  <a:t>5</a:t>
                </a:r>
                <a:r>
                  <a:rPr>
                    <a:solidFill>
                      <a:srgbClr val="666666"/>
                    </a:solidFill>
                    <a:latin typeface="Courier"/>
                  </a:rPr>
                  <a:t>;</a:t>
                </a:r>
                <a:r>
                  <a:rPr>
                    <a:latin typeface="Courier"/>
                  </a:rPr>
                  <a:t>      </a:t>
                </a:r>
                <a:r>
                  <a:rPr i="1">
                    <a:solidFill>
                      <a:srgbClr val="60A0B0"/>
                    </a:solidFill>
                    <a:latin typeface="Courier"/>
                  </a:rPr>
                  <a:t>// integer variable</a:t>
                </a:r>
                <a:br/>
                <a:r>
                  <a:rPr>
                    <a:latin typeface="Courier"/>
                  </a:rPr>
                  <a:t>number </a:t>
                </a:r>
                <a:r>
                  <a:rPr>
                    <a:solidFill>
                      <a:srgbClr val="666666"/>
                    </a:solidFill>
                    <a:latin typeface="Courier"/>
                  </a:rPr>
                  <a:t>=</a:t>
                </a:r>
                <a:r>
                  <a:rPr>
                    <a:latin typeface="Courier"/>
                  </a:rPr>
                  <a:t> </a:t>
                </a:r>
                <a:r>
                  <a:rPr>
                    <a:solidFill>
                      <a:srgbClr val="40A070"/>
                    </a:solidFill>
                    <a:latin typeface="Courier"/>
                  </a:rPr>
                  <a:t>5.5</a:t>
                </a:r>
                <a:r>
                  <a:rPr>
                    <a:solidFill>
                      <a:srgbClr val="666666"/>
                    </a:solidFill>
                    <a:latin typeface="Courier"/>
                  </a:rPr>
                  <a:t>;</a:t>
                </a:r>
                <a:r>
                  <a:rPr>
                    <a:latin typeface="Courier"/>
                  </a:rPr>
                  <a:t>        </a:t>
                </a:r>
                <a:r>
                  <a:rPr i="1">
                    <a:solidFill>
                      <a:srgbClr val="60A0B0"/>
                    </a:solidFill>
                    <a:latin typeface="Courier"/>
                  </a:rPr>
                  <a:t>// error</a:t>
                </a:r>
                <a:br/>
                <a:r>
                  <a:rPr>
                    <a:solidFill>
                      <a:srgbClr val="902000"/>
                    </a:solidFill>
                    <a:latin typeface="Courier"/>
                  </a:rPr>
                  <a:t>double</a:t>
                </a:r>
                <a:r>
                  <a:rPr>
                    <a:latin typeface="Courier"/>
                  </a:rPr>
                  <a:t> number</a:t>
                </a:r>
                <a:r>
                  <a:rPr>
                    <a:solidFill>
                      <a:srgbClr val="666666"/>
                    </a:solidFill>
                    <a:latin typeface="Courier"/>
                  </a:rPr>
                  <a:t>;</a:t>
                </a:r>
                <a:r>
                  <a:rPr>
                    <a:latin typeface="Courier"/>
                  </a:rPr>
                  <a:t>       </a:t>
                </a:r>
                <a:r>
                  <a:rPr i="1">
                    <a:solidFill>
                      <a:srgbClr val="60A0B0"/>
                    </a:solidFill>
                    <a:latin typeface="Courier"/>
                  </a:rPr>
                  <a:t>// error</a:t>
                </a:r>
              </a:p>
              <a:p>
                <a:pPr lvl="0" indent="0" marL="0">
                  <a:buNone/>
                </a:pPr>
                <a:r>
                  <a:rPr/>
                  <a:t>In this case, the type of number variable is int. This variable cannot be assigned the floating-point (decimal) value 5.5. Furthermore, you cannot change the variable’s data type to double. By the way, in order to hold decimal values in C, you must designate their type as double or float.</a:t>
                </a:r>
              </a:p>
              <a:p>
                <a:pPr lvl="0" indent="0" marL="0">
                  <a:spcBef>
                    <a:spcPts val="3000"/>
                  </a:spcBef>
                  <a:buNone/>
                </a:pPr>
                <a:r>
                  <a:rPr b="1"/>
                  <a:t>Literals</a:t>
                </a:r>
              </a:p>
              <a:p>
                <a:pPr lvl="0" indent="0" marL="0">
                  <a:buNone/>
                </a:pPr>
                <a:r>
                  <a:rPr/>
                  <a:t>Literals are data that are used to represent fixed values. They can be directly utilized in the code. For example: 1, 2.5, ‘c,’ and so on. Literals are 1, 2.5, and ‘c’ in this case. Why? These words cannot have various values assigned to them.</a:t>
                </a:r>
              </a:p>
              <a:p>
                <a:pPr lvl="0" indent="0" marL="0">
                  <a:spcBef>
                    <a:spcPts val="3000"/>
                  </a:spcBef>
                  <a:buNone/>
                </a:pPr>
                <a:r>
                  <a:rPr b="1"/>
                  <a:t>1. Integers</a:t>
                </a:r>
              </a:p>
              <a:p>
                <a:pPr lvl="0" indent="0" marL="0">
                  <a:buNone/>
                </a:pPr>
                <a:r>
                  <a:rPr/>
                  <a:t>An integer is a numeric literal (related with numbers) that does not have any fractional or exponential components. In C programming, there are three types of integer literals:</a:t>
                </a:r>
              </a:p>
              <a:p>
                <a:pPr lvl="0"/>
                <a:r>
                  <a:rPr/>
                  <a:t>digits (base 10)</a:t>
                </a:r>
              </a:p>
              <a:p>
                <a:pPr lvl="0"/>
                <a:r>
                  <a:rPr/>
                  <a:t>the number octal (base 8)</a:t>
                </a:r>
              </a:p>
              <a:p>
                <a:pPr lvl="0"/>
                <a:r>
                  <a:rPr/>
                  <a:t>hexadecimal (base 16)</a:t>
                </a:r>
              </a:p>
              <a:p>
                <a:pPr lvl="0" indent="0" marL="0">
                  <a:buNone/>
                </a:pPr>
                <a:r>
                  <a:rPr/>
                  <a:t>For example:</a:t>
                </a:r>
              </a:p>
              <a:p>
                <a:pPr lvl="0" indent="0">
                  <a:buNone/>
                </a:pPr>
                <a:r>
                  <a:rPr>
                    <a:latin typeface="Courier"/>
                  </a:rPr>
                  <a:t>Decimal</a:t>
                </a:r>
                <a:r>
                  <a:rPr>
                    <a:solidFill>
                      <a:srgbClr val="666666"/>
                    </a:solidFill>
                    <a:latin typeface="Courier"/>
                  </a:rPr>
                  <a:t>:</a:t>
                </a:r>
                <a:r>
                  <a:rPr>
                    <a:latin typeface="Courier"/>
                  </a:rPr>
                  <a:t> </a:t>
                </a:r>
                <a:r>
                  <a:rPr>
                    <a:solidFill>
                      <a:srgbClr val="40A070"/>
                    </a:solidFill>
                    <a:latin typeface="Courier"/>
                  </a:rPr>
                  <a:t>0</a:t>
                </a:r>
                <a:r>
                  <a:rPr>
                    <a:solidFill>
                      <a:srgbClr val="666666"/>
                    </a:solidFill>
                    <a:latin typeface="Courier"/>
                  </a:rPr>
                  <a:t>,</a:t>
                </a:r>
                <a:r>
                  <a:rPr>
                    <a:latin typeface="Courier"/>
                  </a:rPr>
                  <a:t> </a:t>
                </a:r>
                <a:r>
                  <a:rPr>
                    <a:solidFill>
                      <a:srgbClr val="666666"/>
                    </a:solidFill>
                    <a:latin typeface="Courier"/>
                  </a:rPr>
                  <a:t>-</a:t>
                </a:r>
                <a:r>
                  <a:rPr>
                    <a:solidFill>
                      <a:srgbClr val="40A070"/>
                    </a:solidFill>
                    <a:latin typeface="Courier"/>
                  </a:rPr>
                  <a:t>9</a:t>
                </a:r>
                <a:r>
                  <a:rPr>
                    <a:solidFill>
                      <a:srgbClr val="666666"/>
                    </a:solidFill>
                    <a:latin typeface="Courier"/>
                  </a:rPr>
                  <a:t>,</a:t>
                </a:r>
                <a:r>
                  <a:rPr>
                    <a:latin typeface="Courier"/>
                  </a:rPr>
                  <a:t> </a:t>
                </a:r>
                <a:r>
                  <a:rPr>
                    <a:solidFill>
                      <a:srgbClr val="40A070"/>
                    </a:solidFill>
                    <a:latin typeface="Courier"/>
                  </a:rPr>
                  <a:t>22</a:t>
                </a:r>
                <a:r>
                  <a:rPr>
                    <a:latin typeface="Courier"/>
                  </a:rPr>
                  <a:t> etc</a:t>
                </a:r>
                <a:br/>
                <a:r>
                  <a:rPr>
                    <a:latin typeface="Courier"/>
                  </a:rPr>
                  <a:t>Octal</a:t>
                </a:r>
                <a:r>
                  <a:rPr>
                    <a:solidFill>
                      <a:srgbClr val="666666"/>
                    </a:solidFill>
                    <a:latin typeface="Courier"/>
                  </a:rPr>
                  <a:t>:</a:t>
                </a:r>
                <a:r>
                  <a:rPr>
                    <a:latin typeface="Courier"/>
                  </a:rPr>
                  <a:t> </a:t>
                </a:r>
                <a:r>
                  <a:rPr>
                    <a:solidFill>
                      <a:srgbClr val="40A070"/>
                    </a:solidFill>
                    <a:latin typeface="Courier"/>
                  </a:rPr>
                  <a:t>021</a:t>
                </a:r>
                <a:r>
                  <a:rPr>
                    <a:solidFill>
                      <a:srgbClr val="666666"/>
                    </a:solidFill>
                    <a:latin typeface="Courier"/>
                  </a:rPr>
                  <a:t>,</a:t>
                </a:r>
                <a:r>
                  <a:rPr>
                    <a:latin typeface="Courier"/>
                  </a:rPr>
                  <a:t> </a:t>
                </a:r>
                <a:r>
                  <a:rPr>
                    <a:solidFill>
                      <a:srgbClr val="40A070"/>
                    </a:solidFill>
                    <a:latin typeface="Courier"/>
                  </a:rPr>
                  <a:t>077</a:t>
                </a:r>
                <a:r>
                  <a:rPr>
                    <a:solidFill>
                      <a:srgbClr val="666666"/>
                    </a:solidFill>
                    <a:latin typeface="Courier"/>
                  </a:rPr>
                  <a:t>,</a:t>
                </a:r>
                <a:r>
                  <a:rPr>
                    <a:latin typeface="Courier"/>
                  </a:rPr>
                  <a:t> </a:t>
                </a:r>
                <a:r>
                  <a:rPr>
                    <a:solidFill>
                      <a:srgbClr val="40A070"/>
                    </a:solidFill>
                    <a:latin typeface="Courier"/>
                  </a:rPr>
                  <a:t>033</a:t>
                </a:r>
                <a:r>
                  <a:rPr>
                    <a:latin typeface="Courier"/>
                  </a:rPr>
                  <a:t> etc</a:t>
                </a:r>
                <a:br/>
                <a:r>
                  <a:rPr>
                    <a:latin typeface="Courier"/>
                  </a:rPr>
                  <a:t>Hexadecimal</a:t>
                </a:r>
                <a:r>
                  <a:rPr>
                    <a:solidFill>
                      <a:srgbClr val="666666"/>
                    </a:solidFill>
                    <a:latin typeface="Courier"/>
                  </a:rPr>
                  <a:t>:</a:t>
                </a:r>
                <a:r>
                  <a:rPr>
                    <a:latin typeface="Courier"/>
                  </a:rPr>
                  <a:t> </a:t>
                </a:r>
                <a:r>
                  <a:rPr>
                    <a:solidFill>
                      <a:srgbClr val="40A070"/>
                    </a:solidFill>
                    <a:latin typeface="Courier"/>
                  </a:rPr>
                  <a:t>0x7f</a:t>
                </a:r>
                <a:r>
                  <a:rPr>
                    <a:solidFill>
                      <a:srgbClr val="666666"/>
                    </a:solidFill>
                    <a:latin typeface="Courier"/>
                  </a:rPr>
                  <a:t>,</a:t>
                </a:r>
                <a:r>
                  <a:rPr>
                    <a:latin typeface="Courier"/>
                  </a:rPr>
                  <a:t> </a:t>
                </a:r>
                <a:r>
                  <a:rPr>
                    <a:solidFill>
                      <a:srgbClr val="40A070"/>
                    </a:solidFill>
                    <a:latin typeface="Courier"/>
                  </a:rPr>
                  <a:t>0x2a</a:t>
                </a:r>
                <a:r>
                  <a:rPr>
                    <a:solidFill>
                      <a:srgbClr val="666666"/>
                    </a:solidFill>
                    <a:latin typeface="Courier"/>
                  </a:rPr>
                  <a:t>,</a:t>
                </a:r>
                <a:r>
                  <a:rPr>
                    <a:latin typeface="Courier"/>
                  </a:rPr>
                  <a:t> </a:t>
                </a:r>
                <a:r>
                  <a:rPr>
                    <a:solidFill>
                      <a:srgbClr val="40A070"/>
                    </a:solidFill>
                    <a:latin typeface="Courier"/>
                  </a:rPr>
                  <a:t>0x521</a:t>
                </a:r>
                <a:r>
                  <a:rPr>
                    <a:latin typeface="Courier"/>
                  </a:rPr>
                  <a:t> etc</a:t>
                </a:r>
              </a:p>
              <a:p>
                <a:pPr lvl="0" indent="0" marL="0">
                  <a:buNone/>
                </a:pPr>
                <a:r>
                  <a:rPr/>
                  <a:t>In C, octal begins with a 0 while hexadecimal begins with a 0x.</a:t>
                </a:r>
              </a:p>
              <a:p>
                <a:pPr lvl="0" indent="0" marL="0">
                  <a:spcBef>
                    <a:spcPts val="3000"/>
                  </a:spcBef>
                  <a:buNone/>
                </a:pPr>
                <a:r>
                  <a:rPr b="1"/>
                  <a:t>2. Floating-point Literals</a:t>
                </a:r>
              </a:p>
              <a:p>
                <a:pPr lvl="0" indent="0" marL="0">
                  <a:buNone/>
                </a:pPr>
                <a:r>
                  <a:rPr/>
                  <a:t>A floating-point literal is a numeric literal with a fractional or exponent form. As an example:</a:t>
                </a:r>
              </a:p>
              <a:p>
                <a:pPr lvl="0" indent="0">
                  <a:buNone/>
                </a:pPr>
                <a:r>
                  <a:rPr>
                    <a:solidFill>
                      <a:srgbClr val="666666"/>
                    </a:solidFill>
                    <a:latin typeface="Courier"/>
                  </a:rPr>
                  <a:t>-</a:t>
                </a:r>
                <a:r>
                  <a:rPr>
                    <a:solidFill>
                      <a:srgbClr val="40A070"/>
                    </a:solidFill>
                    <a:latin typeface="Courier"/>
                  </a:rPr>
                  <a:t>2.0</a:t>
                </a:r>
                <a:br/>
                <a:r>
                  <a:rPr>
                    <a:solidFill>
                      <a:srgbClr val="40A070"/>
                    </a:solidFill>
                    <a:latin typeface="Courier"/>
                  </a:rPr>
                  <a:t>0.0000234</a:t>
                </a:r>
                <a:br/>
                <a:r>
                  <a:rPr>
                    <a:solidFill>
                      <a:srgbClr val="666666"/>
                    </a:solidFill>
                    <a:latin typeface="Courier"/>
                  </a:rPr>
                  <a:t>-</a:t>
                </a:r>
                <a:r>
                  <a:rPr>
                    <a:solidFill>
                      <a:srgbClr val="40A070"/>
                    </a:solidFill>
                    <a:latin typeface="Courier"/>
                  </a:rPr>
                  <a:t>0.22E-5</a:t>
                </a:r>
              </a:p>
              <a:p>
                <a:pPr lvl="0" indent="0" marL="0">
                  <a:buNone/>
                </a:pPr>
                <a:r>
                  <a:rPr/>
                  <a:t>Please note that</a:t>
                </a:r>
              </a:p>
              <a:p>
                <a:pPr lvl="0" indent="0" marL="0">
                  <a:buNone/>
                </a:pPr>
                <a14:m>
                  <m:oMathPara xmlns:m="http://schemas.openxmlformats.org/officeDocument/2006/math">
                    <m:oMathParaPr>
                      <m:jc m:val="center"/>
                    </m:oMathParaPr>
                    <m:oMath>
                      <m:r>
                        <m:t>E</m:t>
                      </m:r>
                      <m:r>
                        <m:rPr>
                          <m:sty m:val="p"/>
                        </m:rPr>
                        <m:t>−</m:t>
                      </m:r>
                      <m:r>
                        <m:t>5</m:t>
                      </m:r>
                      <m:r>
                        <m:rPr>
                          <m:sty m:val="p"/>
                        </m:rPr>
                        <m:t>=</m:t>
                      </m:r>
                      <m:sSup>
                        <m:e>
                          <m:r>
                            <m:t>10</m:t>
                          </m:r>
                        </m:e>
                        <m:sup>
                          <m:r>
                            <m:rPr>
                              <m:sty m:val="p"/>
                            </m:rPr>
                            <m:t>−</m:t>
                          </m:r>
                          <m:r>
                            <m:t>5</m:t>
                          </m:r>
                        </m:sup>
                      </m:sSup>
                    </m:oMath>
                  </m:oMathPara>
                </a14:m>
              </a:p>
              <a:p>
                <a:pPr lvl="0" indent="0" marL="0">
                  <a:spcBef>
                    <a:spcPts val="3000"/>
                  </a:spcBef>
                  <a:buNone/>
                </a:pPr>
                <a:r>
                  <a:rPr b="1"/>
                  <a:t>3. Characters</a:t>
                </a:r>
              </a:p>
              <a:p>
                <a:pPr lvl="0" indent="0" marL="0">
                  <a:buNone/>
                </a:pPr>
                <a:r>
                  <a:rPr/>
                  <a:t>Enclosing a single character inside single quote marks yields a character literal. For example, ‘a’,‘m’, ‘F’, ‘2’, “, and so on.</a:t>
                </a:r>
              </a:p>
              <a:p>
                <a:pPr lvl="0" indent="0" marL="0">
                  <a:spcBef>
                    <a:spcPts val="3000"/>
                  </a:spcBef>
                  <a:buNone/>
                </a:pPr>
                <a:r>
                  <a:rPr b="1"/>
                  <a:t>4. Escape Sequences</a:t>
                </a:r>
              </a:p>
              <a:p>
                <a:pPr lvl="0" indent="0" marL="0">
                  <a:buNone/>
                </a:pPr>
                <a:r>
                  <a:rPr/>
                  <a:t>In C programming, it is sometimes important to employ characters that cannot be typed or have specific meaning. For instance, newline (enter), tab, question mark, and so on.</a:t>
                </a:r>
              </a:p>
              <a:p>
                <a:pPr lvl="0" indent="0" marL="0">
                  <a:buNone/>
                </a:pPr>
                <a:r>
                  <a:rPr/>
                  <a:t>Escape sequences are utilized to utilise these characters.</a:t>
                </a:r>
              </a:p>
            </p:txBody>
          </p:sp>
        </mc:Choice>
      </mc:AlternateContent>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Escape Sequences</a:t>
                      </a:r>
                    </a:p>
                  </a:txBody>
                  <a:tcPr/>
                </a:tc>
                <a:tc>
                  <a:txBody>
                    <a:bodyPr/>
                    <a:lstStyle/>
                    <a:p>
                      <a:pPr lvl="0" indent="0" marL="0">
                        <a:buNone/>
                      </a:pPr>
                      <a:r>
                        <a:rPr/>
                        <a:t>Character</a:t>
                      </a:r>
                    </a:p>
                  </a:txBody>
                  <a:tcPr/>
                </a:tc>
              </a:tr>
              <a:tr h="0">
                <a:tc>
                  <a:txBody>
                    <a:bodyPr/>
                    <a:lstStyle/>
                    <a:p>
                      <a:pPr lvl="0" indent="0" marL="0">
                        <a:buNone/>
                      </a:pPr>
                      <a:r>
                        <a:rPr>
                          <a:latin typeface="Courier"/>
                        </a:rPr>
                        <a:t>\b</a:t>
                      </a:r>
                    </a:p>
                  </a:txBody>
                </a:tc>
                <a:tc>
                  <a:txBody>
                    <a:bodyPr/>
                    <a:lstStyle/>
                    <a:p>
                      <a:pPr lvl="0" indent="0" marL="0">
                        <a:buNone/>
                      </a:pPr>
                      <a:r>
                        <a:rPr/>
                        <a:t>Backspace</a:t>
                      </a:r>
                    </a:p>
                  </a:txBody>
                </a:tc>
              </a:tr>
              <a:tr h="0">
                <a:tc>
                  <a:txBody>
                    <a:bodyPr/>
                    <a:lstStyle/>
                    <a:p>
                      <a:pPr lvl="0" indent="0" marL="0">
                        <a:buNone/>
                      </a:pPr>
                      <a:r>
                        <a:rPr>
                          <a:latin typeface="Courier"/>
                        </a:rPr>
                        <a:t>\f</a:t>
                      </a:r>
                    </a:p>
                  </a:txBody>
                </a:tc>
                <a:tc>
                  <a:txBody>
                    <a:bodyPr/>
                    <a:lstStyle/>
                    <a:p>
                      <a:pPr lvl="0" indent="0" marL="0">
                        <a:buNone/>
                      </a:pPr>
                      <a:r>
                        <a:rPr/>
                        <a:t>Form feed</a:t>
                      </a:r>
                    </a:p>
                  </a:txBody>
                </a:tc>
              </a:tr>
              <a:tr h="0">
                <a:tc>
                  <a:txBody>
                    <a:bodyPr/>
                    <a:lstStyle/>
                    <a:p>
                      <a:pPr lvl="0" indent="0" marL="0">
                        <a:buNone/>
                      </a:pPr>
                      <a:r>
                        <a:rPr>
                          <a:latin typeface="Courier"/>
                        </a:rPr>
                        <a:t>\n</a:t>
                      </a:r>
                    </a:p>
                  </a:txBody>
                </a:tc>
                <a:tc>
                  <a:txBody>
                    <a:bodyPr/>
                    <a:lstStyle/>
                    <a:p>
                      <a:pPr lvl="0" indent="0" marL="0">
                        <a:buNone/>
                      </a:pPr>
                      <a:r>
                        <a:rPr/>
                        <a:t>Newline</a:t>
                      </a:r>
                    </a:p>
                  </a:txBody>
                </a:tc>
              </a:tr>
              <a:tr h="0">
                <a:tc>
                  <a:txBody>
                    <a:bodyPr/>
                    <a:lstStyle/>
                    <a:p>
                      <a:pPr lvl="0" indent="0" marL="0">
                        <a:buNone/>
                      </a:pPr>
                      <a:r>
                        <a:rPr>
                          <a:latin typeface="Courier"/>
                        </a:rPr>
                        <a:t>\r</a:t>
                      </a:r>
                    </a:p>
                  </a:txBody>
                </a:tc>
                <a:tc>
                  <a:txBody>
                    <a:bodyPr/>
                    <a:lstStyle/>
                    <a:p>
                      <a:pPr lvl="0" indent="0" marL="0">
                        <a:buNone/>
                      </a:pPr>
                      <a:r>
                        <a:rPr/>
                        <a:t>Return</a:t>
                      </a:r>
                    </a:p>
                  </a:txBody>
                </a:tc>
              </a:tr>
              <a:tr h="0">
                <a:tc>
                  <a:txBody>
                    <a:bodyPr/>
                    <a:lstStyle/>
                    <a:p>
                      <a:pPr lvl="0" indent="0" marL="0">
                        <a:buNone/>
                      </a:pPr>
                      <a:r>
                        <a:rPr>
                          <a:latin typeface="Courier"/>
                        </a:rPr>
                        <a:t>\t</a:t>
                      </a:r>
                    </a:p>
                  </a:txBody>
                </a:tc>
                <a:tc>
                  <a:txBody>
                    <a:bodyPr/>
                    <a:lstStyle/>
                    <a:p>
                      <a:pPr lvl="0" indent="0" marL="0">
                        <a:buNone/>
                      </a:pPr>
                      <a:r>
                        <a:rPr/>
                        <a:t>Horizontal Tab</a:t>
                      </a:r>
                    </a:p>
                  </a:txBody>
                </a:tc>
              </a:tr>
              <a:tr h="0">
                <a:tc>
                  <a:txBody>
                    <a:bodyPr/>
                    <a:lstStyle/>
                    <a:p>
                      <a:pPr lvl="0" indent="0" marL="0">
                        <a:buNone/>
                      </a:pPr>
                      <a:r>
                        <a:rPr>
                          <a:latin typeface="Courier"/>
                        </a:rPr>
                        <a:t>\v</a:t>
                      </a:r>
                    </a:p>
                  </a:txBody>
                </a:tc>
                <a:tc>
                  <a:txBody>
                    <a:bodyPr/>
                    <a:lstStyle/>
                    <a:p>
                      <a:pPr lvl="0" indent="0" marL="0">
                        <a:buNone/>
                      </a:pPr>
                      <a:r>
                        <a:rPr/>
                        <a:t>Vertical Tab</a:t>
                      </a:r>
                    </a:p>
                  </a:txBody>
                </a:tc>
              </a:tr>
              <a:tr h="0">
                <a:tc>
                  <a:txBody>
                    <a:bodyPr/>
                    <a:lstStyle/>
                    <a:p>
                      <a:pPr lvl="0" indent="0" marL="0">
                        <a:buNone/>
                      </a:pPr>
                      <a:r>
                        <a:rPr>
                          <a:latin typeface="Courier"/>
                        </a:rPr>
                        <a:t>\\\             | Backslash             | |</a:t>
                      </a:r>
                      <a:r>
                        <a:rPr/>
                        <a:t>'</a:t>
                      </a:r>
                      <a:r>
                        <a:rPr>
                          <a:latin typeface="Courier"/>
                        </a:rPr>
                        <a:t>| Single quotation mark | |</a:t>
                      </a:r>
                      <a:r>
                        <a:rPr/>
                        <a:t>"</a:t>
                      </a:r>
                      <a:r>
                        <a:rPr>
                          <a:latin typeface="Courier"/>
                        </a:rPr>
                        <a:t>| Double quotation mark | |</a:t>
                      </a:r>
                      <a:r>
                        <a:rPr/>
                        <a:t>?</a:t>
                      </a:r>
                      <a:r>
                        <a:rPr>
                          <a:latin typeface="Courier"/>
                        </a:rPr>
                        <a:t>| Question mark         | |</a:t>
                      </a:r>
                      <a:r>
                        <a:rPr/>
                        <a:t>\0`</a:t>
                      </a:r>
                    </a:p>
                  </a:txBody>
                </a:tc>
                <a:tc>
                  <a:txBody>
                    <a:bodyPr/>
                    <a:lstStyle/>
                    <a:p>
                      <a:pPr lvl="0" indent="0" marL="0">
                        <a:buNone/>
                      </a:pPr>
                      <a:r>
                        <a:rPr/>
                        <a:t>Null character</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 Functional Console Programming</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5. String Literals</a:t>
            </a:r>
          </a:p>
          <a:p>
            <a:pPr lvl="0" indent="0" marL="0">
              <a:buNone/>
            </a:pPr>
            <a:r>
              <a:rPr/>
              <a:t>A string literal is a string of characters surrounded by double quotation marks. As an example:</a:t>
            </a:r>
          </a:p>
          <a:p>
            <a:pPr lvl="0" indent="0">
              <a:buNone/>
            </a:pPr>
            <a:r>
              <a:rPr>
                <a:solidFill>
                  <a:srgbClr val="4070A0"/>
                </a:solidFill>
                <a:latin typeface="Courier"/>
              </a:rPr>
              <a:t>"good"</a:t>
            </a:r>
            <a:r>
              <a:rPr>
                <a:latin typeface="Courier"/>
              </a:rPr>
              <a:t>                  </a:t>
            </a:r>
            <a:r>
              <a:rPr i="1">
                <a:solidFill>
                  <a:srgbClr val="60A0B0"/>
                </a:solidFill>
                <a:latin typeface="Courier"/>
              </a:rPr>
              <a:t>//string constant</a:t>
            </a:r>
            <a:br/>
            <a:r>
              <a:rPr>
                <a:solidFill>
                  <a:srgbClr val="4070A0"/>
                </a:solidFill>
                <a:latin typeface="Courier"/>
              </a:rPr>
              <a:t>""</a:t>
            </a:r>
            <a:r>
              <a:rPr>
                <a:latin typeface="Courier"/>
              </a:rPr>
              <a:t>                     </a:t>
            </a:r>
            <a:r>
              <a:rPr i="1">
                <a:solidFill>
                  <a:srgbClr val="60A0B0"/>
                </a:solidFill>
                <a:latin typeface="Courier"/>
              </a:rPr>
              <a:t>//null string constant</a:t>
            </a:r>
            <a:br/>
            <a:r>
              <a:rPr>
                <a:solidFill>
                  <a:srgbClr val="4070A0"/>
                </a:solidFill>
                <a:latin typeface="Courier"/>
              </a:rPr>
              <a:t>"      "</a:t>
            </a:r>
            <a:r>
              <a:rPr>
                <a:latin typeface="Courier"/>
              </a:rPr>
              <a:t>               </a:t>
            </a:r>
            <a:r>
              <a:rPr i="1">
                <a:solidFill>
                  <a:srgbClr val="60A0B0"/>
                </a:solidFill>
                <a:latin typeface="Courier"/>
              </a:rPr>
              <a:t>//string constant of six white space</a:t>
            </a:r>
            <a:br/>
            <a:r>
              <a:rPr>
                <a:solidFill>
                  <a:srgbClr val="4070A0"/>
                </a:solidFill>
                <a:latin typeface="Courier"/>
              </a:rPr>
              <a:t>"x"</a:t>
            </a:r>
            <a:r>
              <a:rPr>
                <a:latin typeface="Courier"/>
              </a:rPr>
              <a:t>                    </a:t>
            </a:r>
            <a:r>
              <a:rPr i="1">
                <a:solidFill>
                  <a:srgbClr val="60A0B0"/>
                </a:solidFill>
                <a:latin typeface="Courier"/>
              </a:rPr>
              <a:t>//string constant having a single character.</a:t>
            </a:r>
            <a:br/>
            <a:r>
              <a:rPr>
                <a:solidFill>
                  <a:srgbClr val="4070A0"/>
                </a:solidFill>
                <a:latin typeface="Courier"/>
              </a:rPr>
              <a:t>"Earth is round\n"</a:t>
            </a:r>
            <a:r>
              <a:rPr>
                <a:latin typeface="Courier"/>
              </a:rPr>
              <a:t>         </a:t>
            </a:r>
            <a:r>
              <a:rPr i="1">
                <a:solidFill>
                  <a:srgbClr val="60A0B0"/>
                </a:solidFill>
                <a:latin typeface="Courier"/>
              </a:rPr>
              <a:t>//prints string with a newline</a:t>
            </a:r>
          </a:p>
          <a:p>
            <a:pPr lvl="0" indent="0" marL="0">
              <a:spcBef>
                <a:spcPts val="3000"/>
              </a:spcBef>
              <a:buNone/>
            </a:pPr>
            <a:r>
              <a:rPr b="1"/>
              <a:t>Constants</a:t>
            </a:r>
          </a:p>
          <a:p>
            <a:pPr lvl="0" indent="0" marL="0">
              <a:buNone/>
            </a:pPr>
            <a:r>
              <a:rPr/>
              <a:t>The const keyword can be used to declare a variable whose value cannot be modified. This will result in a constant. As an example,</a:t>
            </a:r>
          </a:p>
          <a:p>
            <a:pPr lvl="0" indent="0">
              <a:buNone/>
            </a:pPr>
            <a:r>
              <a:rPr>
                <a:solidFill>
                  <a:srgbClr val="902000"/>
                </a:solidFill>
                <a:latin typeface="Courier"/>
              </a:rPr>
              <a:t>const</a:t>
            </a:r>
            <a:r>
              <a:rPr>
                <a:latin typeface="Courier"/>
              </a:rPr>
              <a:t> </a:t>
            </a:r>
            <a:r>
              <a:rPr>
                <a:solidFill>
                  <a:srgbClr val="902000"/>
                </a:solidFill>
                <a:latin typeface="Courier"/>
              </a:rPr>
              <a:t>double</a:t>
            </a:r>
            <a:r>
              <a:rPr>
                <a:latin typeface="Courier"/>
              </a:rPr>
              <a:t> PI </a:t>
            </a:r>
            <a:r>
              <a:rPr>
                <a:solidFill>
                  <a:srgbClr val="666666"/>
                </a:solidFill>
                <a:latin typeface="Courier"/>
              </a:rPr>
              <a:t>=</a:t>
            </a:r>
            <a:r>
              <a:rPr>
                <a:latin typeface="Courier"/>
              </a:rPr>
              <a:t> </a:t>
            </a:r>
            <a:r>
              <a:rPr>
                <a:solidFill>
                  <a:srgbClr val="40A070"/>
                </a:solidFill>
                <a:latin typeface="Courier"/>
              </a:rPr>
              <a:t>3.14</a:t>
            </a:r>
            <a:r>
              <a:rPr>
                <a:solidFill>
                  <a:srgbClr val="666666"/>
                </a:solidFill>
                <a:latin typeface="Courier"/>
              </a:rPr>
              <a:t>;</a:t>
            </a:r>
          </a:p>
          <a:p>
            <a:pPr lvl="0" indent="0" marL="0">
              <a:buNone/>
            </a:pPr>
            <a:r>
              <a:rPr/>
              <a:t>We’ve introduced the keyword const. PI is a symbolic constant in this context; its value cannot be modified.</a:t>
            </a:r>
          </a:p>
          <a:p>
            <a:pPr lvl="0" indent="0">
              <a:buNone/>
            </a:pPr>
            <a:r>
              <a:rPr>
                <a:solidFill>
                  <a:srgbClr val="902000"/>
                </a:solidFill>
                <a:latin typeface="Courier"/>
              </a:rPr>
              <a:t>const</a:t>
            </a:r>
            <a:r>
              <a:rPr>
                <a:latin typeface="Courier"/>
              </a:rPr>
              <a:t> </a:t>
            </a:r>
            <a:r>
              <a:rPr>
                <a:solidFill>
                  <a:srgbClr val="902000"/>
                </a:solidFill>
                <a:latin typeface="Courier"/>
              </a:rPr>
              <a:t>double</a:t>
            </a:r>
            <a:r>
              <a:rPr>
                <a:latin typeface="Courier"/>
              </a:rPr>
              <a:t> PI </a:t>
            </a:r>
            <a:r>
              <a:rPr>
                <a:solidFill>
                  <a:srgbClr val="666666"/>
                </a:solidFill>
                <a:latin typeface="Courier"/>
              </a:rPr>
              <a:t>=</a:t>
            </a:r>
            <a:r>
              <a:rPr>
                <a:latin typeface="Courier"/>
              </a:rPr>
              <a:t> </a:t>
            </a:r>
            <a:r>
              <a:rPr>
                <a:solidFill>
                  <a:srgbClr val="40A070"/>
                </a:solidFill>
                <a:latin typeface="Courier"/>
              </a:rPr>
              <a:t>3.14</a:t>
            </a:r>
            <a:r>
              <a:rPr>
                <a:solidFill>
                  <a:srgbClr val="666666"/>
                </a:solidFill>
                <a:latin typeface="Courier"/>
              </a:rPr>
              <a:t>;</a:t>
            </a:r>
            <a:br/>
            <a:r>
              <a:rPr>
                <a:latin typeface="Courier"/>
              </a:rPr>
              <a:t>PI </a:t>
            </a:r>
            <a:r>
              <a:rPr>
                <a:solidFill>
                  <a:srgbClr val="666666"/>
                </a:solidFill>
                <a:latin typeface="Courier"/>
              </a:rPr>
              <a:t>=</a:t>
            </a:r>
            <a:r>
              <a:rPr>
                <a:latin typeface="Courier"/>
              </a:rPr>
              <a:t> </a:t>
            </a:r>
            <a:r>
              <a:rPr>
                <a:solidFill>
                  <a:srgbClr val="40A070"/>
                </a:solidFill>
                <a:latin typeface="Courier"/>
              </a:rPr>
              <a:t>2.9</a:t>
            </a:r>
            <a:r>
              <a:rPr>
                <a:solidFill>
                  <a:srgbClr val="666666"/>
                </a:solidFill>
                <a:latin typeface="Courier"/>
              </a:rPr>
              <a:t>;</a:t>
            </a:r>
            <a:r>
              <a:rPr>
                <a:latin typeface="Courier"/>
              </a:rPr>
              <a:t> </a:t>
            </a:r>
            <a:r>
              <a:rPr i="1">
                <a:solidFill>
                  <a:srgbClr val="60A0B0"/>
                </a:solidFill>
                <a:latin typeface="Courier"/>
              </a:rPr>
              <a:t>//Error</a:t>
            </a:r>
          </a:p>
          <a:p>
            <a:pPr lvl="0" indent="0" marL="0">
              <a:buNone/>
            </a:pPr>
            <a:r>
              <a:rPr/>
              <a:t>You may also use the </a:t>
            </a:r>
            <a:r>
              <a:rPr>
                <a:latin typeface="Courier"/>
              </a:rPr>
              <a:t>#define</a:t>
            </a:r>
            <a:r>
              <a:rPr/>
              <a:t> preprocessor directive to declare a constant.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C Data Types</a:t>
            </a:r>
          </a:p>
        </p:txBody>
      </p:sp>
      <p:sp>
        <p:nvSpPr>
          <p:cNvPr id="4" name="Text Placeholder 3"/>
          <p:cNvSpPr>
            <a:spLocks noGrp="1"/>
          </p:cNvSpPr>
          <p:nvPr>
            <p:ph idx="2" sz="half" type="body"/>
          </p:nvPr>
        </p:nvSpPr>
        <p:spPr/>
        <p:txBody>
          <a:bodyPr/>
          <a:lstStyle/>
          <a:p>
            <a:pPr lvl="0" indent="0" marL="0">
              <a:buNone/>
            </a:pPr>
            <a:r>
              <a:rPr/>
              <a:t>In this course, you will learn about basic data types in C programming, such as int, float, and char.</a:t>
            </a:r>
          </a:p>
          <a:p>
            <a:pPr lvl="0" indent="0" marL="0">
              <a:buNone/>
            </a:pPr>
            <a:r>
              <a:rPr/>
              <a:t>Data types are variable declarations in C programming. The kind and quantity of data linked with variables are determined by this. As an example,</a:t>
            </a:r>
          </a:p>
          <a:p>
            <a:pPr lvl="0" indent="0">
              <a:buNone/>
            </a:pPr>
            <a:r>
              <a:rPr>
                <a:solidFill>
                  <a:srgbClr val="902000"/>
                </a:solidFill>
                <a:latin typeface="Courier"/>
              </a:rPr>
              <a:t>int</a:t>
            </a:r>
            <a:r>
              <a:rPr>
                <a:latin typeface="Courier"/>
              </a:rPr>
              <a:t> myVar</a:t>
            </a:r>
            <a:r>
              <a:rPr>
                <a:solidFill>
                  <a:srgbClr val="666666"/>
                </a:solidFill>
                <a:latin typeface="Courier"/>
              </a:rPr>
              <a:t>;</a:t>
            </a:r>
          </a:p>
          <a:p>
            <a:pPr lvl="0" indent="0" marL="0">
              <a:buNone/>
            </a:pPr>
            <a:r>
              <a:rPr/>
              <a:t>In this case, </a:t>
            </a:r>
            <a:r>
              <a:rPr>
                <a:latin typeface="Courier"/>
              </a:rPr>
              <a:t>myVar</a:t>
            </a:r>
            <a:r>
              <a:rPr/>
              <a:t> is an </a:t>
            </a:r>
            <a:r>
              <a:rPr>
                <a:latin typeface="Courier"/>
              </a:rPr>
              <a:t>int</a:t>
            </a:r>
            <a:r>
              <a:rPr/>
              <a:t> (integer) variable. </a:t>
            </a:r>
            <a:r>
              <a:rPr>
                <a:latin typeface="Courier"/>
              </a:rPr>
              <a:t>int</a:t>
            </a:r>
            <a:r>
              <a:rPr/>
              <a:t> has a size of 4 bytes.</a:t>
            </a:r>
          </a:p>
          <a:p>
            <a:pPr lvl="0" indent="0" marL="0">
              <a:spcBef>
                <a:spcPts val="3000"/>
              </a:spcBef>
              <a:buNone/>
            </a:pPr>
            <a:r>
              <a:rPr b="1"/>
              <a:t>Basic types</a:t>
            </a:r>
          </a:p>
          <a:p>
            <a:pPr lvl="0" indent="0" marL="0">
              <a:buNone/>
            </a:pPr>
            <a:r>
              <a:rPr/>
              <a:t>Here’s a table containing commonly used types in C programming for quick access.</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Type</a:t>
                      </a:r>
                    </a:p>
                  </a:txBody>
                  <a:tcPr/>
                </a:tc>
                <a:tc>
                  <a:txBody>
                    <a:bodyPr/>
                    <a:lstStyle/>
                    <a:p>
                      <a:pPr lvl="0" indent="0" marL="0">
                        <a:buNone/>
                      </a:pPr>
                      <a:r>
                        <a:rPr/>
                        <a:t>Size(bytes)</a:t>
                      </a:r>
                    </a:p>
                  </a:txBody>
                  <a:tcPr/>
                </a:tc>
                <a:tc>
                  <a:txBody>
                    <a:bodyPr/>
                    <a:lstStyle/>
                    <a:p>
                      <a:pPr lvl="0" indent="0" marL="0">
                        <a:buNone/>
                      </a:pPr>
                      <a:r>
                        <a:rPr/>
                        <a:t>Format Specifiers</a:t>
                      </a:r>
                    </a:p>
                  </a:txBody>
                  <a:tcPr/>
                </a:tc>
              </a:tr>
              <a:tr h="0">
                <a:tc>
                  <a:txBody>
                    <a:bodyPr/>
                    <a:lstStyle/>
                    <a:p>
                      <a:pPr lvl="0" indent="0" marL="0">
                        <a:buNone/>
                      </a:pPr>
                      <a:r>
                        <a:rPr/>
                        <a:t>int</a:t>
                      </a:r>
                    </a:p>
                  </a:txBody>
                </a:tc>
                <a:tc>
                  <a:txBody>
                    <a:bodyPr/>
                    <a:lstStyle/>
                    <a:p>
                      <a:pPr lvl="0" indent="0" marL="0">
                        <a:buNone/>
                      </a:pPr>
                      <a:r>
                        <a:rPr/>
                        <a:t>at least 2, usually 4</a:t>
                      </a:r>
                    </a:p>
                  </a:txBody>
                </a:tc>
                <a:tc>
                  <a:txBody>
                    <a:bodyPr/>
                    <a:lstStyle/>
                    <a:p>
                      <a:pPr lvl="0" indent="0" marL="0">
                        <a:buNone/>
                      </a:pPr>
                      <a:r>
                        <a:rPr/>
                        <a:t>%d %i</a:t>
                      </a:r>
                    </a:p>
                  </a:txBody>
                </a:tc>
              </a:tr>
              <a:tr h="0">
                <a:tc>
                  <a:txBody>
                    <a:bodyPr/>
                    <a:lstStyle/>
                    <a:p>
                      <a:pPr lvl="0" indent="0" marL="0">
                        <a:buNone/>
                      </a:pPr>
                      <a:r>
                        <a:rPr/>
                        <a:t>char</a:t>
                      </a:r>
                    </a:p>
                  </a:txBody>
                </a:tc>
                <a:tc>
                  <a:txBody>
                    <a:bodyPr/>
                    <a:lstStyle/>
                    <a:p>
                      <a:pPr lvl="0" indent="0" marL="0">
                        <a:buNone/>
                      </a:pPr>
                      <a:r>
                        <a:rPr/>
                        <a:t>1</a:t>
                      </a:r>
                    </a:p>
                  </a:txBody>
                </a:tc>
                <a:tc>
                  <a:txBody>
                    <a:bodyPr/>
                    <a:lstStyle/>
                    <a:p>
                      <a:pPr lvl="0" indent="0" marL="0">
                        <a:buNone/>
                      </a:pPr>
                      <a:r>
                        <a:rPr/>
                        <a:t>%c</a:t>
                      </a:r>
                    </a:p>
                  </a:txBody>
                </a:tc>
              </a:tr>
              <a:tr h="0">
                <a:tc>
                  <a:txBody>
                    <a:bodyPr/>
                    <a:lstStyle/>
                    <a:p>
                      <a:pPr lvl="0" indent="0" marL="0">
                        <a:buNone/>
                      </a:pPr>
                      <a:r>
                        <a:rPr/>
                        <a:t>float</a:t>
                      </a:r>
                    </a:p>
                  </a:txBody>
                </a:tc>
                <a:tc>
                  <a:txBody>
                    <a:bodyPr/>
                    <a:lstStyle/>
                    <a:p>
                      <a:pPr lvl="0" indent="0" marL="0">
                        <a:buNone/>
                      </a:pPr>
                      <a:r>
                        <a:rPr/>
                        <a:t>4</a:t>
                      </a:r>
                    </a:p>
                  </a:txBody>
                </a:tc>
                <a:tc>
                  <a:txBody>
                    <a:bodyPr/>
                    <a:lstStyle/>
                    <a:p>
                      <a:pPr lvl="0" indent="0" marL="0">
                        <a:buNone/>
                      </a:pPr>
                      <a:r>
                        <a:rPr/>
                        <a:t>%f</a:t>
                      </a:r>
                    </a:p>
                  </a:txBody>
                </a:tc>
              </a:tr>
              <a:tr h="0">
                <a:tc>
                  <a:txBody>
                    <a:bodyPr/>
                    <a:lstStyle/>
                    <a:p>
                      <a:pPr lvl="0" indent="0" marL="0">
                        <a:buNone/>
                      </a:pPr>
                      <a:r>
                        <a:rPr/>
                        <a:t>double</a:t>
                      </a:r>
                    </a:p>
                  </a:txBody>
                </a:tc>
                <a:tc>
                  <a:txBody>
                    <a:bodyPr/>
                    <a:lstStyle/>
                    <a:p>
                      <a:pPr lvl="0" indent="0" marL="0">
                        <a:buNone/>
                      </a:pPr>
                      <a:r>
                        <a:rPr/>
                        <a:t>8</a:t>
                      </a:r>
                    </a:p>
                  </a:txBody>
                </a:tc>
                <a:tc>
                  <a:txBody>
                    <a:bodyPr/>
                    <a:lstStyle/>
                    <a:p>
                      <a:pPr lvl="0" indent="0" marL="0">
                        <a:buNone/>
                      </a:pPr>
                      <a:r>
                        <a:rPr/>
                        <a:t>%lf</a:t>
                      </a:r>
                    </a:p>
                  </a:txBody>
                </a:tc>
              </a:tr>
              <a:tr h="0">
                <a:tc>
                  <a:txBody>
                    <a:bodyPr/>
                    <a:lstStyle/>
                    <a:p>
                      <a:pPr lvl="0" indent="0" marL="0">
                        <a:buNone/>
                      </a:pPr>
                      <a:r>
                        <a:rPr/>
                        <a:t>short int</a:t>
                      </a:r>
                    </a:p>
                  </a:txBody>
                </a:tc>
                <a:tc>
                  <a:txBody>
                    <a:bodyPr/>
                    <a:lstStyle/>
                    <a:p>
                      <a:pPr lvl="0" indent="0" marL="0">
                        <a:buNone/>
                      </a:pPr>
                      <a:r>
                        <a:rPr/>
                        <a:t>2 usually</a:t>
                      </a:r>
                    </a:p>
                  </a:txBody>
                </a:tc>
                <a:tc>
                  <a:txBody>
                    <a:bodyPr/>
                    <a:lstStyle/>
                    <a:p>
                      <a:pPr lvl="0" indent="0" marL="0">
                        <a:buNone/>
                      </a:pPr>
                      <a:r>
                        <a:rPr/>
                        <a:t>%hd</a:t>
                      </a:r>
                    </a:p>
                  </a:txBody>
                </a:tc>
              </a:tr>
              <a:tr h="0">
                <a:tc>
                  <a:txBody>
                    <a:bodyPr/>
                    <a:lstStyle/>
                    <a:p>
                      <a:pPr lvl="0" indent="0" marL="0">
                        <a:buNone/>
                      </a:pPr>
                      <a:r>
                        <a:rPr/>
                        <a:t>unsigned int</a:t>
                      </a:r>
                    </a:p>
                  </a:txBody>
                </a:tc>
                <a:tc>
                  <a:txBody>
                    <a:bodyPr/>
                    <a:lstStyle/>
                    <a:p>
                      <a:pPr lvl="0" indent="0" marL="0">
                        <a:buNone/>
                      </a:pPr>
                      <a:r>
                        <a:rPr/>
                        <a:t>at least 2, usually 4</a:t>
                      </a:r>
                    </a:p>
                  </a:txBody>
                </a:tc>
                <a:tc>
                  <a:txBody>
                    <a:bodyPr/>
                    <a:lstStyle/>
                    <a:p>
                      <a:pPr lvl="0" indent="0" marL="0">
                        <a:buNone/>
                      </a:pPr>
                      <a:r>
                        <a:rPr/>
                        <a:t>%u</a:t>
                      </a:r>
                    </a:p>
                  </a:txBody>
                </a:tc>
              </a:tr>
              <a:tr h="0">
                <a:tc>
                  <a:txBody>
                    <a:bodyPr/>
                    <a:lstStyle/>
                    <a:p>
                      <a:pPr lvl="0" indent="0" marL="0">
                        <a:buNone/>
                      </a:pPr>
                      <a:r>
                        <a:rPr/>
                        <a:t>long int</a:t>
                      </a:r>
                    </a:p>
                  </a:txBody>
                </a:tc>
                <a:tc>
                  <a:txBody>
                    <a:bodyPr/>
                    <a:lstStyle/>
                    <a:p>
                      <a:pPr lvl="0" indent="0" marL="0">
                        <a:buNone/>
                      </a:pPr>
                      <a:r>
                        <a:rPr/>
                        <a:t>at least 4, usually 8</a:t>
                      </a:r>
                    </a:p>
                  </a:txBody>
                </a:tc>
                <a:tc>
                  <a:txBody>
                    <a:bodyPr/>
                    <a:lstStyle/>
                    <a:p>
                      <a:pPr lvl="0" indent="0" marL="0">
                        <a:buNone/>
                      </a:pPr>
                      <a:r>
                        <a:rPr/>
                        <a:t>%ld %li</a:t>
                      </a:r>
                    </a:p>
                  </a:txBody>
                </a:tc>
              </a:tr>
              <a:tr h="0">
                <a:tc>
                  <a:txBody>
                    <a:bodyPr/>
                    <a:lstStyle/>
                    <a:p>
                      <a:pPr lvl="0" indent="0" marL="0">
                        <a:buNone/>
                      </a:pPr>
                      <a:r>
                        <a:rPr/>
                        <a:t>long long int</a:t>
                      </a:r>
                    </a:p>
                  </a:txBody>
                </a:tc>
                <a:tc>
                  <a:txBody>
                    <a:bodyPr/>
                    <a:lstStyle/>
                    <a:p>
                      <a:pPr lvl="0" indent="0" marL="0">
                        <a:buNone/>
                      </a:pPr>
                      <a:r>
                        <a:rPr/>
                        <a:t>at least 8</a:t>
                      </a:r>
                    </a:p>
                  </a:txBody>
                </a:tc>
                <a:tc>
                  <a:txBody>
                    <a:bodyPr/>
                    <a:lstStyle/>
                    <a:p>
                      <a:pPr lvl="0" indent="0" marL="0">
                        <a:buNone/>
                      </a:pPr>
                      <a:r>
                        <a:rPr/>
                        <a:t>%lld %lli</a:t>
                      </a:r>
                    </a:p>
                  </a:txBody>
                </a:tc>
              </a:tr>
              <a:tr h="0">
                <a:tc>
                  <a:txBody>
                    <a:bodyPr/>
                    <a:lstStyle/>
                    <a:p>
                      <a:pPr lvl="0" indent="0" marL="0">
                        <a:buNone/>
                      </a:pPr>
                      <a:r>
                        <a:rPr/>
                        <a:t>unsigned long int</a:t>
                      </a:r>
                    </a:p>
                  </a:txBody>
                </a:tc>
                <a:tc>
                  <a:txBody>
                    <a:bodyPr/>
                    <a:lstStyle/>
                    <a:p>
                      <a:pPr lvl="0" indent="0" marL="0">
                        <a:buNone/>
                      </a:pPr>
                      <a:r>
                        <a:rPr/>
                        <a:t>at least 4</a:t>
                      </a:r>
                    </a:p>
                  </a:txBody>
                </a:tc>
                <a:tc>
                  <a:txBody>
                    <a:bodyPr/>
                    <a:lstStyle/>
                    <a:p>
                      <a:pPr lvl="0" indent="0" marL="0">
                        <a:buNone/>
                      </a:pPr>
                      <a:r>
                        <a:rPr/>
                        <a:t>%lu</a:t>
                      </a:r>
                    </a:p>
                  </a:txBody>
                </a:tc>
              </a:tr>
              <a:tr h="0">
                <a:tc>
                  <a:txBody>
                    <a:bodyPr/>
                    <a:lstStyle/>
                    <a:p>
                      <a:pPr lvl="0" indent="0" marL="0">
                        <a:buNone/>
                      </a:pPr>
                      <a:r>
                        <a:rPr/>
                        <a:t>unsigned long long int</a:t>
                      </a:r>
                    </a:p>
                  </a:txBody>
                </a:tc>
                <a:tc>
                  <a:txBody>
                    <a:bodyPr/>
                    <a:lstStyle/>
                    <a:p>
                      <a:pPr lvl="0" indent="0" marL="0">
                        <a:buNone/>
                      </a:pPr>
                      <a:r>
                        <a:rPr/>
                        <a:t>at least 8</a:t>
                      </a:r>
                    </a:p>
                  </a:txBody>
                </a:tc>
                <a:tc>
                  <a:txBody>
                    <a:bodyPr/>
                    <a:lstStyle/>
                    <a:p>
                      <a:pPr lvl="0" indent="0" marL="0">
                        <a:buNone/>
                      </a:pPr>
                      <a:r>
                        <a:rPr/>
                        <a:t>%llu</a:t>
                      </a:r>
                    </a:p>
                  </a:txBody>
                </a:tc>
              </a:tr>
              <a:tr h="0">
                <a:tc>
                  <a:txBody>
                    <a:bodyPr/>
                    <a:lstStyle/>
                    <a:p>
                      <a:pPr lvl="0" indent="0" marL="0">
                        <a:buNone/>
                      </a:pPr>
                      <a:r>
                        <a:rPr/>
                        <a:t>signed char</a:t>
                      </a:r>
                    </a:p>
                  </a:txBody>
                </a:tc>
                <a:tc>
                  <a:txBody>
                    <a:bodyPr/>
                    <a:lstStyle/>
                    <a:p>
                      <a:pPr lvl="0" indent="0" marL="0">
                        <a:buNone/>
                      </a:pPr>
                      <a:r>
                        <a:rPr/>
                        <a:t>1</a:t>
                      </a:r>
                    </a:p>
                  </a:txBody>
                </a:tc>
                <a:tc>
                  <a:txBody>
                    <a:bodyPr/>
                    <a:lstStyle/>
                    <a:p>
                      <a:pPr lvl="0" indent="0" marL="0">
                        <a:buNone/>
                      </a:pPr>
                      <a:r>
                        <a:rPr/>
                        <a:t>%c</a:t>
                      </a:r>
                    </a:p>
                  </a:txBody>
                </a:tc>
              </a:tr>
              <a:tr h="0">
                <a:tc>
                  <a:txBody>
                    <a:bodyPr/>
                    <a:lstStyle/>
                    <a:p>
                      <a:pPr lvl="0" indent="0" marL="0">
                        <a:buNone/>
                      </a:pPr>
                      <a:r>
                        <a:rPr/>
                        <a:t>usigned char</a:t>
                      </a:r>
                    </a:p>
                  </a:txBody>
                </a:tc>
                <a:tc>
                  <a:txBody>
                    <a:bodyPr/>
                    <a:lstStyle/>
                    <a:p>
                      <a:pPr lvl="0" indent="0" marL="0">
                        <a:buNone/>
                      </a:pPr>
                      <a:r>
                        <a:rPr/>
                        <a:t>1</a:t>
                      </a:r>
                    </a:p>
                  </a:txBody>
                </a:tc>
                <a:tc>
                  <a:txBody>
                    <a:bodyPr/>
                    <a:lstStyle/>
                    <a:p>
                      <a:pPr lvl="0" indent="0" marL="0">
                        <a:buNone/>
                      </a:pPr>
                      <a:r>
                        <a:rPr/>
                        <a:t>%c</a:t>
                      </a:r>
                    </a:p>
                  </a:txBody>
                </a:tc>
              </a:tr>
              <a:tr h="0">
                <a:tc>
                  <a:txBody>
                    <a:bodyPr/>
                    <a:lstStyle/>
                    <a:p>
                      <a:pPr lvl="0" indent="0" marL="0">
                        <a:buNone/>
                      </a:pPr>
                      <a:r>
                        <a:rPr/>
                        <a:t>long double</a:t>
                      </a:r>
                    </a:p>
                  </a:txBody>
                </a:tc>
                <a:tc>
                  <a:txBody>
                    <a:bodyPr/>
                    <a:lstStyle/>
                    <a:p>
                      <a:pPr lvl="0" indent="0" marL="0">
                        <a:buNone/>
                      </a:pPr>
                      <a:r>
                        <a:rPr/>
                        <a:t>at least 10, usually 12 or 16</a:t>
                      </a:r>
                    </a:p>
                  </a:txBody>
                </a:tc>
                <a:tc>
                  <a:txBody>
                    <a:bodyPr/>
                    <a:lstStyle/>
                    <a:p>
                      <a:pPr lvl="0" indent="0" marL="0">
                        <a:buNone/>
                      </a:pPr>
                      <a:r>
                        <a:rPr/>
                        <a:t>%Lf</a:t>
                      </a:r>
                    </a:p>
                  </a:txBody>
                </a:tc>
              </a:tr>
            </a:tbl>
          </a:graphicData>
        </a:graphic>
      </p:graphicFrame>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int</a:t>
                </a:r>
              </a:p>
              <a:p>
                <a:pPr lvl="0" indent="0" marL="0">
                  <a:buNone/>
                </a:pPr>
                <a:r>
                  <a:rPr/>
                  <a:t>Integers are entire integers with zero, positive, and negative values but no decimal values. For instance, </a:t>
                </a:r>
                <a14:m>
                  <m:oMath xmlns:m="http://schemas.openxmlformats.org/officeDocument/2006/math">
                    <m:r>
                      <m:t>0</m:t>
                    </m:r>
                  </m:oMath>
                </a14:m>
                <a:r>
                  <a:rPr/>
                  <a:t>, </a:t>
                </a:r>
                <a14:m>
                  <m:oMath xmlns:m="http://schemas.openxmlformats.org/officeDocument/2006/math">
                    <m:r>
                      <m:rPr>
                        <m:sty m:val="p"/>
                      </m:rPr>
                      <m:t>−</m:t>
                    </m:r>
                    <m:r>
                      <m:t>5</m:t>
                    </m:r>
                  </m:oMath>
                </a14:m>
                <a:r>
                  <a:rPr/>
                  <a:t>, and </a:t>
                </a:r>
                <a14:m>
                  <m:oMath xmlns:m="http://schemas.openxmlformats.org/officeDocument/2006/math">
                    <m:r>
                      <m:t>10</m:t>
                    </m:r>
                  </m:oMath>
                </a14:m>
              </a:p>
              <a:p>
                <a:pPr lvl="0" indent="0" marL="0">
                  <a:buNone/>
                </a:pPr>
                <a:r>
                  <a:rPr/>
                  <a:t>In order to declare an integer variable, we can use </a:t>
                </a:r>
                <a:r>
                  <a:rPr>
                    <a:latin typeface="Courier"/>
                  </a:rPr>
                  <a:t>int</a:t>
                </a:r>
                <a:r>
                  <a:rPr/>
                  <a:t>.</a:t>
                </a:r>
              </a:p>
              <a:p>
                <a:pPr lvl="0" indent="0">
                  <a:buNone/>
                </a:pPr>
                <a:r>
                  <a:rPr>
                    <a:solidFill>
                      <a:srgbClr val="902000"/>
                    </a:solidFill>
                    <a:latin typeface="Courier"/>
                  </a:rPr>
                  <a:t>int</a:t>
                </a:r>
                <a:r>
                  <a:rPr>
                    <a:latin typeface="Courier"/>
                  </a:rPr>
                  <a:t> id</a:t>
                </a:r>
                <a:r>
                  <a:rPr>
                    <a:solidFill>
                      <a:srgbClr val="666666"/>
                    </a:solidFill>
                    <a:latin typeface="Courier"/>
                  </a:rPr>
                  <a:t>;</a:t>
                </a:r>
              </a:p>
              <a:p>
                <a:pPr lvl="0" indent="0" marL="0">
                  <a:buNone/>
                </a:pPr>
                <a:r>
                  <a:rPr/>
                  <a:t>In this case, id is an integer variable.</a:t>
                </a:r>
              </a:p>
              <a:p>
                <a:pPr lvl="0" indent="0" marL="0">
                  <a:buNone/>
                </a:pPr>
                <a:r>
                  <a:rPr/>
                  <a:t>In C programming, you can define many variables at the same time. As an example,</a:t>
                </a:r>
              </a:p>
              <a:p>
                <a:pPr lvl="0" indent="0">
                  <a:buNone/>
                </a:pPr>
                <a:r>
                  <a:rPr>
                    <a:solidFill>
                      <a:srgbClr val="902000"/>
                    </a:solidFill>
                    <a:latin typeface="Courier"/>
                  </a:rPr>
                  <a:t>int</a:t>
                </a:r>
                <a:r>
                  <a:rPr>
                    <a:latin typeface="Courier"/>
                  </a:rPr>
                  <a:t> id</a:t>
                </a:r>
                <a:r>
                  <a:rPr>
                    <a:solidFill>
                      <a:srgbClr val="666666"/>
                    </a:solidFill>
                    <a:latin typeface="Courier"/>
                  </a:rPr>
                  <a:t>,</a:t>
                </a:r>
                <a:r>
                  <a:rPr>
                    <a:latin typeface="Courier"/>
                  </a:rPr>
                  <a:t> age</a:t>
                </a:r>
                <a:r>
                  <a:rPr>
                    <a:solidFill>
                      <a:srgbClr val="666666"/>
                    </a:solidFill>
                    <a:latin typeface="Courier"/>
                  </a:rPr>
                  <a:t>;</a:t>
                </a:r>
              </a:p>
              <a:p>
                <a:pPr lvl="0" indent="0" marL="0">
                  <a:buNone/>
                </a:pPr>
                <a:r>
                  <a:rPr/>
                  <a:t>Integers are typically </a:t>
                </a:r>
                <a14:m>
                  <m:oMath xmlns:m="http://schemas.openxmlformats.org/officeDocument/2006/math">
                    <m:r>
                      <m:rPr>
                        <m:nor/>
                        <m:sty m:val="p"/>
                      </m:rPr>
                      <m:t>4 bytes</m:t>
                    </m:r>
                  </m:oMath>
                </a14:m>
                <a:r>
                  <a:rPr/>
                  <a:t> in size (</a:t>
                </a:r>
                <a14:m>
                  <m:oMath xmlns:m="http://schemas.openxmlformats.org/officeDocument/2006/math">
                    <m:r>
                      <m:rPr>
                        <m:nor/>
                        <m:sty m:val="p"/>
                      </m:rPr>
                      <m:t>32 bits</m:t>
                    </m:r>
                  </m:oMath>
                </a14:m>
                <a:r>
                  <a:rPr/>
                  <a:t>). It may also take $2^{32} $ different states from </a:t>
                </a:r>
                <a14:m>
                  <m:oMath xmlns:m="http://schemas.openxmlformats.org/officeDocument/2006/math">
                    <m:r>
                      <m:rPr>
                        <m:sty m:val="p"/>
                      </m:rPr>
                      <m:t>−</m:t>
                    </m:r>
                    <m:r>
                      <m:t>2147483648</m:t>
                    </m:r>
                  </m:oMath>
                </a14:m>
                <a:r>
                  <a:rPr/>
                  <a:t> to </a:t>
                </a:r>
                <a14:m>
                  <m:oMath xmlns:m="http://schemas.openxmlformats.org/officeDocument/2006/math">
                    <m:r>
                      <m:t>2147483647</m:t>
                    </m:r>
                  </m:oMath>
                </a14:m>
                <a:r>
                  <a:rPr/>
                  <a:t>.</a:t>
                </a:r>
              </a:p>
              <a:p>
                <a:pPr lvl="0" indent="0" marL="0">
                  <a:spcBef>
                    <a:spcPts val="3000"/>
                  </a:spcBef>
                  <a:buNone/>
                </a:pPr>
                <a:r>
                  <a:rPr b="1"/>
                  <a:t>float and double</a:t>
                </a:r>
              </a:p>
              <a:p>
                <a:pPr lvl="0" indent="0" marL="0">
                  <a:buNone/>
                </a:pPr>
                <a:r>
                  <a:rPr/>
                  <a:t>Real values are stored in float and double variables.</a:t>
                </a:r>
              </a:p>
              <a:p>
                <a:pPr lvl="0" indent="0">
                  <a:buNone/>
                </a:pPr>
                <a:r>
                  <a:rPr>
                    <a:solidFill>
                      <a:srgbClr val="902000"/>
                    </a:solidFill>
                    <a:latin typeface="Courier"/>
                  </a:rPr>
                  <a:t>float</a:t>
                </a:r>
                <a:r>
                  <a:rPr>
                    <a:latin typeface="Courier"/>
                  </a:rPr>
                  <a:t> salary</a:t>
                </a:r>
                <a:r>
                  <a:rPr>
                    <a:solidFill>
                      <a:srgbClr val="666666"/>
                    </a:solidFill>
                    <a:latin typeface="Courier"/>
                  </a:rPr>
                  <a:t>;</a:t>
                </a:r>
                <a:br/>
                <a:r>
                  <a:rPr>
                    <a:solidFill>
                      <a:srgbClr val="902000"/>
                    </a:solidFill>
                    <a:latin typeface="Courier"/>
                  </a:rPr>
                  <a:t>double</a:t>
                </a:r>
                <a:r>
                  <a:rPr>
                    <a:latin typeface="Courier"/>
                  </a:rPr>
                  <a:t> price</a:t>
                </a:r>
                <a:r>
                  <a:rPr>
                    <a:solidFill>
                      <a:srgbClr val="666666"/>
                    </a:solidFill>
                    <a:latin typeface="Courier"/>
                  </a:rPr>
                  <a:t>;</a:t>
                </a:r>
              </a:p>
              <a:p>
                <a:pPr lvl="0" indent="0" marL="0">
                  <a:buNone/>
                </a:pPr>
                <a:r>
                  <a:rPr/>
                  <a:t>Floating-point numbers in C can also be expressed in exponential form. As an example,</a:t>
                </a:r>
              </a:p>
              <a:p>
                <a:pPr lvl="0" indent="0">
                  <a:buNone/>
                </a:pPr>
                <a:r>
                  <a:rPr>
                    <a:solidFill>
                      <a:srgbClr val="902000"/>
                    </a:solidFill>
                    <a:latin typeface="Courier"/>
                  </a:rPr>
                  <a:t>float</a:t>
                </a:r>
                <a:r>
                  <a:rPr>
                    <a:latin typeface="Courier"/>
                  </a:rPr>
                  <a:t> normalizationFactor </a:t>
                </a:r>
                <a:r>
                  <a:rPr>
                    <a:solidFill>
                      <a:srgbClr val="666666"/>
                    </a:solidFill>
                    <a:latin typeface="Courier"/>
                  </a:rPr>
                  <a:t>=</a:t>
                </a:r>
                <a:r>
                  <a:rPr>
                    <a:latin typeface="Courier"/>
                  </a:rPr>
                  <a:t> </a:t>
                </a:r>
                <a:r>
                  <a:rPr>
                    <a:solidFill>
                      <a:srgbClr val="40A070"/>
                    </a:solidFill>
                    <a:latin typeface="Courier"/>
                  </a:rPr>
                  <a:t>22.442e2</a:t>
                </a:r>
                <a:r>
                  <a:rPr>
                    <a:solidFill>
                      <a:srgbClr val="666666"/>
                    </a:solidFill>
                    <a:latin typeface="Courier"/>
                  </a:rPr>
                  <a:t>;</a:t>
                </a:r>
              </a:p>
              <a:p>
                <a:pPr lvl="0" indent="0" marL="0">
                  <a:buNone/>
                </a:pPr>
                <a:r>
                  <a:rPr/>
                  <a:t>What is the distinction between float and double?</a:t>
                </a:r>
              </a:p>
              <a:p>
                <a:pPr lvl="0" indent="0" marL="0">
                  <a:buNone/>
                </a:pPr>
                <a:r>
                  <a:rPr/>
                  <a:t>Float (single precision float data type) has a size of 4 bytes. And double (double precision float data type) is 8 bytes in size.</a:t>
                </a:r>
              </a:p>
              <a:p>
                <a:pPr lvl="0" indent="0" marL="0">
                  <a:spcBef>
                    <a:spcPts val="3000"/>
                  </a:spcBef>
                  <a:buNone/>
                </a:pPr>
                <a:r>
                  <a:rPr b="1"/>
                  <a:t>char</a:t>
                </a:r>
              </a:p>
              <a:p>
                <a:pPr lvl="0" indent="0" marL="0">
                  <a:buNone/>
                </a:pPr>
                <a:r>
                  <a:rPr/>
                  <a:t>The keyword char is used to declare variables of the character type. As an example,</a:t>
                </a:r>
              </a:p>
              <a:p>
                <a:pPr lvl="0" indent="0">
                  <a:buNone/>
                </a:pPr>
                <a:r>
                  <a:rPr>
                    <a:solidFill>
                      <a:srgbClr val="902000"/>
                    </a:solidFill>
                    <a:latin typeface="Courier"/>
                  </a:rPr>
                  <a:t>char</a:t>
                </a:r>
                <a:r>
                  <a:rPr>
                    <a:latin typeface="Courier"/>
                  </a:rPr>
                  <a:t> test </a:t>
                </a:r>
                <a:r>
                  <a:rPr>
                    <a:solidFill>
                      <a:srgbClr val="666666"/>
                    </a:solidFill>
                    <a:latin typeface="Courier"/>
                  </a:rPr>
                  <a:t>=</a:t>
                </a:r>
                <a:r>
                  <a:rPr>
                    <a:latin typeface="Courier"/>
                  </a:rPr>
                  <a:t> </a:t>
                </a:r>
                <a:r>
                  <a:rPr>
                    <a:solidFill>
                      <a:srgbClr val="4070A0"/>
                    </a:solidFill>
                    <a:latin typeface="Courier"/>
                  </a:rPr>
                  <a:t>'h'</a:t>
                </a:r>
                <a:r>
                  <a:rPr>
                    <a:solidFill>
                      <a:srgbClr val="666666"/>
                    </a:solidFill>
                    <a:latin typeface="Courier"/>
                  </a:rPr>
                  <a:t>;</a:t>
                </a:r>
              </a:p>
              <a:p>
                <a:pPr lvl="0" indent="0" marL="0">
                  <a:buNone/>
                </a:pPr>
                <a:r>
                  <a:rPr/>
                  <a:t>The character variable is 1 byte in size.</a:t>
                </a:r>
              </a:p>
              <a:p>
                <a:pPr lvl="0" indent="0" marL="0">
                  <a:spcBef>
                    <a:spcPts val="3000"/>
                  </a:spcBef>
                  <a:buNone/>
                </a:pPr>
                <a:r>
                  <a:rPr b="1"/>
                  <a:t>void</a:t>
                </a:r>
              </a:p>
              <a:p>
                <a:pPr lvl="0" indent="0" marL="0">
                  <a:buNone/>
                </a:pPr>
                <a:r>
                  <a:rPr/>
                  <a:t>void is an unfinished type. It signifies “nothing” or “nothing of the sort.” You might conceive of emptiness as the absence of something.</a:t>
                </a:r>
              </a:p>
              <a:p>
                <a:pPr lvl="0" indent="0" marL="0">
                  <a:buNone/>
                </a:pPr>
                <a:r>
                  <a:rPr/>
                  <a:t>If a function does not return anything, its return type should be void.</a:t>
                </a:r>
              </a:p>
              <a:p>
                <a:pPr lvl="0" indent="0" marL="0">
                  <a:buNone/>
                </a:pPr>
                <a:r>
                  <a:rPr/>
                  <a:t>It is important to note that void variables cannot be created.</a:t>
                </a:r>
              </a:p>
              <a:p>
                <a:pPr lvl="0" indent="0" marL="0">
                  <a:spcBef>
                    <a:spcPts val="3000"/>
                  </a:spcBef>
                  <a:buNone/>
                </a:pPr>
                <a:r>
                  <a:rPr b="1"/>
                  <a:t>short and long</a:t>
                </a:r>
              </a:p>
              <a:p>
                <a:pPr lvl="0" indent="0" marL="0">
                  <a:buNone/>
                </a:pPr>
                <a:r>
                  <a:rPr/>
                  <a:t>If you need to utilize a huge number, a type specifier </a:t>
                </a:r>
                <a:r>
                  <a:rPr>
                    <a:latin typeface="Courier"/>
                  </a:rPr>
                  <a:t>long</a:t>
                </a:r>
                <a:r>
                  <a:rPr/>
                  <a:t> can be used. Here’s how it works:</a:t>
                </a:r>
              </a:p>
              <a:p>
                <a:pPr lvl="0" indent="0">
                  <a:buNone/>
                </a:pPr>
                <a:r>
                  <a:rPr>
                    <a:solidFill>
                      <a:srgbClr val="902000"/>
                    </a:solidFill>
                    <a:latin typeface="Courier"/>
                  </a:rPr>
                  <a:t>long</a:t>
                </a:r>
                <a:r>
                  <a:rPr>
                    <a:latin typeface="Courier"/>
                  </a:rPr>
                  <a:t> a</a:t>
                </a:r>
                <a:r>
                  <a:rPr>
                    <a:solidFill>
                      <a:srgbClr val="666666"/>
                    </a:solidFill>
                    <a:latin typeface="Courier"/>
                  </a:rPr>
                  <a:t>;</a:t>
                </a:r>
                <a:br/>
                <a:r>
                  <a:rPr>
                    <a:solidFill>
                      <a:srgbClr val="902000"/>
                    </a:solidFill>
                    <a:latin typeface="Courier"/>
                  </a:rPr>
                  <a:t>long</a:t>
                </a:r>
                <a:r>
                  <a:rPr>
                    <a:latin typeface="Courier"/>
                  </a:rPr>
                  <a:t> </a:t>
                </a:r>
                <a:r>
                  <a:rPr>
                    <a:solidFill>
                      <a:srgbClr val="902000"/>
                    </a:solidFill>
                    <a:latin typeface="Courier"/>
                  </a:rPr>
                  <a:t>long</a:t>
                </a:r>
                <a:r>
                  <a:rPr>
                    <a:latin typeface="Courier"/>
                  </a:rPr>
                  <a:t> b</a:t>
                </a:r>
                <a:r>
                  <a:rPr>
                    <a:solidFill>
                      <a:srgbClr val="666666"/>
                    </a:solidFill>
                    <a:latin typeface="Courier"/>
                  </a:rPr>
                  <a:t>;</a:t>
                </a:r>
                <a:br/>
                <a:r>
                  <a:rPr>
                    <a:solidFill>
                      <a:srgbClr val="902000"/>
                    </a:solidFill>
                    <a:latin typeface="Courier"/>
                  </a:rPr>
                  <a:t>long</a:t>
                </a:r>
                <a:r>
                  <a:rPr>
                    <a:latin typeface="Courier"/>
                  </a:rPr>
                  <a:t> </a:t>
                </a:r>
                <a:r>
                  <a:rPr>
                    <a:solidFill>
                      <a:srgbClr val="902000"/>
                    </a:solidFill>
                    <a:latin typeface="Courier"/>
                  </a:rPr>
                  <a:t>double</a:t>
                </a:r>
                <a:r>
                  <a:rPr>
                    <a:latin typeface="Courier"/>
                  </a:rPr>
                  <a:t> c</a:t>
                </a:r>
                <a:r>
                  <a:rPr>
                    <a:solidFill>
                      <a:srgbClr val="666666"/>
                    </a:solidFill>
                    <a:latin typeface="Courier"/>
                  </a:rPr>
                  <a:t>;</a:t>
                </a:r>
              </a:p>
              <a:p>
                <a:pPr lvl="0" indent="0" marL="0">
                  <a:buNone/>
                </a:pPr>
                <a:r>
                  <a:rPr/>
                  <a:t>Variables a and b can store integer values in this case. In addition, c may hold a floating-point number.</a:t>
                </a:r>
              </a:p>
              <a:p>
                <a:pPr lvl="0" indent="0" marL="0">
                  <a:buNone/>
                </a:pPr>
                <a:r>
                  <a:rPr/>
                  <a:t>You can use </a:t>
                </a:r>
                <a:r>
                  <a:rPr>
                    <a:latin typeface="Courier"/>
                  </a:rPr>
                  <a:t>short</a:t>
                </a:r>
                <a:r>
                  <a:rPr/>
                  <a:t> if you are certain that just a tiny integer range between</a:t>
                </a:r>
              </a:p>
              <a:p>
                <a:pPr lvl="0" indent="0" marL="0">
                  <a:buNone/>
                </a:pPr>
                <a14:m>
                  <m:oMath xmlns:m="http://schemas.openxmlformats.org/officeDocument/2006/math">
                    <m:r>
                      <m:rPr>
                        <m:sty m:val="p"/>
                      </m:rPr>
                      <m:t>−</m:t>
                    </m:r>
                    <m:r>
                      <m:t>32767</m:t>
                    </m:r>
                    <m:r>
                      <m:rPr>
                        <m:sty m:val="p"/>
                      </m:rPr>
                      <m:t>,</m:t>
                    </m:r>
                    <m:r>
                      <m:rPr>
                        <m:sty m:val="p"/>
                      </m:rPr>
                      <m:t>+</m:t>
                    </m:r>
                    <m:r>
                      <m:t>32767</m:t>
                    </m:r>
                  </m:oMath>
                </a14:m>
                <a:r>
                  <a:rPr/>
                  <a:t> will be utilized.</a:t>
                </a:r>
              </a:p>
              <a:p>
                <a:pPr lvl="0" indent="0">
                  <a:buNone/>
                </a:pPr>
                <a:r>
                  <a:rPr>
                    <a:solidFill>
                      <a:srgbClr val="902000"/>
                    </a:solidFill>
                    <a:latin typeface="Courier"/>
                  </a:rPr>
                  <a:t>short</a:t>
                </a:r>
                <a:r>
                  <a:rPr>
                    <a:latin typeface="Courier"/>
                  </a:rPr>
                  <a:t> d</a:t>
                </a:r>
                <a:r>
                  <a:rPr>
                    <a:solidFill>
                      <a:srgbClr val="666666"/>
                    </a:solidFill>
                    <a:latin typeface="Courier"/>
                  </a:rPr>
                  <a:t>;</a:t>
                </a:r>
              </a:p>
              <a:p>
                <a:pPr lvl="0" indent="0" marL="0">
                  <a:buNone/>
                </a:pPr>
                <a:r>
                  <a:rPr/>
                  <a:t>The </a:t>
                </a:r>
                <a:r>
                  <a:rPr>
                    <a:latin typeface="Courier"/>
                  </a:rPr>
                  <a:t>sizeof()</a:t>
                </a:r>
                <a:r>
                  <a:rPr/>
                  <a:t> operator may always be used to determine the size of a variable.</a:t>
                </a:r>
              </a:p>
              <a:p>
                <a:pPr lvl="0" indent="0">
                  <a:buNone/>
                </a:pPr>
                <a:r>
                  <a:rPr>
                    <a:solidFill>
                      <a:srgbClr val="BC7A00"/>
                    </a:solidFill>
                    <a:latin typeface="Courier"/>
                  </a:rPr>
                  <a:t>#include </a:t>
                </a:r>
                <a:r>
                  <a:rPr>
                    <a:latin typeface="Courier"/>
                  </a:rPr>
                  <a:t>&lt;stdio.h&gt;</a:t>
                </a:r>
                <a:r>
                  <a:rPr>
                    <a:solidFill>
                      <a:srgbClr val="BC7A00"/>
                    </a:solidFill>
                    <a:latin typeface="Courier"/>
                  </a:rPr>
                  <a:t>    </a:t>
                </a:r>
                <a:b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short</a:t>
                </a:r>
                <a:r>
                  <a:rPr>
                    <a:latin typeface="Courier"/>
                  </a:rPr>
                  <a:t> a</a:t>
                </a:r>
                <a:r>
                  <a:rPr>
                    <a:solidFill>
                      <a:srgbClr val="666666"/>
                    </a:solidFill>
                    <a:latin typeface="Courier"/>
                  </a:rPr>
                  <a:t>;</a:t>
                </a:r>
                <a:br/>
                <a:r>
                  <a:rPr>
                    <a:latin typeface="Courier"/>
                  </a:rPr>
                  <a:t>  </a:t>
                </a:r>
                <a:r>
                  <a:rPr>
                    <a:solidFill>
                      <a:srgbClr val="902000"/>
                    </a:solidFill>
                    <a:latin typeface="Courier"/>
                  </a:rPr>
                  <a:t>long</a:t>
                </a:r>
                <a:r>
                  <a:rPr>
                    <a:latin typeface="Courier"/>
                  </a:rPr>
                  <a:t> b</a:t>
                </a:r>
                <a:r>
                  <a:rPr>
                    <a:solidFill>
                      <a:srgbClr val="666666"/>
                    </a:solidFill>
                    <a:latin typeface="Courier"/>
                  </a:rPr>
                  <a:t>;</a:t>
                </a:r>
                <a:br/>
                <a:r>
                  <a:rPr>
                    <a:latin typeface="Courier"/>
                  </a:rPr>
                  <a:t>  </a:t>
                </a:r>
                <a:r>
                  <a:rPr>
                    <a:solidFill>
                      <a:srgbClr val="902000"/>
                    </a:solidFill>
                    <a:latin typeface="Courier"/>
                  </a:rPr>
                  <a:t>long</a:t>
                </a:r>
                <a:r>
                  <a:rPr>
                    <a:latin typeface="Courier"/>
                  </a:rPr>
                  <a:t> </a:t>
                </a:r>
                <a:r>
                  <a:rPr>
                    <a:solidFill>
                      <a:srgbClr val="902000"/>
                    </a:solidFill>
                    <a:latin typeface="Courier"/>
                  </a:rPr>
                  <a:t>long</a:t>
                </a:r>
                <a:r>
                  <a:rPr>
                    <a:latin typeface="Courier"/>
                  </a:rPr>
                  <a:t> c</a:t>
                </a:r>
                <a:r>
                  <a:rPr>
                    <a:solidFill>
                      <a:srgbClr val="666666"/>
                    </a:solidFill>
                    <a:latin typeface="Courier"/>
                  </a:rPr>
                  <a:t>;</a:t>
                </a:r>
                <a:br/>
                <a:r>
                  <a:rPr>
                    <a:latin typeface="Courier"/>
                  </a:rPr>
                  <a:t>  </a:t>
                </a:r>
                <a:r>
                  <a:rPr>
                    <a:solidFill>
                      <a:srgbClr val="902000"/>
                    </a:solidFill>
                    <a:latin typeface="Courier"/>
                  </a:rPr>
                  <a:t>long</a:t>
                </a:r>
                <a:r>
                  <a:rPr>
                    <a:latin typeface="Courier"/>
                  </a:rPr>
                  <a:t> </a:t>
                </a:r>
                <a:r>
                  <a:rPr>
                    <a:solidFill>
                      <a:srgbClr val="902000"/>
                    </a:solidFill>
                    <a:latin typeface="Courier"/>
                  </a:rPr>
                  <a:t>double</a:t>
                </a:r>
                <a:r>
                  <a:rPr>
                    <a:latin typeface="Courier"/>
                  </a:rPr>
                  <a:t> d</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"size of short = %d bytes\n"</a:t>
                </a:r>
                <a:r>
                  <a:rPr>
                    <a:solidFill>
                      <a:srgbClr val="666666"/>
                    </a:solidFill>
                    <a:latin typeface="Courier"/>
                  </a:rPr>
                  <a:t>,</a:t>
                </a:r>
                <a:r>
                  <a:rPr>
                    <a:latin typeface="Courier"/>
                  </a:rPr>
                  <a:t> </a:t>
                </a:r>
                <a:r>
                  <a:rPr b="1">
                    <a:solidFill>
                      <a:srgbClr val="007020"/>
                    </a:solidFill>
                    <a:latin typeface="Courier"/>
                  </a:rPr>
                  <a:t>sizeof</a:t>
                </a:r>
                <a:r>
                  <a:rPr>
                    <a:solidFill>
                      <a:srgbClr val="666666"/>
                    </a:solidFill>
                    <a:latin typeface="Courier"/>
                  </a:rPr>
                  <a:t>(</a:t>
                </a:r>
                <a:r>
                  <a:rPr>
                    <a:latin typeface="Courier"/>
                  </a:rPr>
                  <a:t>a</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"size of long = %d bytes\n"</a:t>
                </a:r>
                <a:r>
                  <a:rPr>
                    <a:solidFill>
                      <a:srgbClr val="666666"/>
                    </a:solidFill>
                    <a:latin typeface="Courier"/>
                  </a:rPr>
                  <a:t>,</a:t>
                </a:r>
                <a:r>
                  <a:rPr>
                    <a:latin typeface="Courier"/>
                  </a:rPr>
                  <a:t> </a:t>
                </a:r>
                <a:r>
                  <a:rPr b="1">
                    <a:solidFill>
                      <a:srgbClr val="007020"/>
                    </a:solidFill>
                    <a:latin typeface="Courier"/>
                  </a:rPr>
                  <a:t>sizeof</a:t>
                </a:r>
                <a:r>
                  <a:rPr>
                    <a:solidFill>
                      <a:srgbClr val="666666"/>
                    </a:solidFill>
                    <a:latin typeface="Courier"/>
                  </a:rPr>
                  <a:t>(</a:t>
                </a:r>
                <a:r>
                  <a:rPr>
                    <a:latin typeface="Courier"/>
                  </a:rPr>
                  <a:t>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"size of long long = %d bytes\n"</a:t>
                </a:r>
                <a:r>
                  <a:rPr>
                    <a:solidFill>
                      <a:srgbClr val="666666"/>
                    </a:solidFill>
                    <a:latin typeface="Courier"/>
                  </a:rPr>
                  <a:t>,</a:t>
                </a:r>
                <a:r>
                  <a:rPr>
                    <a:latin typeface="Courier"/>
                  </a:rPr>
                  <a:t> </a:t>
                </a:r>
                <a:r>
                  <a:rPr b="1">
                    <a:solidFill>
                      <a:srgbClr val="007020"/>
                    </a:solidFill>
                    <a:latin typeface="Courier"/>
                  </a:rPr>
                  <a:t>sizeof</a:t>
                </a:r>
                <a:r>
                  <a:rPr>
                    <a:solidFill>
                      <a:srgbClr val="666666"/>
                    </a:solidFill>
                    <a:latin typeface="Courier"/>
                  </a:rPr>
                  <a:t>(</a:t>
                </a:r>
                <a:r>
                  <a:rPr>
                    <a:latin typeface="Courier"/>
                  </a:rPr>
                  <a:t>c</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"size of long double= %d bytes\n"</a:t>
                </a:r>
                <a:r>
                  <a:rPr>
                    <a:solidFill>
                      <a:srgbClr val="666666"/>
                    </a:solidFill>
                    <a:latin typeface="Courier"/>
                  </a:rPr>
                  <a:t>,</a:t>
                </a:r>
                <a:r>
                  <a:rPr>
                    <a:latin typeface="Courier"/>
                  </a:rPr>
                  <a:t> </a:t>
                </a:r>
                <a:r>
                  <a:rPr b="1">
                    <a:solidFill>
                      <a:srgbClr val="007020"/>
                    </a:solidFill>
                    <a:latin typeface="Courier"/>
                  </a:rPr>
                  <a:t>sizeof</a:t>
                </a:r>
                <a:r>
                  <a:rPr>
                    <a:solidFill>
                      <a:srgbClr val="666666"/>
                    </a:solidFill>
                    <a:latin typeface="Courier"/>
                  </a:rPr>
                  <a:t>(</a:t>
                </a:r>
                <a:r>
                  <a:rPr>
                    <a:latin typeface="Courier"/>
                  </a:rPr>
                  <a:t>d</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spcBef>
                    <a:spcPts val="3000"/>
                  </a:spcBef>
                  <a:buNone/>
                </a:pPr>
                <a:r>
                  <a:rPr b="1"/>
                  <a:t>signed and unsigned</a:t>
                </a:r>
              </a:p>
              <a:p>
                <a:pPr lvl="0" indent="0" marL="0">
                  <a:buNone/>
                </a:pPr>
                <a:r>
                  <a:rPr/>
                  <a:t>Signed and unsigned are type modifiers in C. You may use them to change the data storage of a data type. As an example,</a:t>
                </a:r>
              </a:p>
              <a:p>
                <a:pPr lvl="0" indent="0">
                  <a:buNone/>
                </a:pPr>
                <a:r>
                  <a:rPr>
                    <a:solidFill>
                      <a:srgbClr val="902000"/>
                    </a:solidFill>
                    <a:latin typeface="Courier"/>
                  </a:rPr>
                  <a:t>unsigned</a:t>
                </a:r>
                <a:r>
                  <a:rPr>
                    <a:latin typeface="Courier"/>
                  </a:rPr>
                  <a:t> </a:t>
                </a:r>
                <a:r>
                  <a:rPr>
                    <a:solidFill>
                      <a:srgbClr val="902000"/>
                    </a:solidFill>
                    <a:latin typeface="Courier"/>
                  </a:rPr>
                  <a:t>int</a:t>
                </a:r>
                <a:r>
                  <a:rPr>
                    <a:latin typeface="Courier"/>
                  </a:rPr>
                  <a:t> x</a:t>
                </a:r>
                <a:r>
                  <a:rPr>
                    <a:solidFill>
                      <a:srgbClr val="666666"/>
                    </a:solidFill>
                    <a:latin typeface="Courier"/>
                  </a:rPr>
                  <a:t>;</a:t>
                </a:r>
                <a:br/>
                <a:r>
                  <a:rPr>
                    <a:solidFill>
                      <a:srgbClr val="902000"/>
                    </a:solidFill>
                    <a:latin typeface="Courier"/>
                  </a:rPr>
                  <a:t>int</a:t>
                </a:r>
                <a:r>
                  <a:rPr>
                    <a:latin typeface="Courier"/>
                  </a:rPr>
                  <a:t> y</a:t>
                </a:r>
                <a:r>
                  <a:rPr>
                    <a:solidFill>
                      <a:srgbClr val="666666"/>
                    </a:solidFill>
                    <a:latin typeface="Courier"/>
                  </a:rPr>
                  <a:t>;</a:t>
                </a:r>
              </a:p>
              <a:p>
                <a:pPr lvl="0" indent="0" marL="0">
                  <a:buNone/>
                </a:pPr>
                <a:r>
                  <a:rPr/>
                  <a:t>Because we applied the unsigned modifier, the variable </a:t>
                </a:r>
                <a:r>
                  <a:rPr>
                    <a:latin typeface="Courier"/>
                  </a:rPr>
                  <a:t>x</a:t>
                </a:r>
                <a:r>
                  <a:rPr/>
                  <a:t> can only retain zero and positive numbers.</a:t>
                </a:r>
              </a:p>
              <a:p>
                <a:pPr lvl="0" indent="0" marL="0">
                  <a:buNone/>
                </a:pPr>
                <a:r>
                  <a:rPr/>
                  <a:t>Given that </a:t>
                </a:r>
                <a:r>
                  <a:rPr>
                    <a:latin typeface="Courier"/>
                  </a:rPr>
                  <a:t>int</a:t>
                </a:r>
                <a:r>
                  <a:rPr/>
                  <a:t> has a capacity of </a:t>
                </a:r>
                <a:r>
                  <a:rPr>
                    <a:latin typeface="Courier"/>
                  </a:rPr>
                  <a:t>4 bytes</a:t>
                </a:r>
                <a:r>
                  <a:rPr/>
                  <a:t>, variable </a:t>
                </a:r>
                <a:r>
                  <a:rPr>
                    <a:latin typeface="Courier"/>
                  </a:rPr>
                  <a:t>y</a:t>
                </a:r>
                <a:r>
                  <a:rPr/>
                  <a:t> can have values ranging from</a:t>
                </a:r>
              </a:p>
              <a:p>
                <a:pPr lvl="0" indent="0" marL="0">
                  <a:buNone/>
                </a:pPr>
                <a:r>
                  <a:rPr/>
                  <a:t>-</a:t>
                </a:r>
                <a14:m>
                  <m:oMath xmlns:m="http://schemas.openxmlformats.org/officeDocument/2006/math">
                    <m:sSup>
                      <m:e>
                        <m:r>
                          <m:t>2</m:t>
                        </m:r>
                      </m:e>
                      <m:sup>
                        <m:r>
                          <m:t>31</m:t>
                        </m:r>
                      </m:sup>
                    </m:sSup>
                  </m:oMath>
                </a14:m>
                <a:r>
                  <a:rPr/>
                  <a:t> to </a:t>
                </a:r>
                <a14:m>
                  <m:oMath xmlns:m="http://schemas.openxmlformats.org/officeDocument/2006/math">
                    <m:sSup>
                      <m:e>
                        <m:r>
                          <m:t>2</m:t>
                        </m:r>
                      </m:e>
                      <m:sup>
                        <m:r>
                          <m:t>31</m:t>
                        </m:r>
                      </m:sup>
                    </m:sSup>
                    <m:r>
                      <m:rPr>
                        <m:sty m:val="p"/>
                      </m:rPr>
                      <m:t>−</m:t>
                    </m:r>
                    <m:r>
                      <m:t>1</m:t>
                    </m:r>
                  </m:oMath>
                </a14:m>
                <a:r>
                  <a:rPr/>
                  <a:t>,</a:t>
                </a:r>
              </a:p>
              <a:p>
                <a:pPr lvl="0" indent="0" marL="0">
                  <a:buNone/>
                </a:pPr>
                <a:r>
                  <a:rPr/>
                  <a:t>But variable </a:t>
                </a:r>
                <a:r>
                  <a:rPr>
                    <a:latin typeface="Courier"/>
                  </a:rPr>
                  <a:t>x</a:t>
                </a:r>
                <a:r>
                  <a:rPr/>
                  <a:t>can hold values ranging from</a:t>
                </a:r>
              </a:p>
              <a:p>
                <a:pPr lvl="0" indent="0" marL="0">
                  <a:buNone/>
                </a:pPr>
                <a14:m>
                  <m:oMath xmlns:m="http://schemas.openxmlformats.org/officeDocument/2006/math">
                    <m:r>
                      <m:t>0</m:t>
                    </m:r>
                  </m:oMath>
                </a14:m>
                <a:r>
                  <a:rPr/>
                  <a:t> to </a:t>
                </a:r>
                <a14:m>
                  <m:oMath xmlns:m="http://schemas.openxmlformats.org/officeDocument/2006/math">
                    <m:sSup>
                      <m:e>
                        <m:r>
                          <m:t>2</m:t>
                        </m:r>
                      </m:e>
                      <m:sup>
                        <m:r>
                          <m:t>32</m:t>
                        </m:r>
                      </m:sup>
                    </m:sSup>
                    <m:r>
                      <m:rPr>
                        <m:sty m:val="p"/>
                      </m:rPr>
                      <m:t>−</m:t>
                    </m:r>
                    <m:r>
                      <m:t>1</m:t>
                    </m:r>
                  </m:oMath>
                </a14:m>
                <a:r>
                  <a:rPr/>
                  <a:t>.</a:t>
                </a:r>
              </a:p>
              <a:p>
                <a:pPr lvl="0" indent="0" marL="0">
                  <a:spcBef>
                    <a:spcPts val="3000"/>
                  </a:spcBef>
                  <a:buNone/>
                </a:pPr>
                <a:r>
                  <a:rPr b="1"/>
                  <a:t>Other data types defined in C programming are:</a:t>
                </a:r>
              </a:p>
              <a:p>
                <a:pPr lvl="0"/>
                <a:r>
                  <a:rPr/>
                  <a:t>bool Type</a:t>
                </a:r>
              </a:p>
              <a:p>
                <a:pPr lvl="0"/>
                <a:r>
                  <a:rPr/>
                  <a:t>Enumerated type</a:t>
                </a:r>
              </a:p>
              <a:p>
                <a:pPr lvl="0"/>
                <a:r>
                  <a:rPr/>
                  <a:t>Complex types</a:t>
                </a:r>
              </a:p>
              <a:p>
                <a:pPr lvl="0" indent="0" marL="0">
                  <a:spcBef>
                    <a:spcPts val="3000"/>
                  </a:spcBef>
                  <a:buNone/>
                </a:pPr>
                <a:r>
                  <a:rPr b="1"/>
                  <a:t>Derived Data Types</a:t>
                </a:r>
              </a:p>
              <a:p>
                <a:pPr lvl="0" indent="0" marL="0">
                  <a:buNone/>
                </a:pPr>
                <a:r>
                  <a:rPr/>
                  <a:t>Derived types are data types that are derived from basic data types. Arrays, pointers, function types, structures, and so on are examples.</a:t>
                </a: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C Input Output (I/O)</a:t>
            </a:r>
          </a:p>
        </p:txBody>
      </p:sp>
      <p:sp>
        <p:nvSpPr>
          <p:cNvPr id="4" name="Text Placeholder 3"/>
          <p:cNvSpPr>
            <a:spLocks noGrp="1"/>
          </p:cNvSpPr>
          <p:nvPr>
            <p:ph idx="2" sz="half" type="body"/>
          </p:nvPr>
        </p:nvSpPr>
        <p:spPr/>
        <p:txBody>
          <a:bodyPr/>
          <a:lstStyle/>
          <a:p>
            <a:pPr lvl="0" indent="0" marL="0">
              <a:buNone/>
            </a:pPr>
            <a:r>
              <a:rPr/>
              <a:t>In this lesson, you will learn how to utilize the </a:t>
            </a:r>
            <a:r>
              <a:rPr>
                <a:latin typeface="Courier"/>
              </a:rPr>
              <a:t>scanf()</a:t>
            </a:r>
            <a:r>
              <a:rPr/>
              <a:t> function to accept user input and the </a:t>
            </a:r>
            <a:r>
              <a:rPr>
                <a:latin typeface="Courier"/>
              </a:rPr>
              <a:t>printf()</a:t>
            </a:r>
            <a:r>
              <a:rPr/>
              <a:t> method to display output to the user.</a:t>
            </a:r>
          </a:p>
          <a:p>
            <a:pPr lvl="0" indent="0" marL="0">
              <a:spcBef>
                <a:spcPts val="3000"/>
              </a:spcBef>
              <a:buNone/>
            </a:pPr>
            <a:r>
              <a:rPr b="1"/>
              <a:t>C Output</a:t>
            </a:r>
          </a:p>
          <a:p>
            <a:pPr lvl="0" indent="0" marL="0">
              <a:buNone/>
            </a:pPr>
            <a:r>
              <a:rPr>
                <a:latin typeface="Courier"/>
              </a:rPr>
              <a:t>printf()</a:t>
            </a:r>
            <a:r>
              <a:rPr/>
              <a:t> is a common output function in C programming. The function outputs formatted data to the screen. As an example,</a:t>
            </a:r>
          </a:p>
          <a:p>
            <a:pPr lvl="0" indent="0" marL="0">
              <a:spcBef>
                <a:spcPts val="3000"/>
              </a:spcBef>
              <a:buNone/>
            </a:pPr>
            <a:r>
              <a:rPr b="1"/>
              <a:t>Example 1: C Output</a:t>
            </a:r>
          </a:p>
          <a:p>
            <a:pPr lvl="0" indent="0">
              <a:buNone/>
            </a:pPr>
            <a:r>
              <a:rPr>
                <a:solidFill>
                  <a:srgbClr val="BC7A00"/>
                </a:solidFill>
                <a:latin typeface="Courier"/>
              </a:rPr>
              <a:t>#include </a:t>
            </a:r>
            <a:r>
              <a:rPr>
                <a:latin typeface="Courier"/>
              </a:rPr>
              <a:t>&lt;stdio.h&gt;</a:t>
            </a:r>
            <a:r>
              <a:rPr>
                <a:solidFill>
                  <a:srgbClr val="BC7A00"/>
                </a:solidFill>
                <a:latin typeface="Courier"/>
              </a:rPr>
              <a:t>    </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r>
              <a:rPr>
                <a:latin typeface="Courier"/>
              </a:rPr>
              <a:t> </a:t>
            </a:r>
            <a:br/>
            <a:r>
              <a:rPr>
                <a:latin typeface="Courier"/>
              </a:rPr>
              <a:t>    </a:t>
            </a:r>
            <a:r>
              <a:rPr i="1">
                <a:solidFill>
                  <a:srgbClr val="60A0B0"/>
                </a:solidFill>
                <a:latin typeface="Courier"/>
              </a:rPr>
              <a:t>// Displays the string inside quotations</a:t>
            </a:r>
            <a:br/>
            <a:r>
              <a:rPr>
                <a:latin typeface="Courier"/>
              </a:rPr>
              <a:t>    printf</a:t>
            </a:r>
            <a:r>
              <a:rPr>
                <a:solidFill>
                  <a:srgbClr val="666666"/>
                </a:solidFill>
                <a:latin typeface="Courier"/>
              </a:rPr>
              <a:t>(</a:t>
            </a:r>
            <a:r>
              <a:rPr>
                <a:solidFill>
                  <a:srgbClr val="4070A0"/>
                </a:solidFill>
                <a:latin typeface="Courier"/>
              </a:rPr>
              <a:t>"C Programming"</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C Programming</a:t>
            </a:r>
          </a:p>
          <a:p>
            <a:pPr lvl="0" indent="0" marL="0">
              <a:buNone/>
            </a:pPr>
            <a:r>
              <a:rPr/>
              <a:t>How does this software function?</a:t>
            </a:r>
          </a:p>
          <a:p>
            <a:pPr lvl="0" indent="0" marL="0">
              <a:buNone/>
            </a:pPr>
            <a:r>
              <a:rPr/>
              <a:t>The </a:t>
            </a:r>
            <a:r>
              <a:rPr>
                <a:latin typeface="Courier"/>
              </a:rPr>
              <a:t>main()</a:t>
            </a:r>
            <a:r>
              <a:rPr/>
              <a:t> function is required in all legal C programs.</a:t>
            </a:r>
          </a:p>
          <a:p>
            <a:pPr lvl="0" indent="0" marL="0">
              <a:buNone/>
            </a:pPr>
            <a:r>
              <a:rPr/>
              <a:t>The execution of the code begins at the commencement of the main() function.</a:t>
            </a:r>
          </a:p>
          <a:p>
            <a:pPr lvl="0" indent="0" marL="0">
              <a:buNone/>
            </a:pPr>
            <a:r>
              <a:rPr/>
              <a:t>The </a:t>
            </a:r>
            <a:r>
              <a:rPr>
                <a:latin typeface="Courier"/>
              </a:rPr>
              <a:t>printf()</a:t>
            </a:r>
            <a:r>
              <a:rPr/>
              <a:t> function is a library function that is used to provide formatted output to the screen.</a:t>
            </a:r>
          </a:p>
          <a:p>
            <a:pPr lvl="0" indent="0" marL="0">
              <a:buNone/>
            </a:pPr>
            <a:r>
              <a:rPr/>
              <a:t>The string is printed within quote marks by the function.</a:t>
            </a:r>
          </a:p>
          <a:p>
            <a:pPr lvl="0" indent="0" marL="0">
              <a:buNone/>
            </a:pPr>
            <a:r>
              <a:rPr/>
              <a:t>In order to utilize printf() in our program, we must include the </a:t>
            </a:r>
            <a:r>
              <a:rPr>
                <a:latin typeface="Courier"/>
              </a:rPr>
              <a:t>stdio.h</a:t>
            </a:r>
            <a:r>
              <a:rPr/>
              <a:t> header file using the </a:t>
            </a:r>
            <a:r>
              <a:rPr>
                <a:latin typeface="Courier"/>
              </a:rPr>
              <a:t>#include &lt;stdio.h&gt;</a:t>
            </a:r>
            <a:r>
              <a:rPr/>
              <a:t> declaration.</a:t>
            </a:r>
          </a:p>
          <a:p>
            <a:pPr lvl="0" indent="0" marL="0">
              <a:buNone/>
            </a:pPr>
            <a:r>
              <a:rPr/>
              <a:t>The “Exit status” of the program is the return 0; statement within the main() method. It’s entirely voluntary.</a:t>
            </a:r>
          </a:p>
          <a:p>
            <a:pPr lvl="0" indent="0" marL="0">
              <a:spcBef>
                <a:spcPts val="3000"/>
              </a:spcBef>
              <a:buNone/>
            </a:pPr>
            <a:r>
              <a:rPr b="1"/>
              <a:t>Example 2: Integer Output</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int</a:t>
            </a:r>
            <a:r>
              <a:rPr>
                <a:latin typeface="Courier"/>
              </a:rPr>
              <a:t> testInteger </a:t>
            </a:r>
            <a:r>
              <a:rPr>
                <a:solidFill>
                  <a:srgbClr val="666666"/>
                </a:solidFill>
                <a:latin typeface="Courier"/>
              </a:rPr>
              <a:t>=</a:t>
            </a:r>
            <a:r>
              <a:rPr>
                <a:latin typeface="Courier"/>
              </a:rPr>
              <a:t> </a:t>
            </a:r>
            <a:r>
              <a:rPr>
                <a:solidFill>
                  <a:srgbClr val="40A070"/>
                </a:solidFill>
                <a:latin typeface="Courier"/>
              </a:rPr>
              <a:t>5</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"Number = %d"</a:t>
            </a:r>
            <a:r>
              <a:rPr>
                <a:solidFill>
                  <a:srgbClr val="666666"/>
                </a:solidFill>
                <a:latin typeface="Courier"/>
              </a:rPr>
              <a:t>,</a:t>
            </a:r>
            <a:r>
              <a:rPr>
                <a:latin typeface="Courier"/>
              </a:rPr>
              <a:t> testInteger</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Number = 5</a:t>
            </a:r>
          </a:p>
          <a:p>
            <a:pPr lvl="0" indent="0" marL="0">
              <a:buNone/>
            </a:pPr>
            <a:r>
              <a:rPr/>
              <a:t>To print </a:t>
            </a:r>
            <a:r>
              <a:rPr>
                <a:latin typeface="Courier"/>
              </a:rPr>
              <a:t>int</a:t>
            </a:r>
            <a:r>
              <a:rPr/>
              <a:t>types, we utilize the </a:t>
            </a:r>
            <a:r>
              <a:rPr>
                <a:latin typeface="Courier"/>
              </a:rPr>
              <a:t>%d</a:t>
            </a:r>
            <a:r>
              <a:rPr/>
              <a:t> format specifier. The value of </a:t>
            </a:r>
            <a:r>
              <a:rPr>
                <a:latin typeface="Courier"/>
              </a:rPr>
              <a:t>testInteger</a:t>
            </a:r>
            <a:r>
              <a:rPr/>
              <a:t> will be used in instead of the </a:t>
            </a:r>
            <a:r>
              <a:rPr>
                <a:latin typeface="Courier"/>
              </a:rPr>
              <a:t>%d</a:t>
            </a:r>
            <a:r>
              <a:rPr/>
              <a:t> inside the quotes.</a:t>
            </a:r>
          </a:p>
          <a:p>
            <a:pPr lvl="0" indent="0" marL="0">
              <a:spcBef>
                <a:spcPts val="3000"/>
              </a:spcBef>
              <a:buNone/>
            </a:pPr>
            <a:r>
              <a:rPr b="1"/>
              <a:t>Example 3: float and double Output</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float</a:t>
            </a:r>
            <a:r>
              <a:rPr>
                <a:latin typeface="Courier"/>
              </a:rPr>
              <a:t> number1 </a:t>
            </a:r>
            <a:r>
              <a:rPr>
                <a:solidFill>
                  <a:srgbClr val="666666"/>
                </a:solidFill>
                <a:latin typeface="Courier"/>
              </a:rPr>
              <a:t>=</a:t>
            </a:r>
            <a:r>
              <a:rPr>
                <a:latin typeface="Courier"/>
              </a:rPr>
              <a:t> </a:t>
            </a:r>
            <a:r>
              <a:rPr>
                <a:solidFill>
                  <a:srgbClr val="40A070"/>
                </a:solidFill>
                <a:latin typeface="Courier"/>
              </a:rPr>
              <a:t>13.5</a:t>
            </a:r>
            <a:r>
              <a:rPr>
                <a:solidFill>
                  <a:srgbClr val="666666"/>
                </a:solidFill>
                <a:latin typeface="Courier"/>
              </a:rPr>
              <a:t>;</a:t>
            </a:r>
            <a:br/>
            <a:r>
              <a:rPr>
                <a:latin typeface="Courier"/>
              </a:rPr>
              <a:t>    </a:t>
            </a:r>
            <a:r>
              <a:rPr>
                <a:solidFill>
                  <a:srgbClr val="902000"/>
                </a:solidFill>
                <a:latin typeface="Courier"/>
              </a:rPr>
              <a:t>double</a:t>
            </a:r>
            <a:r>
              <a:rPr>
                <a:latin typeface="Courier"/>
              </a:rPr>
              <a:t> number2 </a:t>
            </a:r>
            <a:r>
              <a:rPr>
                <a:solidFill>
                  <a:srgbClr val="666666"/>
                </a:solidFill>
                <a:latin typeface="Courier"/>
              </a:rPr>
              <a:t>=</a:t>
            </a:r>
            <a:r>
              <a:rPr>
                <a:latin typeface="Courier"/>
              </a:rPr>
              <a:t> </a:t>
            </a:r>
            <a:r>
              <a:rPr>
                <a:solidFill>
                  <a:srgbClr val="40A070"/>
                </a:solidFill>
                <a:latin typeface="Courier"/>
              </a:rPr>
              <a:t>12.4</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"number1 = %f\n"</a:t>
            </a:r>
            <a:r>
              <a:rPr>
                <a:solidFill>
                  <a:srgbClr val="666666"/>
                </a:solidFill>
                <a:latin typeface="Courier"/>
              </a:rPr>
              <a:t>,</a:t>
            </a:r>
            <a:r>
              <a:rPr>
                <a:latin typeface="Courier"/>
              </a:rPr>
              <a:t> number1</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"number2 = %lf"</a:t>
            </a:r>
            <a:r>
              <a:rPr>
                <a:solidFill>
                  <a:srgbClr val="666666"/>
                </a:solidFill>
                <a:latin typeface="Courier"/>
              </a:rPr>
              <a:t>,</a:t>
            </a:r>
            <a:r>
              <a:rPr>
                <a:latin typeface="Courier"/>
              </a:rPr>
              <a:t> number2</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number1 = 13.500000</a:t>
            </a:r>
            <a:br/>
            <a:r>
              <a:rPr>
                <a:latin typeface="Courier"/>
              </a:rPr>
              <a:t>number2 = 12.400000</a:t>
            </a:r>
          </a:p>
          <a:p>
            <a:pPr lvl="0" indent="0" marL="0">
              <a:buNone/>
            </a:pPr>
            <a:r>
              <a:rPr/>
              <a:t>We utilize the </a:t>
            </a:r>
            <a:r>
              <a:rPr>
                <a:latin typeface="Courier"/>
              </a:rPr>
              <a:t>%f</a:t>
            </a:r>
            <a:r>
              <a:rPr/>
              <a:t> format specifier to print </a:t>
            </a:r>
            <a:r>
              <a:rPr>
                <a:latin typeface="Courier"/>
              </a:rPr>
              <a:t>floats</a:t>
            </a:r>
            <a:r>
              <a:rPr/>
              <a:t>. Similarly, to display </a:t>
            </a:r>
            <a:r>
              <a:rPr>
                <a:latin typeface="Courier"/>
              </a:rPr>
              <a:t>double</a:t>
            </a:r>
            <a:r>
              <a:rPr/>
              <a:t> numbers, we use </a:t>
            </a:r>
            <a:r>
              <a:rPr>
                <a:latin typeface="Courier"/>
              </a:rPr>
              <a:t>%lf</a:t>
            </a:r>
            <a:r>
              <a:rPr/>
              <a:t>.</a:t>
            </a:r>
          </a:p>
          <a:p>
            <a:pPr lvl="0" indent="0" marL="0">
              <a:spcBef>
                <a:spcPts val="3000"/>
              </a:spcBef>
              <a:buNone/>
            </a:pPr>
            <a:r>
              <a:rPr b="1"/>
              <a:t>Example 4: Print Characters</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char</a:t>
            </a:r>
            <a:r>
              <a:rPr>
                <a:latin typeface="Courier"/>
              </a:rPr>
              <a:t> chr </a:t>
            </a:r>
            <a:r>
              <a:rPr>
                <a:solidFill>
                  <a:srgbClr val="666666"/>
                </a:solidFill>
                <a:latin typeface="Courier"/>
              </a:rPr>
              <a:t>=</a:t>
            </a:r>
            <a:r>
              <a:rPr>
                <a:latin typeface="Courier"/>
              </a:rPr>
              <a:t> </a:t>
            </a:r>
            <a:r>
              <a:rPr>
                <a:solidFill>
                  <a:srgbClr val="4070A0"/>
                </a:solidFill>
                <a:latin typeface="Courier"/>
              </a:rPr>
              <a:t>'a'</a:t>
            </a:r>
            <a:r>
              <a:rPr>
                <a:solidFill>
                  <a:srgbClr val="666666"/>
                </a:solidFill>
                <a:latin typeface="Courier"/>
              </a:rPr>
              <a:t>;</a:t>
            </a:r>
            <a:r>
              <a:rPr>
                <a:latin typeface="Courier"/>
              </a:rPr>
              <a:t>    </a:t>
            </a:r>
            <a:br/>
            <a:r>
              <a:rPr>
                <a:latin typeface="Courier"/>
              </a:rPr>
              <a:t>    printf</a:t>
            </a:r>
            <a:r>
              <a:rPr>
                <a:solidFill>
                  <a:srgbClr val="666666"/>
                </a:solidFill>
                <a:latin typeface="Courier"/>
              </a:rPr>
              <a:t>(</a:t>
            </a:r>
            <a:r>
              <a:rPr>
                <a:solidFill>
                  <a:srgbClr val="4070A0"/>
                </a:solidFill>
                <a:latin typeface="Courier"/>
              </a:rPr>
              <a:t>"character = %c"</a:t>
            </a:r>
            <a:r>
              <a:rPr>
                <a:solidFill>
                  <a:srgbClr val="666666"/>
                </a:solidFill>
                <a:latin typeface="Courier"/>
              </a:rPr>
              <a:t>,</a:t>
            </a:r>
            <a:r>
              <a:rPr>
                <a:latin typeface="Courier"/>
              </a:rPr>
              <a:t> chr</a:t>
            </a:r>
            <a:r>
              <a:rPr>
                <a:solidFill>
                  <a:srgbClr val="666666"/>
                </a:solidFill>
                <a:latin typeface="Courier"/>
              </a:rPr>
              <a:t>);</a:t>
            </a:r>
            <a:r>
              <a:rPr>
                <a:latin typeface="Courier"/>
              </a:rPr>
              <a:t>  </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r>
              <a:rPr>
                <a:latin typeface="Courier"/>
              </a:rPr>
              <a:t> </a:t>
            </a:r>
          </a:p>
          <a:p>
            <a:pPr lvl="0" indent="0" marL="0">
              <a:buNone/>
            </a:pPr>
            <a:r>
              <a:rPr b="1"/>
              <a:t>Output</a:t>
            </a:r>
          </a:p>
          <a:p>
            <a:pPr lvl="0" indent="0">
              <a:buNone/>
            </a:pPr>
            <a:r>
              <a:rPr>
                <a:latin typeface="Courier"/>
              </a:rPr>
              <a:t>character = a</a:t>
            </a:r>
          </a:p>
          <a:p>
            <a:pPr lvl="0" indent="0" marL="0">
              <a:buNone/>
            </a:pPr>
            <a:r>
              <a:rPr/>
              <a:t>We utilize the </a:t>
            </a:r>
            <a:r>
              <a:rPr>
                <a:latin typeface="Courier"/>
              </a:rPr>
              <a:t>%c</a:t>
            </a:r>
            <a:r>
              <a:rPr/>
              <a:t> format specifier to print char.</a:t>
            </a:r>
          </a:p>
          <a:p>
            <a:pPr lvl="0" indent="0" marL="0">
              <a:spcBef>
                <a:spcPts val="3000"/>
              </a:spcBef>
              <a:buNone/>
            </a:pPr>
            <a:r>
              <a:rPr b="1"/>
              <a:t>C Input</a:t>
            </a:r>
          </a:p>
          <a:p>
            <a:pPr lvl="0" indent="0" marL="0">
              <a:buNone/>
            </a:pPr>
            <a:r>
              <a:rPr>
                <a:latin typeface="Courier"/>
              </a:rPr>
              <a:t>scanf()</a:t>
            </a:r>
            <a:r>
              <a:rPr/>
              <a:t> is a widely used function in C programming to accept user input. The </a:t>
            </a:r>
            <a:r>
              <a:rPr>
                <a:latin typeface="Courier"/>
              </a:rPr>
              <a:t>scanf()</a:t>
            </a:r>
            <a:r>
              <a:rPr/>
              <a:t> function reads formatted input from typical input devices like keyboards.</a:t>
            </a:r>
          </a:p>
          <a:p>
            <a:pPr lvl="0" indent="0" marL="0">
              <a:spcBef>
                <a:spcPts val="3000"/>
              </a:spcBef>
              <a:buNone/>
            </a:pPr>
            <a:r>
              <a:rPr b="1"/>
              <a:t>Example 5: Integer Input/Output</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int</a:t>
            </a:r>
            <a:r>
              <a:rPr>
                <a:latin typeface="Courier"/>
              </a:rPr>
              <a:t> testInteger</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an integer: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"%d"</a:t>
            </a:r>
            <a:r>
              <a:rPr>
                <a:solidFill>
                  <a:srgbClr val="666666"/>
                </a:solidFill>
                <a:latin typeface="Courier"/>
              </a:rPr>
              <a:t>,</a:t>
            </a:r>
            <a:r>
              <a:rPr>
                <a:latin typeface="Courier"/>
              </a:rPr>
              <a:t> </a:t>
            </a:r>
            <a:r>
              <a:rPr>
                <a:solidFill>
                  <a:srgbClr val="666666"/>
                </a:solidFill>
                <a:latin typeface="Courier"/>
              </a:rPr>
              <a:t>&amp;</a:t>
            </a:r>
            <a:r>
              <a:rPr>
                <a:latin typeface="Courier"/>
              </a:rPr>
              <a:t>testInteger</a:t>
            </a:r>
            <a:r>
              <a:rPr>
                <a:solidFill>
                  <a:srgbClr val="666666"/>
                </a:solidFill>
                <a:latin typeface="Courier"/>
              </a:rPr>
              <a:t>);</a:t>
            </a:r>
            <a:r>
              <a:rPr>
                <a:latin typeface="Courier"/>
              </a:rPr>
              <a:t>  </a:t>
            </a:r>
            <a:br/>
            <a:r>
              <a:rPr>
                <a:latin typeface="Courier"/>
              </a:rPr>
              <a:t>    printf</a:t>
            </a:r>
            <a:r>
              <a:rPr>
                <a:solidFill>
                  <a:srgbClr val="666666"/>
                </a:solidFill>
                <a:latin typeface="Courier"/>
              </a:rPr>
              <a:t>(</a:t>
            </a:r>
            <a:r>
              <a:rPr>
                <a:solidFill>
                  <a:srgbClr val="4070A0"/>
                </a:solidFill>
                <a:latin typeface="Courier"/>
              </a:rPr>
              <a:t>"Number = %d"</a:t>
            </a:r>
            <a:r>
              <a:rPr>
                <a:solidFill>
                  <a:srgbClr val="666666"/>
                </a:solidFill>
                <a:latin typeface="Courier"/>
              </a:rPr>
              <a:t>,</a:t>
            </a:r>
            <a:r>
              <a:rPr>
                <a:latin typeface="Courier"/>
              </a:rPr>
              <a:t>testInteger</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Enter an integer: 4</a:t>
            </a:r>
            <a:br/>
            <a:r>
              <a:rPr>
                <a:latin typeface="Courier"/>
              </a:rPr>
              <a:t>Number = 4</a:t>
            </a:r>
          </a:p>
          <a:p>
            <a:pPr lvl="0" indent="0" marL="0">
              <a:buNone/>
            </a:pPr>
            <a:r>
              <a:rPr/>
              <a:t>To accept </a:t>
            </a:r>
            <a:r>
              <a:rPr>
                <a:latin typeface="Courier"/>
              </a:rPr>
              <a:t>int</a:t>
            </a:r>
            <a:r>
              <a:rPr/>
              <a:t> input from the user, we utilized the </a:t>
            </a:r>
            <a:r>
              <a:rPr>
                <a:latin typeface="Courier"/>
              </a:rPr>
              <a:t>%d</a:t>
            </a:r>
            <a:r>
              <a:rPr/>
              <a:t> format specifier inside the </a:t>
            </a:r>
            <a:r>
              <a:rPr>
                <a:latin typeface="Courier"/>
              </a:rPr>
              <a:t>scanf()</a:t>
            </a:r>
            <a:r>
              <a:rPr/>
              <a:t> method. When a user enters an integer, it is saved in the variable </a:t>
            </a:r>
            <a:r>
              <a:rPr>
                <a:latin typeface="Courier"/>
              </a:rPr>
              <a:t>testInteger</a:t>
            </a:r>
            <a:r>
              <a:rPr/>
              <a:t>.</a:t>
            </a:r>
          </a:p>
          <a:p>
            <a:pPr lvl="0" indent="0" marL="0">
              <a:buNone/>
            </a:pPr>
            <a:r>
              <a:rPr/>
              <a:t>You’ll see that we used </a:t>
            </a:r>
            <a:r>
              <a:rPr>
                <a:latin typeface="Courier"/>
              </a:rPr>
              <a:t>&amp;testInteger</a:t>
            </a:r>
            <a:r>
              <a:rPr/>
              <a:t> within </a:t>
            </a:r>
            <a:r>
              <a:rPr>
                <a:latin typeface="Courier"/>
              </a:rPr>
              <a:t>scanf ()</a:t>
            </a:r>
            <a:r>
              <a:rPr/>
              <a:t>. This is due to the fact that </a:t>
            </a:r>
            <a:r>
              <a:rPr>
                <a:latin typeface="Courier"/>
              </a:rPr>
              <a:t>&amp;testInteger</a:t>
            </a:r>
            <a:r>
              <a:rPr/>
              <a:t> obtains the address of </a:t>
            </a:r>
            <a:r>
              <a:rPr>
                <a:latin typeface="Courier"/>
              </a:rPr>
              <a:t>testInteger</a:t>
            </a:r>
            <a:r>
              <a:rPr/>
              <a:t>, and the value given by the user is saved in that address.</a:t>
            </a:r>
          </a:p>
          <a:p>
            <a:pPr lvl="0" indent="0" marL="0">
              <a:spcBef>
                <a:spcPts val="3000"/>
              </a:spcBef>
              <a:buNone/>
            </a:pPr>
            <a:r>
              <a:rPr b="1"/>
              <a:t>Example 6: Float and Double Input/Output</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float</a:t>
            </a:r>
            <a:r>
              <a:rPr>
                <a:latin typeface="Courier"/>
              </a:rPr>
              <a:t> num1</a:t>
            </a:r>
            <a:r>
              <a:rPr>
                <a:solidFill>
                  <a:srgbClr val="666666"/>
                </a:solidFill>
                <a:latin typeface="Courier"/>
              </a:rPr>
              <a:t>;</a:t>
            </a:r>
            <a:br/>
            <a:r>
              <a:rPr>
                <a:latin typeface="Courier"/>
              </a:rPr>
              <a:t>    </a:t>
            </a:r>
            <a:r>
              <a:rPr>
                <a:solidFill>
                  <a:srgbClr val="902000"/>
                </a:solidFill>
                <a:latin typeface="Courier"/>
              </a:rPr>
              <a:t>double</a:t>
            </a:r>
            <a:r>
              <a:rPr>
                <a:latin typeface="Courier"/>
              </a:rPr>
              <a:t> num2</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"Enter a number: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"%f"</a:t>
            </a:r>
            <a:r>
              <a:rPr>
                <a:solidFill>
                  <a:srgbClr val="666666"/>
                </a:solidFill>
                <a:latin typeface="Courier"/>
              </a:rPr>
              <a:t>,</a:t>
            </a:r>
            <a:r>
              <a:rPr>
                <a:latin typeface="Courier"/>
              </a:rPr>
              <a:t> </a:t>
            </a:r>
            <a:r>
              <a:rPr>
                <a:solidFill>
                  <a:srgbClr val="666666"/>
                </a:solidFill>
                <a:latin typeface="Courier"/>
              </a:rPr>
              <a:t>&amp;</a:t>
            </a:r>
            <a:r>
              <a:rPr>
                <a:latin typeface="Courier"/>
              </a:rPr>
              <a:t>num1</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another number: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"%lf"</a:t>
            </a:r>
            <a:r>
              <a:rPr>
                <a:solidFill>
                  <a:srgbClr val="666666"/>
                </a:solidFill>
                <a:latin typeface="Courier"/>
              </a:rPr>
              <a:t>,</a:t>
            </a:r>
            <a:r>
              <a:rPr>
                <a:latin typeface="Courier"/>
              </a:rPr>
              <a:t> </a:t>
            </a:r>
            <a:r>
              <a:rPr>
                <a:solidFill>
                  <a:srgbClr val="666666"/>
                </a:solidFill>
                <a:latin typeface="Courier"/>
              </a:rPr>
              <a:t>&amp;</a:t>
            </a:r>
            <a:r>
              <a:rPr>
                <a:latin typeface="Courier"/>
              </a:rPr>
              <a:t>num2</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"num1 = %f\n"</a:t>
            </a:r>
            <a:r>
              <a:rPr>
                <a:solidFill>
                  <a:srgbClr val="666666"/>
                </a:solidFill>
                <a:latin typeface="Courier"/>
              </a:rPr>
              <a:t>,</a:t>
            </a:r>
            <a:r>
              <a:rPr>
                <a:latin typeface="Courier"/>
              </a:rPr>
              <a:t> num1</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"num2 = %lf"</a:t>
            </a:r>
            <a:r>
              <a:rPr>
                <a:solidFill>
                  <a:srgbClr val="666666"/>
                </a:solidFill>
                <a:latin typeface="Courier"/>
              </a:rPr>
              <a:t>,</a:t>
            </a:r>
            <a:r>
              <a:rPr>
                <a:latin typeface="Courier"/>
              </a:rPr>
              <a:t> num2</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Enter a number: 12.523</a:t>
            </a:r>
            <a:br/>
            <a:r>
              <a:rPr>
                <a:latin typeface="Courier"/>
              </a:rPr>
              <a:t>Enter another number: 10.2</a:t>
            </a:r>
            <a:br/>
            <a:r>
              <a:rPr>
                <a:latin typeface="Courier"/>
              </a:rPr>
              <a:t>num1 = 12.523000</a:t>
            </a:r>
            <a:br/>
            <a:r>
              <a:rPr>
                <a:latin typeface="Courier"/>
              </a:rPr>
              <a:t>num2 = 10.200000</a:t>
            </a:r>
          </a:p>
          <a:p>
            <a:pPr lvl="0" indent="0" marL="0">
              <a:buNone/>
            </a:pPr>
            <a:r>
              <a:rPr/>
              <a:t>For </a:t>
            </a:r>
            <a:r>
              <a:rPr>
                <a:latin typeface="Courier"/>
              </a:rPr>
              <a:t>float</a:t>
            </a:r>
            <a:r>
              <a:rPr/>
              <a:t>and </a:t>
            </a:r>
            <a:r>
              <a:rPr>
                <a:latin typeface="Courier"/>
              </a:rPr>
              <a:t>double</a:t>
            </a:r>
            <a:r>
              <a:rPr/>
              <a:t>, we use the format specifiers </a:t>
            </a:r>
            <a:r>
              <a:rPr>
                <a:latin typeface="Courier"/>
              </a:rPr>
              <a:t>%f</a:t>
            </a:r>
            <a:r>
              <a:rPr/>
              <a:t> and </a:t>
            </a:r>
            <a:r>
              <a:rPr>
                <a:latin typeface="Courier"/>
              </a:rPr>
              <a:t>%lf</a:t>
            </a:r>
            <a:r>
              <a:rPr/>
              <a:t>, respectively.</a:t>
            </a:r>
          </a:p>
          <a:p>
            <a:pPr lvl="0" indent="0" marL="0">
              <a:spcBef>
                <a:spcPts val="3000"/>
              </a:spcBef>
              <a:buNone/>
            </a:pPr>
            <a:r>
              <a:rPr b="1"/>
              <a:t>Example 7: C Character I/O</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char</a:t>
            </a:r>
            <a:r>
              <a:rPr>
                <a:latin typeface="Courier"/>
              </a:rPr>
              <a:t> chr</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a character: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"%c"</a:t>
            </a:r>
            <a:r>
              <a:rPr>
                <a:solidFill>
                  <a:srgbClr val="666666"/>
                </a:solidFill>
                <a:latin typeface="Courier"/>
              </a:rPr>
              <a:t>,&amp;</a:t>
            </a:r>
            <a:r>
              <a:rPr>
                <a:latin typeface="Courier"/>
              </a:rPr>
              <a:t>chr</a:t>
            </a:r>
            <a:r>
              <a:rPr>
                <a:solidFill>
                  <a:srgbClr val="666666"/>
                </a:solidFill>
                <a:latin typeface="Courier"/>
              </a:rPr>
              <a:t>);</a:t>
            </a:r>
            <a:r>
              <a:rPr>
                <a:latin typeface="Courier"/>
              </a:rPr>
              <a:t>     </a:t>
            </a:r>
            <a:br/>
            <a:r>
              <a:rPr>
                <a:latin typeface="Courier"/>
              </a:rPr>
              <a:t>    printf</a:t>
            </a:r>
            <a:r>
              <a:rPr>
                <a:solidFill>
                  <a:srgbClr val="666666"/>
                </a:solidFill>
                <a:latin typeface="Courier"/>
              </a:rPr>
              <a:t>(</a:t>
            </a:r>
            <a:r>
              <a:rPr>
                <a:solidFill>
                  <a:srgbClr val="4070A0"/>
                </a:solidFill>
                <a:latin typeface="Courier"/>
              </a:rPr>
              <a:t>"You entered %c."</a:t>
            </a:r>
            <a:r>
              <a:rPr>
                <a:solidFill>
                  <a:srgbClr val="666666"/>
                </a:solidFill>
                <a:latin typeface="Courier"/>
              </a:rPr>
              <a:t>,</a:t>
            </a:r>
            <a:r>
              <a:rPr>
                <a:latin typeface="Courier"/>
              </a:rPr>
              <a:t> chr</a:t>
            </a:r>
            <a:r>
              <a:rPr>
                <a:solidFill>
                  <a:srgbClr val="666666"/>
                </a:solidFill>
                <a:latin typeface="Courier"/>
              </a:rPr>
              <a:t>);</a:t>
            </a:r>
            <a:r>
              <a:rPr>
                <a:latin typeface="Courier"/>
              </a:rPr>
              <a:t>  </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r>
              <a:rPr>
                <a:latin typeface="Courier"/>
              </a:rPr>
              <a:t>   </a:t>
            </a:r>
          </a:p>
          <a:p>
            <a:pPr lvl="0" indent="0" marL="0">
              <a:buNone/>
            </a:pPr>
            <a:r>
              <a:rPr b="1"/>
              <a:t>Output</a:t>
            </a:r>
          </a:p>
          <a:p>
            <a:pPr lvl="0" indent="0">
              <a:buNone/>
            </a:pPr>
            <a:r>
              <a:rPr>
                <a:latin typeface="Courier"/>
              </a:rPr>
              <a:t>Enter a character: g</a:t>
            </a:r>
            <a:br/>
            <a:r>
              <a:rPr>
                <a:latin typeface="Courier"/>
              </a:rPr>
              <a:t>You entered g</a:t>
            </a:r>
          </a:p>
          <a:p>
            <a:pPr lvl="0" indent="0" marL="0">
              <a:buNone/>
            </a:pPr>
            <a:r>
              <a:rPr/>
              <a:t>When a user enters a character into the aforementioned software, the character itself is not saved. An integer value (ASCII value) is instead stored.</a:t>
            </a:r>
          </a:p>
          <a:p>
            <a:pPr lvl="0" indent="0" marL="0">
              <a:buNone/>
            </a:pPr>
            <a:r>
              <a:rPr/>
              <a:t>When we use the </a:t>
            </a:r>
            <a:r>
              <a:rPr>
                <a:latin typeface="Courier"/>
              </a:rPr>
              <a:t>%c</a:t>
            </a:r>
            <a:r>
              <a:rPr/>
              <a:t> text format to represent that value, the input character is displayed. The ASCII value of the character is printed when we utilize </a:t>
            </a:r>
            <a:r>
              <a:rPr>
                <a:latin typeface="Courier"/>
              </a:rPr>
              <a:t>%d</a:t>
            </a:r>
            <a:r>
              <a:rPr/>
              <a:t> to show it.</a:t>
            </a:r>
          </a:p>
          <a:p>
            <a:pPr lvl="0" indent="0" marL="0">
              <a:spcBef>
                <a:spcPts val="3000"/>
              </a:spcBef>
              <a:buNone/>
            </a:pPr>
            <a:r>
              <a:rPr b="1"/>
              <a:t>Example 8: ASCII Value</a:t>
            </a:r>
          </a:p>
          <a:p>
            <a:pPr lvl="0" indent="0">
              <a:buNone/>
            </a:pPr>
            <a:r>
              <a:rPr>
                <a:solidFill>
                  <a:srgbClr val="BC7A00"/>
                </a:solidFill>
                <a:latin typeface="Courier"/>
              </a:rPr>
              <a:t>#include </a:t>
            </a:r>
            <a:r>
              <a:rPr>
                <a:latin typeface="Courier"/>
              </a:rPr>
              <a:t>&lt;stdio.h&gt;</a:t>
            </a:r>
            <a:b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char</a:t>
            </a:r>
            <a:r>
              <a:rPr>
                <a:latin typeface="Courier"/>
              </a:rPr>
              <a:t> chr</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a character: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"%c"</a:t>
            </a:r>
            <a:r>
              <a:rPr>
                <a:solidFill>
                  <a:srgbClr val="666666"/>
                </a:solidFill>
                <a:latin typeface="Courier"/>
              </a:rPr>
              <a:t>,</a:t>
            </a:r>
            <a:r>
              <a:rPr>
                <a:latin typeface="Courier"/>
              </a:rPr>
              <a:t> </a:t>
            </a:r>
            <a:r>
              <a:rPr>
                <a:solidFill>
                  <a:srgbClr val="666666"/>
                </a:solidFill>
                <a:latin typeface="Courier"/>
              </a:rPr>
              <a:t>&amp;</a:t>
            </a:r>
            <a:r>
              <a:rPr>
                <a:latin typeface="Courier"/>
              </a:rPr>
              <a:t>chr</a:t>
            </a:r>
            <a:r>
              <a:rPr>
                <a:solidFill>
                  <a:srgbClr val="666666"/>
                </a:solidFill>
                <a:latin typeface="Courier"/>
              </a:rPr>
              <a:t>);</a:t>
            </a:r>
            <a:r>
              <a:rPr>
                <a:latin typeface="Courier"/>
              </a:rPr>
              <a:t>     </a:t>
            </a:r>
            <a:br/>
            <a:br/>
            <a:r>
              <a:rPr>
                <a:latin typeface="Courier"/>
              </a:rPr>
              <a:t>    </a:t>
            </a:r>
            <a:r>
              <a:rPr i="1">
                <a:solidFill>
                  <a:srgbClr val="60A0B0"/>
                </a:solidFill>
                <a:latin typeface="Courier"/>
              </a:rPr>
              <a:t>// When %c is used, a character is displayed</a:t>
            </a:r>
            <a:br/>
            <a:r>
              <a:rPr>
                <a:latin typeface="Courier"/>
              </a:rPr>
              <a:t>    printf</a:t>
            </a:r>
            <a:r>
              <a:rPr>
                <a:solidFill>
                  <a:srgbClr val="666666"/>
                </a:solidFill>
                <a:latin typeface="Courier"/>
              </a:rPr>
              <a:t>(</a:t>
            </a:r>
            <a:r>
              <a:rPr>
                <a:solidFill>
                  <a:srgbClr val="4070A0"/>
                </a:solidFill>
                <a:latin typeface="Courier"/>
              </a:rPr>
              <a:t>"You entered %c.\n"</a:t>
            </a:r>
            <a:r>
              <a:rPr>
                <a:solidFill>
                  <a:srgbClr val="666666"/>
                </a:solidFill>
                <a:latin typeface="Courier"/>
              </a:rPr>
              <a:t>,</a:t>
            </a:r>
            <a:r>
              <a:rPr>
                <a:latin typeface="Courier"/>
              </a:rPr>
              <a:t>chr</a:t>
            </a:r>
            <a:r>
              <a:rPr>
                <a:solidFill>
                  <a:srgbClr val="666666"/>
                </a:solidFill>
                <a:latin typeface="Courier"/>
              </a:rPr>
              <a:t>);</a:t>
            </a:r>
            <a:r>
              <a:rPr>
                <a:latin typeface="Courier"/>
              </a:rPr>
              <a:t>  </a:t>
            </a:r>
            <a:br/>
            <a:br/>
            <a:r>
              <a:rPr>
                <a:latin typeface="Courier"/>
              </a:rPr>
              <a:t>    </a:t>
            </a:r>
            <a:r>
              <a:rPr i="1">
                <a:solidFill>
                  <a:srgbClr val="60A0B0"/>
                </a:solidFill>
                <a:latin typeface="Courier"/>
              </a:rPr>
              <a:t>// When %d is used, ASCII value is displayed</a:t>
            </a:r>
            <a:br/>
            <a:r>
              <a:rPr>
                <a:latin typeface="Courier"/>
              </a:rPr>
              <a:t>    printf</a:t>
            </a:r>
            <a:r>
              <a:rPr>
                <a:solidFill>
                  <a:srgbClr val="666666"/>
                </a:solidFill>
                <a:latin typeface="Courier"/>
              </a:rPr>
              <a:t>(</a:t>
            </a:r>
            <a:r>
              <a:rPr>
                <a:solidFill>
                  <a:srgbClr val="4070A0"/>
                </a:solidFill>
                <a:latin typeface="Courier"/>
              </a:rPr>
              <a:t>"ASCII value is %d."</a:t>
            </a:r>
            <a:r>
              <a:rPr>
                <a:solidFill>
                  <a:srgbClr val="666666"/>
                </a:solidFill>
                <a:latin typeface="Courier"/>
              </a:rPr>
              <a:t>,</a:t>
            </a:r>
            <a:r>
              <a:rPr>
                <a:latin typeface="Courier"/>
              </a:rPr>
              <a:t> chr</a:t>
            </a:r>
            <a:r>
              <a:rPr>
                <a:solidFill>
                  <a:srgbClr val="666666"/>
                </a:solidFill>
                <a:latin typeface="Courier"/>
              </a:rPr>
              <a:t>);</a:t>
            </a:r>
            <a:r>
              <a:rPr>
                <a:latin typeface="Courier"/>
              </a:rPr>
              <a:t>  </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Enter a character: g</a:t>
            </a:r>
            <a:br/>
            <a:r>
              <a:rPr>
                <a:latin typeface="Courier"/>
              </a:rPr>
              <a:t>You entered g.</a:t>
            </a:r>
            <a:br/>
            <a:r>
              <a:rPr>
                <a:latin typeface="Courier"/>
              </a:rPr>
              <a:t>ASCII value is 103.</a:t>
            </a:r>
          </a:p>
          <a:p>
            <a:pPr lvl="0" indent="0" marL="0">
              <a:spcBef>
                <a:spcPts val="3000"/>
              </a:spcBef>
              <a:buNone/>
            </a:pPr>
            <a:r>
              <a:rPr b="1"/>
              <a:t>I/O Multiple Values</a:t>
            </a:r>
          </a:p>
          <a:p>
            <a:pPr lvl="0" indent="0" marL="0">
              <a:buNone/>
            </a:pPr>
            <a:r>
              <a:rPr/>
              <a:t>Here’s how to take numerous user inputs and show them.</a:t>
            </a:r>
          </a:p>
          <a:p>
            <a:pPr lvl="0" indent="0">
              <a:buNone/>
            </a:pPr>
            <a:r>
              <a:rPr>
                <a:solidFill>
                  <a:srgbClr val="BC7A00"/>
                </a:solidFill>
                <a:latin typeface="Courier"/>
              </a:rPr>
              <a:t>#include </a:t>
            </a:r>
            <a:r>
              <a:rPr>
                <a:latin typeface="Courier"/>
              </a:rPr>
              <a:t>&lt;stdio.h&gt;</a:t>
            </a:r>
            <a:b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int</a:t>
            </a:r>
            <a:r>
              <a:rPr>
                <a:latin typeface="Courier"/>
              </a:rPr>
              <a:t> a</a:t>
            </a:r>
            <a:r>
              <a:rPr>
                <a:solidFill>
                  <a:srgbClr val="666666"/>
                </a:solidFill>
                <a:latin typeface="Courier"/>
              </a:rPr>
              <a:t>;</a:t>
            </a:r>
            <a:br/>
            <a:r>
              <a:rPr>
                <a:latin typeface="Courier"/>
              </a:rPr>
              <a:t>    </a:t>
            </a:r>
            <a:r>
              <a:rPr>
                <a:solidFill>
                  <a:srgbClr val="902000"/>
                </a:solidFill>
                <a:latin typeface="Courier"/>
              </a:rPr>
              <a:t>float</a:t>
            </a:r>
            <a:r>
              <a:rPr>
                <a:latin typeface="Courier"/>
              </a:rPr>
              <a:t> b</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"Enter integer and then a float: "</a:t>
            </a:r>
            <a:r>
              <a:rPr>
                <a:solidFill>
                  <a:srgbClr val="666666"/>
                </a:solidFill>
                <a:latin typeface="Courier"/>
              </a:rPr>
              <a:t>);</a:t>
            </a:r>
            <a:br/>
            <a:br/>
            <a:r>
              <a:rPr>
                <a:latin typeface="Courier"/>
              </a:rPr>
              <a:t>    </a:t>
            </a:r>
            <a:r>
              <a:rPr i="1">
                <a:solidFill>
                  <a:srgbClr val="60A0B0"/>
                </a:solidFill>
                <a:latin typeface="Courier"/>
              </a:rPr>
              <a:t>// Taking multiple inputs</a:t>
            </a:r>
            <a:br/>
            <a:r>
              <a:rPr>
                <a:latin typeface="Courier"/>
              </a:rPr>
              <a:t>    scanf</a:t>
            </a:r>
            <a:r>
              <a:rPr>
                <a:solidFill>
                  <a:srgbClr val="666666"/>
                </a:solidFill>
                <a:latin typeface="Courier"/>
              </a:rPr>
              <a:t>(</a:t>
            </a:r>
            <a:r>
              <a:rPr>
                <a:solidFill>
                  <a:srgbClr val="4070A0"/>
                </a:solidFill>
                <a:latin typeface="Courier"/>
              </a:rPr>
              <a:t>"%d%f"</a:t>
            </a:r>
            <a:r>
              <a:rPr>
                <a:solidFill>
                  <a:srgbClr val="666666"/>
                </a:solidFill>
                <a:latin typeface="Courier"/>
              </a:rPr>
              <a:t>,</a:t>
            </a:r>
            <a:r>
              <a:rPr>
                <a:latin typeface="Courier"/>
              </a:rPr>
              <a:t> </a:t>
            </a:r>
            <a:r>
              <a:rPr>
                <a:solidFill>
                  <a:srgbClr val="666666"/>
                </a:solidFill>
                <a:latin typeface="Courier"/>
              </a:rPr>
              <a:t>&amp;</a:t>
            </a:r>
            <a:r>
              <a:rPr>
                <a:latin typeface="Courier"/>
              </a:rPr>
              <a:t>a</a:t>
            </a:r>
            <a:r>
              <a:rPr>
                <a:solidFill>
                  <a:srgbClr val="666666"/>
                </a:solidFill>
                <a:latin typeface="Courier"/>
              </a:rPr>
              <a:t>,</a:t>
            </a:r>
            <a:r>
              <a:rPr>
                <a:latin typeface="Courier"/>
              </a:rPr>
              <a:t> </a:t>
            </a:r>
            <a:r>
              <a:rPr>
                <a:solidFill>
                  <a:srgbClr val="666666"/>
                </a:solidFill>
                <a:latin typeface="Courier"/>
              </a:rPr>
              <a:t>&amp;</a:t>
            </a:r>
            <a:r>
              <a:rPr>
                <a:latin typeface="Courier"/>
              </a:rPr>
              <a:t>b</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"You entered %d and %f"</a:t>
            </a:r>
            <a:r>
              <a:rPr>
                <a:solidFill>
                  <a:srgbClr val="666666"/>
                </a:solidFill>
                <a:latin typeface="Courier"/>
              </a:rPr>
              <a:t>,</a:t>
            </a:r>
            <a:r>
              <a:rPr>
                <a:latin typeface="Courier"/>
              </a:rPr>
              <a:t> a</a:t>
            </a:r>
            <a:r>
              <a:rPr>
                <a:solidFill>
                  <a:srgbClr val="666666"/>
                </a:solidFill>
                <a:latin typeface="Courier"/>
              </a:rPr>
              <a:t>,</a:t>
            </a:r>
            <a:r>
              <a:rPr>
                <a:latin typeface="Courier"/>
              </a:rPr>
              <a:t> b</a:t>
            </a:r>
            <a:r>
              <a:rPr>
                <a:solidFill>
                  <a:srgbClr val="666666"/>
                </a:solidFill>
                <a:latin typeface="Courier"/>
              </a:rPr>
              <a:t>);</a:t>
            </a:r>
            <a:r>
              <a:rPr>
                <a:latin typeface="Courier"/>
              </a:rPr>
              <a:t>  </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Enter integer and then a float: </a:t>
            </a:r>
            <a:r>
              <a:rPr>
                <a:solidFill>
                  <a:srgbClr val="7D9029"/>
                </a:solidFill>
                <a:latin typeface="Courier"/>
              </a:rPr>
              <a:t>-3</a:t>
            </a:r>
            <a:br/>
            <a:r>
              <a:rPr>
                <a:latin typeface="Courier"/>
              </a:rPr>
              <a:t>3.4</a:t>
            </a:r>
            <a:br/>
            <a:r>
              <a:rPr>
                <a:latin typeface="Courier"/>
              </a:rPr>
              <a:t>You entered </a:t>
            </a:r>
            <a:r>
              <a:rPr>
                <a:solidFill>
                  <a:srgbClr val="7D9029"/>
                </a:solidFill>
                <a:latin typeface="Courier"/>
              </a:rPr>
              <a:t>-3</a:t>
            </a:r>
            <a:r>
              <a:rPr>
                <a:latin typeface="Courier"/>
              </a:rPr>
              <a:t> and 3.400000</a:t>
            </a:r>
          </a:p>
          <a:p>
            <a:pPr lvl="0" indent="0" marL="0">
              <a:spcBef>
                <a:spcPts val="3000"/>
              </a:spcBef>
              <a:buNone/>
            </a:pPr>
            <a:r>
              <a:rPr b="1"/>
              <a:t>Format Specifiers for I/O</a:t>
            </a:r>
          </a:p>
          <a:p>
            <a:pPr lvl="0" indent="0" marL="0">
              <a:buNone/>
            </a:pPr>
            <a:r>
              <a:rPr/>
              <a:t>As you can see from the samples above, we apply</a:t>
            </a:r>
          </a:p>
          <a:p>
            <a:pPr lvl="0"/>
            <a:r>
              <a:rPr>
                <a:latin typeface="Courier"/>
              </a:rPr>
              <a:t>%d</a:t>
            </a:r>
            <a:r>
              <a:rPr/>
              <a:t> for </a:t>
            </a:r>
            <a:r>
              <a:rPr>
                <a:latin typeface="Courier"/>
              </a:rPr>
              <a:t>int</a:t>
            </a:r>
          </a:p>
          <a:p>
            <a:pPr lvl="0"/>
            <a:r>
              <a:rPr>
                <a:latin typeface="Courier"/>
              </a:rPr>
              <a:t>%f</a:t>
            </a:r>
            <a:r>
              <a:rPr/>
              <a:t> for </a:t>
            </a:r>
            <a:r>
              <a:rPr>
                <a:latin typeface="Courier"/>
              </a:rPr>
              <a:t>float</a:t>
            </a:r>
          </a:p>
          <a:p>
            <a:pPr lvl="0"/>
            <a:r>
              <a:rPr>
                <a:latin typeface="Courier"/>
              </a:rPr>
              <a:t>%lf</a:t>
            </a:r>
            <a:r>
              <a:rPr/>
              <a:t> for </a:t>
            </a:r>
            <a:r>
              <a:rPr>
                <a:latin typeface="Courier"/>
              </a:rPr>
              <a:t>double</a:t>
            </a:r>
          </a:p>
          <a:p>
            <a:pPr lvl="0"/>
            <a:r>
              <a:rPr>
                <a:latin typeface="Courier"/>
              </a:rPr>
              <a:t>%c</a:t>
            </a:r>
            <a:r>
              <a:rPr/>
              <a:t> for </a:t>
            </a:r>
            <a:r>
              <a:rPr>
                <a:latin typeface="Courier"/>
              </a:rPr>
              <a:t>char</a:t>
            </a:r>
          </a:p>
          <a:p>
            <a:pPr lvl="0" indent="0" marL="0">
              <a:buNone/>
            </a:pPr>
            <a:r>
              <a:rPr/>
              <a:t>The following is a collection of widely used C data types and associated format specifiers.</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Type</a:t>
                      </a:r>
                    </a:p>
                  </a:txBody>
                  <a:tcPr/>
                </a:tc>
                <a:tc>
                  <a:txBody>
                    <a:bodyPr/>
                    <a:lstStyle/>
                    <a:p>
                      <a:pPr lvl="0" indent="0" marL="0">
                        <a:buNone/>
                      </a:pPr>
                      <a:r>
                        <a:rPr/>
                        <a:t>Size(bytes)</a:t>
                      </a:r>
                    </a:p>
                  </a:txBody>
                  <a:tcPr/>
                </a:tc>
                <a:tc>
                  <a:txBody>
                    <a:bodyPr/>
                    <a:lstStyle/>
                    <a:p>
                      <a:pPr lvl="0" indent="0" marL="0">
                        <a:buNone/>
                      </a:pPr>
                      <a:r>
                        <a:rPr/>
                        <a:t>Format Specifiers</a:t>
                      </a:r>
                    </a:p>
                  </a:txBody>
                  <a:tcPr/>
                </a:tc>
              </a:tr>
              <a:tr h="0">
                <a:tc>
                  <a:txBody>
                    <a:bodyPr/>
                    <a:lstStyle/>
                    <a:p>
                      <a:pPr lvl="0" indent="0" marL="0">
                        <a:buNone/>
                      </a:pPr>
                      <a:r>
                        <a:rPr/>
                        <a:t>int</a:t>
                      </a:r>
                    </a:p>
                  </a:txBody>
                </a:tc>
                <a:tc>
                  <a:txBody>
                    <a:bodyPr/>
                    <a:lstStyle/>
                    <a:p>
                      <a:pPr lvl="0" indent="0" marL="0">
                        <a:buNone/>
                      </a:pPr>
                      <a:r>
                        <a:rPr/>
                        <a:t>at least 2, usually 4</a:t>
                      </a:r>
                    </a:p>
                  </a:txBody>
                </a:tc>
                <a:tc>
                  <a:txBody>
                    <a:bodyPr/>
                    <a:lstStyle/>
                    <a:p>
                      <a:pPr lvl="0" indent="0" marL="0">
                        <a:buNone/>
                      </a:pPr>
                      <a:r>
                        <a:rPr/>
                        <a:t>%d %i</a:t>
                      </a:r>
                    </a:p>
                  </a:txBody>
                </a:tc>
              </a:tr>
              <a:tr h="0">
                <a:tc>
                  <a:txBody>
                    <a:bodyPr/>
                    <a:lstStyle/>
                    <a:p>
                      <a:pPr lvl="0" indent="0" marL="0">
                        <a:buNone/>
                      </a:pPr>
                      <a:r>
                        <a:rPr/>
                        <a:t>char</a:t>
                      </a:r>
                    </a:p>
                  </a:txBody>
                </a:tc>
                <a:tc>
                  <a:txBody>
                    <a:bodyPr/>
                    <a:lstStyle/>
                    <a:p>
                      <a:pPr lvl="0" indent="0" marL="0">
                        <a:buNone/>
                      </a:pPr>
                      <a:r>
                        <a:rPr/>
                        <a:t>1</a:t>
                      </a:r>
                    </a:p>
                  </a:txBody>
                </a:tc>
                <a:tc>
                  <a:txBody>
                    <a:bodyPr/>
                    <a:lstStyle/>
                    <a:p>
                      <a:pPr lvl="0" indent="0" marL="0">
                        <a:buNone/>
                      </a:pPr>
                      <a:r>
                        <a:rPr/>
                        <a:t>%c</a:t>
                      </a:r>
                    </a:p>
                  </a:txBody>
                </a:tc>
              </a:tr>
              <a:tr h="0">
                <a:tc>
                  <a:txBody>
                    <a:bodyPr/>
                    <a:lstStyle/>
                    <a:p>
                      <a:pPr lvl="0" indent="0" marL="0">
                        <a:buNone/>
                      </a:pPr>
                      <a:r>
                        <a:rPr/>
                        <a:t>float</a:t>
                      </a:r>
                    </a:p>
                  </a:txBody>
                </a:tc>
                <a:tc>
                  <a:txBody>
                    <a:bodyPr/>
                    <a:lstStyle/>
                    <a:p>
                      <a:pPr lvl="0" indent="0" marL="0">
                        <a:buNone/>
                      </a:pPr>
                      <a:r>
                        <a:rPr/>
                        <a:t>4</a:t>
                      </a:r>
                    </a:p>
                  </a:txBody>
                </a:tc>
                <a:tc>
                  <a:txBody>
                    <a:bodyPr/>
                    <a:lstStyle/>
                    <a:p>
                      <a:pPr lvl="0" indent="0" marL="0">
                        <a:buNone/>
                      </a:pPr>
                      <a:r>
                        <a:rPr/>
                        <a:t>%f</a:t>
                      </a:r>
                    </a:p>
                  </a:txBody>
                </a:tc>
              </a:tr>
              <a:tr h="0">
                <a:tc>
                  <a:txBody>
                    <a:bodyPr/>
                    <a:lstStyle/>
                    <a:p>
                      <a:pPr lvl="0" indent="0" marL="0">
                        <a:buNone/>
                      </a:pPr>
                      <a:r>
                        <a:rPr/>
                        <a:t>double</a:t>
                      </a:r>
                    </a:p>
                  </a:txBody>
                </a:tc>
                <a:tc>
                  <a:txBody>
                    <a:bodyPr/>
                    <a:lstStyle/>
                    <a:p>
                      <a:pPr lvl="0" indent="0" marL="0">
                        <a:buNone/>
                      </a:pPr>
                      <a:r>
                        <a:rPr/>
                        <a:t>8</a:t>
                      </a:r>
                    </a:p>
                  </a:txBody>
                </a:tc>
                <a:tc>
                  <a:txBody>
                    <a:bodyPr/>
                    <a:lstStyle/>
                    <a:p>
                      <a:pPr lvl="0" indent="0" marL="0">
                        <a:buNone/>
                      </a:pPr>
                      <a:r>
                        <a:rPr/>
                        <a:t>%lf</a:t>
                      </a:r>
                    </a:p>
                  </a:txBody>
                </a:tc>
              </a:tr>
              <a:tr h="0">
                <a:tc>
                  <a:txBody>
                    <a:bodyPr/>
                    <a:lstStyle/>
                    <a:p>
                      <a:pPr lvl="0" indent="0" marL="0">
                        <a:buNone/>
                      </a:pPr>
                      <a:r>
                        <a:rPr/>
                        <a:t>short int</a:t>
                      </a:r>
                    </a:p>
                  </a:txBody>
                </a:tc>
                <a:tc>
                  <a:txBody>
                    <a:bodyPr/>
                    <a:lstStyle/>
                    <a:p>
                      <a:pPr lvl="0" indent="0" marL="0">
                        <a:buNone/>
                      </a:pPr>
                      <a:r>
                        <a:rPr/>
                        <a:t>2 usually</a:t>
                      </a:r>
                    </a:p>
                  </a:txBody>
                </a:tc>
                <a:tc>
                  <a:txBody>
                    <a:bodyPr/>
                    <a:lstStyle/>
                    <a:p>
                      <a:pPr lvl="0" indent="0" marL="0">
                        <a:buNone/>
                      </a:pPr>
                      <a:r>
                        <a:rPr/>
                        <a:t>%hd</a:t>
                      </a:r>
                    </a:p>
                  </a:txBody>
                </a:tc>
              </a:tr>
              <a:tr h="0">
                <a:tc>
                  <a:txBody>
                    <a:bodyPr/>
                    <a:lstStyle/>
                    <a:p>
                      <a:pPr lvl="0" indent="0" marL="0">
                        <a:buNone/>
                      </a:pPr>
                      <a:r>
                        <a:rPr/>
                        <a:t>unsigned int</a:t>
                      </a:r>
                    </a:p>
                  </a:txBody>
                </a:tc>
                <a:tc>
                  <a:txBody>
                    <a:bodyPr/>
                    <a:lstStyle/>
                    <a:p>
                      <a:pPr lvl="0" indent="0" marL="0">
                        <a:buNone/>
                      </a:pPr>
                      <a:r>
                        <a:rPr/>
                        <a:t>at least 2, usually 4</a:t>
                      </a:r>
                    </a:p>
                  </a:txBody>
                </a:tc>
                <a:tc>
                  <a:txBody>
                    <a:bodyPr/>
                    <a:lstStyle/>
                    <a:p>
                      <a:pPr lvl="0" indent="0" marL="0">
                        <a:buNone/>
                      </a:pPr>
                      <a:r>
                        <a:rPr/>
                        <a:t>%u</a:t>
                      </a:r>
                    </a:p>
                  </a:txBody>
                </a:tc>
              </a:tr>
              <a:tr h="0">
                <a:tc>
                  <a:txBody>
                    <a:bodyPr/>
                    <a:lstStyle/>
                    <a:p>
                      <a:pPr lvl="0" indent="0" marL="0">
                        <a:buNone/>
                      </a:pPr>
                      <a:r>
                        <a:rPr/>
                        <a:t>long int</a:t>
                      </a:r>
                    </a:p>
                  </a:txBody>
                </a:tc>
                <a:tc>
                  <a:txBody>
                    <a:bodyPr/>
                    <a:lstStyle/>
                    <a:p>
                      <a:pPr lvl="0" indent="0" marL="0">
                        <a:buNone/>
                      </a:pPr>
                      <a:r>
                        <a:rPr/>
                        <a:t>at least 4, usually 8</a:t>
                      </a:r>
                    </a:p>
                  </a:txBody>
                </a:tc>
                <a:tc>
                  <a:txBody>
                    <a:bodyPr/>
                    <a:lstStyle/>
                    <a:p>
                      <a:pPr lvl="0" indent="0" marL="0">
                        <a:buNone/>
                      </a:pPr>
                      <a:r>
                        <a:rPr/>
                        <a:t>%ld %li</a:t>
                      </a:r>
                    </a:p>
                  </a:txBody>
                </a:tc>
              </a:tr>
              <a:tr h="0">
                <a:tc>
                  <a:txBody>
                    <a:bodyPr/>
                    <a:lstStyle/>
                    <a:p>
                      <a:pPr lvl="0" indent="0" marL="0">
                        <a:buNone/>
                      </a:pPr>
                      <a:r>
                        <a:rPr/>
                        <a:t>long long int</a:t>
                      </a:r>
                    </a:p>
                  </a:txBody>
                </a:tc>
                <a:tc>
                  <a:txBody>
                    <a:bodyPr/>
                    <a:lstStyle/>
                    <a:p>
                      <a:pPr lvl="0" indent="0" marL="0">
                        <a:buNone/>
                      </a:pPr>
                      <a:r>
                        <a:rPr/>
                        <a:t>at least 8</a:t>
                      </a:r>
                    </a:p>
                  </a:txBody>
                </a:tc>
                <a:tc>
                  <a:txBody>
                    <a:bodyPr/>
                    <a:lstStyle/>
                    <a:p>
                      <a:pPr lvl="0" indent="0" marL="0">
                        <a:buNone/>
                      </a:pPr>
                      <a:r>
                        <a:rPr/>
                        <a:t>%lld %lli</a:t>
                      </a:r>
                    </a:p>
                  </a:txBody>
                </a:tc>
              </a:tr>
              <a:tr h="0">
                <a:tc>
                  <a:txBody>
                    <a:bodyPr/>
                    <a:lstStyle/>
                    <a:p>
                      <a:pPr lvl="0" indent="0" marL="0">
                        <a:buNone/>
                      </a:pPr>
                      <a:r>
                        <a:rPr/>
                        <a:t>unsigned long int</a:t>
                      </a:r>
                    </a:p>
                  </a:txBody>
                </a:tc>
                <a:tc>
                  <a:txBody>
                    <a:bodyPr/>
                    <a:lstStyle/>
                    <a:p>
                      <a:pPr lvl="0" indent="0" marL="0">
                        <a:buNone/>
                      </a:pPr>
                      <a:r>
                        <a:rPr/>
                        <a:t>at least 4</a:t>
                      </a:r>
                    </a:p>
                  </a:txBody>
                </a:tc>
                <a:tc>
                  <a:txBody>
                    <a:bodyPr/>
                    <a:lstStyle/>
                    <a:p>
                      <a:pPr lvl="0" indent="0" marL="0">
                        <a:buNone/>
                      </a:pPr>
                      <a:r>
                        <a:rPr/>
                        <a:t>%lu</a:t>
                      </a:r>
                    </a:p>
                  </a:txBody>
                </a:tc>
              </a:tr>
              <a:tr h="0">
                <a:tc>
                  <a:txBody>
                    <a:bodyPr/>
                    <a:lstStyle/>
                    <a:p>
                      <a:pPr lvl="0" indent="0" marL="0">
                        <a:buNone/>
                      </a:pPr>
                      <a:r>
                        <a:rPr/>
                        <a:t>unsigned long long int</a:t>
                      </a:r>
                    </a:p>
                  </a:txBody>
                </a:tc>
                <a:tc>
                  <a:txBody>
                    <a:bodyPr/>
                    <a:lstStyle/>
                    <a:p>
                      <a:pPr lvl="0" indent="0" marL="0">
                        <a:buNone/>
                      </a:pPr>
                      <a:r>
                        <a:rPr/>
                        <a:t>at least 8</a:t>
                      </a:r>
                    </a:p>
                  </a:txBody>
                </a:tc>
                <a:tc>
                  <a:txBody>
                    <a:bodyPr/>
                    <a:lstStyle/>
                    <a:p>
                      <a:pPr lvl="0" indent="0" marL="0">
                        <a:buNone/>
                      </a:pPr>
                      <a:r>
                        <a:rPr/>
                        <a:t>%llu</a:t>
                      </a:r>
                    </a:p>
                  </a:txBody>
                </a:tc>
              </a:tr>
              <a:tr h="0">
                <a:tc>
                  <a:txBody>
                    <a:bodyPr/>
                    <a:lstStyle/>
                    <a:p>
                      <a:pPr lvl="0" indent="0" marL="0">
                        <a:buNone/>
                      </a:pPr>
                      <a:r>
                        <a:rPr/>
                        <a:t>signed char</a:t>
                      </a:r>
                    </a:p>
                  </a:txBody>
                </a:tc>
                <a:tc>
                  <a:txBody>
                    <a:bodyPr/>
                    <a:lstStyle/>
                    <a:p>
                      <a:pPr lvl="0" indent="0" marL="0">
                        <a:buNone/>
                      </a:pPr>
                      <a:r>
                        <a:rPr/>
                        <a:t>1</a:t>
                      </a:r>
                    </a:p>
                  </a:txBody>
                </a:tc>
                <a:tc>
                  <a:txBody>
                    <a:bodyPr/>
                    <a:lstStyle/>
                    <a:p>
                      <a:pPr lvl="0" indent="0" marL="0">
                        <a:buNone/>
                      </a:pPr>
                      <a:r>
                        <a:rPr/>
                        <a:t>%c</a:t>
                      </a:r>
                    </a:p>
                  </a:txBody>
                </a:tc>
              </a:tr>
              <a:tr h="0">
                <a:tc>
                  <a:txBody>
                    <a:bodyPr/>
                    <a:lstStyle/>
                    <a:p>
                      <a:pPr lvl="0" indent="0" marL="0">
                        <a:buNone/>
                      </a:pPr>
                      <a:r>
                        <a:rPr/>
                        <a:t>usigned char</a:t>
                      </a:r>
                    </a:p>
                  </a:txBody>
                </a:tc>
                <a:tc>
                  <a:txBody>
                    <a:bodyPr/>
                    <a:lstStyle/>
                    <a:p>
                      <a:pPr lvl="0" indent="0" marL="0">
                        <a:buNone/>
                      </a:pPr>
                      <a:r>
                        <a:rPr/>
                        <a:t>1</a:t>
                      </a:r>
                    </a:p>
                  </a:txBody>
                </a:tc>
                <a:tc>
                  <a:txBody>
                    <a:bodyPr/>
                    <a:lstStyle/>
                    <a:p>
                      <a:pPr lvl="0" indent="0" marL="0">
                        <a:buNone/>
                      </a:pPr>
                      <a:r>
                        <a:rPr/>
                        <a:t>%c</a:t>
                      </a:r>
                    </a:p>
                  </a:txBody>
                </a:tc>
              </a:tr>
              <a:tr h="0">
                <a:tc>
                  <a:txBody>
                    <a:bodyPr/>
                    <a:lstStyle/>
                    <a:p>
                      <a:pPr lvl="0" indent="0" marL="0">
                        <a:buNone/>
                      </a:pPr>
                      <a:r>
                        <a:rPr/>
                        <a:t>long double</a:t>
                      </a:r>
                    </a:p>
                  </a:txBody>
                </a:tc>
                <a:tc>
                  <a:txBody>
                    <a:bodyPr/>
                    <a:lstStyle/>
                    <a:p>
                      <a:pPr lvl="0" indent="0" marL="0">
                        <a:buNone/>
                      </a:pPr>
                      <a:r>
                        <a:rPr/>
                        <a:t>at least 10, usually 12 or 16</a:t>
                      </a:r>
                    </a:p>
                  </a:txBody>
                </a:tc>
                <a:tc>
                  <a:txBody>
                    <a:bodyPr/>
                    <a:lstStyle/>
                    <a:p>
                      <a:pPr lvl="0" indent="0" marL="0">
                        <a:buNone/>
                      </a:pPr>
                      <a:r>
                        <a:rPr/>
                        <a:t>%Lf</a:t>
                      </a:r>
                    </a:p>
                  </a:txBody>
                </a:tc>
              </a:tr>
            </a:tbl>
          </a:graphicData>
        </a:graphic>
      </p:graphicFrame>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C Programming Operators</a:t>
            </a:r>
          </a:p>
        </p:txBody>
      </p:sp>
      <p:sp>
        <p:nvSpPr>
          <p:cNvPr id="4" name="Text Placeholder 3"/>
          <p:cNvSpPr>
            <a:spLocks noGrp="1"/>
          </p:cNvSpPr>
          <p:nvPr>
            <p:ph idx="2" sz="half" type="body"/>
          </p:nvPr>
        </p:nvSpPr>
        <p:spPr/>
        <p:txBody>
          <a:bodyPr/>
          <a:lstStyle/>
          <a:p>
            <a:pPr lvl="0" indent="0" marL="0">
              <a:buNone/>
            </a:pPr>
            <a:r>
              <a:rPr/>
              <a:t>With the assistance of examples, you will learn about several operators in C programming in this course.</a:t>
            </a:r>
          </a:p>
          <a:p>
            <a:pPr lvl="0" indent="0" marL="0">
              <a:buNone/>
            </a:pPr>
            <a:r>
              <a:rPr/>
              <a:t>An operator is a symbol that performs an operation on a value or variable. For example, the operator + is used to compute addition.</a:t>
            </a:r>
          </a:p>
          <a:p>
            <a:pPr lvl="0" indent="0" marL="0">
              <a:buNone/>
            </a:pPr>
            <a:r>
              <a:rPr/>
              <a:t>C has a diverse set of operators to execute a variety of tasks.</a:t>
            </a:r>
          </a:p>
          <a:p>
            <a:pPr lvl="0" indent="0" marL="0">
              <a:spcBef>
                <a:spcPts val="3000"/>
              </a:spcBef>
              <a:buNone/>
            </a:pPr>
            <a:r>
              <a:rPr b="1"/>
              <a:t>C Arithmetic Operators</a:t>
            </a:r>
          </a:p>
          <a:p>
            <a:pPr lvl="0" indent="0" marL="0">
              <a:buNone/>
            </a:pPr>
            <a:r>
              <a:rPr/>
              <a:t>An arithmetic operator performs mathematical operations such as addition, subtraction, multiplication, division etc on numerical values (constants and variables).</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Operator</a:t>
                      </a:r>
                    </a:p>
                  </a:txBody>
                  <a:tcPr/>
                </a:tc>
                <a:tc>
                  <a:txBody>
                    <a:bodyPr/>
                    <a:lstStyle/>
                    <a:p>
                      <a:pPr lvl="0" indent="0" marL="0">
                        <a:buNone/>
                      </a:pPr>
                      <a:r>
                        <a:rPr/>
                        <a:t>Meaning of Operator</a:t>
                      </a:r>
                    </a:p>
                  </a:txBody>
                  <a:tcPr/>
                </a:tc>
              </a:tr>
              <a:tr h="0">
                <a:tc>
                  <a:txBody>
                    <a:bodyPr/>
                    <a:lstStyle/>
                    <a:p>
                      <a:pPr lvl="0" indent="0" marL="0">
                        <a:buNone/>
                      </a:pPr>
                      <a:r>
                        <a:rPr/>
                        <a:t>+</a:t>
                      </a:r>
                    </a:p>
                  </a:txBody>
                </a:tc>
                <a:tc>
                  <a:txBody>
                    <a:bodyPr/>
                    <a:lstStyle/>
                    <a:p>
                      <a:pPr lvl="0" indent="0" marL="0">
                        <a:buNone/>
                      </a:pPr>
                      <a:r>
                        <a:rPr/>
                        <a:t>Addition or unary plus</a:t>
                      </a:r>
                    </a:p>
                  </a:txBody>
                </a:tc>
              </a:tr>
              <a:tr h="0">
                <a:tc>
                  <a:txBody>
                    <a:bodyPr/>
                    <a:lstStyle/>
                    <a:p>
                      <a:pPr lvl="0" indent="0" marL="0">
                        <a:buNone/>
                      </a:pPr>
                      <a:r>
                        <a:rPr/>
                        <a:t>-</a:t>
                      </a:r>
                    </a:p>
                  </a:txBody>
                </a:tc>
                <a:tc>
                  <a:txBody>
                    <a:bodyPr/>
                    <a:lstStyle/>
                    <a:p>
                      <a:pPr lvl="0" indent="0" marL="0">
                        <a:buNone/>
                      </a:pPr>
                      <a:r>
                        <a:rPr/>
                        <a:t>Substraction or unary minus</a:t>
                      </a:r>
                    </a:p>
                  </a:txBody>
                </a:tc>
              </a:tr>
              <a:tr h="0">
                <a:tc>
                  <a:txBody>
                    <a:bodyPr/>
                    <a:lstStyle/>
                    <a:p>
                      <a:pPr lvl="0" indent="0" marL="0">
                        <a:buNone/>
                      </a:pPr>
                      <a:r>
                        <a:rPr/>
                        <a:t>*</a:t>
                      </a:r>
                    </a:p>
                  </a:txBody>
                </a:tc>
                <a:tc>
                  <a:txBody>
                    <a:bodyPr/>
                    <a:lstStyle/>
                    <a:p>
                      <a:pPr lvl="0" indent="0" marL="0">
                        <a:buNone/>
                      </a:pPr>
                      <a:r>
                        <a:rPr/>
                        <a:t>Multiplication</a:t>
                      </a:r>
                    </a:p>
                  </a:txBody>
                </a:tc>
              </a:tr>
              <a:tr h="0">
                <a:tc>
                  <a:txBody>
                    <a:bodyPr/>
                    <a:lstStyle/>
                    <a:p>
                      <a:pPr lvl="0" indent="0" marL="0">
                        <a:buNone/>
                      </a:pPr>
                      <a:r>
                        <a:rPr/>
                        <a:t>/</a:t>
                      </a:r>
                    </a:p>
                  </a:txBody>
                </a:tc>
                <a:tc>
                  <a:txBody>
                    <a:bodyPr/>
                    <a:lstStyle/>
                    <a:p>
                      <a:pPr lvl="0" indent="0" marL="0">
                        <a:buNone/>
                      </a:pPr>
                      <a:r>
                        <a:rPr/>
                        <a:t>Division</a:t>
                      </a:r>
                    </a:p>
                  </a:txBody>
                </a:tc>
              </a:tr>
              <a:tr h="0">
                <a:tc>
                  <a:txBody>
                    <a:bodyPr/>
                    <a:lstStyle/>
                    <a:p>
                      <a:pPr lvl="0" indent="0" marL="0">
                        <a:buNone/>
                      </a:pPr>
                      <a:r>
                        <a:rPr/>
                        <a:t>%</a:t>
                      </a:r>
                    </a:p>
                  </a:txBody>
                </a:tc>
                <a:tc>
                  <a:txBody>
                    <a:bodyPr/>
                    <a:lstStyle/>
                    <a:p>
                      <a:pPr lvl="0" indent="0" marL="0">
                        <a:buNone/>
                      </a:pPr>
                      <a:r>
                        <a:rPr/>
                        <a:t>Remainder after division (modulo division)</a:t>
                      </a:r>
                    </a:p>
                  </a:txBody>
                </a:tc>
              </a:tr>
            </a:tbl>
          </a:graphicData>
        </a:graphic>
      </p:graphicFrame>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1: Arithmetic Operators</a:t>
            </a:r>
          </a:p>
          <a:p>
            <a:pPr lvl="0" indent="0">
              <a:buNone/>
            </a:pPr>
            <a:r>
              <a:rPr i="1">
                <a:solidFill>
                  <a:srgbClr val="60A0B0"/>
                </a:solidFill>
                <a:latin typeface="Courier"/>
              </a:rPr>
              <a:t>// Working of arithmetic operators</a:t>
            </a: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int</a:t>
            </a:r>
            <a:r>
              <a:rPr>
                <a:latin typeface="Courier"/>
              </a:rPr>
              <a:t> a </a:t>
            </a:r>
            <a:r>
              <a:rPr>
                <a:solidFill>
                  <a:srgbClr val="666666"/>
                </a:solidFill>
                <a:latin typeface="Courier"/>
              </a:rPr>
              <a:t>=</a:t>
            </a:r>
            <a:r>
              <a:rPr>
                <a:latin typeface="Courier"/>
              </a:rPr>
              <a:t> </a:t>
            </a:r>
            <a:r>
              <a:rPr>
                <a:solidFill>
                  <a:srgbClr val="40A070"/>
                </a:solidFill>
                <a:latin typeface="Courier"/>
              </a:rPr>
              <a:t>9</a:t>
            </a:r>
            <a:r>
              <a:rPr>
                <a:solidFill>
                  <a:srgbClr val="666666"/>
                </a:solidFill>
                <a:latin typeface="Courier"/>
              </a:rPr>
              <a:t>,</a:t>
            </a:r>
            <a:r>
              <a:rPr>
                <a:latin typeface="Courier"/>
              </a:rPr>
              <a:t>b </a:t>
            </a:r>
            <a:r>
              <a:rPr>
                <a:solidFill>
                  <a:srgbClr val="666666"/>
                </a:solidFill>
                <a:latin typeface="Courier"/>
              </a:rPr>
              <a:t>=</a:t>
            </a:r>
            <a:r>
              <a:rPr>
                <a:latin typeface="Courier"/>
              </a:rPr>
              <a:t> </a:t>
            </a:r>
            <a:r>
              <a:rPr>
                <a:solidFill>
                  <a:srgbClr val="40A070"/>
                </a:solidFill>
                <a:latin typeface="Courier"/>
              </a:rPr>
              <a:t>4</a:t>
            </a:r>
            <a:r>
              <a:rPr>
                <a:solidFill>
                  <a:srgbClr val="666666"/>
                </a:solidFill>
                <a:latin typeface="Courier"/>
              </a:rPr>
              <a:t>,</a:t>
            </a:r>
            <a:r>
              <a:rPr>
                <a:latin typeface="Courier"/>
              </a:rPr>
              <a:t> c</a:t>
            </a:r>
            <a:r>
              <a:rPr>
                <a:solidFill>
                  <a:srgbClr val="666666"/>
                </a:solidFill>
                <a:latin typeface="Courier"/>
              </a:rPr>
              <a:t>;</a:t>
            </a:r>
            <a:br/>
            <a:br/>
            <a:r>
              <a:rPr>
                <a:latin typeface="Courier"/>
              </a:rPr>
              <a:t>    c </a:t>
            </a:r>
            <a:r>
              <a:rPr>
                <a:solidFill>
                  <a:srgbClr val="666666"/>
                </a:solidFill>
                <a:latin typeface="Courier"/>
              </a:rPr>
              <a:t>=</a:t>
            </a:r>
            <a:r>
              <a:rPr>
                <a:latin typeface="Courier"/>
              </a:rPr>
              <a:t> a</a:t>
            </a:r>
            <a:r>
              <a:rPr>
                <a:solidFill>
                  <a:srgbClr val="666666"/>
                </a:solidFill>
                <a:latin typeface="Courier"/>
              </a:rPr>
              <a:t>+</a:t>
            </a:r>
            <a:r>
              <a:rPr>
                <a:latin typeface="Courier"/>
              </a:rPr>
              <a:t>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"a+b = %d \n"</a:t>
            </a:r>
            <a:r>
              <a:rPr>
                <a:solidFill>
                  <a:srgbClr val="666666"/>
                </a:solidFill>
                <a:latin typeface="Courier"/>
              </a:rPr>
              <a:t>,</a:t>
            </a:r>
            <a:r>
              <a:rPr>
                <a:latin typeface="Courier"/>
              </a:rPr>
              <a:t>c</a:t>
            </a:r>
            <a:r>
              <a:rPr>
                <a:solidFill>
                  <a:srgbClr val="666666"/>
                </a:solidFill>
                <a:latin typeface="Courier"/>
              </a:rPr>
              <a:t>);</a:t>
            </a:r>
            <a:br/>
            <a:r>
              <a:rPr>
                <a:latin typeface="Courier"/>
              </a:rPr>
              <a:t>    c </a:t>
            </a:r>
            <a:r>
              <a:rPr>
                <a:solidFill>
                  <a:srgbClr val="666666"/>
                </a:solidFill>
                <a:latin typeface="Courier"/>
              </a:rPr>
              <a:t>=</a:t>
            </a:r>
            <a:r>
              <a:rPr>
                <a:latin typeface="Courier"/>
              </a:rPr>
              <a:t> a</a:t>
            </a:r>
            <a:r>
              <a:rPr>
                <a:solidFill>
                  <a:srgbClr val="666666"/>
                </a:solidFill>
                <a:latin typeface="Courier"/>
              </a:rPr>
              <a:t>-</a:t>
            </a:r>
            <a:r>
              <a:rPr>
                <a:latin typeface="Courier"/>
              </a:rPr>
              <a:t>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"a-b = %d \n"</a:t>
            </a:r>
            <a:r>
              <a:rPr>
                <a:solidFill>
                  <a:srgbClr val="666666"/>
                </a:solidFill>
                <a:latin typeface="Courier"/>
              </a:rPr>
              <a:t>,</a:t>
            </a:r>
            <a:r>
              <a:rPr>
                <a:latin typeface="Courier"/>
              </a:rPr>
              <a:t>c</a:t>
            </a:r>
            <a:r>
              <a:rPr>
                <a:solidFill>
                  <a:srgbClr val="666666"/>
                </a:solidFill>
                <a:latin typeface="Courier"/>
              </a:rPr>
              <a:t>);</a:t>
            </a:r>
            <a:br/>
            <a:r>
              <a:rPr>
                <a:latin typeface="Courier"/>
              </a:rPr>
              <a:t>    c </a:t>
            </a:r>
            <a:r>
              <a:rPr>
                <a:solidFill>
                  <a:srgbClr val="666666"/>
                </a:solidFill>
                <a:latin typeface="Courier"/>
              </a:rPr>
              <a:t>=</a:t>
            </a:r>
            <a:r>
              <a:rPr>
                <a:latin typeface="Courier"/>
              </a:rPr>
              <a:t> a</a:t>
            </a:r>
            <a:r>
              <a:rPr>
                <a:solidFill>
                  <a:srgbClr val="666666"/>
                </a:solidFill>
                <a:latin typeface="Courier"/>
              </a:rPr>
              <a:t>*</a:t>
            </a:r>
            <a:r>
              <a:rPr>
                <a:latin typeface="Courier"/>
              </a:rPr>
              <a:t>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"a*b = %d \n"</a:t>
            </a:r>
            <a:r>
              <a:rPr>
                <a:solidFill>
                  <a:srgbClr val="666666"/>
                </a:solidFill>
                <a:latin typeface="Courier"/>
              </a:rPr>
              <a:t>,</a:t>
            </a:r>
            <a:r>
              <a:rPr>
                <a:latin typeface="Courier"/>
              </a:rPr>
              <a:t>c</a:t>
            </a:r>
            <a:r>
              <a:rPr>
                <a:solidFill>
                  <a:srgbClr val="666666"/>
                </a:solidFill>
                <a:latin typeface="Courier"/>
              </a:rPr>
              <a:t>);</a:t>
            </a:r>
            <a:br/>
            <a:r>
              <a:rPr>
                <a:latin typeface="Courier"/>
              </a:rPr>
              <a:t>    c </a:t>
            </a:r>
            <a:r>
              <a:rPr>
                <a:solidFill>
                  <a:srgbClr val="666666"/>
                </a:solidFill>
                <a:latin typeface="Courier"/>
              </a:rPr>
              <a:t>=</a:t>
            </a:r>
            <a:r>
              <a:rPr>
                <a:latin typeface="Courier"/>
              </a:rPr>
              <a:t> a</a:t>
            </a:r>
            <a:r>
              <a:rPr>
                <a:solidFill>
                  <a:srgbClr val="666666"/>
                </a:solidFill>
                <a:latin typeface="Courier"/>
              </a:rPr>
              <a:t>/</a:t>
            </a:r>
            <a:r>
              <a:rPr>
                <a:latin typeface="Courier"/>
              </a:rPr>
              <a:t>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"a/b = %d \n"</a:t>
            </a:r>
            <a:r>
              <a:rPr>
                <a:solidFill>
                  <a:srgbClr val="666666"/>
                </a:solidFill>
                <a:latin typeface="Courier"/>
              </a:rPr>
              <a:t>,</a:t>
            </a:r>
            <a:r>
              <a:rPr>
                <a:latin typeface="Courier"/>
              </a:rPr>
              <a:t>c</a:t>
            </a:r>
            <a:r>
              <a:rPr>
                <a:solidFill>
                  <a:srgbClr val="666666"/>
                </a:solidFill>
                <a:latin typeface="Courier"/>
              </a:rPr>
              <a:t>);</a:t>
            </a:r>
            <a:br/>
            <a:r>
              <a:rPr>
                <a:latin typeface="Courier"/>
              </a:rPr>
              <a:t>    c </a:t>
            </a:r>
            <a:r>
              <a:rPr>
                <a:solidFill>
                  <a:srgbClr val="666666"/>
                </a:solidFill>
                <a:latin typeface="Courier"/>
              </a:rPr>
              <a:t>=</a:t>
            </a:r>
            <a:r>
              <a:rPr>
                <a:latin typeface="Courier"/>
              </a:rPr>
              <a:t> a</a:t>
            </a:r>
            <a:r>
              <a:rPr>
                <a:solidFill>
                  <a:srgbClr val="666666"/>
                </a:solidFill>
                <a:latin typeface="Courier"/>
              </a:rPr>
              <a:t>%</a:t>
            </a:r>
            <a:r>
              <a:rPr>
                <a:latin typeface="Courier"/>
              </a:rPr>
              <a:t>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"Remainder when a divided by b = %d \n"</a:t>
            </a:r>
            <a:r>
              <a:rPr>
                <a:solidFill>
                  <a:srgbClr val="666666"/>
                </a:solidFill>
                <a:latin typeface="Courier"/>
              </a:rPr>
              <a:t>,</a:t>
            </a:r>
            <a:r>
              <a:rPr>
                <a:latin typeface="Courier"/>
              </a:rPr>
              <a:t>c</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a+b = 13</a:t>
            </a:r>
            <a:br/>
            <a:r>
              <a:rPr>
                <a:latin typeface="Courier"/>
              </a:rPr>
              <a:t>a-b = 5</a:t>
            </a:r>
            <a:br/>
            <a:r>
              <a:rPr>
                <a:latin typeface="Courier"/>
              </a:rPr>
              <a:t>a*b = 36</a:t>
            </a:r>
            <a:br/>
            <a:r>
              <a:rPr>
                <a:latin typeface="Courier"/>
              </a:rPr>
              <a:t>a/b = 2</a:t>
            </a:r>
            <a:br/>
            <a:r>
              <a:rPr>
                <a:latin typeface="Courier"/>
              </a:rPr>
              <a:t>Remainder when a divided by b=1</a:t>
            </a:r>
          </a:p>
          <a:p>
            <a:pPr lvl="0" indent="0" marL="0">
              <a:buNone/>
            </a:pPr>
            <a:r>
              <a:rPr/>
              <a:t>As you might guess, the operators +, -, and * calculate addition, subtraction, and multiplication, respectively.</a:t>
            </a:r>
          </a:p>
          <a:p>
            <a:pPr lvl="0" indent="0" marL="0">
              <a:buNone/>
            </a:pPr>
            <a:r>
              <a:rPr>
                <a:latin typeface="Courier"/>
              </a:rPr>
              <a:t>9/4</a:t>
            </a:r>
            <a:r>
              <a:rPr/>
              <a:t>Equals </a:t>
            </a:r>
            <a:r>
              <a:rPr>
                <a:latin typeface="Courier"/>
              </a:rPr>
              <a:t>2.25</a:t>
            </a:r>
            <a:r>
              <a:rPr/>
              <a:t> in standard math. In the program, however, the result is </a:t>
            </a:r>
            <a:r>
              <a:rPr>
                <a:latin typeface="Courier"/>
              </a:rPr>
              <a:t>2</a:t>
            </a:r>
            <a:r>
              <a:rPr/>
              <a:t>.</a:t>
            </a:r>
          </a:p>
          <a:p>
            <a:pPr lvl="0" indent="0" marL="0">
              <a:buNone/>
            </a:pPr>
            <a:r>
              <a:rPr/>
              <a:t>This is due to the fact that both variables a and b are integers. As a result, the output is also an integer. The compiler ignores the word following the decimal point and displays response </a:t>
            </a:r>
            <a:r>
              <a:rPr>
                <a:latin typeface="Courier"/>
              </a:rPr>
              <a:t>2</a:t>
            </a:r>
            <a:r>
              <a:rPr/>
              <a:t> rather than </a:t>
            </a:r>
            <a:r>
              <a:rPr>
                <a:latin typeface="Courier"/>
              </a:rPr>
              <a:t>2.25</a:t>
            </a:r>
            <a:r>
              <a:rPr/>
              <a:t>.</a:t>
            </a:r>
          </a:p>
          <a:p>
            <a:pPr lvl="0" indent="0" marL="0">
              <a:buNone/>
            </a:pPr>
            <a:r>
              <a:rPr/>
              <a:t>The residual is computed using the modulo operator percent. The remaining is </a:t>
            </a:r>
            <a:r>
              <a:rPr>
                <a:latin typeface="Courier"/>
              </a:rPr>
              <a:t>1</a:t>
            </a:r>
            <a:r>
              <a:rPr/>
              <a:t> when </a:t>
            </a:r>
            <a:r>
              <a:rPr>
                <a:latin typeface="Courier"/>
              </a:rPr>
              <a:t>a=9</a:t>
            </a:r>
            <a:r>
              <a:rPr/>
              <a:t> is divided by </a:t>
            </a:r>
            <a:r>
              <a:rPr>
                <a:latin typeface="Courier"/>
              </a:rPr>
              <a:t>b=4</a:t>
            </a:r>
            <a:r>
              <a:rPr/>
              <a:t>. Only integers can be used with the percent operator.</a:t>
            </a:r>
          </a:p>
          <a:p>
            <a:pPr lvl="0" indent="0" marL="0">
              <a:buNone/>
            </a:pPr>
            <a:r>
              <a:rPr/>
              <a:t>Assume that </a:t>
            </a:r>
            <a:r>
              <a:rPr>
                <a:latin typeface="Courier"/>
              </a:rPr>
              <a:t>a = 5.0, b = 2.0, c = 5</a:t>
            </a:r>
            <a:r>
              <a:rPr/>
              <a:t>, and </a:t>
            </a:r>
            <a:r>
              <a:rPr>
                <a:latin typeface="Courier"/>
              </a:rPr>
              <a:t>d = 2</a:t>
            </a:r>
            <a:r>
              <a:rPr/>
              <a:t>. After that, in C programming.</a:t>
            </a:r>
          </a:p>
          <a:p>
            <a:pPr lvl="0" indent="0">
              <a:buNone/>
            </a:pPr>
            <a:r>
              <a:rPr>
                <a:latin typeface="Courier"/>
              </a:rPr>
              <a:t>// Either one of the operands is a floating-point number</a:t>
            </a:r>
            <a:br/>
            <a:r>
              <a:rPr>
                <a:latin typeface="Courier"/>
              </a:rPr>
              <a:t>a/b = 2.5  </a:t>
            </a:r>
            <a:br/>
            <a:r>
              <a:rPr>
                <a:latin typeface="Courier"/>
              </a:rPr>
              <a:t>a/d = 2.5  </a:t>
            </a:r>
            <a:br/>
            <a:r>
              <a:rPr>
                <a:latin typeface="Courier"/>
              </a:rPr>
              <a:t>c/b = 2.5  </a:t>
            </a:r>
            <a:br/>
            <a:br/>
            <a:r>
              <a:rPr>
                <a:latin typeface="Courier"/>
              </a:rPr>
              <a:t>// Both operands are integers</a:t>
            </a:r>
            <a:br/>
            <a:r>
              <a:rPr>
                <a:latin typeface="Courier"/>
              </a:rPr>
              <a:t>c/d = 2</a:t>
            </a:r>
          </a:p>
          <a:p>
            <a:pPr lvl="0" indent="0" marL="0">
              <a:spcBef>
                <a:spcPts val="3000"/>
              </a:spcBef>
              <a:buNone/>
            </a:pPr>
            <a:r>
              <a:rPr b="1"/>
              <a:t>C Increment and Decrement Operators</a:t>
            </a:r>
          </a:p>
          <a:p>
            <a:pPr lvl="0" indent="0" marL="0">
              <a:buNone/>
            </a:pPr>
            <a:r>
              <a:rPr/>
              <a:t>To alter the value of an operand (constant or variable) by one, C programming offers two operators: increment </a:t>
            </a:r>
            <a:r>
              <a:rPr>
                <a:latin typeface="Courier"/>
              </a:rPr>
              <a:t>++</a:t>
            </a:r>
            <a:r>
              <a:rPr/>
              <a:t> and decrease </a:t>
            </a:r>
            <a:r>
              <a:rPr>
                <a:latin typeface="Courier"/>
              </a:rPr>
              <a:t>--</a:t>
            </a:r>
            <a:r>
              <a:rPr/>
              <a:t>.</a:t>
            </a:r>
          </a:p>
          <a:p>
            <a:pPr lvl="0" indent="0" marL="0">
              <a:buNone/>
            </a:pPr>
            <a:r>
              <a:rPr/>
              <a:t>Increment </a:t>
            </a:r>
            <a:r>
              <a:rPr>
                <a:latin typeface="Courier"/>
              </a:rPr>
              <a:t>++</a:t>
            </a:r>
            <a:r>
              <a:rPr/>
              <a:t> raises the value by one, and decrement </a:t>
            </a:r>
            <a:r>
              <a:rPr>
                <a:latin typeface="Courier"/>
              </a:rPr>
              <a:t>--</a:t>
            </a:r>
            <a:r>
              <a:rPr/>
              <a:t> lowers the value by one. These two operators are unary, which means they only work on a single operand.</a:t>
            </a:r>
          </a:p>
          <a:p>
            <a:pPr lvl="0" indent="0" marL="0">
              <a:spcBef>
                <a:spcPts val="3000"/>
              </a:spcBef>
              <a:buNone/>
            </a:pPr>
            <a:r>
              <a:rPr b="1"/>
              <a:t>Example 2: Increment and Decrement Operators</a:t>
            </a:r>
          </a:p>
          <a:p>
            <a:pPr lvl="0" indent="0">
              <a:buNone/>
            </a:pPr>
            <a:r>
              <a:rPr i="1">
                <a:solidFill>
                  <a:srgbClr val="60A0B0"/>
                </a:solidFill>
                <a:latin typeface="Courier"/>
              </a:rPr>
              <a:t>// Working of increment and decrement operators</a:t>
            </a: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int</a:t>
            </a:r>
            <a:r>
              <a:rPr>
                <a:latin typeface="Courier"/>
              </a:rPr>
              <a:t> a </a:t>
            </a:r>
            <a:r>
              <a:rPr>
                <a:solidFill>
                  <a:srgbClr val="666666"/>
                </a:solidFill>
                <a:latin typeface="Courier"/>
              </a:rPr>
              <a:t>=</a:t>
            </a:r>
            <a:r>
              <a:rPr>
                <a:latin typeface="Courier"/>
              </a:rPr>
              <a:t> </a:t>
            </a:r>
            <a:r>
              <a:rPr>
                <a:solidFill>
                  <a:srgbClr val="40A070"/>
                </a:solidFill>
                <a:latin typeface="Courier"/>
              </a:rPr>
              <a:t>10</a:t>
            </a:r>
            <a:r>
              <a:rPr>
                <a:solidFill>
                  <a:srgbClr val="666666"/>
                </a:solidFill>
                <a:latin typeface="Courier"/>
              </a:rPr>
              <a:t>,</a:t>
            </a:r>
            <a:r>
              <a:rPr>
                <a:latin typeface="Courier"/>
              </a:rPr>
              <a:t> b </a:t>
            </a:r>
            <a:r>
              <a:rPr>
                <a:solidFill>
                  <a:srgbClr val="666666"/>
                </a:solidFill>
                <a:latin typeface="Courier"/>
              </a:rPr>
              <a:t>=</a:t>
            </a:r>
            <a:r>
              <a:rPr>
                <a:latin typeface="Courier"/>
              </a:rPr>
              <a:t> </a:t>
            </a:r>
            <a:r>
              <a:rPr>
                <a:solidFill>
                  <a:srgbClr val="40A070"/>
                </a:solidFill>
                <a:latin typeface="Courier"/>
              </a:rPr>
              <a:t>100</a:t>
            </a:r>
            <a:r>
              <a:rPr>
                <a:solidFill>
                  <a:srgbClr val="666666"/>
                </a:solidFill>
                <a:latin typeface="Courier"/>
              </a:rPr>
              <a:t>;</a:t>
            </a:r>
            <a:br/>
            <a:r>
              <a:rPr>
                <a:latin typeface="Courier"/>
              </a:rPr>
              <a:t>    </a:t>
            </a:r>
            <a:r>
              <a:rPr>
                <a:solidFill>
                  <a:srgbClr val="902000"/>
                </a:solidFill>
                <a:latin typeface="Courier"/>
              </a:rPr>
              <a:t>float</a:t>
            </a:r>
            <a:r>
              <a:rPr>
                <a:latin typeface="Courier"/>
              </a:rPr>
              <a:t> c </a:t>
            </a:r>
            <a:r>
              <a:rPr>
                <a:solidFill>
                  <a:srgbClr val="666666"/>
                </a:solidFill>
                <a:latin typeface="Courier"/>
              </a:rPr>
              <a:t>=</a:t>
            </a:r>
            <a:r>
              <a:rPr>
                <a:latin typeface="Courier"/>
              </a:rPr>
              <a:t> </a:t>
            </a:r>
            <a:r>
              <a:rPr>
                <a:solidFill>
                  <a:srgbClr val="40A070"/>
                </a:solidFill>
                <a:latin typeface="Courier"/>
              </a:rPr>
              <a:t>10.5</a:t>
            </a:r>
            <a:r>
              <a:rPr>
                <a:solidFill>
                  <a:srgbClr val="666666"/>
                </a:solidFill>
                <a:latin typeface="Courier"/>
              </a:rPr>
              <a:t>,</a:t>
            </a:r>
            <a:r>
              <a:rPr>
                <a:latin typeface="Courier"/>
              </a:rPr>
              <a:t> d </a:t>
            </a:r>
            <a:r>
              <a:rPr>
                <a:solidFill>
                  <a:srgbClr val="666666"/>
                </a:solidFill>
                <a:latin typeface="Courier"/>
              </a:rPr>
              <a:t>=</a:t>
            </a:r>
            <a:r>
              <a:rPr>
                <a:latin typeface="Courier"/>
              </a:rPr>
              <a:t> </a:t>
            </a:r>
            <a:r>
              <a:rPr>
                <a:solidFill>
                  <a:srgbClr val="40A070"/>
                </a:solidFill>
                <a:latin typeface="Courier"/>
              </a:rPr>
              <a:t>100.5</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"++a = %d \n"</a:t>
            </a:r>
            <a:r>
              <a:rPr>
                <a:solidFill>
                  <a:srgbClr val="666666"/>
                </a:solidFill>
                <a:latin typeface="Courier"/>
              </a:rPr>
              <a:t>,</a:t>
            </a:r>
            <a:r>
              <a:rPr>
                <a:latin typeface="Courier"/>
              </a:rPr>
              <a:t> </a:t>
            </a:r>
            <a:r>
              <a:rPr>
                <a:solidFill>
                  <a:srgbClr val="666666"/>
                </a:solidFill>
                <a:latin typeface="Courier"/>
              </a:rPr>
              <a:t>++</a:t>
            </a:r>
            <a:r>
              <a:rPr>
                <a:latin typeface="Courier"/>
              </a:rPr>
              <a:t>a</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"--b = %d \n"</a:t>
            </a:r>
            <a:r>
              <a:rPr>
                <a:solidFill>
                  <a:srgbClr val="666666"/>
                </a:solidFill>
                <a:latin typeface="Courier"/>
              </a:rPr>
              <a:t>,</a:t>
            </a:r>
            <a:r>
              <a:rPr>
                <a:latin typeface="Courier"/>
              </a:rPr>
              <a:t> </a:t>
            </a:r>
            <a:r>
              <a:rPr>
                <a:solidFill>
                  <a:srgbClr val="666666"/>
                </a:solidFill>
                <a:latin typeface="Courier"/>
              </a:rPr>
              <a:t>--</a:t>
            </a:r>
            <a:r>
              <a:rPr>
                <a:latin typeface="Courier"/>
              </a:rPr>
              <a:t>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"++c = %f \n"</a:t>
            </a:r>
            <a:r>
              <a:rPr>
                <a:solidFill>
                  <a:srgbClr val="666666"/>
                </a:solidFill>
                <a:latin typeface="Courier"/>
              </a:rPr>
              <a:t>,</a:t>
            </a:r>
            <a:r>
              <a:rPr>
                <a:latin typeface="Courier"/>
              </a:rPr>
              <a:t> </a:t>
            </a:r>
            <a:r>
              <a:rPr>
                <a:solidFill>
                  <a:srgbClr val="666666"/>
                </a:solidFill>
                <a:latin typeface="Courier"/>
              </a:rPr>
              <a:t>++</a:t>
            </a:r>
            <a:r>
              <a:rPr>
                <a:latin typeface="Courier"/>
              </a:rPr>
              <a:t>c</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 %f \n"</a:t>
            </a:r>
            <a:r>
              <a:rPr>
                <a:solidFill>
                  <a:srgbClr val="666666"/>
                </a:solidFill>
                <a:latin typeface="Courier"/>
              </a:rPr>
              <a:t>,</a:t>
            </a:r>
            <a:r>
              <a:rPr>
                <a:latin typeface="Courier"/>
              </a:rPr>
              <a:t> </a:t>
            </a:r>
            <a:r>
              <a:rPr>
                <a:solidFill>
                  <a:srgbClr val="666666"/>
                </a:solidFill>
                <a:latin typeface="Courier"/>
              </a:rPr>
              <a:t>--</a:t>
            </a:r>
            <a:r>
              <a:rPr>
                <a:latin typeface="Courier"/>
              </a:rPr>
              <a:t>d</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++a = 11</a:t>
            </a:r>
            <a:br/>
            <a:r>
              <a:rPr>
                <a:latin typeface="Courier"/>
              </a:rPr>
              <a:t>--b = 99</a:t>
            </a:r>
            <a:br/>
            <a:r>
              <a:rPr>
                <a:latin typeface="Courier"/>
              </a:rPr>
              <a:t>++c = 11.500000</a:t>
            </a:r>
            <a:br/>
            <a:r>
              <a:rPr>
                <a:latin typeface="Courier"/>
              </a:rPr>
              <a:t>--d = 99.500000</a:t>
            </a:r>
          </a:p>
          <a:p>
            <a:pPr lvl="0" indent="0" marL="0">
              <a:buNone/>
            </a:pPr>
            <a:r>
              <a:rPr/>
              <a:t>The operators </a:t>
            </a:r>
            <a:r>
              <a:rPr>
                <a:latin typeface="Courier"/>
              </a:rPr>
              <a:t>++</a:t>
            </a:r>
            <a:r>
              <a:rPr/>
              <a:t> and </a:t>
            </a:r>
            <a:r>
              <a:rPr>
                <a:latin typeface="Courier"/>
              </a:rPr>
              <a:t>--</a:t>
            </a:r>
            <a:r>
              <a:rPr/>
              <a:t> are used as prefixes here. These two operators, like </a:t>
            </a:r>
            <a:r>
              <a:rPr>
                <a:latin typeface="Courier"/>
              </a:rPr>
              <a:t>a++</a:t>
            </a:r>
            <a:r>
              <a:rPr/>
              <a:t> and </a:t>
            </a:r>
            <a:r>
              <a:rPr>
                <a:latin typeface="Courier"/>
              </a:rPr>
              <a:t>a--</a:t>
            </a:r>
            <a:r>
              <a:rPr/>
              <a:t> can also be used as postfixes.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Increment ++ and Decrement – Operator as Prefix and Postfix</a:t>
            </a:r>
          </a:p>
        </p:txBody>
      </p:sp>
      <p:sp>
        <p:nvSpPr>
          <p:cNvPr id="4" name="Text Placeholder 3"/>
          <p:cNvSpPr>
            <a:spLocks noGrp="1"/>
          </p:cNvSpPr>
          <p:nvPr>
            <p:ph idx="2" sz="half" type="body"/>
          </p:nvPr>
        </p:nvSpPr>
        <p:spPr/>
        <p:txBody>
          <a:bodyPr/>
          <a:lstStyle/>
          <a:p>
            <a:pPr lvl="0" indent="0" marL="0">
              <a:buNone/>
            </a:pPr>
            <a:r>
              <a:rPr/>
              <a:t>The increment operator ++ in programming (Java, C, C++, JavaScript, and so on) increments the value of a variable by one. Similarly, the decrement operator – reduces a variable’s value by one.</a:t>
            </a:r>
          </a:p>
          <a:p>
            <a:pPr lvl="0" indent="0">
              <a:buNone/>
            </a:pPr>
            <a:r>
              <a:rPr>
                <a:latin typeface="Courier"/>
              </a:rPr>
              <a:t>a = 5</a:t>
            </a:r>
            <a:br/>
            <a:r>
              <a:rPr>
                <a:latin typeface="Courier"/>
              </a:rPr>
              <a:t>++a</a:t>
            </a:r>
            <a:r>
              <a:rPr b="1">
                <a:solidFill>
                  <a:srgbClr val="007020"/>
                </a:solidFill>
                <a:latin typeface="Courier"/>
              </a:rPr>
              <a:t>;</a:t>
            </a:r>
            <a:r>
              <a:rPr>
                <a:latin typeface="Courier"/>
              </a:rPr>
              <a:t>          // a becomes 6</a:t>
            </a:r>
            <a:br/>
            <a:r>
              <a:rPr>
                <a:latin typeface="Courier"/>
              </a:rPr>
              <a:t>a++</a:t>
            </a:r>
            <a:r>
              <a:rPr b="1">
                <a:solidFill>
                  <a:srgbClr val="007020"/>
                </a:solidFill>
                <a:latin typeface="Courier"/>
              </a:rPr>
              <a:t>;</a:t>
            </a:r>
            <a:r>
              <a:rPr>
                <a:latin typeface="Courier"/>
              </a:rPr>
              <a:t>          // a becomes 7</a:t>
            </a:r>
            <a:br/>
            <a:r>
              <a:rPr>
                <a:latin typeface="Courier"/>
              </a:rPr>
              <a:t>--a</a:t>
            </a:r>
            <a:r>
              <a:rPr b="1">
                <a:solidFill>
                  <a:srgbClr val="007020"/>
                </a:solidFill>
                <a:latin typeface="Courier"/>
              </a:rPr>
              <a:t>;</a:t>
            </a:r>
            <a:r>
              <a:rPr>
                <a:latin typeface="Courier"/>
              </a:rPr>
              <a:t>          // a becomes 6</a:t>
            </a:r>
            <a:br/>
            <a:r>
              <a:rPr>
                <a:latin typeface="Courier"/>
              </a:rPr>
              <a:t>a--</a:t>
            </a:r>
            <a:r>
              <a:rPr b="1">
                <a:solidFill>
                  <a:srgbClr val="007020"/>
                </a:solidFill>
                <a:latin typeface="Courier"/>
              </a:rPr>
              <a:t>;</a:t>
            </a:r>
            <a:r>
              <a:rPr>
                <a:latin typeface="Courier"/>
              </a:rPr>
              <a:t>          // a becomes 5</a:t>
            </a:r>
          </a:p>
          <a:p>
            <a:pPr lvl="0" indent="0" marL="0">
              <a:buNone/>
            </a:pPr>
            <a:r>
              <a:rPr/>
              <a:t>So far, so straightforward. When these two operators are employed as a prefix and a postfix, there is a significant difference.</a:t>
            </a:r>
          </a:p>
          <a:p>
            <a:pPr lvl="0" indent="0" marL="0">
              <a:spcBef>
                <a:spcPts val="3000"/>
              </a:spcBef>
              <a:buNone/>
            </a:pPr>
            <a:r>
              <a:rPr b="1"/>
              <a:t>++ and – operator as prefix and postfix</a:t>
            </a:r>
          </a:p>
          <a:p>
            <a:pPr lvl="0" indent="0" marL="0">
              <a:buNone/>
            </a:pPr>
            <a:r>
              <a:rPr/>
              <a:t>When you use the ++ operator as a prefix, such as: ++var, the value of var is increased by one and then returned.</a:t>
            </a:r>
          </a:p>
          <a:p>
            <a:pPr lvl="0" indent="0" marL="0">
              <a:buNone/>
            </a:pPr>
            <a:r>
              <a:rPr/>
              <a:t>If you use the ++ operator as a postfix, such as var++, the original value of var is returned first, followed by a one-digit increase of var.</a:t>
            </a:r>
          </a:p>
          <a:p>
            <a:pPr lvl="0" indent="0" marL="0">
              <a:buNone/>
            </a:pPr>
            <a:r>
              <a:rPr/>
              <a:t>The – operator functions similarly to the ++ operator, except that it reduces the value by one.</a:t>
            </a:r>
          </a:p>
          <a:p>
            <a:pPr lvl="0" indent="0" marL="0">
              <a:spcBef>
                <a:spcPts val="3000"/>
              </a:spcBef>
              <a:buNone/>
            </a:pPr>
            <a:r>
              <a:rPr b="1"/>
              <a:t>Example 1: C Programming</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int</a:t>
            </a:r>
            <a:r>
              <a:rPr>
                <a:latin typeface="Courier"/>
              </a:rPr>
              <a:t> var1 </a:t>
            </a:r>
            <a:r>
              <a:rPr>
                <a:solidFill>
                  <a:srgbClr val="666666"/>
                </a:solidFill>
                <a:latin typeface="Courier"/>
              </a:rPr>
              <a:t>=</a:t>
            </a:r>
            <a:r>
              <a:rPr>
                <a:latin typeface="Courier"/>
              </a:rPr>
              <a:t> </a:t>
            </a:r>
            <a:r>
              <a:rPr>
                <a:solidFill>
                  <a:srgbClr val="40A070"/>
                </a:solidFill>
                <a:latin typeface="Courier"/>
              </a:rPr>
              <a:t>5</a:t>
            </a:r>
            <a:r>
              <a:rPr>
                <a:solidFill>
                  <a:srgbClr val="666666"/>
                </a:solidFill>
                <a:latin typeface="Courier"/>
              </a:rPr>
              <a:t>,</a:t>
            </a:r>
            <a:r>
              <a:rPr>
                <a:latin typeface="Courier"/>
              </a:rPr>
              <a:t> var2 </a:t>
            </a:r>
            <a:r>
              <a:rPr>
                <a:solidFill>
                  <a:srgbClr val="666666"/>
                </a:solidFill>
                <a:latin typeface="Courier"/>
              </a:rPr>
              <a:t>=</a:t>
            </a:r>
            <a:r>
              <a:rPr>
                <a:latin typeface="Courier"/>
              </a:rPr>
              <a:t> </a:t>
            </a:r>
            <a:r>
              <a:rPr>
                <a:solidFill>
                  <a:srgbClr val="40A070"/>
                </a:solidFill>
                <a:latin typeface="Courier"/>
              </a:rPr>
              <a:t>5</a:t>
            </a:r>
            <a:r>
              <a:rPr>
                <a:solidFill>
                  <a:srgbClr val="666666"/>
                </a:solidFill>
                <a:latin typeface="Courier"/>
              </a:rPr>
              <a:t>;</a:t>
            </a:r>
            <a:br/>
            <a:br/>
            <a:r>
              <a:rPr>
                <a:latin typeface="Courier"/>
              </a:rPr>
              <a:t>   </a:t>
            </a:r>
            <a:r>
              <a:rPr i="1">
                <a:solidFill>
                  <a:srgbClr val="60A0B0"/>
                </a:solidFill>
                <a:latin typeface="Courier"/>
              </a:rPr>
              <a:t>// 5 is displayed</a:t>
            </a:r>
            <a:br/>
            <a:r>
              <a:rPr>
                <a:latin typeface="Courier"/>
              </a:rPr>
              <a:t>   </a:t>
            </a:r>
            <a:r>
              <a:rPr i="1">
                <a:solidFill>
                  <a:srgbClr val="60A0B0"/>
                </a:solidFill>
                <a:latin typeface="Courier"/>
              </a:rPr>
              <a:t>// Then, var1 is increased to 6.</a:t>
            </a:r>
            <a:br/>
            <a:r>
              <a:rPr>
                <a:latin typeface="Courier"/>
              </a:rPr>
              <a:t>   printf</a:t>
            </a:r>
            <a:r>
              <a:rPr>
                <a:solidFill>
                  <a:srgbClr val="666666"/>
                </a:solidFill>
                <a:latin typeface="Courier"/>
              </a:rPr>
              <a:t>(</a:t>
            </a:r>
            <a:r>
              <a:rPr>
                <a:solidFill>
                  <a:srgbClr val="4070A0"/>
                </a:solidFill>
                <a:latin typeface="Courier"/>
              </a:rPr>
              <a:t>"%d\n"</a:t>
            </a:r>
            <a:r>
              <a:rPr>
                <a:solidFill>
                  <a:srgbClr val="666666"/>
                </a:solidFill>
                <a:latin typeface="Courier"/>
              </a:rPr>
              <a:t>,</a:t>
            </a:r>
            <a:r>
              <a:rPr>
                <a:latin typeface="Courier"/>
              </a:rPr>
              <a:t> var1</a:t>
            </a:r>
            <a:r>
              <a:rPr>
                <a:solidFill>
                  <a:srgbClr val="666666"/>
                </a:solidFill>
                <a:latin typeface="Courier"/>
              </a:rPr>
              <a:t>++);</a:t>
            </a:r>
            <a:br/>
            <a:br/>
            <a:r>
              <a:rPr>
                <a:latin typeface="Courier"/>
              </a:rPr>
              <a:t>   </a:t>
            </a:r>
            <a:r>
              <a:rPr i="1">
                <a:solidFill>
                  <a:srgbClr val="60A0B0"/>
                </a:solidFill>
                <a:latin typeface="Courier"/>
              </a:rPr>
              <a:t>// var2 is increased to 6 </a:t>
            </a:r>
            <a:br/>
            <a:r>
              <a:rPr>
                <a:latin typeface="Courier"/>
              </a:rPr>
              <a:t>   </a:t>
            </a:r>
            <a:r>
              <a:rPr i="1">
                <a:solidFill>
                  <a:srgbClr val="60A0B0"/>
                </a:solidFill>
                <a:latin typeface="Courier"/>
              </a:rPr>
              <a:t>// Then, it is displayed.</a:t>
            </a:r>
            <a:br/>
            <a:r>
              <a:rPr>
                <a:latin typeface="Courier"/>
              </a:rPr>
              <a:t>   printf</a:t>
            </a:r>
            <a:r>
              <a:rPr>
                <a:solidFill>
                  <a:srgbClr val="666666"/>
                </a:solidFill>
                <a:latin typeface="Courier"/>
              </a:rPr>
              <a:t>(</a:t>
            </a:r>
            <a:r>
              <a:rPr>
                <a:solidFill>
                  <a:srgbClr val="4070A0"/>
                </a:solidFill>
                <a:latin typeface="Courier"/>
              </a:rPr>
              <a:t>"%d\n"</a:t>
            </a:r>
            <a:r>
              <a:rPr>
                <a:solidFill>
                  <a:srgbClr val="666666"/>
                </a:solidFill>
                <a:latin typeface="Courier"/>
              </a:rPr>
              <a:t>,</a:t>
            </a:r>
            <a:r>
              <a:rPr>
                <a:latin typeface="Courier"/>
              </a:rPr>
              <a:t> </a:t>
            </a:r>
            <a:r>
              <a:rPr>
                <a:solidFill>
                  <a:srgbClr val="666666"/>
                </a:solidFill>
                <a:latin typeface="Courier"/>
              </a:rPr>
              <a:t>++</a:t>
            </a:r>
            <a:r>
              <a:rPr>
                <a:latin typeface="Courier"/>
              </a:rPr>
              <a:t>var2</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5</a:t>
            </a:r>
            <a:br/>
            <a:r>
              <a:rPr>
                <a:latin typeface="Courier"/>
              </a:rPr>
              <a:t>6</a:t>
            </a:r>
          </a:p>
          <a:p>
            <a:pPr lvl="0" indent="0" marL="0">
              <a:spcBef>
                <a:spcPts val="3000"/>
              </a:spcBef>
              <a:buNone/>
            </a:pPr>
            <a:r>
              <a:rPr b="1"/>
              <a:t>C Assignment Operators</a:t>
            </a:r>
          </a:p>
          <a:p>
            <a:pPr lvl="0" indent="0" marL="0">
              <a:buNone/>
            </a:pPr>
            <a:r>
              <a:rPr/>
              <a:t>An assignment operator is a type of operator that is used to assign a value to a variable. = is the most commonly used assignment operator.</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Operator</a:t>
                      </a:r>
                    </a:p>
                  </a:txBody>
                  <a:tcPr/>
                </a:tc>
                <a:tc>
                  <a:txBody>
                    <a:bodyPr/>
                    <a:lstStyle/>
                    <a:p>
                      <a:pPr lvl="0" indent="0" marL="0">
                        <a:buNone/>
                      </a:pPr>
                      <a:r>
                        <a:rPr/>
                        <a:t>Example</a:t>
                      </a:r>
                    </a:p>
                  </a:txBody>
                  <a:tcPr/>
                </a:tc>
                <a:tc>
                  <a:txBody>
                    <a:bodyPr/>
                    <a:lstStyle/>
                    <a:p>
                      <a:pPr lvl="0" indent="0" marL="0">
                        <a:buNone/>
                      </a:pPr>
                      <a:r>
                        <a:rPr/>
                        <a:t>Same as</a:t>
                      </a:r>
                    </a:p>
                  </a:txBody>
                  <a:tcPr/>
                </a:tc>
              </a:tr>
              <a:tr h="0">
                <a:tc>
                  <a:txBody>
                    <a:bodyPr/>
                    <a:lstStyle/>
                    <a:p>
                      <a:pPr lvl="0" indent="0" marL="0">
                        <a:buNone/>
                      </a:pPr>
                      <a:r>
                        <a:rPr/>
                        <a:t>=</a:t>
                      </a:r>
                    </a:p>
                  </a:txBody>
                </a:tc>
                <a:tc>
                  <a:txBody>
                    <a:bodyPr/>
                    <a:lstStyle/>
                    <a:p>
                      <a:pPr lvl="0" indent="0" marL="0">
                        <a:buNone/>
                      </a:pPr>
                      <a:r>
                        <a:rPr/>
                        <a:t>a=b</a:t>
                      </a:r>
                    </a:p>
                  </a:txBody>
                </a:tc>
                <a:tc>
                  <a:txBody>
                    <a:bodyPr/>
                    <a:lstStyle/>
                    <a:p>
                      <a:pPr lvl="0" indent="0" marL="0">
                        <a:buNone/>
                      </a:pPr>
                      <a:r>
                        <a:rPr/>
                        <a:t>a=b</a:t>
                      </a:r>
                    </a:p>
                  </a:txBody>
                </a:tc>
              </a:tr>
              <a:tr h="0">
                <a:tc>
                  <a:txBody>
                    <a:bodyPr/>
                    <a:lstStyle/>
                    <a:p>
                      <a:pPr lvl="0" indent="0" marL="0">
                        <a:buNone/>
                      </a:pPr>
                      <a:r>
                        <a:rPr/>
                        <a:t>+=</a:t>
                      </a:r>
                    </a:p>
                  </a:txBody>
                </a:tc>
                <a:tc>
                  <a:txBody>
                    <a:bodyPr/>
                    <a:lstStyle/>
                    <a:p>
                      <a:pPr lvl="0" indent="0" marL="0">
                        <a:buNone/>
                      </a:pPr>
                      <a:r>
                        <a:rPr/>
                        <a:t>a+=b</a:t>
                      </a:r>
                    </a:p>
                  </a:txBody>
                </a:tc>
                <a:tc>
                  <a:txBody>
                    <a:bodyPr/>
                    <a:lstStyle/>
                    <a:p>
                      <a:pPr lvl="0" indent="0" marL="0">
                        <a:buNone/>
                      </a:pPr>
                      <a:r>
                        <a:rPr/>
                        <a:t>a=a+b</a:t>
                      </a:r>
                    </a:p>
                  </a:txBody>
                </a:tc>
              </a:tr>
              <a:tr h="0">
                <a:tc>
                  <a:txBody>
                    <a:bodyPr/>
                    <a:lstStyle/>
                    <a:p>
                      <a:pPr lvl="0" indent="0" marL="0">
                        <a:buNone/>
                      </a:pPr>
                      <a:r>
                        <a:rPr/>
                        <a:t>-=</a:t>
                      </a:r>
                    </a:p>
                  </a:txBody>
                </a:tc>
                <a:tc>
                  <a:txBody>
                    <a:bodyPr/>
                    <a:lstStyle/>
                    <a:p>
                      <a:pPr lvl="0" indent="0" marL="0">
                        <a:buNone/>
                      </a:pPr>
                      <a:r>
                        <a:rPr/>
                        <a:t>a-=b</a:t>
                      </a:r>
                    </a:p>
                  </a:txBody>
                </a:tc>
                <a:tc>
                  <a:txBody>
                    <a:bodyPr/>
                    <a:lstStyle/>
                    <a:p>
                      <a:pPr lvl="0" indent="0" marL="0">
                        <a:buNone/>
                      </a:pPr>
                      <a:r>
                        <a:rPr/>
                        <a:t>a=a-b</a:t>
                      </a:r>
                    </a:p>
                  </a:txBody>
                </a:tc>
              </a:tr>
              <a:tr h="0">
                <a:tc>
                  <a:txBody>
                    <a:bodyPr/>
                    <a:lstStyle/>
                    <a:p>
                      <a:pPr lvl="0" indent="0" marL="0">
                        <a:buNone/>
                      </a:pPr>
                      <a:r>
                        <a:rPr/>
                        <a:t>*=</a:t>
                      </a:r>
                    </a:p>
                  </a:txBody>
                </a:tc>
                <a:tc>
                  <a:txBody>
                    <a:bodyPr/>
                    <a:lstStyle/>
                    <a:p>
                      <a:pPr lvl="0" indent="0" marL="0">
                        <a:buNone/>
                      </a:pPr>
                      <a:r>
                        <a:rPr/>
                        <a:t>a*=b</a:t>
                      </a:r>
                    </a:p>
                  </a:txBody>
                </a:tc>
                <a:tc>
                  <a:txBody>
                    <a:bodyPr/>
                    <a:lstStyle/>
                    <a:p>
                      <a:pPr lvl="0" indent="0" marL="0">
                        <a:buNone/>
                      </a:pPr>
                      <a:r>
                        <a:rPr/>
                        <a:t>a=a*b</a:t>
                      </a:r>
                    </a:p>
                  </a:txBody>
                </a:tc>
              </a:tr>
              <a:tr h="0">
                <a:tc>
                  <a:txBody>
                    <a:bodyPr/>
                    <a:lstStyle/>
                    <a:p>
                      <a:pPr lvl="0" indent="0" marL="0">
                        <a:buNone/>
                      </a:pPr>
                      <a:r>
                        <a:rPr/>
                        <a:t>/=</a:t>
                      </a:r>
                    </a:p>
                  </a:txBody>
                </a:tc>
                <a:tc>
                  <a:txBody>
                    <a:bodyPr/>
                    <a:lstStyle/>
                    <a:p>
                      <a:pPr lvl="0" indent="0" marL="0">
                        <a:buNone/>
                      </a:pPr>
                      <a:r>
                        <a:rPr/>
                        <a:t>a/=b</a:t>
                      </a:r>
                    </a:p>
                  </a:txBody>
                </a:tc>
                <a:tc>
                  <a:txBody>
                    <a:bodyPr/>
                    <a:lstStyle/>
                    <a:p>
                      <a:pPr lvl="0" indent="0" marL="0">
                        <a:buNone/>
                      </a:pPr>
                      <a:r>
                        <a:rPr/>
                        <a:t>a=a/b</a:t>
                      </a:r>
                    </a:p>
                  </a:txBody>
                </a:tc>
              </a:tr>
              <a:tr h="0">
                <a:tc>
                  <a:txBody>
                    <a:bodyPr/>
                    <a:lstStyle/>
                    <a:p>
                      <a:pPr lvl="0" indent="0" marL="0">
                        <a:buNone/>
                      </a:pPr>
                      <a:r>
                        <a:rPr/>
                        <a:t>%=</a:t>
                      </a:r>
                    </a:p>
                  </a:txBody>
                </a:tc>
                <a:tc>
                  <a:txBody>
                    <a:bodyPr/>
                    <a:lstStyle/>
                    <a:p>
                      <a:pPr lvl="0" indent="0" marL="0">
                        <a:buNone/>
                      </a:pPr>
                      <a:r>
                        <a:rPr/>
                        <a:t>a%=b</a:t>
                      </a:r>
                    </a:p>
                  </a:txBody>
                </a:tc>
                <a:tc>
                  <a:txBody>
                    <a:bodyPr/>
                    <a:lstStyle/>
                    <a:p>
                      <a:pPr lvl="0" indent="0" marL="0">
                        <a:buNone/>
                      </a:pPr>
                      <a:r>
                        <a:rPr/>
                        <a:t>a=a%b</a:t>
                      </a:r>
                    </a:p>
                  </a:txBody>
                </a:tc>
              </a:tr>
            </a:tbl>
          </a:graphicData>
        </a:graphic>
      </p:graphicFrame>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3: Assignment Operators</a:t>
            </a:r>
          </a:p>
          <a:p>
            <a:pPr lvl="0" indent="0">
              <a:buNone/>
            </a:pPr>
            <a:r>
              <a:rPr i="1">
                <a:solidFill>
                  <a:srgbClr val="60A0B0"/>
                </a:solidFill>
                <a:latin typeface="Courier"/>
              </a:rPr>
              <a:t>// Working of assignment operators</a:t>
            </a: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int</a:t>
            </a:r>
            <a:r>
              <a:rPr>
                <a:latin typeface="Courier"/>
              </a:rPr>
              <a:t> a </a:t>
            </a:r>
            <a:r>
              <a:rPr>
                <a:solidFill>
                  <a:srgbClr val="666666"/>
                </a:solidFill>
                <a:latin typeface="Courier"/>
              </a:rPr>
              <a:t>=</a:t>
            </a:r>
            <a:r>
              <a:rPr>
                <a:latin typeface="Courier"/>
              </a:rPr>
              <a:t> </a:t>
            </a:r>
            <a:r>
              <a:rPr>
                <a:solidFill>
                  <a:srgbClr val="40A070"/>
                </a:solidFill>
                <a:latin typeface="Courier"/>
              </a:rPr>
              <a:t>5</a:t>
            </a:r>
            <a:r>
              <a:rPr>
                <a:solidFill>
                  <a:srgbClr val="666666"/>
                </a:solidFill>
                <a:latin typeface="Courier"/>
              </a:rPr>
              <a:t>,</a:t>
            </a:r>
            <a:r>
              <a:rPr>
                <a:latin typeface="Courier"/>
              </a:rPr>
              <a:t> c</a:t>
            </a:r>
            <a:r>
              <a:rPr>
                <a:solidFill>
                  <a:srgbClr val="666666"/>
                </a:solidFill>
                <a:latin typeface="Courier"/>
              </a:rPr>
              <a:t>;</a:t>
            </a:r>
            <a:br/>
            <a:br/>
            <a:r>
              <a:rPr>
                <a:latin typeface="Courier"/>
              </a:rPr>
              <a:t>    c </a:t>
            </a:r>
            <a:r>
              <a:rPr>
                <a:solidFill>
                  <a:srgbClr val="666666"/>
                </a:solidFill>
                <a:latin typeface="Courier"/>
              </a:rPr>
              <a:t>=</a:t>
            </a:r>
            <a:r>
              <a:rPr>
                <a:latin typeface="Courier"/>
              </a:rPr>
              <a:t> a</a:t>
            </a:r>
            <a:r>
              <a:rPr>
                <a:solidFill>
                  <a:srgbClr val="666666"/>
                </a:solidFill>
                <a:latin typeface="Courier"/>
              </a:rPr>
              <a:t>;</a:t>
            </a:r>
            <a:r>
              <a:rPr>
                <a:latin typeface="Courier"/>
              </a:rPr>
              <a:t>      </a:t>
            </a:r>
            <a:r>
              <a:rPr i="1">
                <a:solidFill>
                  <a:srgbClr val="60A0B0"/>
                </a:solidFill>
                <a:latin typeface="Courier"/>
              </a:rPr>
              <a:t>// c is 5</a:t>
            </a:r>
            <a:br/>
            <a:r>
              <a:rPr>
                <a:latin typeface="Courier"/>
              </a:rPr>
              <a:t>    printf</a:t>
            </a:r>
            <a:r>
              <a:rPr>
                <a:solidFill>
                  <a:srgbClr val="666666"/>
                </a:solidFill>
                <a:latin typeface="Courier"/>
              </a:rPr>
              <a:t>(</a:t>
            </a:r>
            <a:r>
              <a:rPr>
                <a:solidFill>
                  <a:srgbClr val="4070A0"/>
                </a:solidFill>
                <a:latin typeface="Courier"/>
              </a:rPr>
              <a:t>"c = %d\n"</a:t>
            </a:r>
            <a:r>
              <a:rPr>
                <a:solidFill>
                  <a:srgbClr val="666666"/>
                </a:solidFill>
                <a:latin typeface="Courier"/>
              </a:rPr>
              <a:t>,</a:t>
            </a:r>
            <a:r>
              <a:rPr>
                <a:latin typeface="Courier"/>
              </a:rPr>
              <a:t> c</a:t>
            </a:r>
            <a:r>
              <a:rPr>
                <a:solidFill>
                  <a:srgbClr val="666666"/>
                </a:solidFill>
                <a:latin typeface="Courier"/>
              </a:rPr>
              <a:t>);</a:t>
            </a:r>
            <a:br/>
            <a:r>
              <a:rPr>
                <a:latin typeface="Courier"/>
              </a:rPr>
              <a:t>    c </a:t>
            </a:r>
            <a:r>
              <a:rPr>
                <a:solidFill>
                  <a:srgbClr val="666666"/>
                </a:solidFill>
                <a:latin typeface="Courier"/>
              </a:rPr>
              <a:t>+=</a:t>
            </a:r>
            <a:r>
              <a:rPr>
                <a:latin typeface="Courier"/>
              </a:rPr>
              <a:t> a</a:t>
            </a:r>
            <a:r>
              <a:rPr>
                <a:solidFill>
                  <a:srgbClr val="666666"/>
                </a:solidFill>
                <a:latin typeface="Courier"/>
              </a:rPr>
              <a:t>;</a:t>
            </a:r>
            <a:r>
              <a:rPr>
                <a:latin typeface="Courier"/>
              </a:rPr>
              <a:t>     </a:t>
            </a:r>
            <a:r>
              <a:rPr i="1">
                <a:solidFill>
                  <a:srgbClr val="60A0B0"/>
                </a:solidFill>
                <a:latin typeface="Courier"/>
              </a:rPr>
              <a:t>// c is 10 </a:t>
            </a:r>
            <a:br/>
            <a:r>
              <a:rPr>
                <a:latin typeface="Courier"/>
              </a:rPr>
              <a:t>    printf</a:t>
            </a:r>
            <a:r>
              <a:rPr>
                <a:solidFill>
                  <a:srgbClr val="666666"/>
                </a:solidFill>
                <a:latin typeface="Courier"/>
              </a:rPr>
              <a:t>(</a:t>
            </a:r>
            <a:r>
              <a:rPr>
                <a:solidFill>
                  <a:srgbClr val="4070A0"/>
                </a:solidFill>
                <a:latin typeface="Courier"/>
              </a:rPr>
              <a:t>"c = %d\n"</a:t>
            </a:r>
            <a:r>
              <a:rPr>
                <a:solidFill>
                  <a:srgbClr val="666666"/>
                </a:solidFill>
                <a:latin typeface="Courier"/>
              </a:rPr>
              <a:t>,</a:t>
            </a:r>
            <a:r>
              <a:rPr>
                <a:latin typeface="Courier"/>
              </a:rPr>
              <a:t> c</a:t>
            </a:r>
            <a:r>
              <a:rPr>
                <a:solidFill>
                  <a:srgbClr val="666666"/>
                </a:solidFill>
                <a:latin typeface="Courier"/>
              </a:rPr>
              <a:t>);</a:t>
            </a:r>
            <a:br/>
            <a:r>
              <a:rPr>
                <a:latin typeface="Courier"/>
              </a:rPr>
              <a:t>    c </a:t>
            </a:r>
            <a:r>
              <a:rPr>
                <a:solidFill>
                  <a:srgbClr val="666666"/>
                </a:solidFill>
                <a:latin typeface="Courier"/>
              </a:rPr>
              <a:t>-=</a:t>
            </a:r>
            <a:r>
              <a:rPr>
                <a:latin typeface="Courier"/>
              </a:rPr>
              <a:t> a</a:t>
            </a:r>
            <a:r>
              <a:rPr>
                <a:solidFill>
                  <a:srgbClr val="666666"/>
                </a:solidFill>
                <a:latin typeface="Courier"/>
              </a:rPr>
              <a:t>;</a:t>
            </a:r>
            <a:r>
              <a:rPr>
                <a:latin typeface="Courier"/>
              </a:rPr>
              <a:t>     </a:t>
            </a:r>
            <a:r>
              <a:rPr i="1">
                <a:solidFill>
                  <a:srgbClr val="60A0B0"/>
                </a:solidFill>
                <a:latin typeface="Courier"/>
              </a:rPr>
              <a:t>// c is 5</a:t>
            </a:r>
            <a:br/>
            <a:r>
              <a:rPr>
                <a:latin typeface="Courier"/>
              </a:rPr>
              <a:t>    printf</a:t>
            </a:r>
            <a:r>
              <a:rPr>
                <a:solidFill>
                  <a:srgbClr val="666666"/>
                </a:solidFill>
                <a:latin typeface="Courier"/>
              </a:rPr>
              <a:t>(</a:t>
            </a:r>
            <a:r>
              <a:rPr>
                <a:solidFill>
                  <a:srgbClr val="4070A0"/>
                </a:solidFill>
                <a:latin typeface="Courier"/>
              </a:rPr>
              <a:t>"c = %d\n"</a:t>
            </a:r>
            <a:r>
              <a:rPr>
                <a:solidFill>
                  <a:srgbClr val="666666"/>
                </a:solidFill>
                <a:latin typeface="Courier"/>
              </a:rPr>
              <a:t>,</a:t>
            </a:r>
            <a:r>
              <a:rPr>
                <a:latin typeface="Courier"/>
              </a:rPr>
              <a:t> c</a:t>
            </a:r>
            <a:r>
              <a:rPr>
                <a:solidFill>
                  <a:srgbClr val="666666"/>
                </a:solidFill>
                <a:latin typeface="Courier"/>
              </a:rPr>
              <a:t>);</a:t>
            </a:r>
            <a:br/>
            <a:r>
              <a:rPr>
                <a:latin typeface="Courier"/>
              </a:rPr>
              <a:t>    c </a:t>
            </a:r>
            <a:r>
              <a:rPr>
                <a:solidFill>
                  <a:srgbClr val="666666"/>
                </a:solidFill>
                <a:latin typeface="Courier"/>
              </a:rPr>
              <a:t>*=</a:t>
            </a:r>
            <a:r>
              <a:rPr>
                <a:latin typeface="Courier"/>
              </a:rPr>
              <a:t> a</a:t>
            </a:r>
            <a:r>
              <a:rPr>
                <a:solidFill>
                  <a:srgbClr val="666666"/>
                </a:solidFill>
                <a:latin typeface="Courier"/>
              </a:rPr>
              <a:t>;</a:t>
            </a:r>
            <a:r>
              <a:rPr>
                <a:latin typeface="Courier"/>
              </a:rPr>
              <a:t>     </a:t>
            </a:r>
            <a:r>
              <a:rPr i="1">
                <a:solidFill>
                  <a:srgbClr val="60A0B0"/>
                </a:solidFill>
                <a:latin typeface="Courier"/>
              </a:rPr>
              <a:t>// c is 25</a:t>
            </a:r>
            <a:br/>
            <a:r>
              <a:rPr>
                <a:latin typeface="Courier"/>
              </a:rPr>
              <a:t>    printf</a:t>
            </a:r>
            <a:r>
              <a:rPr>
                <a:solidFill>
                  <a:srgbClr val="666666"/>
                </a:solidFill>
                <a:latin typeface="Courier"/>
              </a:rPr>
              <a:t>(</a:t>
            </a:r>
            <a:r>
              <a:rPr>
                <a:solidFill>
                  <a:srgbClr val="4070A0"/>
                </a:solidFill>
                <a:latin typeface="Courier"/>
              </a:rPr>
              <a:t>"c = %d\n"</a:t>
            </a:r>
            <a:r>
              <a:rPr>
                <a:solidFill>
                  <a:srgbClr val="666666"/>
                </a:solidFill>
                <a:latin typeface="Courier"/>
              </a:rPr>
              <a:t>,</a:t>
            </a:r>
            <a:r>
              <a:rPr>
                <a:latin typeface="Courier"/>
              </a:rPr>
              <a:t> c</a:t>
            </a:r>
            <a:r>
              <a:rPr>
                <a:solidFill>
                  <a:srgbClr val="666666"/>
                </a:solidFill>
                <a:latin typeface="Courier"/>
              </a:rPr>
              <a:t>);</a:t>
            </a:r>
            <a:br/>
            <a:r>
              <a:rPr>
                <a:latin typeface="Courier"/>
              </a:rPr>
              <a:t>    c </a:t>
            </a:r>
            <a:r>
              <a:rPr>
                <a:solidFill>
                  <a:srgbClr val="666666"/>
                </a:solidFill>
                <a:latin typeface="Courier"/>
              </a:rPr>
              <a:t>/=</a:t>
            </a:r>
            <a:r>
              <a:rPr>
                <a:latin typeface="Courier"/>
              </a:rPr>
              <a:t> a</a:t>
            </a:r>
            <a:r>
              <a:rPr>
                <a:solidFill>
                  <a:srgbClr val="666666"/>
                </a:solidFill>
                <a:latin typeface="Courier"/>
              </a:rPr>
              <a:t>;</a:t>
            </a:r>
            <a:r>
              <a:rPr>
                <a:latin typeface="Courier"/>
              </a:rPr>
              <a:t>     </a:t>
            </a:r>
            <a:r>
              <a:rPr i="1">
                <a:solidFill>
                  <a:srgbClr val="60A0B0"/>
                </a:solidFill>
                <a:latin typeface="Courier"/>
              </a:rPr>
              <a:t>// c is 5</a:t>
            </a:r>
            <a:br/>
            <a:r>
              <a:rPr>
                <a:latin typeface="Courier"/>
              </a:rPr>
              <a:t>    printf</a:t>
            </a:r>
            <a:r>
              <a:rPr>
                <a:solidFill>
                  <a:srgbClr val="666666"/>
                </a:solidFill>
                <a:latin typeface="Courier"/>
              </a:rPr>
              <a:t>(</a:t>
            </a:r>
            <a:r>
              <a:rPr>
                <a:solidFill>
                  <a:srgbClr val="4070A0"/>
                </a:solidFill>
                <a:latin typeface="Courier"/>
              </a:rPr>
              <a:t>"c = %d\n"</a:t>
            </a:r>
            <a:r>
              <a:rPr>
                <a:solidFill>
                  <a:srgbClr val="666666"/>
                </a:solidFill>
                <a:latin typeface="Courier"/>
              </a:rPr>
              <a:t>,</a:t>
            </a:r>
            <a:r>
              <a:rPr>
                <a:latin typeface="Courier"/>
              </a:rPr>
              <a:t> c</a:t>
            </a:r>
            <a:r>
              <a:rPr>
                <a:solidFill>
                  <a:srgbClr val="666666"/>
                </a:solidFill>
                <a:latin typeface="Courier"/>
              </a:rPr>
              <a:t>);</a:t>
            </a:r>
            <a:br/>
            <a:r>
              <a:rPr>
                <a:latin typeface="Courier"/>
              </a:rPr>
              <a:t>    c </a:t>
            </a:r>
            <a:r>
              <a:rPr>
                <a:solidFill>
                  <a:srgbClr val="666666"/>
                </a:solidFill>
                <a:latin typeface="Courier"/>
              </a:rPr>
              <a:t>%=</a:t>
            </a:r>
            <a:r>
              <a:rPr>
                <a:latin typeface="Courier"/>
              </a:rPr>
              <a:t> a</a:t>
            </a:r>
            <a:r>
              <a:rPr>
                <a:solidFill>
                  <a:srgbClr val="666666"/>
                </a:solidFill>
                <a:latin typeface="Courier"/>
              </a:rPr>
              <a:t>;</a:t>
            </a:r>
            <a:r>
              <a:rPr>
                <a:latin typeface="Courier"/>
              </a:rPr>
              <a:t>     </a:t>
            </a:r>
            <a:r>
              <a:rPr i="1">
                <a:solidFill>
                  <a:srgbClr val="60A0B0"/>
                </a:solidFill>
                <a:latin typeface="Courier"/>
              </a:rPr>
              <a:t>// c = 0</a:t>
            </a:r>
            <a:br/>
            <a:r>
              <a:rPr>
                <a:latin typeface="Courier"/>
              </a:rPr>
              <a:t>    printf</a:t>
            </a:r>
            <a:r>
              <a:rPr>
                <a:solidFill>
                  <a:srgbClr val="666666"/>
                </a:solidFill>
                <a:latin typeface="Courier"/>
              </a:rPr>
              <a:t>(</a:t>
            </a:r>
            <a:r>
              <a:rPr>
                <a:solidFill>
                  <a:srgbClr val="4070A0"/>
                </a:solidFill>
                <a:latin typeface="Courier"/>
              </a:rPr>
              <a:t>"c = %d\n"</a:t>
            </a:r>
            <a:r>
              <a:rPr>
                <a:solidFill>
                  <a:srgbClr val="666666"/>
                </a:solidFill>
                <a:latin typeface="Courier"/>
              </a:rPr>
              <a:t>,</a:t>
            </a:r>
            <a:r>
              <a:rPr>
                <a:latin typeface="Courier"/>
              </a:rPr>
              <a:t> c</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c = 5 </a:t>
            </a:r>
            <a:br/>
            <a:r>
              <a:rPr>
                <a:latin typeface="Courier"/>
              </a:rPr>
              <a:t>c = 10 </a:t>
            </a:r>
            <a:br/>
            <a:r>
              <a:rPr>
                <a:latin typeface="Courier"/>
              </a:rPr>
              <a:t>c = 5 </a:t>
            </a:r>
            <a:br/>
            <a:r>
              <a:rPr>
                <a:latin typeface="Courier"/>
              </a:rPr>
              <a:t>c = 25 </a:t>
            </a:r>
            <a:br/>
            <a:r>
              <a:rPr>
                <a:latin typeface="Courier"/>
              </a:rPr>
              <a:t>c = 5 </a:t>
            </a:r>
            <a:br/>
            <a:r>
              <a:rPr>
                <a:latin typeface="Courier"/>
              </a:rPr>
              <a:t>c = 0</a:t>
            </a:r>
          </a:p>
          <a:p>
            <a:pPr lvl="0" indent="0" marL="0">
              <a:spcBef>
                <a:spcPts val="3000"/>
              </a:spcBef>
              <a:buNone/>
            </a:pPr>
            <a:r>
              <a:rPr b="1"/>
              <a:t>C Relational Operators</a:t>
            </a:r>
          </a:p>
          <a:p>
            <a:pPr lvl="0" indent="0" marL="0">
              <a:buNone/>
            </a:pPr>
            <a:r>
              <a:rPr/>
              <a:t>A relational operator verifies the relationship of two operands. If the relationship is true, it returns 1; if the relationship is false, it returns 0.</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Operator</a:t>
                      </a:r>
                    </a:p>
                  </a:txBody>
                  <a:tcPr/>
                </a:tc>
                <a:tc>
                  <a:txBody>
                    <a:bodyPr/>
                    <a:lstStyle/>
                    <a:p>
                      <a:pPr lvl="0" indent="0" marL="0">
                        <a:buNone/>
                      </a:pPr>
                      <a:r>
                        <a:rPr/>
                        <a:t>Meaning of Operator</a:t>
                      </a:r>
                    </a:p>
                  </a:txBody>
                  <a:tcPr/>
                </a:tc>
                <a:tc>
                  <a:txBody>
                    <a:bodyPr/>
                    <a:lstStyle/>
                    <a:p>
                      <a:pPr lvl="0" indent="0" marL="0">
                        <a:buNone/>
                      </a:pPr>
                      <a:r>
                        <a:rPr/>
                        <a:t>Example</a:t>
                      </a:r>
                    </a:p>
                  </a:txBody>
                  <a:tcPr/>
                </a:tc>
              </a:tr>
              <a:tr h="0">
                <a:tc>
                  <a:txBody>
                    <a:bodyPr/>
                    <a:lstStyle/>
                    <a:p>
                      <a:pPr lvl="0" indent="0" marL="0">
                        <a:buNone/>
                      </a:pPr>
                      <a:r>
                        <a:rPr/>
                        <a:t>==</a:t>
                      </a:r>
                    </a:p>
                  </a:txBody>
                </a:tc>
                <a:tc>
                  <a:txBody>
                    <a:bodyPr/>
                    <a:lstStyle/>
                    <a:p>
                      <a:pPr lvl="0" indent="0" marL="0">
                        <a:buNone/>
                      </a:pPr>
                      <a:r>
                        <a:rPr/>
                        <a:t>Equal to</a:t>
                      </a:r>
                    </a:p>
                  </a:txBody>
                </a:tc>
                <a:tc>
                  <a:txBody>
                    <a:bodyPr/>
                    <a:lstStyle/>
                    <a:p>
                      <a:pPr lvl="0" indent="0" marL="0">
                        <a:buNone/>
                      </a:pPr>
                      <a:r>
                        <a:rPr/>
                        <a:t>5 == 3 is evaluated to 0</a:t>
                      </a:r>
                    </a:p>
                  </a:txBody>
                </a:tc>
              </a:tr>
              <a:tr h="0">
                <a:tc>
                  <a:txBody>
                    <a:bodyPr/>
                    <a:lstStyle/>
                    <a:p>
                      <a:pPr lvl="0" indent="0" marL="0">
                        <a:buNone/>
                      </a:pPr>
                      <a:r>
                        <a:rPr/>
                        <a:t>&gt;</a:t>
                      </a:r>
                    </a:p>
                  </a:txBody>
                </a:tc>
                <a:tc>
                  <a:txBody>
                    <a:bodyPr/>
                    <a:lstStyle/>
                    <a:p>
                      <a:pPr lvl="0" indent="0" marL="0">
                        <a:buNone/>
                      </a:pPr>
                      <a:r>
                        <a:rPr/>
                        <a:t>Greater than</a:t>
                      </a:r>
                    </a:p>
                  </a:txBody>
                </a:tc>
                <a:tc>
                  <a:txBody>
                    <a:bodyPr/>
                    <a:lstStyle/>
                    <a:p>
                      <a:pPr lvl="0" indent="0" marL="0">
                        <a:buNone/>
                      </a:pPr>
                      <a:r>
                        <a:rPr/>
                        <a:t>5 &gt; 3 is evaluated to 1</a:t>
                      </a:r>
                    </a:p>
                  </a:txBody>
                </a:tc>
              </a:tr>
              <a:tr h="0">
                <a:tc>
                  <a:txBody>
                    <a:bodyPr/>
                    <a:lstStyle/>
                    <a:p>
                      <a:pPr lvl="0" indent="0" marL="0">
                        <a:buNone/>
                      </a:pPr>
                      <a:r>
                        <a:rPr/>
                        <a:t>&lt;</a:t>
                      </a:r>
                    </a:p>
                  </a:txBody>
                </a:tc>
                <a:tc>
                  <a:txBody>
                    <a:bodyPr/>
                    <a:lstStyle/>
                    <a:p>
                      <a:pPr lvl="0" indent="0" marL="0">
                        <a:buNone/>
                      </a:pPr>
                      <a:r>
                        <a:rPr/>
                        <a:t>Less than</a:t>
                      </a:r>
                    </a:p>
                  </a:txBody>
                </a:tc>
                <a:tc>
                  <a:txBody>
                    <a:bodyPr/>
                    <a:lstStyle/>
                    <a:p>
                      <a:pPr lvl="0" indent="0" marL="0">
                        <a:buNone/>
                      </a:pPr>
                      <a:r>
                        <a:rPr/>
                        <a:t>5 &lt; 3 is evaluated to 0</a:t>
                      </a:r>
                    </a:p>
                  </a:txBody>
                </a:tc>
              </a:tr>
              <a:tr h="0">
                <a:tc>
                  <a:txBody>
                    <a:bodyPr/>
                    <a:lstStyle/>
                    <a:p>
                      <a:pPr lvl="0" indent="0" marL="0">
                        <a:buNone/>
                      </a:pPr>
                      <a:r>
                        <a:rPr/>
                        <a:t>!=</a:t>
                      </a:r>
                    </a:p>
                  </a:txBody>
                </a:tc>
                <a:tc>
                  <a:txBody>
                    <a:bodyPr/>
                    <a:lstStyle/>
                    <a:p>
                      <a:pPr lvl="0" indent="0" marL="0">
                        <a:buNone/>
                      </a:pPr>
                      <a:r>
                        <a:rPr/>
                        <a:t>Not equal to</a:t>
                      </a:r>
                    </a:p>
                  </a:txBody>
                </a:tc>
                <a:tc>
                  <a:txBody>
                    <a:bodyPr/>
                    <a:lstStyle/>
                    <a:p>
                      <a:pPr lvl="0" indent="0" marL="0">
                        <a:buNone/>
                      </a:pPr>
                      <a:r>
                        <a:rPr/>
                        <a:t>5 != 3 is evaluated to 1</a:t>
                      </a:r>
                    </a:p>
                  </a:txBody>
                </a:tc>
              </a:tr>
              <a:tr h="0">
                <a:tc>
                  <a:txBody>
                    <a:bodyPr/>
                    <a:lstStyle/>
                    <a:p>
                      <a:pPr lvl="0" indent="0" marL="0">
                        <a:buNone/>
                      </a:pPr>
                      <a:r>
                        <a:rPr/>
                        <a:t>&gt;=</a:t>
                      </a:r>
                    </a:p>
                  </a:txBody>
                </a:tc>
                <a:tc>
                  <a:txBody>
                    <a:bodyPr/>
                    <a:lstStyle/>
                    <a:p>
                      <a:pPr lvl="0" indent="0" marL="0">
                        <a:buNone/>
                      </a:pPr>
                      <a:r>
                        <a:rPr/>
                        <a:t>Greater than or equal to</a:t>
                      </a:r>
                    </a:p>
                  </a:txBody>
                </a:tc>
                <a:tc>
                  <a:txBody>
                    <a:bodyPr/>
                    <a:lstStyle/>
                    <a:p>
                      <a:pPr lvl="0" indent="0" marL="0">
                        <a:buNone/>
                      </a:pPr>
                      <a:r>
                        <a:rPr/>
                        <a:t>5 &gt;= 3 is evaluated to 1</a:t>
                      </a:r>
                    </a:p>
                  </a:txBody>
                </a:tc>
              </a:tr>
              <a:tr h="0">
                <a:tc>
                  <a:txBody>
                    <a:bodyPr/>
                    <a:lstStyle/>
                    <a:p>
                      <a:pPr lvl="0" indent="0" marL="0">
                        <a:buNone/>
                      </a:pPr>
                      <a:r>
                        <a:rPr/>
                        <a:t>&lt;=</a:t>
                      </a:r>
                    </a:p>
                  </a:txBody>
                </a:tc>
                <a:tc>
                  <a:txBody>
                    <a:bodyPr/>
                    <a:lstStyle/>
                    <a:p>
                      <a:pPr lvl="0" indent="0" marL="0">
                        <a:buNone/>
                      </a:pPr>
                      <a:r>
                        <a:rPr/>
                        <a:t>Less than or equal to</a:t>
                      </a:r>
                    </a:p>
                  </a:txBody>
                </a:tc>
                <a:tc>
                  <a:txBody>
                    <a:bodyPr/>
                    <a:lstStyle/>
                    <a:p>
                      <a:pPr lvl="0" indent="0" marL="0">
                        <a:buNone/>
                      </a:pPr>
                      <a:r>
                        <a:rPr/>
                        <a:t>5 &lt;= 3 is evaluated to 0</a:t>
                      </a:r>
                    </a:p>
                  </a:txBody>
                </a:tc>
              </a:tr>
            </a:tbl>
          </a:graphicData>
        </a:graphic>
      </p:graphicFrame>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4: Relational Operators</a:t>
            </a:r>
          </a:p>
          <a:p>
            <a:pPr lvl="0" indent="0">
              <a:buNone/>
            </a:pPr>
            <a:r>
              <a:rPr i="1">
                <a:solidFill>
                  <a:srgbClr val="60A0B0"/>
                </a:solidFill>
                <a:latin typeface="Courier"/>
              </a:rPr>
              <a:t>// Working of relational operators</a:t>
            </a: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int</a:t>
            </a:r>
            <a:r>
              <a:rPr>
                <a:latin typeface="Courier"/>
              </a:rPr>
              <a:t> a </a:t>
            </a:r>
            <a:r>
              <a:rPr>
                <a:solidFill>
                  <a:srgbClr val="666666"/>
                </a:solidFill>
                <a:latin typeface="Courier"/>
              </a:rPr>
              <a:t>=</a:t>
            </a:r>
            <a:r>
              <a:rPr>
                <a:latin typeface="Courier"/>
              </a:rPr>
              <a:t> </a:t>
            </a:r>
            <a:r>
              <a:rPr>
                <a:solidFill>
                  <a:srgbClr val="40A070"/>
                </a:solidFill>
                <a:latin typeface="Courier"/>
              </a:rPr>
              <a:t>5</a:t>
            </a:r>
            <a:r>
              <a:rPr>
                <a:solidFill>
                  <a:srgbClr val="666666"/>
                </a:solidFill>
                <a:latin typeface="Courier"/>
              </a:rPr>
              <a:t>,</a:t>
            </a:r>
            <a:r>
              <a:rPr>
                <a:latin typeface="Courier"/>
              </a:rPr>
              <a:t> b </a:t>
            </a:r>
            <a:r>
              <a:rPr>
                <a:solidFill>
                  <a:srgbClr val="666666"/>
                </a:solidFill>
                <a:latin typeface="Courier"/>
              </a:rPr>
              <a:t>=</a:t>
            </a:r>
            <a:r>
              <a:rPr>
                <a:latin typeface="Courier"/>
              </a:rPr>
              <a:t> </a:t>
            </a:r>
            <a:r>
              <a:rPr>
                <a:solidFill>
                  <a:srgbClr val="40A070"/>
                </a:solidFill>
                <a:latin typeface="Courier"/>
              </a:rPr>
              <a:t>5</a:t>
            </a:r>
            <a:r>
              <a:rPr>
                <a:solidFill>
                  <a:srgbClr val="666666"/>
                </a:solidFill>
                <a:latin typeface="Courier"/>
              </a:rPr>
              <a:t>,</a:t>
            </a:r>
            <a:r>
              <a:rPr>
                <a:latin typeface="Courier"/>
              </a:rPr>
              <a:t> c </a:t>
            </a:r>
            <a:r>
              <a:rPr>
                <a:solidFill>
                  <a:srgbClr val="666666"/>
                </a:solidFill>
                <a:latin typeface="Courier"/>
              </a:rPr>
              <a:t>=</a:t>
            </a:r>
            <a:r>
              <a:rPr>
                <a:latin typeface="Courier"/>
              </a:rPr>
              <a:t> </a:t>
            </a:r>
            <a:r>
              <a:rPr>
                <a:solidFill>
                  <a:srgbClr val="40A070"/>
                </a:solidFill>
                <a:latin typeface="Courier"/>
              </a:rPr>
              <a:t>10</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"%d == %d is %d \n"</a:t>
            </a:r>
            <a:r>
              <a:rPr>
                <a:solidFill>
                  <a:srgbClr val="666666"/>
                </a:solidFill>
                <a:latin typeface="Courier"/>
              </a:rPr>
              <a:t>,</a:t>
            </a:r>
            <a:r>
              <a:rPr>
                <a:latin typeface="Courier"/>
              </a:rPr>
              <a:t> a</a:t>
            </a:r>
            <a:r>
              <a:rPr>
                <a:solidFill>
                  <a:srgbClr val="666666"/>
                </a:solidFill>
                <a:latin typeface="Courier"/>
              </a:rPr>
              <a:t>,</a:t>
            </a:r>
            <a:r>
              <a:rPr>
                <a:latin typeface="Courier"/>
              </a:rPr>
              <a:t> b</a:t>
            </a:r>
            <a:r>
              <a:rPr>
                <a:solidFill>
                  <a:srgbClr val="666666"/>
                </a:solidFill>
                <a:latin typeface="Courier"/>
              </a:rPr>
              <a:t>,</a:t>
            </a:r>
            <a:r>
              <a:rPr>
                <a:latin typeface="Courier"/>
              </a:rPr>
              <a:t> a </a:t>
            </a:r>
            <a:r>
              <a:rPr>
                <a:solidFill>
                  <a:srgbClr val="666666"/>
                </a:solidFill>
                <a:latin typeface="Courier"/>
              </a:rPr>
              <a: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 %d is %d \n"</a:t>
            </a:r>
            <a:r>
              <a:rPr>
                <a:solidFill>
                  <a:srgbClr val="666666"/>
                </a:solidFill>
                <a:latin typeface="Courier"/>
              </a:rPr>
              <a:t>,</a:t>
            </a:r>
            <a:r>
              <a:rPr>
                <a:latin typeface="Courier"/>
              </a:rPr>
              <a:t> a</a:t>
            </a:r>
            <a:r>
              <a:rPr>
                <a:solidFill>
                  <a:srgbClr val="666666"/>
                </a:solidFill>
                <a:latin typeface="Courier"/>
              </a:rPr>
              <a:t>,</a:t>
            </a:r>
            <a:r>
              <a:rPr>
                <a:latin typeface="Courier"/>
              </a:rPr>
              <a:t> c</a:t>
            </a:r>
            <a:r>
              <a:rPr>
                <a:solidFill>
                  <a:srgbClr val="666666"/>
                </a:solidFill>
                <a:latin typeface="Courier"/>
              </a:rPr>
              <a:t>,</a:t>
            </a:r>
            <a:r>
              <a:rPr>
                <a:latin typeface="Courier"/>
              </a:rPr>
              <a:t> a </a:t>
            </a:r>
            <a:r>
              <a:rPr>
                <a:solidFill>
                  <a:srgbClr val="666666"/>
                </a:solidFill>
                <a:latin typeface="Courier"/>
              </a:rPr>
              <a:t>==</a:t>
            </a:r>
            <a:r>
              <a:rPr>
                <a:latin typeface="Courier"/>
              </a:rPr>
              <a:t> c</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&gt; %d is %d \n"</a:t>
            </a:r>
            <a:r>
              <a:rPr>
                <a:solidFill>
                  <a:srgbClr val="666666"/>
                </a:solidFill>
                <a:latin typeface="Courier"/>
              </a:rPr>
              <a:t>,</a:t>
            </a:r>
            <a:r>
              <a:rPr>
                <a:latin typeface="Courier"/>
              </a:rPr>
              <a:t> a</a:t>
            </a:r>
            <a:r>
              <a:rPr>
                <a:solidFill>
                  <a:srgbClr val="666666"/>
                </a:solidFill>
                <a:latin typeface="Courier"/>
              </a:rPr>
              <a:t>,</a:t>
            </a:r>
            <a:r>
              <a:rPr>
                <a:latin typeface="Courier"/>
              </a:rPr>
              <a:t> b</a:t>
            </a:r>
            <a:r>
              <a:rPr>
                <a:solidFill>
                  <a:srgbClr val="666666"/>
                </a:solidFill>
                <a:latin typeface="Courier"/>
              </a:rPr>
              <a:t>,</a:t>
            </a:r>
            <a:r>
              <a:rPr>
                <a:latin typeface="Courier"/>
              </a:rPr>
              <a:t> a </a:t>
            </a:r>
            <a:r>
              <a:rPr>
                <a:solidFill>
                  <a:srgbClr val="666666"/>
                </a:solidFill>
                <a:latin typeface="Courier"/>
              </a:rPr>
              <a:t>&gt;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&gt; %d is %d \n"</a:t>
            </a:r>
            <a:r>
              <a:rPr>
                <a:solidFill>
                  <a:srgbClr val="666666"/>
                </a:solidFill>
                <a:latin typeface="Courier"/>
              </a:rPr>
              <a:t>,</a:t>
            </a:r>
            <a:r>
              <a:rPr>
                <a:latin typeface="Courier"/>
              </a:rPr>
              <a:t> a</a:t>
            </a:r>
            <a:r>
              <a:rPr>
                <a:solidFill>
                  <a:srgbClr val="666666"/>
                </a:solidFill>
                <a:latin typeface="Courier"/>
              </a:rPr>
              <a:t>,</a:t>
            </a:r>
            <a:r>
              <a:rPr>
                <a:latin typeface="Courier"/>
              </a:rPr>
              <a:t> c</a:t>
            </a:r>
            <a:r>
              <a:rPr>
                <a:solidFill>
                  <a:srgbClr val="666666"/>
                </a:solidFill>
                <a:latin typeface="Courier"/>
              </a:rPr>
              <a:t>,</a:t>
            </a:r>
            <a:r>
              <a:rPr>
                <a:latin typeface="Courier"/>
              </a:rPr>
              <a:t> a </a:t>
            </a:r>
            <a:r>
              <a:rPr>
                <a:solidFill>
                  <a:srgbClr val="666666"/>
                </a:solidFill>
                <a:latin typeface="Courier"/>
              </a:rPr>
              <a:t>&gt;</a:t>
            </a:r>
            <a:r>
              <a:rPr>
                <a:latin typeface="Courier"/>
              </a:rPr>
              <a:t> c</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&lt; %d is %d \n"</a:t>
            </a:r>
            <a:r>
              <a:rPr>
                <a:solidFill>
                  <a:srgbClr val="666666"/>
                </a:solidFill>
                <a:latin typeface="Courier"/>
              </a:rPr>
              <a:t>,</a:t>
            </a:r>
            <a:r>
              <a:rPr>
                <a:latin typeface="Courier"/>
              </a:rPr>
              <a:t> a</a:t>
            </a:r>
            <a:r>
              <a:rPr>
                <a:solidFill>
                  <a:srgbClr val="666666"/>
                </a:solidFill>
                <a:latin typeface="Courier"/>
              </a:rPr>
              <a:t>,</a:t>
            </a:r>
            <a:r>
              <a:rPr>
                <a:latin typeface="Courier"/>
              </a:rPr>
              <a:t> b</a:t>
            </a:r>
            <a:r>
              <a:rPr>
                <a:solidFill>
                  <a:srgbClr val="666666"/>
                </a:solidFill>
                <a:latin typeface="Courier"/>
              </a:rPr>
              <a:t>,</a:t>
            </a:r>
            <a:r>
              <a:rPr>
                <a:latin typeface="Courier"/>
              </a:rPr>
              <a:t> a </a:t>
            </a:r>
            <a:r>
              <a:rPr>
                <a:solidFill>
                  <a:srgbClr val="666666"/>
                </a:solidFill>
                <a:latin typeface="Courier"/>
              </a:rPr>
              <a:t>&lt;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&lt; %d is %d \n"</a:t>
            </a:r>
            <a:r>
              <a:rPr>
                <a:solidFill>
                  <a:srgbClr val="666666"/>
                </a:solidFill>
                <a:latin typeface="Courier"/>
              </a:rPr>
              <a:t>,</a:t>
            </a:r>
            <a:r>
              <a:rPr>
                <a:latin typeface="Courier"/>
              </a:rPr>
              <a:t> a</a:t>
            </a:r>
            <a:r>
              <a:rPr>
                <a:solidFill>
                  <a:srgbClr val="666666"/>
                </a:solidFill>
                <a:latin typeface="Courier"/>
              </a:rPr>
              <a:t>,</a:t>
            </a:r>
            <a:r>
              <a:rPr>
                <a:latin typeface="Courier"/>
              </a:rPr>
              <a:t> c</a:t>
            </a:r>
            <a:r>
              <a:rPr>
                <a:solidFill>
                  <a:srgbClr val="666666"/>
                </a:solidFill>
                <a:latin typeface="Courier"/>
              </a:rPr>
              <a:t>,</a:t>
            </a:r>
            <a:r>
              <a:rPr>
                <a:latin typeface="Courier"/>
              </a:rPr>
              <a:t> a </a:t>
            </a:r>
            <a:r>
              <a:rPr>
                <a:solidFill>
                  <a:srgbClr val="666666"/>
                </a:solidFill>
                <a:latin typeface="Courier"/>
              </a:rPr>
              <a:t>&lt;</a:t>
            </a:r>
            <a:r>
              <a:rPr>
                <a:latin typeface="Courier"/>
              </a:rPr>
              <a:t> c</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 %d is %d \n"</a:t>
            </a:r>
            <a:r>
              <a:rPr>
                <a:solidFill>
                  <a:srgbClr val="666666"/>
                </a:solidFill>
                <a:latin typeface="Courier"/>
              </a:rPr>
              <a:t>,</a:t>
            </a:r>
            <a:r>
              <a:rPr>
                <a:latin typeface="Courier"/>
              </a:rPr>
              <a:t> a</a:t>
            </a:r>
            <a:r>
              <a:rPr>
                <a:solidFill>
                  <a:srgbClr val="666666"/>
                </a:solidFill>
                <a:latin typeface="Courier"/>
              </a:rPr>
              <a:t>,</a:t>
            </a:r>
            <a:r>
              <a:rPr>
                <a:latin typeface="Courier"/>
              </a:rPr>
              <a:t> b</a:t>
            </a:r>
            <a:r>
              <a:rPr>
                <a:solidFill>
                  <a:srgbClr val="666666"/>
                </a:solidFill>
                <a:latin typeface="Courier"/>
              </a:rPr>
              <a:t>,</a:t>
            </a:r>
            <a:r>
              <a:rPr>
                <a:latin typeface="Courier"/>
              </a:rPr>
              <a:t> a </a:t>
            </a:r>
            <a:r>
              <a:rPr>
                <a:solidFill>
                  <a:srgbClr val="666666"/>
                </a:solidFill>
                <a:latin typeface="Courier"/>
              </a:rPr>
              <a: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 %d is %d \n"</a:t>
            </a:r>
            <a:r>
              <a:rPr>
                <a:solidFill>
                  <a:srgbClr val="666666"/>
                </a:solidFill>
                <a:latin typeface="Courier"/>
              </a:rPr>
              <a:t>,</a:t>
            </a:r>
            <a:r>
              <a:rPr>
                <a:latin typeface="Courier"/>
              </a:rPr>
              <a:t> a</a:t>
            </a:r>
            <a:r>
              <a:rPr>
                <a:solidFill>
                  <a:srgbClr val="666666"/>
                </a:solidFill>
                <a:latin typeface="Courier"/>
              </a:rPr>
              <a:t>,</a:t>
            </a:r>
            <a:r>
              <a:rPr>
                <a:latin typeface="Courier"/>
              </a:rPr>
              <a:t> c</a:t>
            </a:r>
            <a:r>
              <a:rPr>
                <a:solidFill>
                  <a:srgbClr val="666666"/>
                </a:solidFill>
                <a:latin typeface="Courier"/>
              </a:rPr>
              <a:t>,</a:t>
            </a:r>
            <a:r>
              <a:rPr>
                <a:latin typeface="Courier"/>
              </a:rPr>
              <a:t> a </a:t>
            </a:r>
            <a:r>
              <a:rPr>
                <a:solidFill>
                  <a:srgbClr val="666666"/>
                </a:solidFill>
                <a:latin typeface="Courier"/>
              </a:rPr>
              <a:t>!=</a:t>
            </a:r>
            <a:r>
              <a:rPr>
                <a:latin typeface="Courier"/>
              </a:rPr>
              <a:t> c</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&gt;= %d is %d \n"</a:t>
            </a:r>
            <a:r>
              <a:rPr>
                <a:solidFill>
                  <a:srgbClr val="666666"/>
                </a:solidFill>
                <a:latin typeface="Courier"/>
              </a:rPr>
              <a:t>,</a:t>
            </a:r>
            <a:r>
              <a:rPr>
                <a:latin typeface="Courier"/>
              </a:rPr>
              <a:t> a</a:t>
            </a:r>
            <a:r>
              <a:rPr>
                <a:solidFill>
                  <a:srgbClr val="666666"/>
                </a:solidFill>
                <a:latin typeface="Courier"/>
              </a:rPr>
              <a:t>,</a:t>
            </a:r>
            <a:r>
              <a:rPr>
                <a:latin typeface="Courier"/>
              </a:rPr>
              <a:t> b</a:t>
            </a:r>
            <a:r>
              <a:rPr>
                <a:solidFill>
                  <a:srgbClr val="666666"/>
                </a:solidFill>
                <a:latin typeface="Courier"/>
              </a:rPr>
              <a:t>,</a:t>
            </a:r>
            <a:r>
              <a:rPr>
                <a:latin typeface="Courier"/>
              </a:rPr>
              <a:t> a </a:t>
            </a:r>
            <a:r>
              <a:rPr>
                <a:solidFill>
                  <a:srgbClr val="666666"/>
                </a:solidFill>
                <a:latin typeface="Courier"/>
              </a:rPr>
              <a:t>&gt;=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&gt;= %d is %d \n"</a:t>
            </a:r>
            <a:r>
              <a:rPr>
                <a:solidFill>
                  <a:srgbClr val="666666"/>
                </a:solidFill>
                <a:latin typeface="Courier"/>
              </a:rPr>
              <a:t>,</a:t>
            </a:r>
            <a:r>
              <a:rPr>
                <a:latin typeface="Courier"/>
              </a:rPr>
              <a:t> a</a:t>
            </a:r>
            <a:r>
              <a:rPr>
                <a:solidFill>
                  <a:srgbClr val="666666"/>
                </a:solidFill>
                <a:latin typeface="Courier"/>
              </a:rPr>
              <a:t>,</a:t>
            </a:r>
            <a:r>
              <a:rPr>
                <a:latin typeface="Courier"/>
              </a:rPr>
              <a:t> c</a:t>
            </a:r>
            <a:r>
              <a:rPr>
                <a:solidFill>
                  <a:srgbClr val="666666"/>
                </a:solidFill>
                <a:latin typeface="Courier"/>
              </a:rPr>
              <a:t>,</a:t>
            </a:r>
            <a:r>
              <a:rPr>
                <a:latin typeface="Courier"/>
              </a:rPr>
              <a:t> a </a:t>
            </a:r>
            <a:r>
              <a:rPr>
                <a:solidFill>
                  <a:srgbClr val="666666"/>
                </a:solidFill>
                <a:latin typeface="Courier"/>
              </a:rPr>
              <a:t>&gt;=</a:t>
            </a:r>
            <a:r>
              <a:rPr>
                <a:latin typeface="Courier"/>
              </a:rPr>
              <a:t> c</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&lt;= %d is %d \n"</a:t>
            </a:r>
            <a:r>
              <a:rPr>
                <a:solidFill>
                  <a:srgbClr val="666666"/>
                </a:solidFill>
                <a:latin typeface="Courier"/>
              </a:rPr>
              <a:t>,</a:t>
            </a:r>
            <a:r>
              <a:rPr>
                <a:latin typeface="Courier"/>
              </a:rPr>
              <a:t> a</a:t>
            </a:r>
            <a:r>
              <a:rPr>
                <a:solidFill>
                  <a:srgbClr val="666666"/>
                </a:solidFill>
                <a:latin typeface="Courier"/>
              </a:rPr>
              <a:t>,</a:t>
            </a:r>
            <a:r>
              <a:rPr>
                <a:latin typeface="Courier"/>
              </a:rPr>
              <a:t> b</a:t>
            </a:r>
            <a:r>
              <a:rPr>
                <a:solidFill>
                  <a:srgbClr val="666666"/>
                </a:solidFill>
                <a:latin typeface="Courier"/>
              </a:rPr>
              <a:t>,</a:t>
            </a:r>
            <a:r>
              <a:rPr>
                <a:latin typeface="Courier"/>
              </a:rPr>
              <a:t> a </a:t>
            </a:r>
            <a:r>
              <a:rPr>
                <a:solidFill>
                  <a:srgbClr val="666666"/>
                </a:solidFill>
                <a:latin typeface="Courier"/>
              </a:rPr>
              <a:t>&lt;=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&lt;= %d is %d \n"</a:t>
            </a:r>
            <a:r>
              <a:rPr>
                <a:solidFill>
                  <a:srgbClr val="666666"/>
                </a:solidFill>
                <a:latin typeface="Courier"/>
              </a:rPr>
              <a:t>,</a:t>
            </a:r>
            <a:r>
              <a:rPr>
                <a:latin typeface="Courier"/>
              </a:rPr>
              <a:t> a</a:t>
            </a:r>
            <a:r>
              <a:rPr>
                <a:solidFill>
                  <a:srgbClr val="666666"/>
                </a:solidFill>
                <a:latin typeface="Courier"/>
              </a:rPr>
              <a:t>,</a:t>
            </a:r>
            <a:r>
              <a:rPr>
                <a:latin typeface="Courier"/>
              </a:rPr>
              <a:t> c</a:t>
            </a:r>
            <a:r>
              <a:rPr>
                <a:solidFill>
                  <a:srgbClr val="666666"/>
                </a:solidFill>
                <a:latin typeface="Courier"/>
              </a:rPr>
              <a:t>,</a:t>
            </a:r>
            <a:r>
              <a:rPr>
                <a:latin typeface="Courier"/>
              </a:rPr>
              <a:t> a </a:t>
            </a:r>
            <a:r>
              <a:rPr>
                <a:solidFill>
                  <a:srgbClr val="666666"/>
                </a:solidFill>
                <a:latin typeface="Courier"/>
              </a:rPr>
              <a:t>&lt;=</a:t>
            </a:r>
            <a:r>
              <a:rPr>
                <a:latin typeface="Courier"/>
              </a:rPr>
              <a:t> c</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5 == 5 is 1</a:t>
            </a:r>
            <a:br/>
            <a:r>
              <a:rPr>
                <a:latin typeface="Courier"/>
              </a:rPr>
              <a:t>5 == 10 is 0</a:t>
            </a:r>
            <a:br/>
            <a:r>
              <a:rPr>
                <a:latin typeface="Courier"/>
              </a:rPr>
              <a:t>5 </a:t>
            </a:r>
            <a:r>
              <a:rPr>
                <a:solidFill>
                  <a:srgbClr val="666666"/>
                </a:solidFill>
                <a:latin typeface="Courier"/>
              </a:rPr>
              <a:t>&gt;</a:t>
            </a:r>
            <a:r>
              <a:rPr>
                <a:latin typeface="Courier"/>
              </a:rPr>
              <a:t> 5 is 0</a:t>
            </a:r>
            <a:br/>
            <a:r>
              <a:rPr>
                <a:latin typeface="Courier"/>
              </a:rPr>
              <a:t>5 </a:t>
            </a:r>
            <a:r>
              <a:rPr>
                <a:solidFill>
                  <a:srgbClr val="666666"/>
                </a:solidFill>
                <a:latin typeface="Courier"/>
              </a:rPr>
              <a:t>&gt;</a:t>
            </a:r>
            <a:r>
              <a:rPr>
                <a:latin typeface="Courier"/>
              </a:rPr>
              <a:t> 10 is 0</a:t>
            </a:r>
            <a:br/>
            <a:r>
              <a:rPr>
                <a:latin typeface="Courier"/>
              </a:rPr>
              <a:t>5 </a:t>
            </a:r>
            <a:r>
              <a:rPr>
                <a:solidFill>
                  <a:srgbClr val="666666"/>
                </a:solidFill>
                <a:latin typeface="Courier"/>
              </a:rPr>
              <a:t>&lt;</a:t>
            </a:r>
            <a:r>
              <a:rPr>
                <a:latin typeface="Courier"/>
              </a:rPr>
              <a:t> 5 is 0</a:t>
            </a:r>
            <a:br/>
            <a:r>
              <a:rPr>
                <a:latin typeface="Courier"/>
              </a:rPr>
              <a:t>5 </a:t>
            </a:r>
            <a:r>
              <a:rPr>
                <a:solidFill>
                  <a:srgbClr val="666666"/>
                </a:solidFill>
                <a:latin typeface="Courier"/>
              </a:rPr>
              <a:t>&lt;</a:t>
            </a:r>
            <a:r>
              <a:rPr>
                <a:latin typeface="Courier"/>
              </a:rPr>
              <a:t> 10 is 1</a:t>
            </a:r>
            <a:br/>
            <a:r>
              <a:rPr>
                <a:latin typeface="Courier"/>
              </a:rPr>
              <a:t>5 != 5 is 0</a:t>
            </a:r>
            <a:br/>
            <a:r>
              <a:rPr>
                <a:latin typeface="Courier"/>
              </a:rPr>
              <a:t>5 != 10 is 1</a:t>
            </a:r>
            <a:br/>
            <a:r>
              <a:rPr>
                <a:latin typeface="Courier"/>
              </a:rPr>
              <a:t>5 </a:t>
            </a:r>
            <a:r>
              <a:rPr>
                <a:solidFill>
                  <a:srgbClr val="666666"/>
                </a:solidFill>
                <a:latin typeface="Courier"/>
              </a:rPr>
              <a:t>&gt;</a:t>
            </a:r>
            <a:r>
              <a:rPr>
                <a:latin typeface="Courier"/>
              </a:rPr>
              <a:t>= 5 is 1</a:t>
            </a:r>
            <a:br/>
            <a:r>
              <a:rPr>
                <a:latin typeface="Courier"/>
              </a:rPr>
              <a:t>5 </a:t>
            </a:r>
            <a:r>
              <a:rPr>
                <a:solidFill>
                  <a:srgbClr val="666666"/>
                </a:solidFill>
                <a:latin typeface="Courier"/>
              </a:rPr>
              <a:t>&gt;</a:t>
            </a:r>
            <a:r>
              <a:rPr>
                <a:latin typeface="Courier"/>
              </a:rPr>
              <a:t>= 10 is 0</a:t>
            </a:r>
            <a:br/>
            <a:r>
              <a:rPr>
                <a:latin typeface="Courier"/>
              </a:rPr>
              <a:t>5 </a:t>
            </a:r>
            <a:r>
              <a:rPr>
                <a:solidFill>
                  <a:srgbClr val="666666"/>
                </a:solidFill>
                <a:latin typeface="Courier"/>
              </a:rPr>
              <a:t>&lt;</a:t>
            </a:r>
            <a:r>
              <a:rPr>
                <a:latin typeface="Courier"/>
              </a:rPr>
              <a:t>= 5 is 1</a:t>
            </a:r>
            <a:br/>
            <a:r>
              <a:rPr>
                <a:latin typeface="Courier"/>
              </a:rPr>
              <a:t>5 </a:t>
            </a:r>
            <a:r>
              <a:rPr>
                <a:solidFill>
                  <a:srgbClr val="666666"/>
                </a:solidFill>
                <a:latin typeface="Courier"/>
              </a:rPr>
              <a:t>&lt;</a:t>
            </a:r>
            <a:r>
              <a:rPr>
                <a:latin typeface="Courier"/>
              </a:rPr>
              <a:t>= 10 is 1 </a:t>
            </a:r>
          </a:p>
          <a:p>
            <a:pPr lvl="0" indent="0" marL="0">
              <a:spcBef>
                <a:spcPts val="3000"/>
              </a:spcBef>
              <a:buNone/>
            </a:pPr>
            <a:r>
              <a:rPr b="1"/>
              <a:t>C Logical Operators</a:t>
            </a:r>
          </a:p>
          <a:p>
            <a:pPr lvl="0" indent="0" marL="0">
              <a:buNone/>
            </a:pPr>
            <a:r>
              <a:rPr/>
              <a:t>A logical operator expression returns either 0 or 1, depending on whether the expression is true or false.</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Operator</a:t>
                      </a:r>
                    </a:p>
                  </a:txBody>
                  <a:tcPr/>
                </a:tc>
                <a:tc>
                  <a:txBody>
                    <a:bodyPr/>
                    <a:lstStyle/>
                    <a:p>
                      <a:pPr lvl="0" indent="0" marL="0">
                        <a:buNone/>
                      </a:pPr>
                      <a:r>
                        <a:rPr/>
                        <a:t>Meaning</a:t>
                      </a:r>
                    </a:p>
                  </a:txBody>
                  <a:tcPr/>
                </a:tc>
                <a:tc>
                  <a:txBody>
                    <a:bodyPr/>
                    <a:lstStyle/>
                    <a:p>
                      <a:pPr lvl="0" indent="0" marL="0">
                        <a:buNone/>
                      </a:pPr>
                      <a:r>
                        <a:rPr/>
                        <a:t>Example</a:t>
                      </a:r>
                    </a:p>
                  </a:txBody>
                  <a:tcPr/>
                </a:tc>
              </a:tr>
              <a:tr h="0">
                <a:tc>
                  <a:txBody>
                    <a:bodyPr/>
                    <a:lstStyle/>
                    <a:p>
                      <a:pPr lvl="0" indent="0" marL="0">
                        <a:buNone/>
                      </a:pPr>
                      <a:r>
                        <a:rPr/>
                        <a:t>&amp;&amp;</a:t>
                      </a:r>
                    </a:p>
                  </a:txBody>
                </a:tc>
                <a:tc>
                  <a:txBody>
                    <a:bodyPr/>
                    <a:lstStyle/>
                    <a:p>
                      <a:pPr lvl="0" indent="0" marL="0">
                        <a:buNone/>
                      </a:pPr>
                      <a:r>
                        <a:rPr/>
                        <a:t>Logical AND. True only if all operands are true</a:t>
                      </a:r>
                    </a:p>
                  </a:txBody>
                </a:tc>
                <a:tc>
                  <a:txBody>
                    <a:bodyPr/>
                    <a:lstStyle/>
                    <a:p>
                      <a:pPr lvl="0" indent="0" marL="0">
                        <a:buNone/>
                      </a:pPr>
                      <a:r>
                        <a:rPr/>
                        <a:t>If c = 5 and d = 2 then, expression ((c==5) &amp;&amp; (d&gt;5)) equals to 0.</a:t>
                      </a:r>
                    </a:p>
                  </a:txBody>
                </a:tc>
              </a:tr>
              <a:tr h="0">
                <a:tc>
                  <a:txBody>
                    <a:bodyPr/>
                    <a:lstStyle/>
                    <a:p>
                      <a:endParaRPr/>
                    </a:p>
                  </a:txBody>
                </a:tc>
                <a:tc>
                  <a:txBody>
                    <a:bodyPr/>
                    <a:lstStyle/>
                    <a:p>
                      <a:pPr lvl="0" indent="0" marL="0">
                        <a:buNone/>
                      </a:pPr>
                      <a:r>
                        <a:rPr/>
                        <a:t>|</a:t>
                      </a:r>
                    </a:p>
                  </a:txBody>
                </a:tc>
                <a:tc>
                  <a:txBody>
                    <a:bodyPr/>
                    <a:lstStyle/>
                    <a:p>
                      <a:pPr lvl="0" indent="0" marL="0">
                        <a:buNone/>
                      </a:pPr>
                      <a:r>
                        <a:rPr/>
                        <a:t>Logical OR. True only if either one operand is true</a:t>
                      </a:r>
                    </a:p>
                  </a:txBody>
                </a:tc>
              </a:tr>
              <a:tr h="0">
                <a:tc>
                  <a:txBody>
                    <a:bodyPr/>
                    <a:lstStyle/>
                    <a:p>
                      <a:pPr lvl="0" indent="0" marL="0">
                        <a:buNone/>
                      </a:pPr>
                      <a:r>
                        <a:rPr/>
                        <a:t>!</a:t>
                      </a:r>
                    </a:p>
                  </a:txBody>
                </a:tc>
                <a:tc>
                  <a:txBody>
                    <a:bodyPr/>
                    <a:lstStyle/>
                    <a:p>
                      <a:pPr lvl="0" indent="0" marL="0">
                        <a:buNone/>
                      </a:pPr>
                      <a:r>
                        <a:rPr/>
                        <a:t>Logical NOT. True only if the operand is 0</a:t>
                      </a:r>
                    </a:p>
                  </a:txBody>
                </a:tc>
                <a:tc>
                  <a:txBody>
                    <a:bodyPr/>
                    <a:lstStyle/>
                    <a:p>
                      <a:pPr lvl="0" indent="0" marL="0">
                        <a:buNone/>
                      </a:pPr>
                      <a:r>
                        <a:rPr/>
                        <a:t>If c = 5 then, expression !(c==5) equals to 0.</a:t>
                      </a:r>
                    </a:p>
                  </a:txBody>
                </a:tc>
              </a:tr>
            </a:tbl>
          </a:graphicData>
        </a:graphic>
      </p:graphicFrame>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5: Logical Operators</a:t>
            </a:r>
          </a:p>
          <a:p>
            <a:pPr lvl="0" indent="0">
              <a:buNone/>
            </a:pPr>
            <a:r>
              <a:rPr i="1">
                <a:solidFill>
                  <a:srgbClr val="60A0B0"/>
                </a:solidFill>
                <a:latin typeface="Courier"/>
              </a:rPr>
              <a:t>// Working of logical operators</a:t>
            </a:r>
            <a:b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int</a:t>
            </a:r>
            <a:r>
              <a:rPr>
                <a:latin typeface="Courier"/>
              </a:rPr>
              <a:t> a </a:t>
            </a:r>
            <a:r>
              <a:rPr>
                <a:solidFill>
                  <a:srgbClr val="666666"/>
                </a:solidFill>
                <a:latin typeface="Courier"/>
              </a:rPr>
              <a:t>=</a:t>
            </a:r>
            <a:r>
              <a:rPr>
                <a:latin typeface="Courier"/>
              </a:rPr>
              <a:t> </a:t>
            </a:r>
            <a:r>
              <a:rPr>
                <a:solidFill>
                  <a:srgbClr val="40A070"/>
                </a:solidFill>
                <a:latin typeface="Courier"/>
              </a:rPr>
              <a:t>5</a:t>
            </a:r>
            <a:r>
              <a:rPr>
                <a:solidFill>
                  <a:srgbClr val="666666"/>
                </a:solidFill>
                <a:latin typeface="Courier"/>
              </a:rPr>
              <a:t>,</a:t>
            </a:r>
            <a:r>
              <a:rPr>
                <a:latin typeface="Courier"/>
              </a:rPr>
              <a:t> b </a:t>
            </a:r>
            <a:r>
              <a:rPr>
                <a:solidFill>
                  <a:srgbClr val="666666"/>
                </a:solidFill>
                <a:latin typeface="Courier"/>
              </a:rPr>
              <a:t>=</a:t>
            </a:r>
            <a:r>
              <a:rPr>
                <a:latin typeface="Courier"/>
              </a:rPr>
              <a:t> </a:t>
            </a:r>
            <a:r>
              <a:rPr>
                <a:solidFill>
                  <a:srgbClr val="40A070"/>
                </a:solidFill>
                <a:latin typeface="Courier"/>
              </a:rPr>
              <a:t>5</a:t>
            </a:r>
            <a:r>
              <a:rPr>
                <a:solidFill>
                  <a:srgbClr val="666666"/>
                </a:solidFill>
                <a:latin typeface="Courier"/>
              </a:rPr>
              <a:t>,</a:t>
            </a:r>
            <a:r>
              <a:rPr>
                <a:latin typeface="Courier"/>
              </a:rPr>
              <a:t> c </a:t>
            </a:r>
            <a:r>
              <a:rPr>
                <a:solidFill>
                  <a:srgbClr val="666666"/>
                </a:solidFill>
                <a:latin typeface="Courier"/>
              </a:rPr>
              <a:t>=</a:t>
            </a:r>
            <a:r>
              <a:rPr>
                <a:latin typeface="Courier"/>
              </a:rPr>
              <a:t> </a:t>
            </a:r>
            <a:r>
              <a:rPr>
                <a:solidFill>
                  <a:srgbClr val="40A070"/>
                </a:solidFill>
                <a:latin typeface="Courier"/>
              </a:rPr>
              <a:t>10</a:t>
            </a:r>
            <a:r>
              <a:rPr>
                <a:solidFill>
                  <a:srgbClr val="666666"/>
                </a:solidFill>
                <a:latin typeface="Courier"/>
              </a:rPr>
              <a:t>,</a:t>
            </a:r>
            <a:r>
              <a:rPr>
                <a:latin typeface="Courier"/>
              </a:rPr>
              <a:t> result</a:t>
            </a:r>
            <a:r>
              <a:rPr>
                <a:solidFill>
                  <a:srgbClr val="666666"/>
                </a:solidFill>
                <a:latin typeface="Courier"/>
              </a:rPr>
              <a:t>;</a:t>
            </a:r>
            <a:br/>
            <a:br/>
            <a:r>
              <a:rPr>
                <a:latin typeface="Courier"/>
              </a:rPr>
              <a:t>    result </a:t>
            </a:r>
            <a:r>
              <a:rPr>
                <a:solidFill>
                  <a:srgbClr val="666666"/>
                </a:solidFill>
                <a:latin typeface="Courier"/>
              </a:rPr>
              <a:t>=</a:t>
            </a:r>
            <a:r>
              <a:rPr>
                <a:latin typeface="Courier"/>
              </a:rPr>
              <a:t> </a:t>
            </a:r>
            <a:r>
              <a:rPr>
                <a:solidFill>
                  <a:srgbClr val="666666"/>
                </a:solidFill>
                <a:latin typeface="Courier"/>
              </a:rPr>
              <a:t>(</a:t>
            </a:r>
            <a:r>
              <a:rPr>
                <a:latin typeface="Courier"/>
              </a:rPr>
              <a:t>a </a:t>
            </a:r>
            <a:r>
              <a:rPr>
                <a:solidFill>
                  <a:srgbClr val="666666"/>
                </a:solidFill>
                <a:latin typeface="Courier"/>
              </a:rPr>
              <a:t>==</a:t>
            </a:r>
            <a:r>
              <a:rPr>
                <a:latin typeface="Courier"/>
              </a:rPr>
              <a:t> b</a:t>
            </a:r>
            <a:r>
              <a:rPr>
                <a:solidFill>
                  <a:srgbClr val="666666"/>
                </a:solidFill>
                <a:latin typeface="Courier"/>
              </a:rPr>
              <a:t>)</a:t>
            </a:r>
            <a:r>
              <a:rPr>
                <a:latin typeface="Courier"/>
              </a:rPr>
              <a:t> </a:t>
            </a:r>
            <a:r>
              <a:rPr>
                <a:solidFill>
                  <a:srgbClr val="666666"/>
                </a:solidFill>
                <a:latin typeface="Courier"/>
              </a:rPr>
              <a:t>&amp;&amp;</a:t>
            </a:r>
            <a:r>
              <a:rPr>
                <a:latin typeface="Courier"/>
              </a:rPr>
              <a:t> </a:t>
            </a:r>
            <a:r>
              <a:rPr>
                <a:solidFill>
                  <a:srgbClr val="666666"/>
                </a:solidFill>
                <a:latin typeface="Courier"/>
              </a:rPr>
              <a:t>(</a:t>
            </a:r>
            <a:r>
              <a:rPr>
                <a:latin typeface="Courier"/>
              </a:rPr>
              <a:t>c </a:t>
            </a:r>
            <a:r>
              <a:rPr>
                <a:solidFill>
                  <a:srgbClr val="666666"/>
                </a:solidFill>
                <a:latin typeface="Courier"/>
              </a:rPr>
              <a:t>&gt;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"(a == b) &amp;&amp; (c &gt; b) is %d \n"</a:t>
            </a:r>
            <a:r>
              <a:rPr>
                <a:solidFill>
                  <a:srgbClr val="666666"/>
                </a:solidFill>
                <a:latin typeface="Courier"/>
              </a:rPr>
              <a:t>,</a:t>
            </a:r>
            <a:r>
              <a:rPr>
                <a:latin typeface="Courier"/>
              </a:rPr>
              <a:t> result</a:t>
            </a:r>
            <a:r>
              <a:rPr>
                <a:solidFill>
                  <a:srgbClr val="666666"/>
                </a:solidFill>
                <a:latin typeface="Courier"/>
              </a:rPr>
              <a:t>);</a:t>
            </a:r>
            <a:br/>
            <a:br/>
            <a:r>
              <a:rPr>
                <a:latin typeface="Courier"/>
              </a:rPr>
              <a:t>    result </a:t>
            </a:r>
            <a:r>
              <a:rPr>
                <a:solidFill>
                  <a:srgbClr val="666666"/>
                </a:solidFill>
                <a:latin typeface="Courier"/>
              </a:rPr>
              <a:t>=</a:t>
            </a:r>
            <a:r>
              <a:rPr>
                <a:latin typeface="Courier"/>
              </a:rPr>
              <a:t> </a:t>
            </a:r>
            <a:r>
              <a:rPr>
                <a:solidFill>
                  <a:srgbClr val="666666"/>
                </a:solidFill>
                <a:latin typeface="Courier"/>
              </a:rPr>
              <a:t>(</a:t>
            </a:r>
            <a:r>
              <a:rPr>
                <a:latin typeface="Courier"/>
              </a:rPr>
              <a:t>a </a:t>
            </a:r>
            <a:r>
              <a:rPr>
                <a:solidFill>
                  <a:srgbClr val="666666"/>
                </a:solidFill>
                <a:latin typeface="Courier"/>
              </a:rPr>
              <a:t>==</a:t>
            </a:r>
            <a:r>
              <a:rPr>
                <a:latin typeface="Courier"/>
              </a:rPr>
              <a:t> b</a:t>
            </a:r>
            <a:r>
              <a:rPr>
                <a:solidFill>
                  <a:srgbClr val="666666"/>
                </a:solidFill>
                <a:latin typeface="Courier"/>
              </a:rPr>
              <a:t>)</a:t>
            </a:r>
            <a:r>
              <a:rPr>
                <a:latin typeface="Courier"/>
              </a:rPr>
              <a:t> </a:t>
            </a:r>
            <a:r>
              <a:rPr>
                <a:solidFill>
                  <a:srgbClr val="666666"/>
                </a:solidFill>
                <a:latin typeface="Courier"/>
              </a:rPr>
              <a:t>&amp;&amp;</a:t>
            </a:r>
            <a:r>
              <a:rPr>
                <a:latin typeface="Courier"/>
              </a:rPr>
              <a:t> </a:t>
            </a:r>
            <a:r>
              <a:rPr>
                <a:solidFill>
                  <a:srgbClr val="666666"/>
                </a:solidFill>
                <a:latin typeface="Courier"/>
              </a:rPr>
              <a:t>(</a:t>
            </a:r>
            <a:r>
              <a:rPr>
                <a:latin typeface="Courier"/>
              </a:rPr>
              <a:t>c </a:t>
            </a:r>
            <a:r>
              <a:rPr>
                <a:solidFill>
                  <a:srgbClr val="666666"/>
                </a:solidFill>
                <a:latin typeface="Courier"/>
              </a:rPr>
              <a:t>&lt;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"(a == b) &amp;&amp; (c &lt; b) is %d \n"</a:t>
            </a:r>
            <a:r>
              <a:rPr>
                <a:solidFill>
                  <a:srgbClr val="666666"/>
                </a:solidFill>
                <a:latin typeface="Courier"/>
              </a:rPr>
              <a:t>,</a:t>
            </a:r>
            <a:r>
              <a:rPr>
                <a:latin typeface="Courier"/>
              </a:rPr>
              <a:t> result</a:t>
            </a:r>
            <a:r>
              <a:rPr>
                <a:solidFill>
                  <a:srgbClr val="666666"/>
                </a:solidFill>
                <a:latin typeface="Courier"/>
              </a:rPr>
              <a:t>);</a:t>
            </a:r>
            <a:br/>
            <a:br/>
            <a:r>
              <a:rPr>
                <a:latin typeface="Courier"/>
              </a:rPr>
              <a:t>    result </a:t>
            </a:r>
            <a:r>
              <a:rPr>
                <a:solidFill>
                  <a:srgbClr val="666666"/>
                </a:solidFill>
                <a:latin typeface="Courier"/>
              </a:rPr>
              <a:t>=</a:t>
            </a:r>
            <a:r>
              <a:rPr>
                <a:latin typeface="Courier"/>
              </a:rPr>
              <a:t> </a:t>
            </a:r>
            <a:r>
              <a:rPr>
                <a:solidFill>
                  <a:srgbClr val="666666"/>
                </a:solidFill>
                <a:latin typeface="Courier"/>
              </a:rPr>
              <a:t>(</a:t>
            </a:r>
            <a:r>
              <a:rPr>
                <a:latin typeface="Courier"/>
              </a:rPr>
              <a:t>a </a:t>
            </a:r>
            <a:r>
              <a:rPr>
                <a:solidFill>
                  <a:srgbClr val="666666"/>
                </a:solidFill>
                <a:latin typeface="Courier"/>
              </a:rPr>
              <a:t>==</a:t>
            </a:r>
            <a:r>
              <a:rPr>
                <a:latin typeface="Courier"/>
              </a:rPr>
              <a:t> b</a:t>
            </a:r>
            <a:r>
              <a:rPr>
                <a:solidFill>
                  <a:srgbClr val="666666"/>
                </a:solidFill>
                <a:latin typeface="Courier"/>
              </a:rPr>
              <a:t>)</a:t>
            </a:r>
            <a:r>
              <a:rPr>
                <a:latin typeface="Courier"/>
              </a:rPr>
              <a:t> </a:t>
            </a:r>
            <a:r>
              <a:rPr>
                <a:solidFill>
                  <a:srgbClr val="666666"/>
                </a:solidFill>
                <a:latin typeface="Courier"/>
              </a:rPr>
              <a:t>||</a:t>
            </a:r>
            <a:r>
              <a:rPr>
                <a:latin typeface="Courier"/>
              </a:rPr>
              <a:t> </a:t>
            </a:r>
            <a:r>
              <a:rPr>
                <a:solidFill>
                  <a:srgbClr val="666666"/>
                </a:solidFill>
                <a:latin typeface="Courier"/>
              </a:rPr>
              <a:t>(</a:t>
            </a:r>
            <a:r>
              <a:rPr>
                <a:latin typeface="Courier"/>
              </a:rPr>
              <a:t>c </a:t>
            </a:r>
            <a:r>
              <a:rPr>
                <a:solidFill>
                  <a:srgbClr val="666666"/>
                </a:solidFill>
                <a:latin typeface="Courier"/>
              </a:rPr>
              <a:t>&lt;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"(a == b) || (c &lt; b) is %d \n"</a:t>
            </a:r>
            <a:r>
              <a:rPr>
                <a:solidFill>
                  <a:srgbClr val="666666"/>
                </a:solidFill>
                <a:latin typeface="Courier"/>
              </a:rPr>
              <a:t>,</a:t>
            </a:r>
            <a:r>
              <a:rPr>
                <a:latin typeface="Courier"/>
              </a:rPr>
              <a:t> result</a:t>
            </a:r>
            <a:r>
              <a:rPr>
                <a:solidFill>
                  <a:srgbClr val="666666"/>
                </a:solidFill>
                <a:latin typeface="Courier"/>
              </a:rPr>
              <a:t>);</a:t>
            </a:r>
            <a:br/>
            <a:br/>
            <a:r>
              <a:rPr>
                <a:latin typeface="Courier"/>
              </a:rPr>
              <a:t>    result </a:t>
            </a:r>
            <a:r>
              <a:rPr>
                <a:solidFill>
                  <a:srgbClr val="666666"/>
                </a:solidFill>
                <a:latin typeface="Courier"/>
              </a:rPr>
              <a:t>=</a:t>
            </a:r>
            <a:r>
              <a:rPr>
                <a:latin typeface="Courier"/>
              </a:rPr>
              <a:t> </a:t>
            </a:r>
            <a:r>
              <a:rPr>
                <a:solidFill>
                  <a:srgbClr val="666666"/>
                </a:solidFill>
                <a:latin typeface="Courier"/>
              </a:rPr>
              <a:t>(</a:t>
            </a:r>
            <a:r>
              <a:rPr>
                <a:latin typeface="Courier"/>
              </a:rPr>
              <a:t>a </a:t>
            </a:r>
            <a:r>
              <a:rPr>
                <a:solidFill>
                  <a:srgbClr val="666666"/>
                </a:solidFill>
                <a:latin typeface="Courier"/>
              </a:rPr>
              <a:t>!=</a:t>
            </a:r>
            <a:r>
              <a:rPr>
                <a:latin typeface="Courier"/>
              </a:rPr>
              <a:t> b</a:t>
            </a:r>
            <a:r>
              <a:rPr>
                <a:solidFill>
                  <a:srgbClr val="666666"/>
                </a:solidFill>
                <a:latin typeface="Courier"/>
              </a:rPr>
              <a:t>)</a:t>
            </a:r>
            <a:r>
              <a:rPr>
                <a:latin typeface="Courier"/>
              </a:rPr>
              <a:t> </a:t>
            </a:r>
            <a:r>
              <a:rPr>
                <a:solidFill>
                  <a:srgbClr val="666666"/>
                </a:solidFill>
                <a:latin typeface="Courier"/>
              </a:rPr>
              <a:t>||</a:t>
            </a:r>
            <a:r>
              <a:rPr>
                <a:latin typeface="Courier"/>
              </a:rPr>
              <a:t> </a:t>
            </a:r>
            <a:r>
              <a:rPr>
                <a:solidFill>
                  <a:srgbClr val="666666"/>
                </a:solidFill>
                <a:latin typeface="Courier"/>
              </a:rPr>
              <a:t>(</a:t>
            </a:r>
            <a:r>
              <a:rPr>
                <a:latin typeface="Courier"/>
              </a:rPr>
              <a:t>c </a:t>
            </a:r>
            <a:r>
              <a:rPr>
                <a:solidFill>
                  <a:srgbClr val="666666"/>
                </a:solidFill>
                <a:latin typeface="Courier"/>
              </a:rPr>
              <a:t>&lt;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"(a != b) || (c &lt; b) is %d \n"</a:t>
            </a:r>
            <a:r>
              <a:rPr>
                <a:solidFill>
                  <a:srgbClr val="666666"/>
                </a:solidFill>
                <a:latin typeface="Courier"/>
              </a:rPr>
              <a:t>,</a:t>
            </a:r>
            <a:r>
              <a:rPr>
                <a:latin typeface="Courier"/>
              </a:rPr>
              <a:t> result</a:t>
            </a:r>
            <a:r>
              <a:rPr>
                <a:solidFill>
                  <a:srgbClr val="666666"/>
                </a:solidFill>
                <a:latin typeface="Courier"/>
              </a:rPr>
              <a:t>);</a:t>
            </a:r>
            <a:br/>
            <a:br/>
            <a:r>
              <a:rPr>
                <a:latin typeface="Courier"/>
              </a:rPr>
              <a:t>    result </a:t>
            </a:r>
            <a:r>
              <a:rPr>
                <a:solidFill>
                  <a:srgbClr val="666666"/>
                </a:solidFill>
                <a:latin typeface="Courier"/>
              </a:rPr>
              <a:t>=</a:t>
            </a:r>
            <a:r>
              <a:rPr>
                <a:latin typeface="Courier"/>
              </a:rPr>
              <a:t> </a:t>
            </a:r>
            <a:r>
              <a:rPr>
                <a:solidFill>
                  <a:srgbClr val="666666"/>
                </a:solidFill>
                <a:latin typeface="Courier"/>
              </a:rPr>
              <a:t>!(</a:t>
            </a:r>
            <a:r>
              <a:rPr>
                <a:latin typeface="Courier"/>
              </a:rPr>
              <a:t>a </a:t>
            </a:r>
            <a:r>
              <a:rPr>
                <a:solidFill>
                  <a:srgbClr val="666666"/>
                </a:solidFill>
                <a:latin typeface="Courier"/>
              </a:rPr>
              <a: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"!(a != b) is %d \n"</a:t>
            </a:r>
            <a:r>
              <a:rPr>
                <a:solidFill>
                  <a:srgbClr val="666666"/>
                </a:solidFill>
                <a:latin typeface="Courier"/>
              </a:rPr>
              <a:t>,</a:t>
            </a:r>
            <a:r>
              <a:rPr>
                <a:latin typeface="Courier"/>
              </a:rPr>
              <a:t> result</a:t>
            </a:r>
            <a:r>
              <a:rPr>
                <a:solidFill>
                  <a:srgbClr val="666666"/>
                </a:solidFill>
                <a:latin typeface="Courier"/>
              </a:rPr>
              <a:t>);</a:t>
            </a:r>
            <a:br/>
            <a:br/>
            <a:r>
              <a:rPr>
                <a:latin typeface="Courier"/>
              </a:rPr>
              <a:t>    result </a:t>
            </a:r>
            <a:r>
              <a:rPr>
                <a:solidFill>
                  <a:srgbClr val="666666"/>
                </a:solidFill>
                <a:latin typeface="Courier"/>
              </a:rPr>
              <a:t>=</a:t>
            </a:r>
            <a:r>
              <a:rPr>
                <a:latin typeface="Courier"/>
              </a:rPr>
              <a:t> </a:t>
            </a:r>
            <a:r>
              <a:rPr>
                <a:solidFill>
                  <a:srgbClr val="666666"/>
                </a:solidFill>
                <a:latin typeface="Courier"/>
              </a:rPr>
              <a:t>!(</a:t>
            </a:r>
            <a:r>
              <a:rPr>
                <a:latin typeface="Courier"/>
              </a:rPr>
              <a:t>a </a:t>
            </a:r>
            <a:r>
              <a:rPr>
                <a:solidFill>
                  <a:srgbClr val="666666"/>
                </a:solidFill>
                <a:latin typeface="Courier"/>
              </a:rPr>
              <a: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"!(a == b) is %d \n"</a:t>
            </a:r>
            <a:r>
              <a:rPr>
                <a:solidFill>
                  <a:srgbClr val="666666"/>
                </a:solidFill>
                <a:latin typeface="Courier"/>
              </a:rPr>
              <a:t>,</a:t>
            </a:r>
            <a:r>
              <a:rPr>
                <a:latin typeface="Courier"/>
              </a:rPr>
              <a:t> result</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b="1">
                <a:solidFill>
                  <a:srgbClr val="007020"/>
                </a:solidFill>
                <a:latin typeface="Courier"/>
              </a:rPr>
              <a:t>(</a:t>
            </a:r>
            <a:r>
              <a:rPr>
                <a:latin typeface="Courier"/>
              </a:rPr>
              <a:t>a == b</a:t>
            </a:r>
            <a:r>
              <a:rPr b="1">
                <a:solidFill>
                  <a:srgbClr val="007020"/>
                </a:solidFill>
                <a:latin typeface="Courier"/>
              </a:rPr>
              <a:t>)</a:t>
            </a:r>
            <a:r>
              <a:rPr>
                <a:latin typeface="Courier"/>
              </a:rPr>
              <a:t> </a:t>
            </a:r>
            <a:r>
              <a:rPr b="1">
                <a:solidFill>
                  <a:srgbClr val="007020"/>
                </a:solidFill>
                <a:latin typeface="Courier"/>
              </a:rPr>
              <a:t>&amp;&amp;</a:t>
            </a:r>
            <a:r>
              <a:rPr>
                <a:latin typeface="Courier"/>
              </a:rPr>
              <a:t> </a:t>
            </a:r>
            <a:r>
              <a:rPr b="1">
                <a:solidFill>
                  <a:srgbClr val="007020"/>
                </a:solidFill>
                <a:latin typeface="Courier"/>
              </a:rPr>
              <a:t>(</a:t>
            </a:r>
            <a:r>
              <a:rPr>
                <a:latin typeface="Courier"/>
              </a:rPr>
              <a:t>c </a:t>
            </a:r>
            <a:r>
              <a:rPr>
                <a:solidFill>
                  <a:srgbClr val="666666"/>
                </a:solidFill>
                <a:latin typeface="Courier"/>
              </a:rPr>
              <a:t>&gt;</a:t>
            </a:r>
            <a:r>
              <a:rPr>
                <a:latin typeface="Courier"/>
              </a:rPr>
              <a:t> b</a:t>
            </a:r>
            <a:r>
              <a:rPr b="1">
                <a:solidFill>
                  <a:srgbClr val="007020"/>
                </a:solidFill>
                <a:latin typeface="Courier"/>
              </a:rPr>
              <a:t>)</a:t>
            </a:r>
            <a:r>
              <a:rPr>
                <a:latin typeface="Courier"/>
              </a:rPr>
              <a:t> is 1 </a:t>
            </a:r>
            <a:br/>
            <a:r>
              <a:rPr b="1">
                <a:solidFill>
                  <a:srgbClr val="007020"/>
                </a:solidFill>
                <a:latin typeface="Courier"/>
              </a:rPr>
              <a:t>(</a:t>
            </a:r>
            <a:r>
              <a:rPr>
                <a:latin typeface="Courier"/>
              </a:rPr>
              <a:t>a == b</a:t>
            </a:r>
            <a:r>
              <a:rPr b="1">
                <a:solidFill>
                  <a:srgbClr val="007020"/>
                </a:solidFill>
                <a:latin typeface="Courier"/>
              </a:rPr>
              <a:t>)</a:t>
            </a:r>
            <a:r>
              <a:rPr>
                <a:latin typeface="Courier"/>
              </a:rPr>
              <a:t> </a:t>
            </a:r>
            <a:r>
              <a:rPr b="1">
                <a:solidFill>
                  <a:srgbClr val="007020"/>
                </a:solidFill>
                <a:latin typeface="Courier"/>
              </a:rPr>
              <a:t>&amp;&amp;</a:t>
            </a:r>
            <a:r>
              <a:rPr>
                <a:latin typeface="Courier"/>
              </a:rPr>
              <a:t> </a:t>
            </a:r>
            <a:r>
              <a:rPr b="1">
                <a:solidFill>
                  <a:srgbClr val="007020"/>
                </a:solidFill>
                <a:latin typeface="Courier"/>
              </a:rPr>
              <a:t>(</a:t>
            </a:r>
            <a:r>
              <a:rPr>
                <a:latin typeface="Courier"/>
              </a:rPr>
              <a:t>c </a:t>
            </a:r>
            <a:r>
              <a:rPr>
                <a:solidFill>
                  <a:srgbClr val="666666"/>
                </a:solidFill>
                <a:latin typeface="Courier"/>
              </a:rPr>
              <a:t>&lt;</a:t>
            </a:r>
            <a:r>
              <a:rPr>
                <a:latin typeface="Courier"/>
              </a:rPr>
              <a:t> b</a:t>
            </a:r>
            <a:r>
              <a:rPr b="1">
                <a:solidFill>
                  <a:srgbClr val="007020"/>
                </a:solidFill>
                <a:latin typeface="Courier"/>
              </a:rPr>
              <a:t>)</a:t>
            </a:r>
            <a:r>
              <a:rPr>
                <a:latin typeface="Courier"/>
              </a:rPr>
              <a:t> is 0 </a:t>
            </a:r>
            <a:br/>
            <a:r>
              <a:rPr b="1">
                <a:solidFill>
                  <a:srgbClr val="007020"/>
                </a:solidFill>
                <a:latin typeface="Courier"/>
              </a:rPr>
              <a:t>(</a:t>
            </a:r>
            <a:r>
              <a:rPr>
                <a:latin typeface="Courier"/>
              </a:rPr>
              <a:t>a == b</a:t>
            </a:r>
            <a:r>
              <a:rPr b="1">
                <a:solidFill>
                  <a:srgbClr val="007020"/>
                </a:solidFill>
                <a:latin typeface="Courier"/>
              </a:rPr>
              <a:t>)</a:t>
            </a:r>
            <a:r>
              <a:rPr>
                <a:latin typeface="Courier"/>
              </a:rPr>
              <a:t> </a:t>
            </a:r>
            <a:r>
              <a:rPr b="1">
                <a:solidFill>
                  <a:srgbClr val="007020"/>
                </a:solidFill>
                <a:latin typeface="Courier"/>
              </a:rPr>
              <a:t>||</a:t>
            </a:r>
            <a:r>
              <a:rPr>
                <a:latin typeface="Courier"/>
              </a:rPr>
              <a:t> </a:t>
            </a:r>
            <a:r>
              <a:rPr b="1">
                <a:solidFill>
                  <a:srgbClr val="007020"/>
                </a:solidFill>
                <a:latin typeface="Courier"/>
              </a:rPr>
              <a:t>(</a:t>
            </a:r>
            <a:r>
              <a:rPr>
                <a:latin typeface="Courier"/>
              </a:rPr>
              <a:t>c </a:t>
            </a:r>
            <a:r>
              <a:rPr>
                <a:solidFill>
                  <a:srgbClr val="666666"/>
                </a:solidFill>
                <a:latin typeface="Courier"/>
              </a:rPr>
              <a:t>&lt;</a:t>
            </a:r>
            <a:r>
              <a:rPr>
                <a:latin typeface="Courier"/>
              </a:rPr>
              <a:t> b</a:t>
            </a:r>
            <a:r>
              <a:rPr b="1">
                <a:solidFill>
                  <a:srgbClr val="007020"/>
                </a:solidFill>
                <a:latin typeface="Courier"/>
              </a:rPr>
              <a:t>)</a:t>
            </a:r>
            <a:r>
              <a:rPr>
                <a:latin typeface="Courier"/>
              </a:rPr>
              <a:t> is 1 </a:t>
            </a:r>
            <a:br/>
            <a:r>
              <a:rPr b="1">
                <a:solidFill>
                  <a:srgbClr val="007020"/>
                </a:solidFill>
                <a:latin typeface="Courier"/>
              </a:rPr>
              <a:t>(</a:t>
            </a:r>
            <a:r>
              <a:rPr>
                <a:latin typeface="Courier"/>
              </a:rPr>
              <a:t>a != b</a:t>
            </a:r>
            <a:r>
              <a:rPr b="1">
                <a:solidFill>
                  <a:srgbClr val="007020"/>
                </a:solidFill>
                <a:latin typeface="Courier"/>
              </a:rPr>
              <a:t>)</a:t>
            </a:r>
            <a:r>
              <a:rPr>
                <a:latin typeface="Courier"/>
              </a:rPr>
              <a:t> </a:t>
            </a:r>
            <a:r>
              <a:rPr b="1">
                <a:solidFill>
                  <a:srgbClr val="007020"/>
                </a:solidFill>
                <a:latin typeface="Courier"/>
              </a:rPr>
              <a:t>||</a:t>
            </a:r>
            <a:r>
              <a:rPr>
                <a:latin typeface="Courier"/>
              </a:rPr>
              <a:t> </a:t>
            </a:r>
            <a:r>
              <a:rPr b="1">
                <a:solidFill>
                  <a:srgbClr val="007020"/>
                </a:solidFill>
                <a:latin typeface="Courier"/>
              </a:rPr>
              <a:t>(</a:t>
            </a:r>
            <a:r>
              <a:rPr>
                <a:latin typeface="Courier"/>
              </a:rPr>
              <a:t>c </a:t>
            </a:r>
            <a:r>
              <a:rPr>
                <a:solidFill>
                  <a:srgbClr val="666666"/>
                </a:solidFill>
                <a:latin typeface="Courier"/>
              </a:rPr>
              <a:t>&lt;</a:t>
            </a:r>
            <a:r>
              <a:rPr>
                <a:latin typeface="Courier"/>
              </a:rPr>
              <a:t> b</a:t>
            </a:r>
            <a:r>
              <a:rPr b="1">
                <a:solidFill>
                  <a:srgbClr val="007020"/>
                </a:solidFill>
                <a:latin typeface="Courier"/>
              </a:rPr>
              <a:t>)</a:t>
            </a:r>
            <a:r>
              <a:rPr>
                <a:latin typeface="Courier"/>
              </a:rPr>
              <a:t> is 0 </a:t>
            </a:r>
            <a:br/>
            <a:r>
              <a:rPr>
                <a:latin typeface="Courier"/>
              </a:rPr>
              <a:t>!</a:t>
            </a:r>
            <a:r>
              <a:rPr b="1">
                <a:solidFill>
                  <a:srgbClr val="FF0000"/>
                </a:solidFill>
                <a:latin typeface="Courier"/>
              </a:rPr>
              <a:t>(</a:t>
            </a:r>
            <a:r>
              <a:rPr>
                <a:latin typeface="Courier"/>
              </a:rPr>
              <a:t>a != b</a:t>
            </a:r>
            <a:r>
              <a:rPr b="1">
                <a:solidFill>
                  <a:srgbClr val="007020"/>
                </a:solidFill>
                <a:latin typeface="Courier"/>
              </a:rPr>
              <a:t>)</a:t>
            </a:r>
            <a:r>
              <a:rPr>
                <a:latin typeface="Courier"/>
              </a:rPr>
              <a:t> is 1 </a:t>
            </a:r>
            <a:br/>
            <a:r>
              <a:rPr>
                <a:latin typeface="Courier"/>
              </a:rPr>
              <a:t>!</a:t>
            </a:r>
            <a:r>
              <a:rPr b="1">
                <a:solidFill>
                  <a:srgbClr val="FF0000"/>
                </a:solidFill>
                <a:latin typeface="Courier"/>
              </a:rPr>
              <a:t>(</a:t>
            </a:r>
            <a:r>
              <a:rPr>
                <a:latin typeface="Courier"/>
              </a:rPr>
              <a:t>a == b</a:t>
            </a:r>
            <a:r>
              <a:rPr b="1">
                <a:solidFill>
                  <a:srgbClr val="007020"/>
                </a:solidFill>
                <a:latin typeface="Courier"/>
              </a:rPr>
              <a:t>)</a:t>
            </a:r>
            <a:r>
              <a:rPr>
                <a:latin typeface="Courier"/>
              </a:rPr>
              <a:t> is 0 </a:t>
            </a:r>
          </a:p>
          <a:p>
            <a:pPr lvl="0" indent="0" marL="0">
              <a:buNone/>
            </a:pPr>
            <a:r>
              <a:rPr b="1"/>
              <a:t>Explanation of logical operator program</a:t>
            </a:r>
          </a:p>
          <a:p>
            <a:pPr lvl="0"/>
            <a:r>
              <a:rPr>
                <a:latin typeface="Courier"/>
              </a:rPr>
              <a:t>(a == b) &amp;&amp; (c &gt; 5)</a:t>
            </a:r>
            <a:r>
              <a:rPr/>
              <a:t> evaluates to 1 because both operands </a:t>
            </a:r>
            <a:r>
              <a:rPr>
                <a:latin typeface="Courier"/>
              </a:rPr>
              <a:t>(a == b)</a:t>
            </a:r>
            <a:r>
              <a:rPr/>
              <a:t> and </a:t>
            </a:r>
            <a:r>
              <a:rPr>
                <a:latin typeface="Courier"/>
              </a:rPr>
              <a:t>(c &gt; b)</a:t>
            </a:r>
            <a:r>
              <a:rPr/>
              <a:t> is 1 (true).</a:t>
            </a:r>
          </a:p>
          <a:p>
            <a:pPr lvl="0"/>
            <a:r>
              <a:rPr>
                <a:latin typeface="Courier"/>
              </a:rPr>
              <a:t>(a == b) &amp;&amp; (c &lt; b)</a:t>
            </a:r>
            <a:r>
              <a:rPr/>
              <a:t> evaluates to 0 because operand </a:t>
            </a:r>
            <a:r>
              <a:rPr>
                <a:latin typeface="Courier"/>
              </a:rPr>
              <a:t>(c &lt; b)</a:t>
            </a:r>
            <a:r>
              <a:rPr/>
              <a:t> is 0 (false).</a:t>
            </a:r>
          </a:p>
          <a:p>
            <a:pPr lvl="0"/>
            <a:r>
              <a:rPr>
                <a:latin typeface="Courier"/>
              </a:rPr>
              <a:t>(a == b) || (c &lt; b)</a:t>
            </a:r>
            <a:r>
              <a:rPr/>
              <a:t> evaluates to 1 because </a:t>
            </a:r>
            <a:r>
              <a:rPr>
                <a:latin typeface="Courier"/>
              </a:rPr>
              <a:t>(a = b)</a:t>
            </a:r>
            <a:r>
              <a:rPr/>
              <a:t> is 1 (true).</a:t>
            </a:r>
          </a:p>
          <a:p>
            <a:pPr lvl="0"/>
            <a:r>
              <a:rPr>
                <a:latin typeface="Courier"/>
              </a:rPr>
              <a:t>(a != b) || (c &lt; b)</a:t>
            </a:r>
            <a:r>
              <a:rPr/>
              <a:t> evaluates to 0 because both operand </a:t>
            </a:r>
            <a:r>
              <a:rPr>
                <a:latin typeface="Courier"/>
              </a:rPr>
              <a:t>(a != b)</a:t>
            </a:r>
            <a:r>
              <a:rPr/>
              <a:t> and </a:t>
            </a:r>
            <a:r>
              <a:rPr>
                <a:latin typeface="Courier"/>
              </a:rPr>
              <a:t>(c &lt; b)</a:t>
            </a:r>
            <a:r>
              <a:rPr/>
              <a:t> are 0 (false).</a:t>
            </a:r>
          </a:p>
          <a:p>
            <a:pPr lvl="0"/>
            <a:r>
              <a:rPr>
                <a:latin typeface="Courier"/>
              </a:rPr>
              <a:t>!(a != b)</a:t>
            </a:r>
            <a:r>
              <a:rPr/>
              <a:t> evaluates to 1 because operand </a:t>
            </a:r>
            <a:r>
              <a:rPr>
                <a:latin typeface="Courier"/>
              </a:rPr>
              <a:t>(a != b)</a:t>
            </a:r>
            <a:r>
              <a:rPr/>
              <a:t> is 0 (false). Hence, !(a != b) is 1 (true).</a:t>
            </a:r>
          </a:p>
          <a:p>
            <a:pPr lvl="0"/>
            <a:r>
              <a:rPr>
                <a:latin typeface="Courier"/>
              </a:rPr>
              <a:t>!(a == b)</a:t>
            </a:r>
            <a:r>
              <a:rPr/>
              <a:t> evaluates to 0 because </a:t>
            </a:r>
            <a:r>
              <a:rPr>
                <a:latin typeface="Courier"/>
              </a:rPr>
              <a:t>(a == b)</a:t>
            </a:r>
            <a:r>
              <a:rPr/>
              <a:t> is 1 (true). Hence, </a:t>
            </a:r>
            <a:r>
              <a:rPr>
                <a:latin typeface="Courier"/>
              </a:rPr>
              <a:t>!(a == b)</a:t>
            </a:r>
            <a:r>
              <a:rPr/>
              <a:t> is 0 (false).</a:t>
            </a:r>
          </a:p>
          <a:p>
            <a:pPr lvl="0" indent="0" marL="0">
              <a:spcBef>
                <a:spcPts val="3000"/>
              </a:spcBef>
              <a:buNone/>
            </a:pPr>
            <a:r>
              <a:rPr b="1"/>
              <a:t>C Bitwise Operators</a:t>
            </a:r>
          </a:p>
          <a:p>
            <a:pPr lvl="0" indent="0" marL="0">
              <a:buNone/>
            </a:pPr>
            <a:r>
              <a:rPr/>
              <a:t>Mathematical operations like as addition, subtraction, multiplication, division, and so on are transformed to bit-level during computation, which speeds up processing and saves power.</a:t>
            </a:r>
          </a:p>
          <a:p>
            <a:pPr lvl="0" indent="0" marL="0">
              <a:buNone/>
            </a:pPr>
            <a:r>
              <a:rPr/>
              <a:t>In C programming, bitwise operators are used to execute bit-level operations.</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Operators</a:t>
                      </a:r>
                    </a:p>
                  </a:txBody>
                  <a:tcPr/>
                </a:tc>
                <a:tc>
                  <a:txBody>
                    <a:bodyPr/>
                    <a:lstStyle/>
                    <a:p>
                      <a:pPr lvl="0" indent="0" marL="0">
                        <a:buNone/>
                      </a:pPr>
                      <a:r>
                        <a:rPr/>
                        <a:t>Meaning of Operators</a:t>
                      </a:r>
                    </a:p>
                  </a:txBody>
                  <a:tcPr/>
                </a:tc>
              </a:tr>
              <a:tr h="0">
                <a:tc>
                  <a:txBody>
                    <a:bodyPr/>
                    <a:lstStyle/>
                    <a:p>
                      <a:pPr lvl="0" indent="0" marL="0">
                        <a:buNone/>
                      </a:pPr>
                      <a:r>
                        <a:rPr/>
                        <a:t>&amp;</a:t>
                      </a:r>
                    </a:p>
                  </a:txBody>
                </a:tc>
                <a:tc>
                  <a:txBody>
                    <a:bodyPr/>
                    <a:lstStyle/>
                    <a:p>
                      <a:pPr lvl="0" indent="0" marL="0">
                        <a:buNone/>
                      </a:pPr>
                      <a:r>
                        <a:rPr/>
                        <a:t>Bitwise AND</a:t>
                      </a:r>
                    </a:p>
                  </a:txBody>
                </a:tc>
              </a:tr>
              <a:tr h="0">
                <a:tc>
                  <a:txBody>
                    <a:bodyPr/>
                    <a:lstStyle/>
                    <a:p>
                      <a:endParaRPr/>
                    </a:p>
                  </a:txBody>
                </a:tc>
                <a:tc>
                  <a:txBody>
                    <a:bodyPr/>
                    <a:lstStyle/>
                    <a:p>
                      <a:endParaRPr/>
                    </a:p>
                  </a:txBody>
                </a:tc>
              </a:tr>
              <a:tr h="0">
                <a:tc>
                  <a:txBody>
                    <a:bodyPr/>
                    <a:lstStyle/>
                    <a:p>
                      <a:pPr lvl="0" indent="0" marL="0">
                        <a:buNone/>
                      </a:pPr>
                      <a:r>
                        <a:rPr/>
                        <a:t>^</a:t>
                      </a:r>
                    </a:p>
                  </a:txBody>
                </a:tc>
                <a:tc>
                  <a:txBody>
                    <a:bodyPr/>
                    <a:lstStyle/>
                    <a:p>
                      <a:pPr lvl="0" indent="0" marL="0">
                        <a:buNone/>
                      </a:pPr>
                      <a:r>
                        <a:rPr/>
                        <a:t>Bitwise exclusive OR</a:t>
                      </a:r>
                    </a:p>
                  </a:txBody>
                </a:tc>
              </a:tr>
              <a:tr h="0">
                <a:tc>
                  <a:txBody>
                    <a:bodyPr/>
                    <a:lstStyle/>
                    <a:p>
                      <a:pPr lvl="0" indent="0" marL="0">
                        <a:buNone/>
                      </a:pPr>
                      <a:r>
                        <a:rPr/>
                        <a:t>~</a:t>
                      </a:r>
                    </a:p>
                  </a:txBody>
                </a:tc>
                <a:tc>
                  <a:txBody>
                    <a:bodyPr/>
                    <a:lstStyle/>
                    <a:p>
                      <a:pPr lvl="0" indent="0" marL="0">
                        <a:buNone/>
                      </a:pPr>
                      <a:r>
                        <a:rPr/>
                        <a:t>Bitwise complement</a:t>
                      </a:r>
                    </a:p>
                  </a:txBody>
                </a:tc>
              </a:tr>
              <a:tr h="0">
                <a:tc>
                  <a:txBody>
                    <a:bodyPr/>
                    <a:lstStyle/>
                    <a:p>
                      <a:pPr lvl="0" indent="0" marL="0">
                        <a:buNone/>
                      </a:pPr>
                      <a:r>
                        <a:rPr/>
                        <a:t>&lt;&lt;</a:t>
                      </a:r>
                    </a:p>
                  </a:txBody>
                </a:tc>
                <a:tc>
                  <a:txBody>
                    <a:bodyPr/>
                    <a:lstStyle/>
                    <a:p>
                      <a:pPr lvl="0" indent="0" marL="0">
                        <a:buNone/>
                      </a:pPr>
                      <a:r>
                        <a:rPr/>
                        <a:t>Shift left</a:t>
                      </a:r>
                    </a:p>
                  </a:txBody>
                </a:tc>
              </a:tr>
              <a:tr h="0">
                <a:tc>
                  <a:txBody>
                    <a:bodyPr/>
                    <a:lstStyle/>
                    <a:p>
                      <a:pPr lvl="0" indent="0" marL="0">
                        <a:buNone/>
                      </a:pPr>
                      <a:r>
                        <a:rPr/>
                        <a:t>&gt;&gt;</a:t>
                      </a:r>
                    </a:p>
                  </a:txBody>
                </a:tc>
                <a:tc>
                  <a:txBody>
                    <a:bodyPr/>
                    <a:lstStyle/>
                    <a:p>
                      <a:pPr lvl="0" indent="0" marL="0">
                        <a:buNone/>
                      </a:pPr>
                      <a:r>
                        <a:rPr/>
                        <a:t>Shift right</a:t>
                      </a:r>
                    </a:p>
                  </a:txBody>
                </a:tc>
              </a:tr>
            </a:tbl>
          </a:graphicData>
        </a:graphic>
      </p:graphicFrame>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Books and Resources</a:t>
            </a:r>
          </a:p>
          <a:p>
            <a:pPr lvl="0" indent="0" marL="0">
              <a:buNone/>
            </a:pPr>
            <a:r>
              <a:rPr>
                <a:hlinkClick r:id="rId2"/>
              </a:rPr>
              <a:t>free-programming-books/free-programming-books-langs.md at master · EbookFoundation/free-programming-books · GitHub</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Operators</a:t>
            </a:r>
          </a:p>
          <a:p>
            <a:pPr lvl="0" indent="0" marL="0">
              <a:spcBef>
                <a:spcPts val="3000"/>
              </a:spcBef>
              <a:buNone/>
            </a:pPr>
            <a:r>
              <a:rPr b="1"/>
              <a:t>Comma Operator</a:t>
            </a:r>
          </a:p>
          <a:p>
            <a:pPr lvl="0" indent="0" marL="0">
              <a:buNone/>
            </a:pPr>
            <a:r>
              <a:rPr/>
              <a:t>Comma operators are used to connect similar expressions. As an example:</a:t>
            </a:r>
          </a:p>
          <a:p>
            <a:pPr lvl="0" indent="0">
              <a:buNone/>
            </a:pPr>
            <a:r>
              <a:rPr>
                <a:solidFill>
                  <a:srgbClr val="902000"/>
                </a:solidFill>
                <a:latin typeface="Courier"/>
              </a:rPr>
              <a:t>int</a:t>
            </a:r>
            <a:r>
              <a:rPr>
                <a:latin typeface="Courier"/>
              </a:rPr>
              <a:t> a</a:t>
            </a:r>
            <a:r>
              <a:rPr>
                <a:solidFill>
                  <a:srgbClr val="666666"/>
                </a:solidFill>
                <a:latin typeface="Courier"/>
              </a:rPr>
              <a:t>,</a:t>
            </a:r>
            <a:r>
              <a:rPr>
                <a:latin typeface="Courier"/>
              </a:rPr>
              <a:t> c </a:t>
            </a:r>
            <a:r>
              <a:rPr>
                <a:solidFill>
                  <a:srgbClr val="666666"/>
                </a:solidFill>
                <a:latin typeface="Courier"/>
              </a:rPr>
              <a:t>=</a:t>
            </a:r>
            <a:r>
              <a:rPr>
                <a:latin typeface="Courier"/>
              </a:rPr>
              <a:t> </a:t>
            </a:r>
            <a:r>
              <a:rPr>
                <a:solidFill>
                  <a:srgbClr val="40A070"/>
                </a:solidFill>
                <a:latin typeface="Courier"/>
              </a:rPr>
              <a:t>5</a:t>
            </a:r>
            <a:r>
              <a:rPr>
                <a:solidFill>
                  <a:srgbClr val="666666"/>
                </a:solidFill>
                <a:latin typeface="Courier"/>
              </a:rPr>
              <a:t>,</a:t>
            </a:r>
            <a:r>
              <a:rPr>
                <a:latin typeface="Courier"/>
              </a:rPr>
              <a:t> d</a:t>
            </a:r>
            <a:r>
              <a:rPr>
                <a:solidFill>
                  <a:srgbClr val="666666"/>
                </a:solidFill>
                <a:latin typeface="Courier"/>
              </a:rPr>
              <a:t>;</a:t>
            </a:r>
          </a:p>
          <a:p>
            <a:pPr lvl="0" indent="0" marL="0">
              <a:spcBef>
                <a:spcPts val="3000"/>
              </a:spcBef>
              <a:buNone/>
            </a:pPr>
            <a:r>
              <a:rPr b="1"/>
              <a:t>The sizeof operator</a:t>
            </a:r>
          </a:p>
          <a:p>
            <a:pPr lvl="0" indent="0" marL="0">
              <a:buNone/>
            </a:pPr>
            <a:r>
              <a:rPr>
                <a:latin typeface="Courier"/>
              </a:rPr>
              <a:t>sizeof</a:t>
            </a:r>
            <a:r>
              <a:rPr/>
              <a:t> is a unary operator that returns the data size (constants, variables, array, structure, etc).</a:t>
            </a:r>
          </a:p>
          <a:p>
            <a:pPr lvl="0" indent="0" marL="0">
              <a:spcBef>
                <a:spcPts val="3000"/>
              </a:spcBef>
              <a:buNone/>
            </a:pPr>
            <a:r>
              <a:rPr b="1"/>
              <a:t>Example 6: sizeof Operator</a:t>
            </a:r>
          </a:p>
          <a:p>
            <a:pPr lvl="0" indent="0">
              <a:buNone/>
            </a:pPr>
            <a:r>
              <a:rPr>
                <a:solidFill>
                  <a:srgbClr val="BC7A00"/>
                </a:solidFill>
                <a:latin typeface="Courier"/>
              </a:rPr>
              <a:t>#include </a:t>
            </a:r>
            <a:r>
              <a:rPr>
                <a:latin typeface="Courier"/>
              </a:rPr>
              <a:t>&lt;stdio.h&gt;</a:t>
            </a:r>
            <a:b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int</a:t>
            </a:r>
            <a:r>
              <a:rPr>
                <a:latin typeface="Courier"/>
              </a:rPr>
              <a:t> a</a:t>
            </a:r>
            <a:r>
              <a:rPr>
                <a:solidFill>
                  <a:srgbClr val="666666"/>
                </a:solidFill>
                <a:latin typeface="Courier"/>
              </a:rPr>
              <a:t>;</a:t>
            </a:r>
            <a:br/>
            <a:r>
              <a:rPr>
                <a:latin typeface="Courier"/>
              </a:rPr>
              <a:t>    </a:t>
            </a:r>
            <a:r>
              <a:rPr>
                <a:solidFill>
                  <a:srgbClr val="902000"/>
                </a:solidFill>
                <a:latin typeface="Courier"/>
              </a:rPr>
              <a:t>float</a:t>
            </a:r>
            <a:r>
              <a:rPr>
                <a:latin typeface="Courier"/>
              </a:rPr>
              <a:t> b</a:t>
            </a:r>
            <a:r>
              <a:rPr>
                <a:solidFill>
                  <a:srgbClr val="666666"/>
                </a:solidFill>
                <a:latin typeface="Courier"/>
              </a:rPr>
              <a:t>;</a:t>
            </a:r>
            <a:br/>
            <a:r>
              <a:rPr>
                <a:latin typeface="Courier"/>
              </a:rPr>
              <a:t>    </a:t>
            </a:r>
            <a:r>
              <a:rPr>
                <a:solidFill>
                  <a:srgbClr val="902000"/>
                </a:solidFill>
                <a:latin typeface="Courier"/>
              </a:rPr>
              <a:t>double</a:t>
            </a:r>
            <a:r>
              <a:rPr>
                <a:latin typeface="Courier"/>
              </a:rPr>
              <a:t> c</a:t>
            </a:r>
            <a:r>
              <a:rPr>
                <a:solidFill>
                  <a:srgbClr val="666666"/>
                </a:solidFill>
                <a:latin typeface="Courier"/>
              </a:rPr>
              <a:t>;</a:t>
            </a:r>
            <a:br/>
            <a:r>
              <a:rPr>
                <a:latin typeface="Courier"/>
              </a:rPr>
              <a:t>    </a:t>
            </a:r>
            <a:r>
              <a:rPr>
                <a:solidFill>
                  <a:srgbClr val="902000"/>
                </a:solidFill>
                <a:latin typeface="Courier"/>
              </a:rPr>
              <a:t>char</a:t>
            </a:r>
            <a:r>
              <a:rPr>
                <a:latin typeface="Courier"/>
              </a:rPr>
              <a:t> d</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"Size of int=%lu bytes\n"</a:t>
            </a:r>
            <a:r>
              <a:rPr>
                <a:solidFill>
                  <a:srgbClr val="666666"/>
                </a:solidFill>
                <a:latin typeface="Courier"/>
              </a:rPr>
              <a:t>,</a:t>
            </a:r>
            <a:r>
              <a:rPr b="1">
                <a:solidFill>
                  <a:srgbClr val="007020"/>
                </a:solidFill>
                <a:latin typeface="Courier"/>
              </a:rPr>
              <a:t>sizeof</a:t>
            </a:r>
            <a:r>
              <a:rPr>
                <a:solidFill>
                  <a:srgbClr val="666666"/>
                </a:solidFill>
                <a:latin typeface="Courier"/>
              </a:rPr>
              <a:t>(</a:t>
            </a:r>
            <a:r>
              <a:rPr>
                <a:latin typeface="Courier"/>
              </a:rPr>
              <a:t>a</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"Size of float=%lu bytes\n"</a:t>
            </a:r>
            <a:r>
              <a:rPr>
                <a:solidFill>
                  <a:srgbClr val="666666"/>
                </a:solidFill>
                <a:latin typeface="Courier"/>
              </a:rPr>
              <a:t>,</a:t>
            </a:r>
            <a:r>
              <a:rPr b="1">
                <a:solidFill>
                  <a:srgbClr val="007020"/>
                </a:solidFill>
                <a:latin typeface="Courier"/>
              </a:rPr>
              <a:t>sizeof</a:t>
            </a:r>
            <a:r>
              <a:rPr>
                <a:solidFill>
                  <a:srgbClr val="666666"/>
                </a:solidFill>
                <a:latin typeface="Courier"/>
              </a:rPr>
              <a:t>(</a:t>
            </a:r>
            <a:r>
              <a:rPr>
                <a:latin typeface="Courier"/>
              </a:rPr>
              <a:t>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"Size of double=%lu bytes\n"</a:t>
            </a:r>
            <a:r>
              <a:rPr>
                <a:solidFill>
                  <a:srgbClr val="666666"/>
                </a:solidFill>
                <a:latin typeface="Courier"/>
              </a:rPr>
              <a:t>,</a:t>
            </a:r>
            <a:r>
              <a:rPr b="1">
                <a:solidFill>
                  <a:srgbClr val="007020"/>
                </a:solidFill>
                <a:latin typeface="Courier"/>
              </a:rPr>
              <a:t>sizeof</a:t>
            </a:r>
            <a:r>
              <a:rPr>
                <a:solidFill>
                  <a:srgbClr val="666666"/>
                </a:solidFill>
                <a:latin typeface="Courier"/>
              </a:rPr>
              <a:t>(</a:t>
            </a:r>
            <a:r>
              <a:rPr>
                <a:latin typeface="Courier"/>
              </a:rPr>
              <a:t>c</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"Size of char=%lu byte\n"</a:t>
            </a:r>
            <a:r>
              <a:rPr>
                <a:solidFill>
                  <a:srgbClr val="666666"/>
                </a:solidFill>
                <a:latin typeface="Courier"/>
              </a:rPr>
              <a:t>,</a:t>
            </a:r>
            <a:r>
              <a:rPr b="1">
                <a:solidFill>
                  <a:srgbClr val="007020"/>
                </a:solidFill>
                <a:latin typeface="Courier"/>
              </a:rPr>
              <a:t>sizeof</a:t>
            </a:r>
            <a:r>
              <a:rPr>
                <a:solidFill>
                  <a:srgbClr val="666666"/>
                </a:solidFill>
                <a:latin typeface="Courier"/>
              </a:rPr>
              <a:t>(</a:t>
            </a:r>
            <a:r>
              <a:rPr>
                <a:latin typeface="Courier"/>
              </a:rPr>
              <a:t>d</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Size of int = 4 bytes</a:t>
            </a:r>
            <a:br/>
            <a:r>
              <a:rPr>
                <a:latin typeface="Courier"/>
              </a:rPr>
              <a:t>Size of float = 4 bytes</a:t>
            </a:r>
            <a:br/>
            <a:r>
              <a:rPr>
                <a:latin typeface="Courier"/>
              </a:rPr>
              <a:t>Size of double = 8 bytes</a:t>
            </a:r>
            <a:br/>
            <a:r>
              <a:rPr>
                <a:latin typeface="Courier"/>
              </a:rPr>
              <a:t>Size of char = 1 byte</a:t>
            </a:r>
          </a:p>
          <a:p>
            <a:pPr lvl="0" indent="0" marL="0">
              <a:buNone/>
            </a:pPr>
            <a:r>
              <a:rPr/>
              <a:t>Other operators, </a:t>
            </a:r>
          </a:p>
          <a:p>
            <a:pPr lvl="0" indent="0" marL="0">
              <a:buNone/>
            </a:pPr>
            <a:r>
              <a:rPr/>
              <a:t>such as the ternary operator </a:t>
            </a:r>
            <a:r>
              <a:rPr>
                <a:latin typeface="Courier"/>
              </a:rPr>
              <a:t>?:</a:t>
            </a:r>
            <a:r>
              <a:rPr/>
              <a:t>,</a:t>
            </a:r>
          </a:p>
          <a:p>
            <a:pPr lvl="0" indent="0" marL="0">
              <a:buNone/>
            </a:pPr>
            <a:r>
              <a:rPr/>
              <a:t>the reference operator </a:t>
            </a:r>
            <a:r>
              <a:rPr>
                <a:latin typeface="Courier"/>
              </a:rPr>
              <a:t>&amp;</a:t>
            </a:r>
            <a:r>
              <a:rPr/>
              <a:t>,</a:t>
            </a:r>
          </a:p>
          <a:p>
            <a:pPr lvl="0" indent="0" marL="0">
              <a:buNone/>
            </a:pPr>
            <a:r>
              <a:rPr/>
              <a:t>the dereference operator </a:t>
            </a:r>
            <a:r>
              <a:rPr>
                <a:latin typeface="Courier"/>
              </a:rPr>
              <a:t>*</a:t>
            </a:r>
            <a:r>
              <a:rPr/>
              <a:t>, and</a:t>
            </a:r>
          </a:p>
          <a:p>
            <a:pPr lvl="0" indent="0" marL="0">
              <a:buNone/>
            </a:pPr>
            <a:r>
              <a:rPr/>
              <a:t>the member selection operator </a:t>
            </a:r>
            <a:r>
              <a:rPr>
                <a:latin typeface="Courier"/>
              </a:rPr>
              <a:t>-&gt;</a:t>
            </a:r>
            <a:r>
              <a:rPr/>
              <a:t>, will be covered in more detail later.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 Flow Control</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C if…else Statement</a:t>
            </a:r>
          </a:p>
        </p:txBody>
      </p:sp>
      <p:sp>
        <p:nvSpPr>
          <p:cNvPr id="4" name="Text Placeholder 3"/>
          <p:cNvSpPr>
            <a:spLocks noGrp="1"/>
          </p:cNvSpPr>
          <p:nvPr>
            <p:ph idx="2" sz="half" type="body"/>
          </p:nvPr>
        </p:nvSpPr>
        <p:spPr/>
        <p:txBody>
          <a:bodyPr/>
          <a:lstStyle/>
          <a:p>
            <a:pPr lvl="0" indent="0" marL="0">
              <a:buNone/>
            </a:pPr>
            <a:r>
              <a:rPr/>
              <a:t>With the assistance of examples, you will learn about the if statement (including if…else and nested if…else) in C programming.</a:t>
            </a:r>
          </a:p>
          <a:p>
            <a:pPr lvl="0" indent="0" marL="0">
              <a:spcBef>
                <a:spcPts val="3000"/>
              </a:spcBef>
              <a:buNone/>
            </a:pPr>
            <a:r>
              <a:rPr b="1"/>
              <a:t>C if Statement</a:t>
            </a:r>
          </a:p>
          <a:p>
            <a:pPr lvl="0" indent="0" marL="0">
              <a:buNone/>
            </a:pPr>
            <a:r>
              <a:rPr/>
              <a:t>In C programming, the if statement has the following syntax:</a:t>
            </a:r>
          </a:p>
          <a:p>
            <a:pPr lvl="0" indent="0">
              <a:buNone/>
            </a:pPr>
            <a:r>
              <a:rPr b="1">
                <a:solidFill>
                  <a:srgbClr val="007020"/>
                </a:solidFill>
                <a:latin typeface="Courier"/>
              </a:rPr>
              <a:t>if</a:t>
            </a:r>
            <a:r>
              <a:rPr>
                <a:latin typeface="Courier"/>
              </a:rPr>
              <a:t> </a:t>
            </a:r>
            <a:r>
              <a:rPr>
                <a:solidFill>
                  <a:srgbClr val="666666"/>
                </a:solidFill>
                <a:latin typeface="Courier"/>
              </a:rPr>
              <a:t>(</a:t>
            </a:r>
            <a:r>
              <a:rPr>
                <a:latin typeface="Courier"/>
              </a:rPr>
              <a:t>test expression</a:t>
            </a:r>
            <a:r>
              <a:rPr>
                <a:solidFill>
                  <a:srgbClr val="666666"/>
                </a:solidFill>
                <a:latin typeface="Courier"/>
              </a:rPr>
              <a:t>)</a:t>
            </a:r>
            <a:r>
              <a:rPr>
                <a:latin typeface="Courier"/>
              </a:rPr>
              <a:t> </a:t>
            </a:r>
            <a:br/>
            <a:r>
              <a:rPr>
                <a:solidFill>
                  <a:srgbClr val="666666"/>
                </a:solidFill>
                <a:latin typeface="Courier"/>
              </a:rPr>
              <a:t>{</a:t>
            </a:r>
            <a:br/>
            <a:r>
              <a:rPr>
                <a:latin typeface="Courier"/>
              </a:rPr>
              <a:t>   </a:t>
            </a:r>
            <a:r>
              <a:rPr i="1">
                <a:solidFill>
                  <a:srgbClr val="60A0B0"/>
                </a:solidFill>
                <a:latin typeface="Courier"/>
              </a:rPr>
              <a:t>// code</a:t>
            </a:r>
            <a:br/>
            <a:r>
              <a:rPr>
                <a:solidFill>
                  <a:srgbClr val="666666"/>
                </a:solidFill>
                <a:latin typeface="Courier"/>
              </a:rPr>
              <a:t>}</a:t>
            </a:r>
          </a:p>
          <a:p>
            <a:pPr lvl="0" indent="0" marL="0">
              <a:spcBef>
                <a:spcPts val="3000"/>
              </a:spcBef>
              <a:buNone/>
            </a:pPr>
            <a:r>
              <a:rPr b="1"/>
              <a:t>How if statement works?</a:t>
            </a:r>
          </a:p>
          <a:p>
            <a:pPr lvl="0" indent="0" marL="0">
              <a:buNone/>
            </a:pPr>
            <a:r>
              <a:rPr/>
              <a:t>The test expression inside the parentheses is evaluated by the if statement ().</a:t>
            </a:r>
          </a:p>
          <a:p>
            <a:pPr lvl="0" indent="0" marL="0">
              <a:buNone/>
            </a:pPr>
            <a:r>
              <a:rPr/>
              <a:t>If the test expression is true, the statements within the if body are performed. If the test expression is interpreted as false, the statements within the if body are not performed.</a:t>
            </a:r>
          </a:p>
        </p:txBody>
      </p:sp>
      <p:pic>
        <p:nvPicPr>
          <p:cNvPr descr="fig:  https://cdn.programiz.com/sites/tutorial2program/files/working-c-if-statement.jpg" id="0" name="Picture 1"/>
          <p:cNvPicPr>
            <a:picLocks noGrp="1" noChangeAspect="1"/>
          </p:cNvPicPr>
          <p:nvPr/>
        </p:nvPicPr>
        <p:blipFill>
          <a:blip r:embed="rId2"/>
          <a:stretch>
            <a:fillRect/>
          </a:stretch>
        </p:blipFill>
        <p:spPr bwMode="auto">
          <a:xfrm>
            <a:off x="3568700" y="1981200"/>
            <a:ext cx="5105400" cy="1905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How if statement works in C programming?</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Check relational and logical operators to understand more about when a test expression is evaluated to true (non-zero value) and false (0).</a:t>
            </a:r>
          </a:p>
          <a:p>
            <a:pPr lvl="0" indent="0" marL="0">
              <a:spcBef>
                <a:spcPts val="3000"/>
              </a:spcBef>
              <a:buNone/>
            </a:pPr>
            <a:r>
              <a:rPr b="1"/>
              <a:t>Example 1: if statement</a:t>
            </a:r>
          </a:p>
          <a:p>
            <a:pPr lvl="0" indent="0">
              <a:buNone/>
            </a:pPr>
            <a:r>
              <a:rPr i="1">
                <a:solidFill>
                  <a:srgbClr val="60A0B0"/>
                </a:solidFill>
                <a:latin typeface="Courier"/>
              </a:rPr>
              <a:t>// Program to display a number if it is negative</a:t>
            </a:r>
            <a:b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int</a:t>
            </a:r>
            <a:r>
              <a:rPr>
                <a:latin typeface="Courier"/>
              </a:rPr>
              <a:t> number</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"Enter an integer: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"%d"</a:t>
            </a:r>
            <a:r>
              <a:rPr>
                <a:solidFill>
                  <a:srgbClr val="666666"/>
                </a:solidFill>
                <a:latin typeface="Courier"/>
              </a:rPr>
              <a:t>,</a:t>
            </a:r>
            <a:r>
              <a:rPr>
                <a:latin typeface="Courier"/>
              </a:rPr>
              <a:t> </a:t>
            </a:r>
            <a:r>
              <a:rPr>
                <a:solidFill>
                  <a:srgbClr val="666666"/>
                </a:solidFill>
                <a:latin typeface="Courier"/>
              </a:rPr>
              <a:t>&amp;</a:t>
            </a:r>
            <a:r>
              <a:rPr>
                <a:latin typeface="Courier"/>
              </a:rPr>
              <a:t>number</a:t>
            </a:r>
            <a:r>
              <a:rPr>
                <a:solidFill>
                  <a:srgbClr val="666666"/>
                </a:solidFill>
                <a:latin typeface="Courier"/>
              </a:rPr>
              <a:t>);</a:t>
            </a:r>
            <a:br/>
            <a:br/>
            <a:r>
              <a:rPr>
                <a:latin typeface="Courier"/>
              </a:rPr>
              <a:t>    </a:t>
            </a:r>
            <a:r>
              <a:rPr i="1">
                <a:solidFill>
                  <a:srgbClr val="60A0B0"/>
                </a:solidFill>
                <a:latin typeface="Courier"/>
              </a:rPr>
              <a:t>// true if number is less than 0</a:t>
            </a:r>
            <a:br/>
            <a:r>
              <a:rPr>
                <a:latin typeface="Courier"/>
              </a:rPr>
              <a:t>    </a:t>
            </a:r>
            <a:r>
              <a:rPr b="1">
                <a:solidFill>
                  <a:srgbClr val="007020"/>
                </a:solidFill>
                <a:latin typeface="Courier"/>
              </a:rPr>
              <a:t>if</a:t>
            </a:r>
            <a:r>
              <a:rPr>
                <a:latin typeface="Courier"/>
              </a:rPr>
              <a:t> </a:t>
            </a:r>
            <a:r>
              <a:rPr>
                <a:solidFill>
                  <a:srgbClr val="666666"/>
                </a:solidFill>
                <a:latin typeface="Courier"/>
              </a:rPr>
              <a:t>(</a:t>
            </a:r>
            <a:r>
              <a:rPr>
                <a:latin typeface="Courier"/>
              </a:rPr>
              <a:t>number </a:t>
            </a:r>
            <a:r>
              <a:rPr>
                <a:solidFill>
                  <a:srgbClr val="666666"/>
                </a:solidFill>
                <a:latin typeface="Courier"/>
              </a:rPr>
              <a:t>&lt;</a:t>
            </a:r>
            <a:r>
              <a:rPr>
                <a:latin typeface="Courier"/>
              </a:rPr>
              <a:t> </a:t>
            </a:r>
            <a:r>
              <a:rPr>
                <a:solidFill>
                  <a:srgbClr val="40A070"/>
                </a:solidFill>
                <a:latin typeface="Courier"/>
              </a:rPr>
              <a:t>0</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"You entered %d.\n"</a:t>
            </a:r>
            <a:r>
              <a:rPr>
                <a:solidFill>
                  <a:srgbClr val="666666"/>
                </a:solidFill>
                <a:latin typeface="Courier"/>
              </a:rPr>
              <a:t>,</a:t>
            </a:r>
            <a:r>
              <a:rPr>
                <a:latin typeface="Courier"/>
              </a:rPr>
              <a:t> number</a:t>
            </a:r>
            <a:r>
              <a:rPr>
                <a:solidFill>
                  <a:srgbClr val="666666"/>
                </a:solidFill>
                <a:latin typeface="Courier"/>
              </a:rPr>
              <a:t>);</a:t>
            </a:r>
            <a:br/>
            <a:r>
              <a:rPr>
                <a:latin typeface="Courier"/>
              </a:rPr>
              <a:t>    </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"The if statement is easy."</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 1</a:t>
            </a:r>
          </a:p>
          <a:p>
            <a:pPr lvl="0" indent="0">
              <a:buNone/>
            </a:pPr>
            <a:r>
              <a:rPr>
                <a:latin typeface="Courier"/>
              </a:rPr>
              <a:t>Enter an integer: </a:t>
            </a:r>
            <a:r>
              <a:rPr>
                <a:solidFill>
                  <a:srgbClr val="7D9029"/>
                </a:solidFill>
                <a:latin typeface="Courier"/>
              </a:rPr>
              <a:t>-2</a:t>
            </a:r>
            <a:br/>
            <a:r>
              <a:rPr>
                <a:latin typeface="Courier"/>
              </a:rPr>
              <a:t>You entered </a:t>
            </a:r>
            <a:r>
              <a:rPr>
                <a:solidFill>
                  <a:srgbClr val="7D9029"/>
                </a:solidFill>
                <a:latin typeface="Courier"/>
              </a:rPr>
              <a:t>-2.</a:t>
            </a:r>
            <a:br/>
            <a:r>
              <a:rPr>
                <a:latin typeface="Courier"/>
              </a:rPr>
              <a:t>The if statement is easy.</a:t>
            </a:r>
          </a:p>
          <a:p>
            <a:pPr lvl="0" indent="0" marL="0">
              <a:buNone/>
            </a:pPr>
            <a:r>
              <a:rPr/>
              <a:t>When the user types -2, the test expression number 0 is evaluated as true. As a result, the value -2 that you typed is displayed on the screen.</a:t>
            </a:r>
          </a:p>
          <a:p>
            <a:pPr lvl="0" indent="0" marL="0">
              <a:buNone/>
            </a:pPr>
            <a:r>
              <a:rPr b="1"/>
              <a:t>Output 2</a:t>
            </a:r>
          </a:p>
          <a:p>
            <a:pPr lvl="0" indent="0">
              <a:buNone/>
            </a:pPr>
            <a:r>
              <a:rPr>
                <a:latin typeface="Courier"/>
              </a:rPr>
              <a:t>Enter an integer: 5</a:t>
            </a:r>
            <a:br/>
            <a:r>
              <a:rPr>
                <a:latin typeface="Courier"/>
              </a:rPr>
              <a:t>The if statement is easy.</a:t>
            </a:r>
          </a:p>
          <a:p>
            <a:pPr lvl="0" indent="0" marL="0">
              <a:buNone/>
            </a:pPr>
            <a:r>
              <a:rPr/>
              <a:t>When the user enters 5, the test expression number 0 is assessed as false, and the statement within the body of the if is not performed.</a:t>
            </a:r>
          </a:p>
          <a:p>
            <a:pPr lvl="0" indent="0" marL="0">
              <a:spcBef>
                <a:spcPts val="3000"/>
              </a:spcBef>
              <a:buNone/>
            </a:pPr>
            <a:r>
              <a:rPr b="1"/>
              <a:t>C if…else Statement</a:t>
            </a:r>
          </a:p>
          <a:p>
            <a:pPr lvl="0" indent="0" marL="0">
              <a:buNone/>
            </a:pPr>
            <a:r>
              <a:rPr/>
              <a:t>An else block is optional in the if statement. The if…else sentence has the following syntax:</a:t>
            </a:r>
          </a:p>
          <a:p>
            <a:pPr lvl="0" indent="0">
              <a:buNone/>
            </a:pPr>
            <a:r>
              <a:rPr b="1">
                <a:solidFill>
                  <a:srgbClr val="007020"/>
                </a:solidFill>
                <a:latin typeface="Courier"/>
              </a:rPr>
              <a:t>if</a:t>
            </a:r>
            <a:r>
              <a:rPr>
                <a:latin typeface="Courier"/>
              </a:rPr>
              <a:t> </a:t>
            </a:r>
            <a:r>
              <a:rPr>
                <a:solidFill>
                  <a:srgbClr val="666666"/>
                </a:solidFill>
                <a:latin typeface="Courier"/>
              </a:rPr>
              <a:t>(</a:t>
            </a:r>
            <a:r>
              <a:rPr>
                <a:latin typeface="Courier"/>
              </a:rPr>
              <a:t>test expression</a:t>
            </a:r>
            <a:r>
              <a:rPr>
                <a:solidFill>
                  <a:srgbClr val="666666"/>
                </a:solidFill>
                <a:latin typeface="Courier"/>
              </a:rPr>
              <a:t>)</a:t>
            </a:r>
            <a:r>
              <a:rPr>
                <a:latin typeface="Courier"/>
              </a:rPr>
              <a:t> </a:t>
            </a:r>
            <a:r>
              <a:rPr>
                <a:solidFill>
                  <a:srgbClr val="666666"/>
                </a:solidFill>
                <a:latin typeface="Courier"/>
              </a:rPr>
              <a:t>{</a:t>
            </a:r>
            <a:br/>
            <a:r>
              <a:rPr>
                <a:latin typeface="Courier"/>
              </a:rPr>
              <a:t>    </a:t>
            </a:r>
            <a:r>
              <a:rPr i="1">
                <a:solidFill>
                  <a:srgbClr val="60A0B0"/>
                </a:solidFill>
                <a:latin typeface="Courier"/>
              </a:rPr>
              <a:t>// run code if test expression is true</a:t>
            </a:r>
            <a:br/>
            <a:r>
              <a:rPr>
                <a:solidFill>
                  <a:srgbClr val="666666"/>
                </a:solidFill>
                <a:latin typeface="Courier"/>
              </a:rPr>
              <a:t>}</a:t>
            </a:r>
            <a:br/>
            <a:r>
              <a:rPr b="1">
                <a:solidFill>
                  <a:srgbClr val="007020"/>
                </a:solidFill>
                <a:latin typeface="Courier"/>
              </a:rPr>
              <a:t>else</a:t>
            </a:r>
            <a:r>
              <a:rPr>
                <a:latin typeface="Courier"/>
              </a:rPr>
              <a:t> </a:t>
            </a:r>
            <a:r>
              <a:rPr>
                <a:solidFill>
                  <a:srgbClr val="666666"/>
                </a:solidFill>
                <a:latin typeface="Courier"/>
              </a:rPr>
              <a:t>{</a:t>
            </a:r>
            <a:br/>
            <a:r>
              <a:rPr>
                <a:latin typeface="Courier"/>
              </a:rPr>
              <a:t>    </a:t>
            </a:r>
            <a:r>
              <a:rPr i="1">
                <a:solidFill>
                  <a:srgbClr val="60A0B0"/>
                </a:solidFill>
                <a:latin typeface="Courier"/>
              </a:rPr>
              <a:t>// run code if test expression is false</a:t>
            </a:r>
            <a:br/>
            <a:r>
              <a:rPr>
                <a:solidFill>
                  <a:srgbClr val="666666"/>
                </a:solidFill>
                <a:latin typeface="Courier"/>
              </a:rPr>
              <a:t>}</a:t>
            </a:r>
          </a:p>
          <a:p>
            <a:pPr lvl="0" indent="0" marL="0">
              <a:spcBef>
                <a:spcPts val="3000"/>
              </a:spcBef>
              <a:buNone/>
            </a:pPr>
            <a:r>
              <a:rPr b="1"/>
              <a:t>How if…else statement works?</a:t>
            </a:r>
          </a:p>
          <a:p>
            <a:pPr lvl="0" indent="0" marL="0">
              <a:buNone/>
            </a:pPr>
            <a:r>
              <a:rPr/>
              <a:t>If the test expression is found to be true,</a:t>
            </a:r>
          </a:p>
          <a:p>
            <a:pPr lvl="0" indent="0" marL="0">
              <a:buNone/>
            </a:pPr>
            <a:r>
              <a:rPr/>
              <a:t>Statements within the if body are performed. Statements within the body of else are not executed. If the test expression is found to be false,</a:t>
            </a:r>
          </a:p>
          <a:p>
            <a:pPr lvl="0" indent="0" marL="0">
              <a:buNone/>
            </a:pPr>
            <a:r>
              <a:rPr/>
              <a:t>Phrases inside the body of else are performed; statements within the body of if are skipped.</a:t>
            </a:r>
          </a:p>
        </p:txBody>
      </p:sp>
      <p:pic>
        <p:nvPicPr>
          <p:cNvPr descr="fig:  https://cdn.programiz.com/sites/tutorial2program/files/how-if-else-works-c-programming.jpg" id="0" name="Picture 1"/>
          <p:cNvPicPr>
            <a:picLocks noGrp="1" noChangeAspect="1"/>
          </p:cNvPicPr>
          <p:nvPr/>
        </p:nvPicPr>
        <p:blipFill>
          <a:blip r:embed="rId2"/>
          <a:stretch>
            <a:fillRect/>
          </a:stretch>
        </p:blipFill>
        <p:spPr bwMode="auto">
          <a:xfrm>
            <a:off x="3568700" y="1689100"/>
            <a:ext cx="5105400" cy="248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How if…else statement works in C programming?</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2: if…else statement</a:t>
            </a:r>
          </a:p>
          <a:p>
            <a:pPr lvl="0" indent="0">
              <a:buNone/>
            </a:pPr>
            <a:r>
              <a:rPr i="1">
                <a:solidFill>
                  <a:srgbClr val="60A0B0"/>
                </a:solidFill>
                <a:latin typeface="Courier"/>
              </a:rPr>
              <a:t>// Check whether an integer is odd or even</a:t>
            </a:r>
            <a:b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int</a:t>
            </a:r>
            <a:r>
              <a:rPr>
                <a:latin typeface="Courier"/>
              </a:rPr>
              <a:t> number</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an integer: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"%d"</a:t>
            </a:r>
            <a:r>
              <a:rPr>
                <a:solidFill>
                  <a:srgbClr val="666666"/>
                </a:solidFill>
                <a:latin typeface="Courier"/>
              </a:rPr>
              <a:t>,</a:t>
            </a:r>
            <a:r>
              <a:rPr>
                <a:latin typeface="Courier"/>
              </a:rPr>
              <a:t> </a:t>
            </a:r>
            <a:r>
              <a:rPr>
                <a:solidFill>
                  <a:srgbClr val="666666"/>
                </a:solidFill>
                <a:latin typeface="Courier"/>
              </a:rPr>
              <a:t>&amp;</a:t>
            </a:r>
            <a:r>
              <a:rPr>
                <a:latin typeface="Courier"/>
              </a:rPr>
              <a:t>number</a:t>
            </a:r>
            <a:r>
              <a:rPr>
                <a:solidFill>
                  <a:srgbClr val="666666"/>
                </a:solidFill>
                <a:latin typeface="Courier"/>
              </a:rPr>
              <a:t>);</a:t>
            </a:r>
            <a:br/>
            <a:br/>
            <a:r>
              <a:rPr>
                <a:latin typeface="Courier"/>
              </a:rPr>
              <a:t>    </a:t>
            </a:r>
            <a:r>
              <a:rPr i="1">
                <a:solidFill>
                  <a:srgbClr val="60A0B0"/>
                </a:solidFill>
                <a:latin typeface="Courier"/>
              </a:rPr>
              <a:t>// True if the remainder is 0</a:t>
            </a:r>
            <a:br/>
            <a:r>
              <a:rPr>
                <a:latin typeface="Courier"/>
              </a:rPr>
              <a:t>    </a:t>
            </a:r>
            <a:r>
              <a:rPr b="1">
                <a:solidFill>
                  <a:srgbClr val="007020"/>
                </a:solidFill>
                <a:latin typeface="Courier"/>
              </a:rPr>
              <a:t>if</a:t>
            </a:r>
            <a:r>
              <a:rPr>
                <a:latin typeface="Courier"/>
              </a:rPr>
              <a:t>  </a:t>
            </a:r>
            <a:r>
              <a:rPr>
                <a:solidFill>
                  <a:srgbClr val="666666"/>
                </a:solidFill>
                <a:latin typeface="Courier"/>
              </a:rPr>
              <a:t>(</a:t>
            </a:r>
            <a:r>
              <a:rPr>
                <a:latin typeface="Courier"/>
              </a:rPr>
              <a:t>number</a:t>
            </a:r>
            <a:r>
              <a:rPr>
                <a:solidFill>
                  <a:srgbClr val="666666"/>
                </a:solidFill>
                <a:latin typeface="Courier"/>
              </a:rPr>
              <a:t>%</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is an even integer."</a:t>
            </a:r>
            <a:r>
              <a:rPr>
                <a:solidFill>
                  <a:srgbClr val="666666"/>
                </a:solidFill>
                <a:latin typeface="Courier"/>
              </a:rPr>
              <a:t>,</a:t>
            </a:r>
            <a:r>
              <a:rPr>
                <a:latin typeface="Courier"/>
              </a:rPr>
              <a:t>number</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b="1">
                <a:solidFill>
                  <a:srgbClr val="007020"/>
                </a:solidFill>
                <a:latin typeface="Courier"/>
              </a:rPr>
              <a:t>else</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is an odd integer."</a:t>
            </a:r>
            <a:r>
              <a:rPr>
                <a:solidFill>
                  <a:srgbClr val="666666"/>
                </a:solidFill>
                <a:latin typeface="Courier"/>
              </a:rPr>
              <a:t>,</a:t>
            </a:r>
            <a:r>
              <a:rPr>
                <a:latin typeface="Courier"/>
              </a:rPr>
              <a:t>number</a:t>
            </a:r>
            <a:r>
              <a:rPr>
                <a:solidFill>
                  <a:srgbClr val="666666"/>
                </a:solidFill>
                <a:latin typeface="Courier"/>
              </a:rPr>
              <a:t>);</a:t>
            </a:r>
            <a:br/>
            <a:r>
              <a:rPr>
                <a:latin typeface="Courier"/>
              </a:rPr>
              <a:t>    </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Enter an integer: 7</a:t>
            </a:r>
            <a:br/>
            <a:r>
              <a:rPr>
                <a:latin typeface="Courier"/>
              </a:rPr>
              <a:t>7 is an odd integer.</a:t>
            </a:r>
          </a:p>
          <a:p>
            <a:pPr lvl="0" indent="0" marL="0">
              <a:buNone/>
            </a:pPr>
            <a:r>
              <a:rPr/>
              <a:t>When the user enters 7, the test expression </a:t>
            </a:r>
            <a:r>
              <a:rPr>
                <a:latin typeface="Courier"/>
              </a:rPr>
              <a:t>number% 2==0</a:t>
            </a:r>
            <a:r>
              <a:rPr/>
              <a:t> returns false. As a result, the statement within the body of else is performed.</a:t>
            </a:r>
          </a:p>
          <a:p>
            <a:pPr lvl="0" indent="0" marL="0">
              <a:spcBef>
                <a:spcPts val="3000"/>
              </a:spcBef>
              <a:buNone/>
            </a:pPr>
            <a:r>
              <a:rPr b="1"/>
              <a:t>C if…else Ladder</a:t>
            </a:r>
          </a:p>
          <a:p>
            <a:pPr lvl="0" indent="0" marL="0">
              <a:buNone/>
            </a:pPr>
            <a:r>
              <a:rPr/>
              <a:t>Depending on whether the test phrase is true or false, the if…else statement runs two separate programs. Sometimes a decision must be made between more than two options. You may use the </a:t>
            </a:r>
            <a:r>
              <a:rPr>
                <a:latin typeface="Courier"/>
              </a:rPr>
              <a:t>if...else</a:t>
            </a:r>
            <a:r>
              <a:rPr/>
              <a:t> ladder to compare numerous test expressions and execute various statements.</a:t>
            </a:r>
          </a:p>
          <a:p>
            <a:pPr lvl="0" indent="0" marL="0">
              <a:spcBef>
                <a:spcPts val="3000"/>
              </a:spcBef>
              <a:buNone/>
            </a:pPr>
            <a:r>
              <a:rPr b="1"/>
              <a:t>Syntax of if…else Ladder</a:t>
            </a:r>
          </a:p>
          <a:p>
            <a:pPr lvl="0" indent="0">
              <a:buNone/>
            </a:pPr>
            <a:r>
              <a:rPr b="1">
                <a:solidFill>
                  <a:srgbClr val="007020"/>
                </a:solidFill>
                <a:latin typeface="Courier"/>
              </a:rPr>
              <a:t>if</a:t>
            </a:r>
            <a:r>
              <a:rPr>
                <a:latin typeface="Courier"/>
              </a:rPr>
              <a:t> </a:t>
            </a:r>
            <a:r>
              <a:rPr>
                <a:solidFill>
                  <a:srgbClr val="666666"/>
                </a:solidFill>
                <a:latin typeface="Courier"/>
              </a:rPr>
              <a:t>(</a:t>
            </a:r>
            <a:r>
              <a:rPr>
                <a:latin typeface="Courier"/>
              </a:rPr>
              <a:t>test expression1</a:t>
            </a:r>
            <a:r>
              <a:rPr>
                <a:solidFill>
                  <a:srgbClr val="666666"/>
                </a:solidFill>
                <a:latin typeface="Courier"/>
              </a:rPr>
              <a:t>)</a:t>
            </a:r>
            <a:r>
              <a:rPr>
                <a:latin typeface="Courier"/>
              </a:rPr>
              <a:t> </a:t>
            </a:r>
            <a:r>
              <a:rPr>
                <a:solidFill>
                  <a:srgbClr val="666666"/>
                </a:solidFill>
                <a:latin typeface="Courier"/>
              </a:rPr>
              <a:t>{</a:t>
            </a:r>
            <a:br/>
            <a:r>
              <a:rPr>
                <a:latin typeface="Courier"/>
              </a:rPr>
              <a:t>   </a:t>
            </a:r>
            <a:r>
              <a:rPr i="1">
                <a:solidFill>
                  <a:srgbClr val="60A0B0"/>
                </a:solidFill>
                <a:latin typeface="Courier"/>
              </a:rPr>
              <a:t>// statement(s)</a:t>
            </a:r>
            <a:br/>
            <a:r>
              <a:rPr>
                <a:solidFill>
                  <a:srgbClr val="666666"/>
                </a:solidFill>
                <a:latin typeface="Courier"/>
              </a:rPr>
              <a:t>}</a:t>
            </a:r>
            <a:br/>
            <a:r>
              <a:rPr b="1">
                <a:solidFill>
                  <a:srgbClr val="007020"/>
                </a:solidFill>
                <a:latin typeface="Courier"/>
              </a:rPr>
              <a:t>else</a:t>
            </a:r>
            <a:r>
              <a:rPr>
                <a:latin typeface="Courier"/>
              </a:rPr>
              <a:t> </a:t>
            </a:r>
            <a:r>
              <a:rPr b="1">
                <a:solidFill>
                  <a:srgbClr val="007020"/>
                </a:solidFill>
                <a:latin typeface="Courier"/>
              </a:rPr>
              <a:t>if</a:t>
            </a:r>
            <a:r>
              <a:rPr>
                <a:solidFill>
                  <a:srgbClr val="666666"/>
                </a:solidFill>
                <a:latin typeface="Courier"/>
              </a:rPr>
              <a:t>(</a:t>
            </a:r>
            <a:r>
              <a:rPr>
                <a:latin typeface="Courier"/>
              </a:rPr>
              <a:t>test expression2</a:t>
            </a:r>
            <a:r>
              <a:rPr>
                <a:solidFill>
                  <a:srgbClr val="666666"/>
                </a:solidFill>
                <a:latin typeface="Courier"/>
              </a:rPr>
              <a:t>)</a:t>
            </a:r>
            <a:r>
              <a:rPr>
                <a:latin typeface="Courier"/>
              </a:rPr>
              <a:t> </a:t>
            </a:r>
            <a:r>
              <a:rPr>
                <a:solidFill>
                  <a:srgbClr val="666666"/>
                </a:solidFill>
                <a:latin typeface="Courier"/>
              </a:rPr>
              <a:t>{</a:t>
            </a:r>
            <a:br/>
            <a:r>
              <a:rPr>
                <a:latin typeface="Courier"/>
              </a:rPr>
              <a:t>   </a:t>
            </a:r>
            <a:r>
              <a:rPr i="1">
                <a:solidFill>
                  <a:srgbClr val="60A0B0"/>
                </a:solidFill>
                <a:latin typeface="Courier"/>
              </a:rPr>
              <a:t>// statement(s)</a:t>
            </a:r>
            <a:br/>
            <a:r>
              <a:rPr>
                <a:solidFill>
                  <a:srgbClr val="666666"/>
                </a:solidFill>
                <a:latin typeface="Courier"/>
              </a:rPr>
              <a:t>}</a:t>
            </a:r>
            <a:br/>
            <a:r>
              <a:rPr b="1">
                <a:solidFill>
                  <a:srgbClr val="007020"/>
                </a:solidFill>
                <a:latin typeface="Courier"/>
              </a:rPr>
              <a:t>else</a:t>
            </a:r>
            <a:r>
              <a:rPr>
                <a:latin typeface="Courier"/>
              </a:rPr>
              <a:t> </a:t>
            </a:r>
            <a:r>
              <a:rPr b="1">
                <a:solidFill>
                  <a:srgbClr val="007020"/>
                </a:solidFill>
                <a:latin typeface="Courier"/>
              </a:rPr>
              <a:t>if</a:t>
            </a:r>
            <a:r>
              <a:rPr>
                <a:latin typeface="Courier"/>
              </a:rPr>
              <a:t> </a:t>
            </a:r>
            <a:r>
              <a:rPr>
                <a:solidFill>
                  <a:srgbClr val="666666"/>
                </a:solidFill>
                <a:latin typeface="Courier"/>
              </a:rPr>
              <a:t>(</a:t>
            </a:r>
            <a:r>
              <a:rPr>
                <a:latin typeface="Courier"/>
              </a:rPr>
              <a:t>test expression3</a:t>
            </a:r>
            <a:r>
              <a:rPr>
                <a:solidFill>
                  <a:srgbClr val="666666"/>
                </a:solidFill>
                <a:latin typeface="Courier"/>
              </a:rPr>
              <a:t>)</a:t>
            </a:r>
            <a:r>
              <a:rPr>
                <a:latin typeface="Courier"/>
              </a:rPr>
              <a:t> </a:t>
            </a:r>
            <a:r>
              <a:rPr>
                <a:solidFill>
                  <a:srgbClr val="666666"/>
                </a:solidFill>
                <a:latin typeface="Courier"/>
              </a:rPr>
              <a:t>{</a:t>
            </a:r>
            <a:br/>
            <a:r>
              <a:rPr>
                <a:latin typeface="Courier"/>
              </a:rPr>
              <a:t>   </a:t>
            </a:r>
            <a:r>
              <a:rPr i="1">
                <a:solidFill>
                  <a:srgbClr val="60A0B0"/>
                </a:solidFill>
                <a:latin typeface="Courier"/>
              </a:rPr>
              <a:t>// statement(s)</a:t>
            </a:r>
            <a:br/>
            <a:r>
              <a:rPr>
                <a:solidFill>
                  <a:srgbClr val="666666"/>
                </a:solidFill>
                <a:latin typeface="Courier"/>
              </a:rPr>
              <a:t>}</a:t>
            </a:r>
            <a:br/>
            <a:r>
              <a:rPr>
                <a:solidFill>
                  <a:srgbClr val="666666"/>
                </a:solidFill>
                <a:latin typeface="Courier"/>
              </a:rPr>
              <a:t>.</a:t>
            </a:r>
            <a:br/>
            <a:r>
              <a:rPr>
                <a:solidFill>
                  <a:srgbClr val="666666"/>
                </a:solidFill>
                <a:latin typeface="Courier"/>
              </a:rPr>
              <a:t>.</a:t>
            </a:r>
            <a:br/>
            <a:r>
              <a:rPr b="1">
                <a:solidFill>
                  <a:srgbClr val="007020"/>
                </a:solidFill>
                <a:latin typeface="Courier"/>
              </a:rPr>
              <a:t>else</a:t>
            </a:r>
            <a:r>
              <a:rPr>
                <a:latin typeface="Courier"/>
              </a:rPr>
              <a:t> </a:t>
            </a:r>
            <a:r>
              <a:rPr>
                <a:solidFill>
                  <a:srgbClr val="666666"/>
                </a:solidFill>
                <a:latin typeface="Courier"/>
              </a:rPr>
              <a:t>{</a:t>
            </a:r>
            <a:br/>
            <a:r>
              <a:rPr>
                <a:latin typeface="Courier"/>
              </a:rPr>
              <a:t>   </a:t>
            </a:r>
            <a:r>
              <a:rPr i="1">
                <a:solidFill>
                  <a:srgbClr val="60A0B0"/>
                </a:solidFill>
                <a:latin typeface="Courier"/>
              </a:rPr>
              <a:t>// statement(s)</a:t>
            </a:r>
            <a:br/>
            <a:r>
              <a:rPr>
                <a:solidFill>
                  <a:srgbClr val="666666"/>
                </a:solidFill>
                <a:latin typeface="Courier"/>
              </a:rPr>
              <a:t>}</a:t>
            </a:r>
          </a:p>
          <a:p>
            <a:pPr lvl="0" indent="0" marL="0">
              <a:spcBef>
                <a:spcPts val="3000"/>
              </a:spcBef>
              <a:buNone/>
            </a:pPr>
            <a:r>
              <a:rPr b="1"/>
              <a:t>Example 3: C if…else Ladder</a:t>
            </a:r>
          </a:p>
          <a:p>
            <a:pPr lvl="0" indent="0">
              <a:buNone/>
            </a:pPr>
            <a:r>
              <a:rPr i="1">
                <a:solidFill>
                  <a:srgbClr val="60A0B0"/>
                </a:solidFill>
                <a:latin typeface="Courier"/>
              </a:rPr>
              <a:t>// Program to relate two integers using =, &gt; or &lt; symbol</a:t>
            </a:r>
            <a:b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int</a:t>
            </a:r>
            <a:r>
              <a:rPr>
                <a:latin typeface="Courier"/>
              </a:rPr>
              <a:t> number1</a:t>
            </a:r>
            <a:r>
              <a:rPr>
                <a:solidFill>
                  <a:srgbClr val="666666"/>
                </a:solidFill>
                <a:latin typeface="Courier"/>
              </a:rPr>
              <a:t>,</a:t>
            </a:r>
            <a:r>
              <a:rPr>
                <a:latin typeface="Courier"/>
              </a:rPr>
              <a:t> number2</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two integers: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"%d %d"</a:t>
            </a:r>
            <a:r>
              <a:rPr>
                <a:solidFill>
                  <a:srgbClr val="666666"/>
                </a:solidFill>
                <a:latin typeface="Courier"/>
              </a:rPr>
              <a:t>,</a:t>
            </a:r>
            <a:r>
              <a:rPr>
                <a:latin typeface="Courier"/>
              </a:rPr>
              <a:t> </a:t>
            </a:r>
            <a:r>
              <a:rPr>
                <a:solidFill>
                  <a:srgbClr val="666666"/>
                </a:solidFill>
                <a:latin typeface="Courier"/>
              </a:rPr>
              <a:t>&amp;</a:t>
            </a:r>
            <a:r>
              <a:rPr>
                <a:latin typeface="Courier"/>
              </a:rPr>
              <a:t>number1</a:t>
            </a:r>
            <a:r>
              <a:rPr>
                <a:solidFill>
                  <a:srgbClr val="666666"/>
                </a:solidFill>
                <a:latin typeface="Courier"/>
              </a:rPr>
              <a:t>,</a:t>
            </a:r>
            <a:r>
              <a:rPr>
                <a:latin typeface="Courier"/>
              </a:rPr>
              <a:t> </a:t>
            </a:r>
            <a:r>
              <a:rPr>
                <a:solidFill>
                  <a:srgbClr val="666666"/>
                </a:solidFill>
                <a:latin typeface="Courier"/>
              </a:rPr>
              <a:t>&amp;</a:t>
            </a:r>
            <a:r>
              <a:rPr>
                <a:latin typeface="Courier"/>
              </a:rPr>
              <a:t>number2</a:t>
            </a:r>
            <a:r>
              <a:rPr>
                <a:solidFill>
                  <a:srgbClr val="666666"/>
                </a:solidFill>
                <a:latin typeface="Courier"/>
              </a:rPr>
              <a:t>);</a:t>
            </a:r>
            <a:br/>
            <a:br/>
            <a:r>
              <a:rPr>
                <a:latin typeface="Courier"/>
              </a:rPr>
              <a:t>    </a:t>
            </a:r>
            <a:r>
              <a:rPr i="1">
                <a:solidFill>
                  <a:srgbClr val="60A0B0"/>
                </a:solidFill>
                <a:latin typeface="Courier"/>
              </a:rPr>
              <a:t>//checks if the two integers are equal.</a:t>
            </a:r>
            <a:br/>
            <a:r>
              <a:rPr>
                <a:latin typeface="Courier"/>
              </a:rPr>
              <a:t>    </a:t>
            </a:r>
            <a:r>
              <a:rPr b="1">
                <a:solidFill>
                  <a:srgbClr val="007020"/>
                </a:solidFill>
                <a:latin typeface="Courier"/>
              </a:rPr>
              <a:t>if</a:t>
            </a:r>
            <a:r>
              <a:rPr>
                <a:solidFill>
                  <a:srgbClr val="666666"/>
                </a:solidFill>
                <a:latin typeface="Courier"/>
              </a:rPr>
              <a:t>(</a:t>
            </a:r>
            <a:r>
              <a:rPr>
                <a:latin typeface="Courier"/>
              </a:rPr>
              <a:t>number1 </a:t>
            </a:r>
            <a:r>
              <a:rPr>
                <a:solidFill>
                  <a:srgbClr val="666666"/>
                </a:solidFill>
                <a:latin typeface="Courier"/>
              </a:rPr>
              <a:t>==</a:t>
            </a:r>
            <a:r>
              <a:rPr>
                <a:latin typeface="Courier"/>
              </a:rPr>
              <a:t> number2</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"Result: %d = %d"</a:t>
            </a:r>
            <a:r>
              <a:rPr>
                <a:solidFill>
                  <a:srgbClr val="666666"/>
                </a:solidFill>
                <a:latin typeface="Courier"/>
              </a:rPr>
              <a:t>,</a:t>
            </a:r>
            <a:r>
              <a:rPr>
                <a:latin typeface="Courier"/>
              </a:rPr>
              <a:t>number1</a:t>
            </a:r>
            <a:r>
              <a:rPr>
                <a:solidFill>
                  <a:srgbClr val="666666"/>
                </a:solidFill>
                <a:latin typeface="Courier"/>
              </a:rPr>
              <a:t>,</a:t>
            </a:r>
            <a:r>
              <a:rPr>
                <a:latin typeface="Courier"/>
              </a:rPr>
              <a:t>number2</a:t>
            </a:r>
            <a:r>
              <a:rPr>
                <a:solidFill>
                  <a:srgbClr val="666666"/>
                </a:solidFill>
                <a:latin typeface="Courier"/>
              </a:rPr>
              <a:t>);</a:t>
            </a:r>
            <a:br/>
            <a:r>
              <a:rPr>
                <a:latin typeface="Courier"/>
              </a:rPr>
              <a:t>    </a:t>
            </a:r>
            <a:r>
              <a:rPr>
                <a:solidFill>
                  <a:srgbClr val="666666"/>
                </a:solidFill>
                <a:latin typeface="Courier"/>
              </a:rPr>
              <a:t>}</a:t>
            </a:r>
            <a:br/>
            <a:br/>
            <a:r>
              <a:rPr>
                <a:latin typeface="Courier"/>
              </a:rPr>
              <a:t>    </a:t>
            </a:r>
            <a:r>
              <a:rPr i="1">
                <a:solidFill>
                  <a:srgbClr val="60A0B0"/>
                </a:solidFill>
                <a:latin typeface="Courier"/>
              </a:rPr>
              <a:t>//checks if number1 is greater than number2.</a:t>
            </a:r>
            <a:br/>
            <a:r>
              <a:rPr>
                <a:latin typeface="Courier"/>
              </a:rPr>
              <a:t>    </a:t>
            </a:r>
            <a:r>
              <a:rPr b="1">
                <a:solidFill>
                  <a:srgbClr val="007020"/>
                </a:solidFill>
                <a:latin typeface="Courier"/>
              </a:rPr>
              <a:t>else</a:t>
            </a:r>
            <a:r>
              <a:rPr>
                <a:latin typeface="Courier"/>
              </a:rPr>
              <a:t> </a:t>
            </a:r>
            <a:r>
              <a:rPr b="1">
                <a:solidFill>
                  <a:srgbClr val="007020"/>
                </a:solidFill>
                <a:latin typeface="Courier"/>
              </a:rPr>
              <a:t>if</a:t>
            </a:r>
            <a:r>
              <a:rPr>
                <a:latin typeface="Courier"/>
              </a:rPr>
              <a:t> </a:t>
            </a:r>
            <a:r>
              <a:rPr>
                <a:solidFill>
                  <a:srgbClr val="666666"/>
                </a:solidFill>
                <a:latin typeface="Courier"/>
              </a:rPr>
              <a:t>(</a:t>
            </a:r>
            <a:r>
              <a:rPr>
                <a:latin typeface="Courier"/>
              </a:rPr>
              <a:t>number1 </a:t>
            </a:r>
            <a:r>
              <a:rPr>
                <a:solidFill>
                  <a:srgbClr val="666666"/>
                </a:solidFill>
                <a:latin typeface="Courier"/>
              </a:rPr>
              <a:t>&gt;</a:t>
            </a:r>
            <a:r>
              <a:rPr>
                <a:latin typeface="Courier"/>
              </a:rPr>
              <a:t> number2</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"Result: %d &gt; %d"</a:t>
            </a:r>
            <a:r>
              <a:rPr>
                <a:solidFill>
                  <a:srgbClr val="666666"/>
                </a:solidFill>
                <a:latin typeface="Courier"/>
              </a:rPr>
              <a:t>,</a:t>
            </a:r>
            <a:r>
              <a:rPr>
                <a:latin typeface="Courier"/>
              </a:rPr>
              <a:t> number1</a:t>
            </a:r>
            <a:r>
              <a:rPr>
                <a:solidFill>
                  <a:srgbClr val="666666"/>
                </a:solidFill>
                <a:latin typeface="Courier"/>
              </a:rPr>
              <a:t>,</a:t>
            </a:r>
            <a:r>
              <a:rPr>
                <a:latin typeface="Courier"/>
              </a:rPr>
              <a:t> number2</a:t>
            </a:r>
            <a:r>
              <a:rPr>
                <a:solidFill>
                  <a:srgbClr val="666666"/>
                </a:solidFill>
                <a:latin typeface="Courier"/>
              </a:rPr>
              <a:t>);</a:t>
            </a:r>
            <a:br/>
            <a:r>
              <a:rPr>
                <a:latin typeface="Courier"/>
              </a:rPr>
              <a:t>    </a:t>
            </a:r>
            <a:r>
              <a:rPr>
                <a:solidFill>
                  <a:srgbClr val="666666"/>
                </a:solidFill>
                <a:latin typeface="Courier"/>
              </a:rPr>
              <a:t>}</a:t>
            </a:r>
            <a:br/>
            <a:br/>
            <a:r>
              <a:rPr>
                <a:latin typeface="Courier"/>
              </a:rPr>
              <a:t>    </a:t>
            </a:r>
            <a:r>
              <a:rPr i="1">
                <a:solidFill>
                  <a:srgbClr val="60A0B0"/>
                </a:solidFill>
                <a:latin typeface="Courier"/>
              </a:rPr>
              <a:t>//checks if both test expressions are false</a:t>
            </a:r>
            <a:br/>
            <a:r>
              <a:rPr>
                <a:latin typeface="Courier"/>
              </a:rPr>
              <a:t>    </a:t>
            </a:r>
            <a:r>
              <a:rPr b="1">
                <a:solidFill>
                  <a:srgbClr val="007020"/>
                </a:solidFill>
                <a:latin typeface="Courier"/>
              </a:rPr>
              <a:t>else</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"Result: %d &lt; %d"</a:t>
            </a:r>
            <a:r>
              <a:rPr>
                <a:solidFill>
                  <a:srgbClr val="666666"/>
                </a:solidFill>
                <a:latin typeface="Courier"/>
              </a:rPr>
              <a:t>,</a:t>
            </a:r>
            <a:r>
              <a:rPr>
                <a:latin typeface="Courier"/>
              </a:rPr>
              <a:t>number1</a:t>
            </a:r>
            <a:r>
              <a:rPr>
                <a:solidFill>
                  <a:srgbClr val="666666"/>
                </a:solidFill>
                <a:latin typeface="Courier"/>
              </a:rPr>
              <a:t>,</a:t>
            </a:r>
            <a:r>
              <a:rPr>
                <a:latin typeface="Courier"/>
              </a:rPr>
              <a:t> number2</a:t>
            </a:r>
            <a:r>
              <a:rPr>
                <a:solidFill>
                  <a:srgbClr val="666666"/>
                </a:solidFill>
                <a:latin typeface="Courier"/>
              </a:rPr>
              <a:t>);</a:t>
            </a:r>
            <a:br/>
            <a:r>
              <a:rPr>
                <a:latin typeface="Courier"/>
              </a:rPr>
              <a:t>    </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Enter two integers: 12</a:t>
            </a:r>
            <a:br/>
            <a:r>
              <a:rPr>
                <a:latin typeface="Courier"/>
              </a:rPr>
              <a:t>23</a:t>
            </a:r>
            <a:br/>
            <a:r>
              <a:rPr>
                <a:latin typeface="Courier"/>
              </a:rPr>
              <a:t>Result: 12 </a:t>
            </a:r>
            <a:r>
              <a:rPr>
                <a:solidFill>
                  <a:srgbClr val="666666"/>
                </a:solidFill>
                <a:latin typeface="Courier"/>
              </a:rPr>
              <a:t>&lt;</a:t>
            </a:r>
            <a:r>
              <a:rPr>
                <a:latin typeface="Courier"/>
              </a:rPr>
              <a:t> 23</a:t>
            </a:r>
          </a:p>
          <a:p>
            <a:pPr lvl="0" indent="0" marL="0">
              <a:spcBef>
                <a:spcPts val="3000"/>
              </a:spcBef>
              <a:buNone/>
            </a:pPr>
            <a:r>
              <a:rPr b="1"/>
              <a:t>Nested if…else</a:t>
            </a:r>
          </a:p>
          <a:p>
            <a:pPr lvl="0" indent="0" marL="0">
              <a:buNone/>
            </a:pPr>
            <a:r>
              <a:rPr/>
              <a:t>An </a:t>
            </a:r>
            <a:r>
              <a:rPr>
                <a:latin typeface="Courier"/>
              </a:rPr>
              <a:t>if...else</a:t>
            </a:r>
            <a:r>
              <a:rPr/>
              <a:t> statement can be included within the body of another </a:t>
            </a:r>
            <a:r>
              <a:rPr>
                <a:latin typeface="Courier"/>
              </a:rPr>
              <a:t>if...else</a:t>
            </a:r>
            <a:r>
              <a:rPr/>
              <a:t>statement.</a:t>
            </a:r>
          </a:p>
          <a:p>
            <a:pPr lvl="0" indent="0" marL="0">
              <a:spcBef>
                <a:spcPts val="3000"/>
              </a:spcBef>
              <a:buNone/>
            </a:pPr>
            <a:r>
              <a:rPr b="1"/>
              <a:t>Example 4: Nested if…else</a:t>
            </a:r>
          </a:p>
          <a:p>
            <a:pPr lvl="0" indent="0" marL="0">
              <a:buNone/>
            </a:pPr>
            <a:r>
              <a:rPr/>
              <a:t>This program, similar to the if…else ladder’s example, compares two numbers using, &gt;, and =. To fix this problem, we will utilize a layered if…else expression.</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int</a:t>
            </a:r>
            <a:r>
              <a:rPr>
                <a:latin typeface="Courier"/>
              </a:rPr>
              <a:t> number1</a:t>
            </a:r>
            <a:r>
              <a:rPr>
                <a:solidFill>
                  <a:srgbClr val="666666"/>
                </a:solidFill>
                <a:latin typeface="Courier"/>
              </a:rPr>
              <a:t>,</a:t>
            </a:r>
            <a:r>
              <a:rPr>
                <a:latin typeface="Courier"/>
              </a:rPr>
              <a:t> number2</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two integers: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"%d %d"</a:t>
            </a:r>
            <a:r>
              <a:rPr>
                <a:solidFill>
                  <a:srgbClr val="666666"/>
                </a:solidFill>
                <a:latin typeface="Courier"/>
              </a:rPr>
              <a:t>,</a:t>
            </a:r>
            <a:r>
              <a:rPr>
                <a:latin typeface="Courier"/>
              </a:rPr>
              <a:t> </a:t>
            </a:r>
            <a:r>
              <a:rPr>
                <a:solidFill>
                  <a:srgbClr val="666666"/>
                </a:solidFill>
                <a:latin typeface="Courier"/>
              </a:rPr>
              <a:t>&amp;</a:t>
            </a:r>
            <a:r>
              <a:rPr>
                <a:latin typeface="Courier"/>
              </a:rPr>
              <a:t>number1</a:t>
            </a:r>
            <a:r>
              <a:rPr>
                <a:solidFill>
                  <a:srgbClr val="666666"/>
                </a:solidFill>
                <a:latin typeface="Courier"/>
              </a:rPr>
              <a:t>,</a:t>
            </a:r>
            <a:r>
              <a:rPr>
                <a:latin typeface="Courier"/>
              </a:rPr>
              <a:t> </a:t>
            </a:r>
            <a:r>
              <a:rPr>
                <a:solidFill>
                  <a:srgbClr val="666666"/>
                </a:solidFill>
                <a:latin typeface="Courier"/>
              </a:rPr>
              <a:t>&amp;</a:t>
            </a:r>
            <a:r>
              <a:rPr>
                <a:latin typeface="Courier"/>
              </a:rPr>
              <a:t>number2</a:t>
            </a:r>
            <a:r>
              <a:rPr>
                <a:solidFill>
                  <a:srgbClr val="666666"/>
                </a:solidFill>
                <a:latin typeface="Courier"/>
              </a:rPr>
              <a:t>);</a:t>
            </a:r>
            <a:br/>
            <a:br/>
            <a:r>
              <a:rPr>
                <a:latin typeface="Courier"/>
              </a:rPr>
              <a:t>    </a:t>
            </a:r>
            <a:r>
              <a:rPr b="1">
                <a:solidFill>
                  <a:srgbClr val="007020"/>
                </a:solidFill>
                <a:latin typeface="Courier"/>
              </a:rPr>
              <a:t>if</a:t>
            </a:r>
            <a:r>
              <a:rPr>
                <a:latin typeface="Courier"/>
              </a:rPr>
              <a:t> </a:t>
            </a:r>
            <a:r>
              <a:rPr>
                <a:solidFill>
                  <a:srgbClr val="666666"/>
                </a:solidFill>
                <a:latin typeface="Courier"/>
              </a:rPr>
              <a:t>(</a:t>
            </a:r>
            <a:r>
              <a:rPr>
                <a:latin typeface="Courier"/>
              </a:rPr>
              <a:t>number1 </a:t>
            </a:r>
            <a:r>
              <a:rPr>
                <a:solidFill>
                  <a:srgbClr val="666666"/>
                </a:solidFill>
                <a:latin typeface="Courier"/>
              </a:rPr>
              <a:t>&gt;=</a:t>
            </a:r>
            <a:r>
              <a:rPr>
                <a:latin typeface="Courier"/>
              </a:rPr>
              <a:t> number2</a:t>
            </a:r>
            <a:r>
              <a:rPr>
                <a:solidFill>
                  <a:srgbClr val="666666"/>
                </a:solidFill>
                <a:latin typeface="Courier"/>
              </a:rPr>
              <a:t>)</a:t>
            </a:r>
            <a:r>
              <a:rPr>
                <a:latin typeface="Courier"/>
              </a:rPr>
              <a:t> </a:t>
            </a:r>
            <a:r>
              <a:rPr>
                <a:solidFill>
                  <a:srgbClr val="666666"/>
                </a:solidFill>
                <a:latin typeface="Courier"/>
              </a:rPr>
              <a:t>{</a:t>
            </a:r>
            <a:br/>
            <a:r>
              <a:rPr>
                <a:latin typeface="Courier"/>
              </a:rPr>
              <a:t>      </a:t>
            </a:r>
            <a:r>
              <a:rPr b="1">
                <a:solidFill>
                  <a:srgbClr val="007020"/>
                </a:solidFill>
                <a:latin typeface="Courier"/>
              </a:rPr>
              <a:t>if</a:t>
            </a:r>
            <a:r>
              <a:rPr>
                <a:latin typeface="Courier"/>
              </a:rPr>
              <a:t> </a:t>
            </a:r>
            <a:r>
              <a:rPr>
                <a:solidFill>
                  <a:srgbClr val="666666"/>
                </a:solidFill>
                <a:latin typeface="Courier"/>
              </a:rPr>
              <a:t>(</a:t>
            </a:r>
            <a:r>
              <a:rPr>
                <a:latin typeface="Courier"/>
              </a:rPr>
              <a:t>number1 </a:t>
            </a:r>
            <a:r>
              <a:rPr>
                <a:solidFill>
                  <a:srgbClr val="666666"/>
                </a:solidFill>
                <a:latin typeface="Courier"/>
              </a:rPr>
              <a:t>==</a:t>
            </a:r>
            <a:r>
              <a:rPr>
                <a:latin typeface="Courier"/>
              </a:rPr>
              <a:t> number2</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"Result: %d = %d"</a:t>
            </a:r>
            <a:r>
              <a:rPr>
                <a:solidFill>
                  <a:srgbClr val="666666"/>
                </a:solidFill>
                <a:latin typeface="Courier"/>
              </a:rPr>
              <a:t>,</a:t>
            </a:r>
            <a:r>
              <a:rPr>
                <a:latin typeface="Courier"/>
              </a:rPr>
              <a:t>number1</a:t>
            </a:r>
            <a:r>
              <a:rPr>
                <a:solidFill>
                  <a:srgbClr val="666666"/>
                </a:solidFill>
                <a:latin typeface="Courier"/>
              </a:rPr>
              <a:t>,</a:t>
            </a:r>
            <a:r>
              <a:rPr>
                <a:latin typeface="Courier"/>
              </a:rPr>
              <a:t>number2</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b="1">
                <a:solidFill>
                  <a:srgbClr val="007020"/>
                </a:solidFill>
                <a:latin typeface="Courier"/>
              </a:rPr>
              <a:t>else</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"Result: %d &gt; %d"</a:t>
            </a:r>
            <a:r>
              <a:rPr>
                <a:solidFill>
                  <a:srgbClr val="666666"/>
                </a:solidFill>
                <a:latin typeface="Courier"/>
              </a:rPr>
              <a:t>,</a:t>
            </a:r>
            <a:r>
              <a:rPr>
                <a:latin typeface="Courier"/>
              </a:rPr>
              <a:t> number1</a:t>
            </a:r>
            <a:r>
              <a:rPr>
                <a:solidFill>
                  <a:srgbClr val="666666"/>
                </a:solidFill>
                <a:latin typeface="Courier"/>
              </a:rPr>
              <a:t>,</a:t>
            </a:r>
            <a:r>
              <a:rPr>
                <a:latin typeface="Courier"/>
              </a:rPr>
              <a:t> number2</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b="1">
                <a:solidFill>
                  <a:srgbClr val="007020"/>
                </a:solidFill>
                <a:latin typeface="Courier"/>
              </a:rPr>
              <a:t>else</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"Result: %d &lt; %d"</a:t>
            </a:r>
            <a:r>
              <a:rPr>
                <a:solidFill>
                  <a:srgbClr val="666666"/>
                </a:solidFill>
                <a:latin typeface="Courier"/>
              </a:rPr>
              <a:t>,</a:t>
            </a:r>
            <a:r>
              <a:rPr>
                <a:latin typeface="Courier"/>
              </a:rPr>
              <a:t>number1</a:t>
            </a:r>
            <a:r>
              <a:rPr>
                <a:solidFill>
                  <a:srgbClr val="666666"/>
                </a:solidFill>
                <a:latin typeface="Courier"/>
              </a:rPr>
              <a:t>,</a:t>
            </a:r>
            <a:r>
              <a:rPr>
                <a:latin typeface="Courier"/>
              </a:rPr>
              <a:t> number2</a:t>
            </a:r>
            <a:r>
              <a:rPr>
                <a:solidFill>
                  <a:srgbClr val="666666"/>
                </a:solidFill>
                <a:latin typeface="Courier"/>
              </a:rPr>
              <a:t>);</a:t>
            </a:r>
            <a:br/>
            <a:r>
              <a:rPr>
                <a:latin typeface="Courier"/>
              </a:rPr>
              <a:t>    </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a:t>You do not need to use brackets if the body of an if…else statement contains only one sentence.</a:t>
            </a:r>
          </a:p>
          <a:p>
            <a:pPr lvl="0" indent="0">
              <a:buNone/>
            </a:pPr>
            <a:r>
              <a:rPr b="1">
                <a:solidFill>
                  <a:srgbClr val="007020"/>
                </a:solidFill>
                <a:latin typeface="Courier"/>
              </a:rPr>
              <a:t>if</a:t>
            </a:r>
            <a:r>
              <a:rPr>
                <a:latin typeface="Courier"/>
              </a:rPr>
              <a:t> </a:t>
            </a:r>
            <a:r>
              <a:rPr>
                <a:solidFill>
                  <a:srgbClr val="666666"/>
                </a:solidFill>
                <a:latin typeface="Courier"/>
              </a:rPr>
              <a:t>(</a:t>
            </a:r>
            <a:r>
              <a:rPr>
                <a:latin typeface="Courier"/>
              </a:rPr>
              <a:t>a </a:t>
            </a:r>
            <a:r>
              <a:rPr>
                <a:solidFill>
                  <a:srgbClr val="666666"/>
                </a:solidFill>
                <a:latin typeface="Courier"/>
              </a:rPr>
              <a:t>&gt;</a:t>
            </a:r>
            <a:r>
              <a:rPr>
                <a:latin typeface="Courier"/>
              </a:rPr>
              <a:t> b</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a:t>
            </a:r>
            <a:r>
              <a:rPr>
                <a:solidFill>
                  <a:srgbClr val="666666"/>
                </a:solidFill>
                <a:latin typeface="Courier"/>
              </a:rPr>
              <a:t>);</a:t>
            </a:r>
            <a:br/>
            <a:r>
              <a:rPr>
                <a:solidFill>
                  <a:srgbClr val="666666"/>
                </a:solidFill>
                <a:latin typeface="Courier"/>
              </a:rPr>
              <a:t>}</a:t>
            </a:r>
            <a:br/>
            <a:r>
              <a:rPr>
                <a:latin typeface="Courier"/>
              </a:rPr>
              <a:t>printf</a:t>
            </a:r>
            <a:r>
              <a:rPr>
                <a:solidFill>
                  <a:srgbClr val="666666"/>
                </a:solidFill>
                <a:latin typeface="Courier"/>
              </a:rPr>
              <a:t>(</a:t>
            </a:r>
            <a:r>
              <a:rPr>
                <a:solidFill>
                  <a:srgbClr val="4070A0"/>
                </a:solidFill>
                <a:latin typeface="Courier"/>
              </a:rPr>
              <a:t>"Hi"</a:t>
            </a:r>
            <a:r>
              <a:rPr>
                <a:solidFill>
                  <a:srgbClr val="666666"/>
                </a:solidFill>
                <a:latin typeface="Courier"/>
              </a:rPr>
              <a:t>);</a:t>
            </a:r>
          </a:p>
          <a:p>
            <a:pPr lvl="0" indent="0" marL="0">
              <a:buNone/>
            </a:pPr>
            <a:r>
              <a:rPr/>
              <a:t>is equivalent to</a:t>
            </a:r>
          </a:p>
          <a:p>
            <a:pPr lvl="0" indent="0">
              <a:buNone/>
            </a:pPr>
            <a:r>
              <a:rPr b="1">
                <a:solidFill>
                  <a:srgbClr val="007020"/>
                </a:solidFill>
                <a:latin typeface="Courier"/>
              </a:rPr>
              <a:t>if</a:t>
            </a:r>
            <a:r>
              <a:rPr>
                <a:latin typeface="Courier"/>
              </a:rPr>
              <a:t> </a:t>
            </a:r>
            <a:r>
              <a:rPr>
                <a:solidFill>
                  <a:srgbClr val="666666"/>
                </a:solidFill>
                <a:latin typeface="Courier"/>
              </a:rPr>
              <a:t>(</a:t>
            </a:r>
            <a:r>
              <a:rPr>
                <a:latin typeface="Courier"/>
              </a:rPr>
              <a:t>a </a:t>
            </a:r>
            <a:r>
              <a:rPr>
                <a:solidFill>
                  <a:srgbClr val="666666"/>
                </a:solidFill>
                <a:latin typeface="Courier"/>
              </a:rPr>
              <a:t>&gt;</a:t>
            </a:r>
            <a:r>
              <a:rPr>
                <a:latin typeface="Courier"/>
              </a:rPr>
              <a:t> b</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a:t>
            </a:r>
            <a:r>
              <a:rPr>
                <a:solidFill>
                  <a:srgbClr val="666666"/>
                </a:solidFill>
                <a:latin typeface="Courier"/>
              </a:rPr>
              <a:t>);</a:t>
            </a:r>
            <a:br/>
            <a:r>
              <a:rPr>
                <a:latin typeface="Courier"/>
              </a:rPr>
              <a:t>printf</a:t>
            </a:r>
            <a:r>
              <a:rPr>
                <a:solidFill>
                  <a:srgbClr val="666666"/>
                </a:solidFill>
                <a:latin typeface="Courier"/>
              </a:rPr>
              <a:t>(</a:t>
            </a:r>
            <a:r>
              <a:rPr>
                <a:solidFill>
                  <a:srgbClr val="4070A0"/>
                </a:solidFill>
                <a:latin typeface="Courier"/>
              </a:rPr>
              <a:t>"Hi"</a:t>
            </a:r>
            <a:r>
              <a:rPr>
                <a:solidFill>
                  <a:srgbClr val="666666"/>
                </a:solidFill>
                <a:latin typeface="Courier"/>
              </a:rPr>
              <a: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C for Loop</a:t>
            </a:r>
          </a:p>
        </p:txBody>
      </p:sp>
      <p:sp>
        <p:nvSpPr>
          <p:cNvPr id="4" name="Text Placeholder 3"/>
          <p:cNvSpPr>
            <a:spLocks noGrp="1"/>
          </p:cNvSpPr>
          <p:nvPr>
            <p:ph idx="2" sz="half" type="body"/>
          </p:nvPr>
        </p:nvSpPr>
        <p:spPr/>
        <p:txBody>
          <a:bodyPr/>
          <a:lstStyle/>
          <a:p>
            <a:pPr lvl="0" indent="0" marL="0">
              <a:buNone/>
            </a:pPr>
            <a:r>
              <a:rPr/>
              <a:t>With the assistance of examples, you will learn how to design a for loop in C programming in this article.</a:t>
            </a:r>
          </a:p>
          <a:p>
            <a:pPr lvl="0" indent="0" marL="0">
              <a:buNone/>
            </a:pPr>
            <a:r>
              <a:rPr/>
              <a:t>A loop is a programming construct that is used to repeat a block of code until the stated condition is fulfilled.</a:t>
            </a:r>
          </a:p>
          <a:p>
            <a:pPr lvl="0" indent="0" marL="0">
              <a:buNone/>
            </a:pPr>
            <a:r>
              <a:rPr/>
              <a:t>Loops in C programming are classified into three types:</a:t>
            </a:r>
          </a:p>
          <a:p>
            <a:pPr lvl="0"/>
            <a:r>
              <a:rPr/>
              <a:t>while loop</a:t>
            </a:r>
          </a:p>
          <a:p>
            <a:pPr lvl="0"/>
            <a:r>
              <a:rPr/>
              <a:t>for loop</a:t>
            </a:r>
          </a:p>
          <a:p>
            <a:pPr lvl="0"/>
            <a:r>
              <a:rPr/>
              <a:t>do..while loop</a:t>
            </a:r>
          </a:p>
          <a:p>
            <a:pPr lvl="0" indent="0" marL="0">
              <a:buNone/>
            </a:pPr>
            <a:r>
              <a:rPr/>
              <a:t>This lesson will teach us about the for loop. The while and do…while loops will be covered in the next tutorial.</a:t>
            </a:r>
          </a:p>
          <a:p>
            <a:pPr lvl="0" indent="0" marL="0">
              <a:spcBef>
                <a:spcPts val="3000"/>
              </a:spcBef>
              <a:buNone/>
            </a:pPr>
            <a:r>
              <a:rPr b="1"/>
              <a:t>for Loop</a:t>
            </a:r>
          </a:p>
          <a:p>
            <a:pPr lvl="0" indent="0" marL="0">
              <a:buNone/>
            </a:pPr>
            <a:r>
              <a:rPr/>
              <a:t>The for loop has the following syntax:</a:t>
            </a:r>
          </a:p>
          <a:p>
            <a:pPr lvl="0" indent="0">
              <a:buNone/>
            </a:pPr>
            <a:r>
              <a:rPr b="1">
                <a:solidFill>
                  <a:srgbClr val="007020"/>
                </a:solidFill>
                <a:latin typeface="Courier"/>
              </a:rPr>
              <a:t>for</a:t>
            </a:r>
            <a:r>
              <a:rPr>
                <a:latin typeface="Courier"/>
              </a:rPr>
              <a:t> </a:t>
            </a:r>
            <a:r>
              <a:rPr>
                <a:solidFill>
                  <a:srgbClr val="666666"/>
                </a:solidFill>
                <a:latin typeface="Courier"/>
              </a:rPr>
              <a:t>(</a:t>
            </a:r>
            <a:r>
              <a:rPr>
                <a:latin typeface="Courier"/>
              </a:rPr>
              <a:t>initializationStatement</a:t>
            </a:r>
            <a:r>
              <a:rPr>
                <a:solidFill>
                  <a:srgbClr val="666666"/>
                </a:solidFill>
                <a:latin typeface="Courier"/>
              </a:rPr>
              <a:t>;</a:t>
            </a:r>
            <a:r>
              <a:rPr>
                <a:latin typeface="Courier"/>
              </a:rPr>
              <a:t> testExpression</a:t>
            </a:r>
            <a:r>
              <a:rPr>
                <a:solidFill>
                  <a:srgbClr val="666666"/>
                </a:solidFill>
                <a:latin typeface="Courier"/>
              </a:rPr>
              <a:t>;</a:t>
            </a:r>
            <a:r>
              <a:rPr>
                <a:latin typeface="Courier"/>
              </a:rPr>
              <a:t> updateStatement</a:t>
            </a:r>
            <a:r>
              <a:rPr>
                <a:solidFill>
                  <a:srgbClr val="666666"/>
                </a:solidFill>
                <a:latin typeface="Courier"/>
              </a:rPr>
              <a:t>)</a:t>
            </a:r>
            <a:br/>
            <a:r>
              <a:rPr>
                <a:solidFill>
                  <a:srgbClr val="666666"/>
                </a:solidFill>
                <a:latin typeface="Courier"/>
              </a:rPr>
              <a:t>{</a:t>
            </a:r>
            <a:br/>
            <a:r>
              <a:rPr>
                <a:latin typeface="Courier"/>
              </a:rPr>
              <a:t>    </a:t>
            </a:r>
            <a:r>
              <a:rPr i="1">
                <a:solidFill>
                  <a:srgbClr val="60A0B0"/>
                </a:solidFill>
                <a:latin typeface="Courier"/>
              </a:rPr>
              <a:t>// statements inside the body of loop</a:t>
            </a:r>
            <a:br/>
            <a:r>
              <a:rPr>
                <a:solidFill>
                  <a:srgbClr val="666666"/>
                </a:solidFill>
                <a:latin typeface="Courier"/>
              </a:rPr>
              <a:t>}</a:t>
            </a:r>
          </a:p>
          <a:p>
            <a:pPr lvl="0" indent="0" marL="0">
              <a:spcBef>
                <a:spcPts val="3000"/>
              </a:spcBef>
              <a:buNone/>
            </a:pPr>
            <a:r>
              <a:rPr b="1"/>
              <a:t>How for loop works?</a:t>
            </a:r>
          </a:p>
          <a:p>
            <a:pPr lvl="0" indent="0" marL="0">
              <a:buNone/>
            </a:pPr>
            <a:r>
              <a:rPr/>
              <a:t>The initialization statement is only used once. The test expression is then evaluated. The for loop is ended if the test statement is interpreted as false. If the test expression is true, the statements inside the for loop’s body are performed, and the update expression is updated. The test expression is examined once more. This procedure is repeated until the test expression is false. The loop is terminated when the test expression is false.</a:t>
            </a:r>
          </a:p>
        </p:txBody>
      </p:sp>
      <p:pic>
        <p:nvPicPr>
          <p:cNvPr descr="fig:  https://cdn.programiz.com/sites/tutorial2program/files/c-for-loop.jpg" id="0" name="Picture 1"/>
          <p:cNvPicPr>
            <a:picLocks noGrp="1" noChangeAspect="1"/>
          </p:cNvPicPr>
          <p:nvPr/>
        </p:nvPicPr>
        <p:blipFill>
          <a:blip r:embed="rId2"/>
          <a:stretch>
            <a:fillRect/>
          </a:stretch>
        </p:blipFill>
        <p:spPr bwMode="auto">
          <a:xfrm>
            <a:off x="4216400" y="266700"/>
            <a:ext cx="37973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Flowchart of for loop in C programming</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1: for loop</a:t>
            </a:r>
          </a:p>
          <a:p>
            <a:pPr lvl="0" indent="0">
              <a:buNone/>
            </a:pPr>
            <a:r>
              <a:rPr i="1">
                <a:solidFill>
                  <a:srgbClr val="60A0B0"/>
                </a:solidFill>
                <a:latin typeface="Courier"/>
              </a:rPr>
              <a:t>// Print numbers from 1 to 10</a:t>
            </a:r>
            <a:br/>
            <a:r>
              <a:rPr>
                <a:solidFill>
                  <a:srgbClr val="BC7A00"/>
                </a:solidFill>
                <a:latin typeface="Courier"/>
              </a:rPr>
              <a:t>#include </a:t>
            </a:r>
            <a:r>
              <a:rPr>
                <a:latin typeface="Courier"/>
              </a:rPr>
              <a:t>&lt;stdio.h&gt;</a:t>
            </a:r>
            <a:b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int</a:t>
            </a:r>
            <a:r>
              <a:rPr>
                <a:latin typeface="Courier"/>
              </a:rPr>
              <a:t> i</a:t>
            </a:r>
            <a:r>
              <a:rPr>
                <a:solidFill>
                  <a:srgbClr val="666666"/>
                </a:solidFill>
                <a:latin typeface="Courier"/>
              </a:rPr>
              <a:t>;</a:t>
            </a:r>
            <a:br/>
            <a:br/>
            <a:r>
              <a:rPr>
                <a:latin typeface="Courier"/>
              </a:rPr>
              <a:t>  </a:t>
            </a:r>
            <a:r>
              <a:rPr b="1">
                <a:solidFill>
                  <a:srgbClr val="007020"/>
                </a:solidFill>
                <a:latin typeface="Courier"/>
              </a:rPr>
              <a:t>for</a:t>
            </a:r>
            <a:r>
              <a:rPr>
                <a:latin typeface="Courier"/>
              </a:rPr>
              <a:t> </a:t>
            </a:r>
            <a:r>
              <a:rPr>
                <a:solidFill>
                  <a:srgbClr val="666666"/>
                </a:solidFill>
                <a:latin typeface="Courier"/>
              </a:rPr>
              <a:t>(</a:t>
            </a:r>
            <a:r>
              <a:rPr>
                <a:latin typeface="Courier"/>
              </a:rPr>
              <a:t>i </a:t>
            </a:r>
            <a:r>
              <a:rPr>
                <a:solidFill>
                  <a:srgbClr val="666666"/>
                </a:solidFill>
                <a:latin typeface="Courier"/>
              </a:rPr>
              <a:t>=</a:t>
            </a:r>
            <a:r>
              <a:rPr>
                <a:latin typeface="Courier"/>
              </a:rPr>
              <a:t> </a:t>
            </a:r>
            <a:r>
              <a:rPr>
                <a:solidFill>
                  <a:srgbClr val="40A070"/>
                </a:solidFill>
                <a:latin typeface="Courier"/>
              </a:rPr>
              <a:t>1</a:t>
            </a:r>
            <a:r>
              <a:rPr>
                <a:solidFill>
                  <a:srgbClr val="666666"/>
                </a:solidFill>
                <a:latin typeface="Courier"/>
              </a:rPr>
              <a:t>;</a:t>
            </a:r>
            <a:r>
              <a:rPr>
                <a:latin typeface="Courier"/>
              </a:rPr>
              <a:t> i </a:t>
            </a:r>
            <a:r>
              <a:rPr>
                <a:solidFill>
                  <a:srgbClr val="666666"/>
                </a:solidFill>
                <a:latin typeface="Courier"/>
              </a:rPr>
              <a:t>&lt;</a:t>
            </a:r>
            <a:r>
              <a:rPr>
                <a:latin typeface="Courier"/>
              </a:rPr>
              <a:t> </a:t>
            </a:r>
            <a:r>
              <a:rPr>
                <a:solidFill>
                  <a:srgbClr val="40A070"/>
                </a:solidFill>
                <a:latin typeface="Courier"/>
              </a:rPr>
              <a:t>11</a:t>
            </a:r>
            <a:r>
              <a:rPr>
                <a:solidFill>
                  <a:srgbClr val="666666"/>
                </a:solidFill>
                <a:latin typeface="Courier"/>
              </a:rPr>
              <a:t>;</a:t>
            </a:r>
            <a:r>
              <a:rPr>
                <a:latin typeface="Courier"/>
              </a:rPr>
              <a:t> </a:t>
            </a:r>
            <a:r>
              <a:rPr>
                <a:solidFill>
                  <a:srgbClr val="666666"/>
                </a:solidFill>
                <a:latin typeface="Courier"/>
              </a:rPr>
              <a:t>++</a:t>
            </a:r>
            <a:r>
              <a:rPr>
                <a:latin typeface="Courier"/>
              </a:rPr>
              <a:t>i</a:t>
            </a:r>
            <a:r>
              <a:rPr>
                <a:solidFill>
                  <a:srgbClr val="666666"/>
                </a:solidFill>
                <a:latin typeface="Courier"/>
              </a:rPr>
              <a:t>)</a:t>
            </a:r>
            <a:b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a:t>
            </a:r>
            <a:r>
              <a:rPr>
                <a:solidFill>
                  <a:srgbClr val="666666"/>
                </a:solidFill>
                <a:latin typeface="Courier"/>
              </a:rPr>
              <a:t>,</a:t>
            </a:r>
            <a:r>
              <a:rPr>
                <a:latin typeface="Courier"/>
              </a:rPr>
              <a:t> i</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1 2 3 4 5 6 7 8 9 10</a:t>
            </a:r>
          </a:p>
          <a:p>
            <a:pPr lvl="0" indent="-457200" marL="457200">
              <a:buAutoNum type="arabicPeriod"/>
            </a:pPr>
            <a:r>
              <a:rPr/>
              <a:t>i is initialized to 1.</a:t>
            </a:r>
          </a:p>
          <a:p>
            <a:pPr lvl="0" indent="-457200" marL="457200">
              <a:buAutoNum type="arabicPeriod"/>
            </a:pPr>
            <a:r>
              <a:rPr/>
              <a:t>The test expression </a:t>
            </a:r>
            <a:r>
              <a:rPr>
                <a:latin typeface="Courier"/>
              </a:rPr>
              <a:t>i &lt; 11</a:t>
            </a:r>
            <a:r>
              <a:rPr/>
              <a:t> is evaluated. Since 1 less than 11 is true, the body of </a:t>
            </a:r>
            <a:r>
              <a:rPr>
                <a:latin typeface="Courier"/>
              </a:rPr>
              <a:t>for</a:t>
            </a:r>
            <a:r>
              <a:rPr/>
              <a:t> loop is executed. This will print the </a:t>
            </a:r>
            <a:r>
              <a:rPr b="1"/>
              <a:t>1</a:t>
            </a:r>
            <a:r>
              <a:rPr/>
              <a:t> (value of i) on the screen.</a:t>
            </a:r>
          </a:p>
          <a:p>
            <a:pPr lvl="0" indent="-457200" marL="457200">
              <a:buAutoNum type="arabicPeriod"/>
            </a:pPr>
            <a:r>
              <a:rPr/>
              <a:t>The update statement </a:t>
            </a:r>
            <a:r>
              <a:rPr>
                <a:latin typeface="Courier"/>
              </a:rPr>
              <a:t>++i</a:t>
            </a:r>
            <a:r>
              <a:rPr/>
              <a:t> is executed. Now, the value of i will be 2. Again, the test expression is evaluated to true, and the body of </a:t>
            </a:r>
            <a:r>
              <a:rPr>
                <a:latin typeface="Courier"/>
              </a:rPr>
              <a:t>for</a:t>
            </a:r>
            <a:r>
              <a:rPr/>
              <a:t> loop is executed. This will print </a:t>
            </a:r>
            <a:r>
              <a:rPr b="1"/>
              <a:t>2</a:t>
            </a:r>
            <a:r>
              <a:rPr/>
              <a:t> (value of i) on the screen.</a:t>
            </a:r>
          </a:p>
          <a:p>
            <a:pPr lvl="0" indent="-457200" marL="457200">
              <a:buAutoNum type="arabicPeriod"/>
            </a:pPr>
            <a:r>
              <a:rPr/>
              <a:t>Again, the update statement </a:t>
            </a:r>
            <a:r>
              <a:rPr>
                <a:latin typeface="Courier"/>
              </a:rPr>
              <a:t>++i</a:t>
            </a:r>
            <a:r>
              <a:rPr/>
              <a:t> is executed and the test expression </a:t>
            </a:r>
            <a:r>
              <a:rPr>
                <a:latin typeface="Courier"/>
              </a:rPr>
              <a:t>i &lt; 11</a:t>
            </a:r>
            <a:r>
              <a:rPr/>
              <a:t> is evaluated. This process goes on until i becomes 11.</a:t>
            </a:r>
          </a:p>
          <a:p>
            <a:pPr lvl="0" indent="-457200" marL="457200">
              <a:buAutoNum type="arabicPeriod"/>
            </a:pPr>
            <a:r>
              <a:rPr/>
              <a:t>When i becomes 11, i &lt; 11 will be false, and the </a:t>
            </a:r>
            <a:r>
              <a:rPr>
                <a:latin typeface="Courier"/>
              </a:rPr>
              <a:t>for</a:t>
            </a:r>
            <a:r>
              <a:rPr/>
              <a:t> loop terminates.</a:t>
            </a:r>
          </a:p>
          <a:p>
            <a:pPr lvl="0" indent="0" marL="0">
              <a:spcBef>
                <a:spcPts val="3000"/>
              </a:spcBef>
              <a:buNone/>
            </a:pPr>
            <a:r>
              <a:rPr b="1"/>
              <a:t>Example 2: for loop</a:t>
            </a:r>
          </a:p>
          <a:p>
            <a:pPr lvl="0" indent="0">
              <a:buNone/>
            </a:pPr>
            <a:r>
              <a:rPr i="1">
                <a:solidFill>
                  <a:srgbClr val="60A0B0"/>
                </a:solidFill>
                <a:latin typeface="Courier"/>
              </a:rPr>
              <a:t>// Program to calculate the sum of first n natural numbers</a:t>
            </a:r>
            <a:br/>
            <a:r>
              <a:rPr i="1">
                <a:solidFill>
                  <a:srgbClr val="60A0B0"/>
                </a:solidFill>
                <a:latin typeface="Courier"/>
              </a:rPr>
              <a:t>// Positive integers 1,2,3...n are known as natural numbers</a:t>
            </a:r>
            <a:b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int</a:t>
            </a:r>
            <a:r>
              <a:rPr>
                <a:latin typeface="Courier"/>
              </a:rPr>
              <a:t> num</a:t>
            </a:r>
            <a:r>
              <a:rPr>
                <a:solidFill>
                  <a:srgbClr val="666666"/>
                </a:solidFill>
                <a:latin typeface="Courier"/>
              </a:rPr>
              <a:t>,</a:t>
            </a:r>
            <a:r>
              <a:rPr>
                <a:latin typeface="Courier"/>
              </a:rPr>
              <a:t> count</a:t>
            </a:r>
            <a:r>
              <a:rPr>
                <a:solidFill>
                  <a:srgbClr val="666666"/>
                </a:solidFill>
                <a:latin typeface="Courier"/>
              </a:rPr>
              <a:t>,</a:t>
            </a:r>
            <a:r>
              <a:rPr>
                <a:latin typeface="Courier"/>
              </a:rPr>
              <a:t> sum </a:t>
            </a:r>
            <a:r>
              <a:rPr>
                <a:solidFill>
                  <a:srgbClr val="666666"/>
                </a:solidFill>
                <a:latin typeface="Courier"/>
              </a:rPr>
              <a:t>=</a:t>
            </a:r>
            <a:r>
              <a:rPr>
                <a:latin typeface="Courier"/>
              </a:rPr>
              <a:t> </a:t>
            </a:r>
            <a:r>
              <a:rPr>
                <a:solidFill>
                  <a:srgbClr val="40A070"/>
                </a:solidFill>
                <a:latin typeface="Courier"/>
              </a:rPr>
              <a:t>0</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"Enter a positive integer: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"%d"</a:t>
            </a:r>
            <a:r>
              <a:rPr>
                <a:solidFill>
                  <a:srgbClr val="666666"/>
                </a:solidFill>
                <a:latin typeface="Courier"/>
              </a:rPr>
              <a:t>,</a:t>
            </a:r>
            <a:r>
              <a:rPr>
                <a:latin typeface="Courier"/>
              </a:rPr>
              <a:t> </a:t>
            </a:r>
            <a:r>
              <a:rPr>
                <a:solidFill>
                  <a:srgbClr val="666666"/>
                </a:solidFill>
                <a:latin typeface="Courier"/>
              </a:rPr>
              <a:t>&amp;</a:t>
            </a:r>
            <a:r>
              <a:rPr>
                <a:latin typeface="Courier"/>
              </a:rPr>
              <a:t>num</a:t>
            </a:r>
            <a:r>
              <a:rPr>
                <a:solidFill>
                  <a:srgbClr val="666666"/>
                </a:solidFill>
                <a:latin typeface="Courier"/>
              </a:rPr>
              <a:t>);</a:t>
            </a:r>
            <a:br/>
            <a:br/>
            <a:r>
              <a:rPr>
                <a:latin typeface="Courier"/>
              </a:rPr>
              <a:t>    </a:t>
            </a:r>
            <a:r>
              <a:rPr i="1">
                <a:solidFill>
                  <a:srgbClr val="60A0B0"/>
                </a:solidFill>
                <a:latin typeface="Courier"/>
              </a:rPr>
              <a:t>// for loop terminates when num is less than count</a:t>
            </a:r>
            <a:br/>
            <a:r>
              <a:rPr>
                <a:latin typeface="Courier"/>
              </a:rPr>
              <a:t>    </a:t>
            </a:r>
            <a:r>
              <a:rPr b="1">
                <a:solidFill>
                  <a:srgbClr val="007020"/>
                </a:solidFill>
                <a:latin typeface="Courier"/>
              </a:rPr>
              <a:t>for</a:t>
            </a:r>
            <a:r>
              <a:rPr>
                <a:solidFill>
                  <a:srgbClr val="666666"/>
                </a:solidFill>
                <a:latin typeface="Courier"/>
              </a:rPr>
              <a:t>(</a:t>
            </a:r>
            <a:r>
              <a:rPr>
                <a:latin typeface="Courier"/>
              </a:rPr>
              <a:t>count </a:t>
            </a:r>
            <a:r>
              <a:rPr>
                <a:solidFill>
                  <a:srgbClr val="666666"/>
                </a:solidFill>
                <a:latin typeface="Courier"/>
              </a:rPr>
              <a:t>=</a:t>
            </a:r>
            <a:r>
              <a:rPr>
                <a:latin typeface="Courier"/>
              </a:rPr>
              <a:t> </a:t>
            </a:r>
            <a:r>
              <a:rPr>
                <a:solidFill>
                  <a:srgbClr val="40A070"/>
                </a:solidFill>
                <a:latin typeface="Courier"/>
              </a:rPr>
              <a:t>1</a:t>
            </a:r>
            <a:r>
              <a:rPr>
                <a:solidFill>
                  <a:srgbClr val="666666"/>
                </a:solidFill>
                <a:latin typeface="Courier"/>
              </a:rPr>
              <a:t>;</a:t>
            </a:r>
            <a:r>
              <a:rPr>
                <a:latin typeface="Courier"/>
              </a:rPr>
              <a:t> count </a:t>
            </a:r>
            <a:r>
              <a:rPr>
                <a:solidFill>
                  <a:srgbClr val="666666"/>
                </a:solidFill>
                <a:latin typeface="Courier"/>
              </a:rPr>
              <a:t>&lt;=</a:t>
            </a:r>
            <a:r>
              <a:rPr>
                <a:latin typeface="Courier"/>
              </a:rPr>
              <a:t> num</a:t>
            </a:r>
            <a:r>
              <a:rPr>
                <a:solidFill>
                  <a:srgbClr val="666666"/>
                </a:solidFill>
                <a:latin typeface="Courier"/>
              </a:rPr>
              <a:t>;</a:t>
            </a:r>
            <a:r>
              <a:rPr>
                <a:latin typeface="Courier"/>
              </a:rPr>
              <a:t> </a:t>
            </a:r>
            <a:r>
              <a:rPr>
                <a:solidFill>
                  <a:srgbClr val="666666"/>
                </a:solidFill>
                <a:latin typeface="Courier"/>
              </a:rPr>
              <a:t>++</a:t>
            </a:r>
            <a:r>
              <a:rPr>
                <a:latin typeface="Courier"/>
              </a:rPr>
              <a:t>count</a:t>
            </a:r>
            <a:r>
              <a:rPr>
                <a:solidFill>
                  <a:srgbClr val="666666"/>
                </a:solidFill>
                <a:latin typeface="Courier"/>
              </a:rPr>
              <a:t>)</a:t>
            </a:r>
            <a:br/>
            <a:r>
              <a:rPr>
                <a:latin typeface="Courier"/>
              </a:rPr>
              <a:t>    </a:t>
            </a:r>
            <a:r>
              <a:rPr>
                <a:solidFill>
                  <a:srgbClr val="666666"/>
                </a:solidFill>
                <a:latin typeface="Courier"/>
              </a:rPr>
              <a:t>{</a:t>
            </a:r>
            <a:br/>
            <a:r>
              <a:rPr>
                <a:latin typeface="Courier"/>
              </a:rPr>
              <a:t>        sum </a:t>
            </a:r>
            <a:r>
              <a:rPr>
                <a:solidFill>
                  <a:srgbClr val="666666"/>
                </a:solidFill>
                <a:latin typeface="Courier"/>
              </a:rPr>
              <a:t>+=</a:t>
            </a:r>
            <a:r>
              <a:rPr>
                <a:latin typeface="Courier"/>
              </a:rPr>
              <a:t> count</a:t>
            </a:r>
            <a:r>
              <a:rPr>
                <a:solidFill>
                  <a:srgbClr val="666666"/>
                </a:solidFill>
                <a:latin typeface="Courier"/>
              </a:rPr>
              <a:t>;</a:t>
            </a:r>
            <a:br/>
            <a:r>
              <a:rPr>
                <a:latin typeface="Courier"/>
              </a:rPr>
              <a:t>    </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"Sum = %d"</a:t>
            </a:r>
            <a:r>
              <a:rPr>
                <a:solidFill>
                  <a:srgbClr val="666666"/>
                </a:solidFill>
                <a:latin typeface="Courier"/>
              </a:rPr>
              <a:t>,</a:t>
            </a:r>
            <a:r>
              <a:rPr>
                <a:latin typeface="Courier"/>
              </a:rPr>
              <a:t> sum</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Enter a positive integer: 10</a:t>
            </a:r>
            <a:br/>
            <a:r>
              <a:rPr>
                <a:latin typeface="Courier"/>
              </a:rPr>
              <a:t>Sum = 55</a:t>
            </a:r>
          </a:p>
          <a:p>
            <a:pPr lvl="0" indent="0" marL="0">
              <a:buNone/>
            </a:pPr>
            <a:r>
              <a:rPr/>
              <a:t>The value entered by the user is stored in the variable num. Suppose, the user entered 10.</a:t>
            </a:r>
          </a:p>
          <a:p>
            <a:pPr lvl="0" indent="0" marL="0">
              <a:buNone/>
            </a:pPr>
            <a:r>
              <a:rPr/>
              <a:t>The count is initialized to 1 and the test expression is evaluated. Since the test expression </a:t>
            </a:r>
            <a:r>
              <a:rPr>
                <a:latin typeface="Courier"/>
              </a:rPr>
              <a:t>count&lt;=num</a:t>
            </a:r>
            <a:r>
              <a:rPr/>
              <a:t> (1 less than or equal to 10) is true, the body of </a:t>
            </a:r>
            <a:r>
              <a:rPr>
                <a:latin typeface="Courier"/>
              </a:rPr>
              <a:t>for</a:t>
            </a:r>
            <a:r>
              <a:rPr/>
              <a:t> loop is executed and the value of sum will equal to 1.</a:t>
            </a:r>
          </a:p>
          <a:p>
            <a:pPr lvl="0" indent="0" marL="0">
              <a:buNone/>
            </a:pPr>
            <a:r>
              <a:rPr/>
              <a:t>Then, the update statement </a:t>
            </a:r>
            <a:r>
              <a:rPr>
                <a:latin typeface="Courier"/>
              </a:rPr>
              <a:t>++count</a:t>
            </a:r>
            <a:r>
              <a:rPr/>
              <a:t> is executed and count will equal to 2. Again, the test expression is evaluated. Since 2 is also less than 10, the test expression is evaluated to true and the body of the </a:t>
            </a:r>
            <a:r>
              <a:rPr>
                <a:latin typeface="Courier"/>
              </a:rPr>
              <a:t>for</a:t>
            </a:r>
            <a:r>
              <a:rPr/>
              <a:t> loop is executed. Now, sum will equal 3.</a:t>
            </a:r>
          </a:p>
          <a:p>
            <a:pPr lvl="0" indent="0" marL="0">
              <a:buNone/>
            </a:pPr>
            <a:r>
              <a:rPr/>
              <a:t>This process goes on and the sum is calculated until the count reaches 11.</a:t>
            </a:r>
          </a:p>
          <a:p>
            <a:pPr lvl="0" indent="0" marL="0">
              <a:buNone/>
            </a:pPr>
            <a:r>
              <a:rPr/>
              <a:t>When the count is 11, the test expression is evaluated to 0 (false), and the loop terminates.</a:t>
            </a:r>
          </a:p>
          <a:p>
            <a:pPr lvl="0" indent="0" marL="0">
              <a:buNone/>
            </a:pPr>
            <a:r>
              <a:rPr/>
              <a:t>Then, the value of </a:t>
            </a:r>
            <a:r>
              <a:rPr>
                <a:latin typeface="Courier"/>
              </a:rPr>
              <a:t>sum</a:t>
            </a:r>
            <a:r>
              <a:rPr/>
              <a:t> is printed on the screen.</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C while and do…while Loop</a:t>
            </a:r>
          </a:p>
        </p:txBody>
      </p:sp>
      <p:sp>
        <p:nvSpPr>
          <p:cNvPr id="4" name="Text Placeholder 3"/>
          <p:cNvSpPr>
            <a:spLocks noGrp="1"/>
          </p:cNvSpPr>
          <p:nvPr>
            <p:ph idx="2" sz="half" type="body"/>
          </p:nvPr>
        </p:nvSpPr>
        <p:spPr/>
        <p:txBody>
          <a:bodyPr/>
          <a:lstStyle/>
          <a:p>
            <a:pPr lvl="0" indent="0" marL="0">
              <a:buNone/>
            </a:pPr>
            <a:r>
              <a:rPr/>
              <a:t>In this tutorial, you will learn to create while and do…while loop in C programming with the help of examples.</a:t>
            </a:r>
          </a:p>
          <a:p>
            <a:pPr lvl="0" indent="0" marL="0">
              <a:buNone/>
            </a:pPr>
            <a:r>
              <a:rPr/>
              <a:t>In programming, loops are used to repeat a block of code until a specified condition is met.</a:t>
            </a:r>
          </a:p>
          <a:p>
            <a:pPr lvl="0" indent="0" marL="0">
              <a:buNone/>
            </a:pPr>
            <a:r>
              <a:rPr/>
              <a:t>C programming has three types of loops.</a:t>
            </a:r>
          </a:p>
          <a:p>
            <a:pPr lvl="0" indent="-457200" marL="457200">
              <a:buAutoNum type="arabicPeriod"/>
            </a:pPr>
            <a:r>
              <a:rPr/>
              <a:t>for loop</a:t>
            </a:r>
          </a:p>
          <a:p>
            <a:pPr lvl="0" indent="-457200" marL="457200">
              <a:buAutoNum type="arabicPeriod"/>
            </a:pPr>
            <a:r>
              <a:rPr/>
              <a:t>while loop</a:t>
            </a:r>
          </a:p>
          <a:p>
            <a:pPr lvl="0" indent="-457200" marL="457200">
              <a:buAutoNum type="arabicPeriod"/>
            </a:pPr>
            <a:r>
              <a:rPr/>
              <a:t>do…while loop</a:t>
            </a:r>
          </a:p>
          <a:p>
            <a:pPr lvl="0" indent="0" marL="0">
              <a:buNone/>
            </a:pPr>
            <a:r>
              <a:rPr/>
              <a:t>In the previous tutorial, we learned about </a:t>
            </a:r>
            <a:r>
              <a:rPr>
                <a:latin typeface="Courier"/>
              </a:rPr>
              <a:t>for</a:t>
            </a:r>
            <a:r>
              <a:rPr/>
              <a:t> loop. In this tutorial, we will learn about </a:t>
            </a:r>
            <a:r>
              <a:rPr>
                <a:latin typeface="Courier"/>
              </a:rPr>
              <a:t>while</a:t>
            </a:r>
            <a:r>
              <a:rPr/>
              <a:t> and </a:t>
            </a:r>
            <a:r>
              <a:rPr>
                <a:latin typeface="Courier"/>
              </a:rPr>
              <a:t>do..while</a:t>
            </a:r>
            <a:r>
              <a:rPr/>
              <a:t> loop.</a:t>
            </a:r>
          </a:p>
          <a:p>
            <a:pPr lvl="0" indent="0" marL="0">
              <a:spcBef>
                <a:spcPts val="3000"/>
              </a:spcBef>
              <a:buNone/>
            </a:pPr>
            <a:r>
              <a:rPr b="1"/>
              <a:t>while loop</a:t>
            </a:r>
          </a:p>
          <a:p>
            <a:pPr lvl="0" indent="0" marL="0">
              <a:buNone/>
            </a:pPr>
            <a:r>
              <a:rPr/>
              <a:t>The syntax of the </a:t>
            </a:r>
            <a:r>
              <a:rPr>
                <a:latin typeface="Courier"/>
              </a:rPr>
              <a:t>while</a:t>
            </a:r>
            <a:r>
              <a:rPr/>
              <a:t> loop is:</a:t>
            </a:r>
          </a:p>
          <a:p>
            <a:pPr lvl="0" indent="0">
              <a:buNone/>
            </a:pPr>
            <a:r>
              <a:rPr b="1">
                <a:solidFill>
                  <a:srgbClr val="007020"/>
                </a:solidFill>
                <a:latin typeface="Courier"/>
              </a:rPr>
              <a:t>while</a:t>
            </a:r>
            <a:r>
              <a:rPr>
                <a:latin typeface="Courier"/>
              </a:rPr>
              <a:t> </a:t>
            </a:r>
            <a:r>
              <a:rPr>
                <a:solidFill>
                  <a:srgbClr val="666666"/>
                </a:solidFill>
                <a:latin typeface="Courier"/>
              </a:rPr>
              <a:t>(</a:t>
            </a:r>
            <a:r>
              <a:rPr>
                <a:latin typeface="Courier"/>
              </a:rPr>
              <a:t>testExpression</a:t>
            </a:r>
            <a:r>
              <a:rPr>
                <a:solidFill>
                  <a:srgbClr val="666666"/>
                </a:solidFill>
                <a:latin typeface="Courier"/>
              </a:rPr>
              <a:t>)</a:t>
            </a:r>
            <a:r>
              <a:rPr>
                <a:latin typeface="Courier"/>
              </a:rPr>
              <a:t> </a:t>
            </a:r>
            <a:r>
              <a:rPr>
                <a:solidFill>
                  <a:srgbClr val="666666"/>
                </a:solidFill>
                <a:latin typeface="Courier"/>
              </a:rPr>
              <a:t>{</a:t>
            </a:r>
            <a:br/>
            <a:r>
              <a:rPr>
                <a:latin typeface="Courier"/>
              </a:rPr>
              <a:t>  </a:t>
            </a:r>
            <a:r>
              <a:rPr i="1">
                <a:solidFill>
                  <a:srgbClr val="60A0B0"/>
                </a:solidFill>
                <a:latin typeface="Courier"/>
              </a:rPr>
              <a:t>// the body of the loop </a:t>
            </a:r>
            <a:br/>
            <a:r>
              <a:rPr>
                <a:solidFill>
                  <a:srgbClr val="666666"/>
                </a:solidFill>
                <a:latin typeface="Courier"/>
              </a:rPr>
              <a:t>}</a:t>
            </a:r>
          </a:p>
          <a:p>
            <a:pPr lvl="0" indent="0" marL="0">
              <a:spcBef>
                <a:spcPts val="3000"/>
              </a:spcBef>
              <a:buNone/>
            </a:pPr>
            <a:r>
              <a:rPr b="1"/>
              <a:t>How while loop works?</a:t>
            </a:r>
          </a:p>
          <a:p>
            <a:pPr lvl="0"/>
            <a:r>
              <a:rPr/>
              <a:t>The </a:t>
            </a:r>
            <a:r>
              <a:rPr>
                <a:latin typeface="Courier"/>
              </a:rPr>
              <a:t>while</a:t>
            </a:r>
            <a:r>
              <a:rPr/>
              <a:t> loop evaluates the </a:t>
            </a:r>
            <a:r>
              <a:rPr>
                <a:latin typeface="Courier"/>
              </a:rPr>
              <a:t>testExpression</a:t>
            </a:r>
            <a:r>
              <a:rPr/>
              <a:t> inside the parentheses </a:t>
            </a:r>
            <a:r>
              <a:rPr>
                <a:latin typeface="Courier"/>
              </a:rPr>
              <a:t>()</a:t>
            </a:r>
            <a:r>
              <a:rPr/>
              <a:t>.</a:t>
            </a:r>
          </a:p>
          <a:p>
            <a:pPr lvl="0"/>
            <a:r>
              <a:rPr/>
              <a:t>If </a:t>
            </a:r>
            <a:r>
              <a:rPr>
                <a:latin typeface="Courier"/>
              </a:rPr>
              <a:t>testExpression</a:t>
            </a:r>
            <a:r>
              <a:rPr/>
              <a:t> is </a:t>
            </a:r>
            <a:r>
              <a:rPr b="1"/>
              <a:t>true</a:t>
            </a:r>
            <a:r>
              <a:rPr/>
              <a:t>, statements inside the body of </a:t>
            </a:r>
            <a:r>
              <a:rPr>
                <a:latin typeface="Courier"/>
              </a:rPr>
              <a:t>while</a:t>
            </a:r>
            <a:r>
              <a:rPr/>
              <a:t> loop are executed. Then, </a:t>
            </a:r>
            <a:r>
              <a:rPr>
                <a:latin typeface="Courier"/>
              </a:rPr>
              <a:t>testExpression</a:t>
            </a:r>
            <a:r>
              <a:rPr/>
              <a:t> is evaluated again.</a:t>
            </a:r>
          </a:p>
          <a:p>
            <a:pPr lvl="0"/>
            <a:r>
              <a:rPr/>
              <a:t>The process goes on until </a:t>
            </a:r>
            <a:r>
              <a:rPr>
                <a:latin typeface="Courier"/>
              </a:rPr>
              <a:t>testExpression</a:t>
            </a:r>
            <a:r>
              <a:rPr/>
              <a:t> is evaluated to </a:t>
            </a:r>
            <a:r>
              <a:rPr b="1"/>
              <a:t>false</a:t>
            </a:r>
            <a:r>
              <a:rPr/>
              <a:t>.</a:t>
            </a:r>
          </a:p>
          <a:p>
            <a:pPr lvl="0"/>
            <a:r>
              <a:rPr/>
              <a:t>If </a:t>
            </a:r>
            <a:r>
              <a:rPr>
                <a:latin typeface="Courier"/>
              </a:rPr>
              <a:t>testExpression</a:t>
            </a:r>
            <a:r>
              <a:rPr/>
              <a:t> is </a:t>
            </a:r>
            <a:r>
              <a:rPr b="1"/>
              <a:t>false</a:t>
            </a:r>
            <a:r>
              <a:rPr/>
              <a:t>, the loop terminates (ends).</a:t>
            </a:r>
          </a:p>
        </p:txBody>
      </p:sp>
      <p:pic>
        <p:nvPicPr>
          <p:cNvPr descr="fig:  https://cdn.programiz.com/sites/tutorial2program/files/c-while-loop_0.jpg" id="0" name="Picture 1"/>
          <p:cNvPicPr>
            <a:picLocks noGrp="1" noChangeAspect="1"/>
          </p:cNvPicPr>
          <p:nvPr/>
        </p:nvPicPr>
        <p:blipFill>
          <a:blip r:embed="rId2"/>
          <a:stretch>
            <a:fillRect/>
          </a:stretch>
        </p:blipFill>
        <p:spPr bwMode="auto">
          <a:xfrm>
            <a:off x="3568700" y="330200"/>
            <a:ext cx="5105400" cy="5207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flowchart of while loop in C programming</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1: while loop</a:t>
            </a:r>
          </a:p>
          <a:p>
            <a:pPr lvl="0" indent="0">
              <a:buNone/>
            </a:pPr>
            <a:r>
              <a:rPr i="1">
                <a:solidFill>
                  <a:srgbClr val="60A0B0"/>
                </a:solidFill>
                <a:latin typeface="Courier"/>
              </a:rPr>
              <a:t>// Print numbers from 1 to 5</a:t>
            </a:r>
            <a:b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int</a:t>
            </a:r>
            <a:r>
              <a:rPr>
                <a:latin typeface="Courier"/>
              </a:rPr>
              <a:t> i </a:t>
            </a:r>
            <a:r>
              <a:rPr>
                <a:solidFill>
                  <a:srgbClr val="666666"/>
                </a:solidFill>
                <a:latin typeface="Courier"/>
              </a:rPr>
              <a:t>=</a:t>
            </a:r>
            <a:r>
              <a:rPr>
                <a:latin typeface="Courier"/>
              </a:rPr>
              <a:t> </a:t>
            </a:r>
            <a:r>
              <a:rPr>
                <a:solidFill>
                  <a:srgbClr val="40A070"/>
                </a:solidFill>
                <a:latin typeface="Courier"/>
              </a:rPr>
              <a:t>1</a:t>
            </a:r>
            <a:r>
              <a:rPr>
                <a:solidFill>
                  <a:srgbClr val="666666"/>
                </a:solidFill>
                <a:latin typeface="Courier"/>
              </a:rPr>
              <a:t>;</a:t>
            </a:r>
            <a:br/>
            <a:br/>
            <a:r>
              <a:rPr>
                <a:latin typeface="Courier"/>
              </a:rPr>
              <a:t>  </a:t>
            </a:r>
            <a:r>
              <a:rPr b="1">
                <a:solidFill>
                  <a:srgbClr val="007020"/>
                </a:solidFill>
                <a:latin typeface="Courier"/>
              </a:rPr>
              <a:t>while</a:t>
            </a:r>
            <a:r>
              <a:rPr>
                <a:latin typeface="Courier"/>
              </a:rPr>
              <a:t> </a:t>
            </a:r>
            <a:r>
              <a:rPr>
                <a:solidFill>
                  <a:srgbClr val="666666"/>
                </a:solidFill>
                <a:latin typeface="Courier"/>
              </a:rPr>
              <a:t>(</a:t>
            </a:r>
            <a:r>
              <a:rPr>
                <a:latin typeface="Courier"/>
              </a:rPr>
              <a:t>i </a:t>
            </a:r>
            <a:r>
              <a:rPr>
                <a:solidFill>
                  <a:srgbClr val="666666"/>
                </a:solidFill>
                <a:latin typeface="Courier"/>
              </a:rPr>
              <a:t>&lt;=</a:t>
            </a:r>
            <a:r>
              <a:rPr>
                <a:latin typeface="Courier"/>
              </a:rPr>
              <a:t> </a:t>
            </a:r>
            <a:r>
              <a:rPr>
                <a:solidFill>
                  <a:srgbClr val="40A070"/>
                </a:solidFill>
                <a:latin typeface="Courier"/>
              </a:rPr>
              <a:t>5</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"%d\n"</a:t>
            </a:r>
            <a:r>
              <a:rPr>
                <a:solidFill>
                  <a:srgbClr val="666666"/>
                </a:solidFill>
                <a:latin typeface="Courier"/>
              </a:rPr>
              <a:t>,</a:t>
            </a:r>
            <a:r>
              <a:rPr>
                <a:latin typeface="Courier"/>
              </a:rPr>
              <a:t> i</a:t>
            </a:r>
            <a:r>
              <a:rPr>
                <a:solidFill>
                  <a:srgbClr val="666666"/>
                </a:solidFill>
                <a:latin typeface="Courier"/>
              </a:rPr>
              <a:t>);</a:t>
            </a:r>
            <a:br/>
            <a:r>
              <a:rPr>
                <a:latin typeface="Courier"/>
              </a:rPr>
              <a:t>    </a:t>
            </a:r>
            <a:r>
              <a:rPr>
                <a:solidFill>
                  <a:srgbClr val="666666"/>
                </a:solidFill>
                <a:latin typeface="Courier"/>
              </a:rPr>
              <a:t>++</a:t>
            </a:r>
            <a:r>
              <a:rPr>
                <a:latin typeface="Courier"/>
              </a:rPr>
              <a:t>i</a:t>
            </a:r>
            <a:r>
              <a:rPr>
                <a:solidFill>
                  <a:srgbClr val="666666"/>
                </a:solidFill>
                <a:latin typeface="Courier"/>
              </a:rPr>
              <a:t>;</a:t>
            </a:r>
            <a:br/>
            <a:r>
              <a:rPr>
                <a:latin typeface="Courier"/>
              </a:rPr>
              <a:t>  </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1</a:t>
            </a:r>
            <a:br/>
            <a:r>
              <a:rPr>
                <a:latin typeface="Courier"/>
              </a:rPr>
              <a:t>2</a:t>
            </a:r>
            <a:br/>
            <a:r>
              <a:rPr>
                <a:latin typeface="Courier"/>
              </a:rPr>
              <a:t>3</a:t>
            </a:r>
            <a:br/>
            <a:r>
              <a:rPr>
                <a:latin typeface="Courier"/>
              </a:rPr>
              <a:t>4</a:t>
            </a:r>
            <a:br/>
            <a:r>
              <a:rPr>
                <a:latin typeface="Courier"/>
              </a:rPr>
              <a:t>5</a:t>
            </a:r>
          </a:p>
          <a:p>
            <a:pPr lvl="0" indent="0" marL="0">
              <a:buNone/>
            </a:pPr>
            <a:r>
              <a:rPr/>
              <a:t>Here, we have initialized i to 1.</a:t>
            </a:r>
          </a:p>
          <a:p>
            <a:pPr lvl="0" indent="-457200" marL="457200">
              <a:buAutoNum type="arabicPeriod"/>
            </a:pPr>
            <a:r>
              <a:rPr/>
              <a:t>When </a:t>
            </a:r>
            <a:r>
              <a:rPr>
                <a:latin typeface="Courier"/>
              </a:rPr>
              <a:t>i = 1</a:t>
            </a:r>
            <a:r>
              <a:rPr/>
              <a:t>, the test expression </a:t>
            </a:r>
            <a:r>
              <a:rPr>
                <a:latin typeface="Courier"/>
              </a:rPr>
              <a:t>i &lt;= 5</a:t>
            </a:r>
            <a:r>
              <a:rPr/>
              <a:t> is </a:t>
            </a:r>
            <a:r>
              <a:rPr b="1"/>
              <a:t>true</a:t>
            </a:r>
            <a:r>
              <a:rPr/>
              <a:t>. Hence, the body of the </a:t>
            </a:r>
            <a:r>
              <a:rPr>
                <a:latin typeface="Courier"/>
              </a:rPr>
              <a:t>while</a:t>
            </a:r>
            <a:r>
              <a:rPr/>
              <a:t> loop is executed. This prints </a:t>
            </a:r>
            <a:r>
              <a:rPr>
                <a:latin typeface="Courier"/>
              </a:rPr>
              <a:t>1</a:t>
            </a:r>
            <a:r>
              <a:rPr/>
              <a:t> on the screen and the value of i is increased to </a:t>
            </a:r>
            <a:r>
              <a:rPr>
                <a:latin typeface="Courier"/>
              </a:rPr>
              <a:t>2</a:t>
            </a:r>
            <a:r>
              <a:rPr/>
              <a:t>.</a:t>
            </a:r>
          </a:p>
          <a:p>
            <a:pPr lvl="0" indent="-457200" marL="457200">
              <a:buAutoNum type="arabicPeriod"/>
            </a:pPr>
            <a:r>
              <a:rPr/>
              <a:t>Now, </a:t>
            </a:r>
            <a:r>
              <a:rPr>
                <a:latin typeface="Courier"/>
              </a:rPr>
              <a:t>i = 2</a:t>
            </a:r>
            <a:r>
              <a:rPr/>
              <a:t>, the test expression </a:t>
            </a:r>
            <a:r>
              <a:rPr>
                <a:latin typeface="Courier"/>
              </a:rPr>
              <a:t>i &lt;= 5</a:t>
            </a:r>
            <a:r>
              <a:rPr/>
              <a:t> is again </a:t>
            </a:r>
            <a:r>
              <a:rPr b="1"/>
              <a:t>true</a:t>
            </a:r>
            <a:r>
              <a:rPr/>
              <a:t>. The body of the </a:t>
            </a:r>
            <a:r>
              <a:rPr>
                <a:latin typeface="Courier"/>
              </a:rPr>
              <a:t>while</a:t>
            </a:r>
            <a:r>
              <a:rPr/>
              <a:t> loop is executed again. This prints </a:t>
            </a:r>
            <a:r>
              <a:rPr>
                <a:latin typeface="Courier"/>
              </a:rPr>
              <a:t>2</a:t>
            </a:r>
            <a:r>
              <a:rPr/>
              <a:t> on the screen and the value of i is increased to </a:t>
            </a:r>
            <a:r>
              <a:rPr>
                <a:latin typeface="Courier"/>
              </a:rPr>
              <a:t>3</a:t>
            </a:r>
            <a:r>
              <a:rPr/>
              <a:t>.</a:t>
            </a:r>
          </a:p>
          <a:p>
            <a:pPr lvl="0" indent="-457200" marL="457200">
              <a:buAutoNum type="arabicPeriod"/>
            </a:pPr>
            <a:r>
              <a:rPr/>
              <a:t>This process goes on until i becomes 6. Then, the test expression </a:t>
            </a:r>
            <a:r>
              <a:rPr>
                <a:latin typeface="Courier"/>
              </a:rPr>
              <a:t>i &lt;= 5</a:t>
            </a:r>
            <a:r>
              <a:rPr/>
              <a:t> will be </a:t>
            </a:r>
            <a:r>
              <a:rPr b="1"/>
              <a:t>false</a:t>
            </a:r>
            <a:r>
              <a:rPr/>
              <a:t> and the loop terminates.</a:t>
            </a:r>
          </a:p>
          <a:p>
            <a:pPr lvl="0" indent="0" marL="0">
              <a:spcBef>
                <a:spcPts val="3000"/>
              </a:spcBef>
              <a:buNone/>
            </a:pPr>
            <a:r>
              <a:rPr b="1"/>
              <a:t>do…while loop</a:t>
            </a:r>
          </a:p>
          <a:p>
            <a:pPr lvl="0" indent="0" marL="0">
              <a:buNone/>
            </a:pPr>
            <a:r>
              <a:rPr/>
              <a:t>The </a:t>
            </a:r>
            <a:r>
              <a:rPr>
                <a:latin typeface="Courier"/>
              </a:rPr>
              <a:t>do..while</a:t>
            </a:r>
            <a:r>
              <a:rPr/>
              <a:t> loop is similar to the </a:t>
            </a:r>
            <a:r>
              <a:rPr>
                <a:latin typeface="Courier"/>
              </a:rPr>
              <a:t>while</a:t>
            </a:r>
            <a:r>
              <a:rPr/>
              <a:t> loop with one important difference. The body of </a:t>
            </a:r>
            <a:r>
              <a:rPr>
                <a:latin typeface="Courier"/>
              </a:rPr>
              <a:t>do...while</a:t>
            </a:r>
            <a:r>
              <a:rPr/>
              <a:t> loop is executed at least once. Only then, the test expression is evaluated.</a:t>
            </a:r>
          </a:p>
          <a:p>
            <a:pPr lvl="0" indent="0" marL="0">
              <a:buNone/>
            </a:pPr>
            <a:r>
              <a:rPr/>
              <a:t>The syntax of the </a:t>
            </a:r>
            <a:r>
              <a:rPr>
                <a:latin typeface="Courier"/>
              </a:rPr>
              <a:t>do...while</a:t>
            </a:r>
            <a:r>
              <a:rPr/>
              <a:t> loop is:</a:t>
            </a:r>
          </a:p>
          <a:p>
            <a:pPr lvl="0" indent="0">
              <a:buNone/>
            </a:pPr>
            <a:r>
              <a:rPr b="1">
                <a:solidFill>
                  <a:srgbClr val="007020"/>
                </a:solidFill>
                <a:latin typeface="Courier"/>
              </a:rPr>
              <a:t>do</a:t>
            </a:r>
            <a:r>
              <a:rPr>
                <a:latin typeface="Courier"/>
              </a:rPr>
              <a:t> </a:t>
            </a:r>
            <a:r>
              <a:rPr>
                <a:solidFill>
                  <a:srgbClr val="666666"/>
                </a:solidFill>
                <a:latin typeface="Courier"/>
              </a:rPr>
              <a:t>{</a:t>
            </a:r>
            <a:br/>
            <a:r>
              <a:rPr>
                <a:latin typeface="Courier"/>
              </a:rPr>
              <a:t>  </a:t>
            </a:r>
            <a:r>
              <a:rPr i="1">
                <a:solidFill>
                  <a:srgbClr val="60A0B0"/>
                </a:solidFill>
                <a:latin typeface="Courier"/>
              </a:rPr>
              <a:t>// the body of the loop</a:t>
            </a:r>
            <a:br/>
            <a:r>
              <a:rPr>
                <a:solidFill>
                  <a:srgbClr val="666666"/>
                </a:solidFill>
                <a:latin typeface="Courier"/>
              </a:rPr>
              <a:t>}</a:t>
            </a:r>
            <a:br/>
            <a:r>
              <a:rPr b="1">
                <a:solidFill>
                  <a:srgbClr val="007020"/>
                </a:solidFill>
                <a:latin typeface="Courier"/>
              </a:rPr>
              <a:t>while</a:t>
            </a:r>
            <a:r>
              <a:rPr>
                <a:latin typeface="Courier"/>
              </a:rPr>
              <a:t> </a:t>
            </a:r>
            <a:r>
              <a:rPr>
                <a:solidFill>
                  <a:srgbClr val="666666"/>
                </a:solidFill>
                <a:latin typeface="Courier"/>
              </a:rPr>
              <a:t>(</a:t>
            </a:r>
            <a:r>
              <a:rPr>
                <a:latin typeface="Courier"/>
              </a:rPr>
              <a:t>testExpression</a:t>
            </a:r>
            <a:r>
              <a:rPr>
                <a:solidFill>
                  <a:srgbClr val="666666"/>
                </a:solidFill>
                <a:latin typeface="Courier"/>
              </a:rPr>
              <a:t>);</a:t>
            </a:r>
          </a:p>
          <a:p>
            <a:pPr lvl="0" indent="0" marL="0">
              <a:spcBef>
                <a:spcPts val="3000"/>
              </a:spcBef>
              <a:buNone/>
            </a:pPr>
            <a:r>
              <a:rPr b="1"/>
              <a:t>How do…while loop works?</a:t>
            </a:r>
          </a:p>
          <a:p>
            <a:pPr lvl="0"/>
            <a:r>
              <a:rPr/>
              <a:t>The body of </a:t>
            </a:r>
            <a:r>
              <a:rPr>
                <a:latin typeface="Courier"/>
              </a:rPr>
              <a:t>do...while</a:t>
            </a:r>
            <a:r>
              <a:rPr/>
              <a:t> loop is executed once. Only then, the </a:t>
            </a:r>
            <a:r>
              <a:rPr>
                <a:latin typeface="Courier"/>
              </a:rPr>
              <a:t>testExpression</a:t>
            </a:r>
            <a:r>
              <a:rPr/>
              <a:t> is evaluated.</a:t>
            </a:r>
          </a:p>
          <a:p>
            <a:pPr lvl="0"/>
            <a:r>
              <a:rPr/>
              <a:t>If </a:t>
            </a:r>
            <a:r>
              <a:rPr>
                <a:latin typeface="Courier"/>
              </a:rPr>
              <a:t>testExpression</a:t>
            </a:r>
            <a:r>
              <a:rPr/>
              <a:t> is </a:t>
            </a:r>
            <a:r>
              <a:rPr b="1"/>
              <a:t>true</a:t>
            </a:r>
            <a:r>
              <a:rPr/>
              <a:t>, the body of the loop is executed again and </a:t>
            </a:r>
            <a:r>
              <a:rPr>
                <a:latin typeface="Courier"/>
              </a:rPr>
              <a:t>testExpression</a:t>
            </a:r>
            <a:r>
              <a:rPr/>
              <a:t> is evaluated once more.</a:t>
            </a:r>
          </a:p>
          <a:p>
            <a:pPr lvl="0"/>
            <a:r>
              <a:rPr/>
              <a:t>This process goes on until </a:t>
            </a:r>
            <a:r>
              <a:rPr>
                <a:latin typeface="Courier"/>
              </a:rPr>
              <a:t>testExpression</a:t>
            </a:r>
            <a:r>
              <a:rPr/>
              <a:t> becomes </a:t>
            </a:r>
            <a:r>
              <a:rPr b="1"/>
              <a:t>false</a:t>
            </a:r>
            <a:r>
              <a:rPr/>
              <a:t>.</a:t>
            </a:r>
          </a:p>
          <a:p>
            <a:pPr lvl="0"/>
            <a:r>
              <a:rPr/>
              <a:t>If </a:t>
            </a:r>
            <a:r>
              <a:rPr>
                <a:latin typeface="Courier"/>
              </a:rPr>
              <a:t>testExpression</a:t>
            </a:r>
            <a:r>
              <a:rPr/>
              <a:t> is </a:t>
            </a:r>
            <a:r>
              <a:rPr b="1"/>
              <a:t>false</a:t>
            </a:r>
            <a:r>
              <a:rPr/>
              <a:t>, the loop ends.</a:t>
            </a:r>
          </a:p>
          <a:p>
            <a:pPr lvl="0" indent="0" marL="0">
              <a:spcBef>
                <a:spcPts val="3000"/>
              </a:spcBef>
              <a:buNone/>
            </a:pPr>
            <a:r>
              <a:rPr b="1"/>
              <a:t>Flowchart of do…while Loop</a:t>
            </a:r>
          </a:p>
        </p:txBody>
      </p:sp>
      <p:pic>
        <p:nvPicPr>
          <p:cNvPr descr="fig:  https://cdn.programiz.com/sites/tutorial2program/files/c-do-while-loop_0.jpg" id="0" name="Picture 1"/>
          <p:cNvPicPr>
            <a:picLocks noGrp="1" noChangeAspect="1"/>
          </p:cNvPicPr>
          <p:nvPr/>
        </p:nvPicPr>
        <p:blipFill>
          <a:blip r:embed="rId2"/>
          <a:stretch>
            <a:fillRect/>
          </a:stretch>
        </p:blipFill>
        <p:spPr bwMode="auto">
          <a:xfrm>
            <a:off x="3568700" y="266700"/>
            <a:ext cx="50927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do while loop flowchart in C programming</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2: do…while loop</a:t>
            </a:r>
          </a:p>
          <a:p>
            <a:pPr lvl="0" indent="0">
              <a:buNone/>
            </a:pPr>
            <a:r>
              <a:rPr i="1">
                <a:solidFill>
                  <a:srgbClr val="60A0B0"/>
                </a:solidFill>
                <a:latin typeface="Courier"/>
              </a:rPr>
              <a:t>// Program to add numbers until the user enters zero</a:t>
            </a:r>
            <a:b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double</a:t>
            </a:r>
            <a:r>
              <a:rPr>
                <a:latin typeface="Courier"/>
              </a:rPr>
              <a:t> number</a:t>
            </a:r>
            <a:r>
              <a:rPr>
                <a:solidFill>
                  <a:srgbClr val="666666"/>
                </a:solidFill>
                <a:latin typeface="Courier"/>
              </a:rPr>
              <a:t>,</a:t>
            </a:r>
            <a:r>
              <a:rPr>
                <a:latin typeface="Courier"/>
              </a:rPr>
              <a:t> sum </a:t>
            </a:r>
            <a:r>
              <a:rPr>
                <a:solidFill>
                  <a:srgbClr val="666666"/>
                </a:solidFill>
                <a:latin typeface="Courier"/>
              </a:rPr>
              <a:t>=</a:t>
            </a:r>
            <a:r>
              <a:rPr>
                <a:latin typeface="Courier"/>
              </a:rPr>
              <a:t> </a:t>
            </a:r>
            <a:r>
              <a:rPr>
                <a:solidFill>
                  <a:srgbClr val="40A070"/>
                </a:solidFill>
                <a:latin typeface="Courier"/>
              </a:rPr>
              <a:t>0</a:t>
            </a:r>
            <a:r>
              <a:rPr>
                <a:solidFill>
                  <a:srgbClr val="666666"/>
                </a:solidFill>
                <a:latin typeface="Courier"/>
              </a:rPr>
              <a:t>;</a:t>
            </a:r>
            <a:br/>
            <a:br/>
            <a:r>
              <a:rPr>
                <a:latin typeface="Courier"/>
              </a:rPr>
              <a:t>  </a:t>
            </a:r>
            <a:r>
              <a:rPr i="1">
                <a:solidFill>
                  <a:srgbClr val="60A0B0"/>
                </a:solidFill>
                <a:latin typeface="Courier"/>
              </a:rPr>
              <a:t>// the body of the loop is executed at least once</a:t>
            </a:r>
            <a:br/>
            <a:r>
              <a:rPr>
                <a:latin typeface="Courier"/>
              </a:rPr>
              <a:t>  </a:t>
            </a:r>
            <a:r>
              <a:rPr b="1">
                <a:solidFill>
                  <a:srgbClr val="007020"/>
                </a:solidFill>
                <a:latin typeface="Courier"/>
              </a:rPr>
              <a:t>do</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a number: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"%lf"</a:t>
            </a:r>
            <a:r>
              <a:rPr>
                <a:solidFill>
                  <a:srgbClr val="666666"/>
                </a:solidFill>
                <a:latin typeface="Courier"/>
              </a:rPr>
              <a:t>,</a:t>
            </a:r>
            <a:r>
              <a:rPr>
                <a:latin typeface="Courier"/>
              </a:rPr>
              <a:t> </a:t>
            </a:r>
            <a:r>
              <a:rPr>
                <a:solidFill>
                  <a:srgbClr val="666666"/>
                </a:solidFill>
                <a:latin typeface="Courier"/>
              </a:rPr>
              <a:t>&amp;</a:t>
            </a:r>
            <a:r>
              <a:rPr>
                <a:latin typeface="Courier"/>
              </a:rPr>
              <a:t>number</a:t>
            </a:r>
            <a:r>
              <a:rPr>
                <a:solidFill>
                  <a:srgbClr val="666666"/>
                </a:solidFill>
                <a:latin typeface="Courier"/>
              </a:rPr>
              <a:t>);</a:t>
            </a:r>
            <a:br/>
            <a:r>
              <a:rPr>
                <a:latin typeface="Courier"/>
              </a:rPr>
              <a:t>    sum </a:t>
            </a:r>
            <a:r>
              <a:rPr>
                <a:solidFill>
                  <a:srgbClr val="666666"/>
                </a:solidFill>
                <a:latin typeface="Courier"/>
              </a:rPr>
              <a:t>+=</a:t>
            </a:r>
            <a:r>
              <a:rPr>
                <a:latin typeface="Courier"/>
              </a:rPr>
              <a:t> number</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b="1">
                <a:solidFill>
                  <a:srgbClr val="007020"/>
                </a:solidFill>
                <a:latin typeface="Courier"/>
              </a:rPr>
              <a:t>while</a:t>
            </a:r>
            <a:r>
              <a:rPr>
                <a:solidFill>
                  <a:srgbClr val="666666"/>
                </a:solidFill>
                <a:latin typeface="Courier"/>
              </a:rPr>
              <a:t>(</a:t>
            </a:r>
            <a:r>
              <a:rPr>
                <a:latin typeface="Courier"/>
              </a:rPr>
              <a:t>number </a:t>
            </a:r>
            <a:r>
              <a:rPr>
                <a:solidFill>
                  <a:srgbClr val="666666"/>
                </a:solidFill>
                <a:latin typeface="Courier"/>
              </a:rPr>
              <a:t>!=</a:t>
            </a:r>
            <a:r>
              <a:rPr>
                <a:latin typeface="Courier"/>
              </a:rPr>
              <a:t> </a:t>
            </a:r>
            <a:r>
              <a:rPr>
                <a:solidFill>
                  <a:srgbClr val="40A070"/>
                </a:solidFill>
                <a:latin typeface="Courier"/>
              </a:rPr>
              <a:t>0.0</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"Sum = %.2lf"</a:t>
            </a:r>
            <a:r>
              <a:rPr>
                <a:solidFill>
                  <a:srgbClr val="666666"/>
                </a:solidFill>
                <a:latin typeface="Courier"/>
              </a:rPr>
              <a:t>,</a:t>
            </a:r>
            <a:r>
              <a:rPr>
                <a:latin typeface="Courier"/>
              </a:rPr>
              <a:t>sum</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Enter a number: 1.5</a:t>
            </a:r>
            <a:br/>
            <a:r>
              <a:rPr>
                <a:latin typeface="Courier"/>
              </a:rPr>
              <a:t>Enter a number: 2.4</a:t>
            </a:r>
            <a:br/>
            <a:r>
              <a:rPr>
                <a:latin typeface="Courier"/>
              </a:rPr>
              <a:t>Enter a number: </a:t>
            </a:r>
            <a:r>
              <a:rPr>
                <a:solidFill>
                  <a:srgbClr val="7D9029"/>
                </a:solidFill>
                <a:latin typeface="Courier"/>
              </a:rPr>
              <a:t>-3.4</a:t>
            </a:r>
            <a:br/>
            <a:r>
              <a:rPr>
                <a:latin typeface="Courier"/>
              </a:rPr>
              <a:t>Enter a number: 4.2</a:t>
            </a:r>
            <a:br/>
            <a:r>
              <a:rPr>
                <a:latin typeface="Courier"/>
              </a:rPr>
              <a:t>Enter a number: 0</a:t>
            </a:r>
            <a:br/>
            <a:r>
              <a:rPr>
                <a:latin typeface="Courier"/>
              </a:rPr>
              <a:t>Sum = 4.70</a:t>
            </a:r>
          </a:p>
          <a:p>
            <a:pPr lvl="0" indent="0" marL="0">
              <a:buNone/>
            </a:pPr>
            <a:r>
              <a:rPr/>
              <a:t>Here, we have used a </a:t>
            </a:r>
            <a:r>
              <a:rPr>
                <a:latin typeface="Courier"/>
              </a:rPr>
              <a:t>do...while</a:t>
            </a:r>
            <a:r>
              <a:rPr/>
              <a:t> loop to prompt the user to enter a number. The loop works as long as the input number is not </a:t>
            </a:r>
            <a:r>
              <a:rPr>
                <a:latin typeface="Courier"/>
              </a:rPr>
              <a:t>0</a:t>
            </a:r>
            <a:r>
              <a:rPr/>
              <a:t>.</a:t>
            </a:r>
          </a:p>
          <a:p>
            <a:pPr lvl="0" indent="0" marL="0">
              <a:buNone/>
            </a:pPr>
            <a:r>
              <a:rPr/>
              <a:t>The </a:t>
            </a:r>
            <a:r>
              <a:rPr>
                <a:latin typeface="Courier"/>
              </a:rPr>
              <a:t>do...while</a:t>
            </a:r>
            <a:r>
              <a:rPr/>
              <a:t> loop executes at least once i.e. the first iteration runs without checking the condition. The condition is checked only after the first iteration has been executed.</a:t>
            </a:r>
          </a:p>
          <a:p>
            <a:pPr lvl="0" indent="0">
              <a:buNone/>
            </a:pPr>
            <a:r>
              <a:rPr b="1">
                <a:solidFill>
                  <a:srgbClr val="007020"/>
                </a:solidFill>
                <a:latin typeface="Courier"/>
              </a:rPr>
              <a:t>do</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a number: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"%lf"</a:t>
            </a:r>
            <a:r>
              <a:rPr>
                <a:solidFill>
                  <a:srgbClr val="666666"/>
                </a:solidFill>
                <a:latin typeface="Courier"/>
              </a:rPr>
              <a:t>,</a:t>
            </a:r>
            <a:r>
              <a:rPr>
                <a:latin typeface="Courier"/>
              </a:rPr>
              <a:t> </a:t>
            </a:r>
            <a:r>
              <a:rPr>
                <a:solidFill>
                  <a:srgbClr val="666666"/>
                </a:solidFill>
                <a:latin typeface="Courier"/>
              </a:rPr>
              <a:t>&amp;</a:t>
            </a:r>
            <a:r>
              <a:rPr>
                <a:latin typeface="Courier"/>
              </a:rPr>
              <a:t>number</a:t>
            </a:r>
            <a:r>
              <a:rPr>
                <a:solidFill>
                  <a:srgbClr val="666666"/>
                </a:solidFill>
                <a:latin typeface="Courier"/>
              </a:rPr>
              <a:t>);</a:t>
            </a:r>
            <a:br/>
            <a:r>
              <a:rPr>
                <a:latin typeface="Courier"/>
              </a:rPr>
              <a:t>  sum </a:t>
            </a:r>
            <a:r>
              <a:rPr>
                <a:solidFill>
                  <a:srgbClr val="666666"/>
                </a:solidFill>
                <a:latin typeface="Courier"/>
              </a:rPr>
              <a:t>+=</a:t>
            </a:r>
            <a:r>
              <a:rPr>
                <a:latin typeface="Courier"/>
              </a:rPr>
              <a:t> number</a:t>
            </a:r>
            <a:r>
              <a:rPr>
                <a:solidFill>
                  <a:srgbClr val="666666"/>
                </a:solidFill>
                <a:latin typeface="Courier"/>
              </a:rPr>
              <a:t>;</a:t>
            </a:r>
            <a:br/>
            <a:r>
              <a:rPr>
                <a:solidFill>
                  <a:srgbClr val="666666"/>
                </a:solidFill>
                <a:latin typeface="Courier"/>
              </a:rPr>
              <a:t>}</a:t>
            </a:r>
            <a:br/>
            <a:r>
              <a:rPr b="1">
                <a:solidFill>
                  <a:srgbClr val="007020"/>
                </a:solidFill>
                <a:latin typeface="Courier"/>
              </a:rPr>
              <a:t>while</a:t>
            </a:r>
            <a:r>
              <a:rPr>
                <a:solidFill>
                  <a:srgbClr val="666666"/>
                </a:solidFill>
                <a:latin typeface="Courier"/>
              </a:rPr>
              <a:t>(</a:t>
            </a:r>
            <a:r>
              <a:rPr>
                <a:latin typeface="Courier"/>
              </a:rPr>
              <a:t>number </a:t>
            </a:r>
            <a:r>
              <a:rPr>
                <a:solidFill>
                  <a:srgbClr val="666666"/>
                </a:solidFill>
                <a:latin typeface="Courier"/>
              </a:rPr>
              <a:t>!=</a:t>
            </a:r>
            <a:r>
              <a:rPr>
                <a:latin typeface="Courier"/>
              </a:rPr>
              <a:t> </a:t>
            </a:r>
            <a:r>
              <a:rPr>
                <a:solidFill>
                  <a:srgbClr val="40A070"/>
                </a:solidFill>
                <a:latin typeface="Courier"/>
              </a:rPr>
              <a:t>0.0</a:t>
            </a:r>
            <a:r>
              <a:rPr>
                <a:solidFill>
                  <a:srgbClr val="666666"/>
                </a:solidFill>
                <a:latin typeface="Courier"/>
              </a:rPr>
              <a:t>);</a:t>
            </a:r>
          </a:p>
          <a:p>
            <a:pPr lvl="0" indent="0" marL="0">
              <a:buNone/>
            </a:pPr>
            <a:r>
              <a:rPr/>
              <a:t>So, if the first input is a non-zero number, that number is added to the sum variable and the loop continues to the next iteration. This process is repeated until the user enters </a:t>
            </a:r>
            <a:r>
              <a:rPr>
                <a:latin typeface="Courier"/>
              </a:rPr>
              <a:t>0</a:t>
            </a:r>
            <a:r>
              <a:rPr/>
              <a:t>.</a:t>
            </a:r>
          </a:p>
          <a:p>
            <a:pPr lvl="0" indent="0" marL="0">
              <a:buNone/>
            </a:pPr>
            <a:r>
              <a:rPr/>
              <a:t>But if the first input is 0, there will be no second iteration of the loop and sum becomes </a:t>
            </a:r>
            <a:r>
              <a:rPr>
                <a:latin typeface="Courier"/>
              </a:rPr>
              <a:t>0.0</a:t>
            </a:r>
            <a:r>
              <a:rPr/>
              <a:t>.</a:t>
            </a:r>
          </a:p>
          <a:p>
            <a:pPr lvl="0" indent="0" marL="0">
              <a:buNone/>
            </a:pPr>
            <a:r>
              <a:rPr/>
              <a:t>Outside the loop, we print the value of sum.</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C Functional Console Programming</a:t>
            </a:r>
          </a:p>
        </p:txBody>
      </p:sp>
      <p:sp>
        <p:nvSpPr>
          <p:cNvPr id="4" name="Text Placeholder 3"/>
          <p:cNvSpPr>
            <a:spLocks noGrp="1"/>
          </p:cNvSpPr>
          <p:nvPr>
            <p:ph idx="2" sz="half" type="body"/>
          </p:nvPr>
        </p:nvSpPr>
        <p:spPr/>
        <p:txBody>
          <a:bodyPr/>
          <a:lstStyle/>
          <a:p>
            <a:pPr lvl="0" indent="0" marL="0">
              <a:buNone/>
            </a:pPr>
            <a:r>
              <a:rPr/>
              <a:t>We will use the following course notes and examples.</a:t>
            </a:r>
          </a:p>
          <a:p>
            <a:pPr lvl="0" indent="0" marL="0">
              <a:buNone/>
            </a:pPr>
            <a:r>
              <a:rPr>
                <a:hlinkClick r:id="rId2"/>
              </a:rPr>
              <a:t>Learn C Programming</a:t>
            </a:r>
          </a:p>
        </p:txBody>
      </p:sp>
      <p:pic>
        <p:nvPicPr>
          <p:cNvPr descr="assets/2021-11-01-20-24-01-image.png" id="0" name="Picture 1"/>
          <p:cNvPicPr>
            <a:picLocks noGrp="1" noChangeAspect="1"/>
          </p:cNvPicPr>
          <p:nvPr/>
        </p:nvPicPr>
        <p:blipFill>
          <a:blip r:embed="rId3"/>
          <a:stretch>
            <a:fillRect/>
          </a:stretch>
        </p:blipFill>
        <p:spPr bwMode="auto">
          <a:xfrm>
            <a:off x="3568700" y="2298700"/>
            <a:ext cx="5105400" cy="17907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C break and continue</a:t>
            </a:r>
          </a:p>
        </p:txBody>
      </p:sp>
      <p:sp>
        <p:nvSpPr>
          <p:cNvPr id="4" name="Text Placeholder 3"/>
          <p:cNvSpPr>
            <a:spLocks noGrp="1"/>
          </p:cNvSpPr>
          <p:nvPr>
            <p:ph idx="2" sz="half" type="body"/>
          </p:nvPr>
        </p:nvSpPr>
        <p:spPr/>
        <p:txBody>
          <a:bodyPr/>
          <a:lstStyle/>
          <a:p>
            <a:pPr lvl="0" indent="0" marL="0">
              <a:buNone/>
            </a:pPr>
            <a:r>
              <a:rPr/>
              <a:t>We learned about loops in previous tutorials. In this tutorial, we will learn to use break and continue statements with the help of examples.</a:t>
            </a:r>
          </a:p>
          <a:p>
            <a:pPr lvl="0" indent="0" marL="0">
              <a:spcBef>
                <a:spcPts val="3000"/>
              </a:spcBef>
              <a:buNone/>
            </a:pPr>
            <a:r>
              <a:rPr b="1"/>
              <a:t>C break</a:t>
            </a:r>
          </a:p>
          <a:p>
            <a:pPr lvl="0" indent="0" marL="0">
              <a:buNone/>
            </a:pPr>
            <a:r>
              <a:rPr/>
              <a:t>The break statement ends the loop immediately when it is encountered. Its syntax is:</a:t>
            </a:r>
          </a:p>
          <a:p>
            <a:pPr lvl="0" indent="0">
              <a:buNone/>
            </a:pPr>
            <a:r>
              <a:rPr b="1">
                <a:solidFill>
                  <a:srgbClr val="007020"/>
                </a:solidFill>
                <a:latin typeface="Courier"/>
              </a:rPr>
              <a:t>break</a:t>
            </a:r>
            <a:r>
              <a:rPr>
                <a:solidFill>
                  <a:srgbClr val="666666"/>
                </a:solidFill>
                <a:latin typeface="Courier"/>
              </a:rPr>
              <a:t>;</a:t>
            </a:r>
          </a:p>
          <a:p>
            <a:pPr lvl="0" indent="0" marL="0">
              <a:buNone/>
            </a:pPr>
            <a:r>
              <a:rPr/>
              <a:t>The break statement is almost always used with </a:t>
            </a:r>
            <a:r>
              <a:rPr>
                <a:latin typeface="Courier"/>
              </a:rPr>
              <a:t>if...else</a:t>
            </a:r>
            <a:r>
              <a:rPr/>
              <a:t> statement inside the loop.</a:t>
            </a:r>
          </a:p>
        </p:txBody>
      </p:sp>
      <p:pic>
        <p:nvPicPr>
          <p:cNvPr descr="fig:  https://cdn.programiz.com/sites/tutorial2program/files/c-break-statement-works.jpg" id="0" name="Picture 1"/>
          <p:cNvPicPr>
            <a:picLocks noGrp="1" noChangeAspect="1"/>
          </p:cNvPicPr>
          <p:nvPr/>
        </p:nvPicPr>
        <p:blipFill>
          <a:blip r:embed="rId2"/>
          <a:stretch>
            <a:fillRect/>
          </a:stretch>
        </p:blipFill>
        <p:spPr bwMode="auto">
          <a:xfrm>
            <a:off x="3568700" y="1320800"/>
            <a:ext cx="5105400" cy="3225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Working of break statement</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1: break statement</a:t>
            </a:r>
          </a:p>
          <a:p>
            <a:pPr lvl="0" indent="0">
              <a:buNone/>
            </a:pPr>
            <a:r>
              <a:rPr i="1">
                <a:solidFill>
                  <a:srgbClr val="60A0B0"/>
                </a:solidFill>
                <a:latin typeface="Courier"/>
              </a:rPr>
              <a:t>// Program to calculate the sum of numbers (10 numbers max)</a:t>
            </a:r>
            <a:br/>
            <a:r>
              <a:rPr i="1">
                <a:solidFill>
                  <a:srgbClr val="60A0B0"/>
                </a:solidFill>
                <a:latin typeface="Courier"/>
              </a:rPr>
              <a:t>// If the user enters a negative number, the loop terminates</a:t>
            </a:r>
            <a:br/>
            <a:br/>
            <a:r>
              <a:rPr>
                <a:solidFill>
                  <a:srgbClr val="BC7A00"/>
                </a:solidFill>
                <a:latin typeface="Courier"/>
              </a:rPr>
              <a:t>#include </a:t>
            </a:r>
            <a:r>
              <a:rPr>
                <a:latin typeface="Courier"/>
              </a:rPr>
              <a:t>&lt;stdio.h&gt;</a:t>
            </a:r>
            <a:b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int</a:t>
            </a:r>
            <a:r>
              <a:rPr>
                <a:latin typeface="Courier"/>
              </a:rPr>
              <a:t> i</a:t>
            </a:r>
            <a:r>
              <a:rPr>
                <a:solidFill>
                  <a:srgbClr val="666666"/>
                </a:solidFill>
                <a:latin typeface="Courier"/>
              </a:rPr>
              <a:t>;</a:t>
            </a:r>
            <a:br/>
            <a:r>
              <a:rPr>
                <a:latin typeface="Courier"/>
              </a:rPr>
              <a:t>   </a:t>
            </a:r>
            <a:r>
              <a:rPr>
                <a:solidFill>
                  <a:srgbClr val="902000"/>
                </a:solidFill>
                <a:latin typeface="Courier"/>
              </a:rPr>
              <a:t>double</a:t>
            </a:r>
            <a:r>
              <a:rPr>
                <a:latin typeface="Courier"/>
              </a:rPr>
              <a:t> number</a:t>
            </a:r>
            <a:r>
              <a:rPr>
                <a:solidFill>
                  <a:srgbClr val="666666"/>
                </a:solidFill>
                <a:latin typeface="Courier"/>
              </a:rPr>
              <a:t>,</a:t>
            </a:r>
            <a:r>
              <a:rPr>
                <a:latin typeface="Courier"/>
              </a:rPr>
              <a:t> sum </a:t>
            </a:r>
            <a:r>
              <a:rPr>
                <a:solidFill>
                  <a:srgbClr val="666666"/>
                </a:solidFill>
                <a:latin typeface="Courier"/>
              </a:rPr>
              <a:t>=</a:t>
            </a:r>
            <a:r>
              <a:rPr>
                <a:latin typeface="Courier"/>
              </a:rPr>
              <a:t> </a:t>
            </a:r>
            <a:r>
              <a:rPr>
                <a:solidFill>
                  <a:srgbClr val="40A070"/>
                </a:solidFill>
                <a:latin typeface="Courier"/>
              </a:rPr>
              <a:t>0.0</a:t>
            </a:r>
            <a:r>
              <a:rPr>
                <a:solidFill>
                  <a:srgbClr val="666666"/>
                </a:solidFill>
                <a:latin typeface="Courier"/>
              </a:rPr>
              <a:t>;</a:t>
            </a:r>
            <a:br/>
            <a:br/>
            <a:r>
              <a:rPr>
                <a:latin typeface="Courier"/>
              </a:rPr>
              <a:t>   </a:t>
            </a:r>
            <a:r>
              <a:rPr b="1">
                <a:solidFill>
                  <a:srgbClr val="007020"/>
                </a:solidFill>
                <a:latin typeface="Courier"/>
              </a:rPr>
              <a:t>for</a:t>
            </a:r>
            <a:r>
              <a:rPr>
                <a:latin typeface="Courier"/>
              </a:rPr>
              <a:t> </a:t>
            </a:r>
            <a:r>
              <a:rPr>
                <a:solidFill>
                  <a:srgbClr val="666666"/>
                </a:solidFill>
                <a:latin typeface="Courier"/>
              </a:rPr>
              <a:t>(</a:t>
            </a:r>
            <a:r>
              <a:rPr>
                <a:latin typeface="Courier"/>
              </a:rPr>
              <a:t>i </a:t>
            </a:r>
            <a:r>
              <a:rPr>
                <a:solidFill>
                  <a:srgbClr val="666666"/>
                </a:solidFill>
                <a:latin typeface="Courier"/>
              </a:rPr>
              <a:t>=</a:t>
            </a:r>
            <a:r>
              <a:rPr>
                <a:latin typeface="Courier"/>
              </a:rPr>
              <a:t> </a:t>
            </a:r>
            <a:r>
              <a:rPr>
                <a:solidFill>
                  <a:srgbClr val="40A070"/>
                </a:solidFill>
                <a:latin typeface="Courier"/>
              </a:rPr>
              <a:t>1</a:t>
            </a:r>
            <a:r>
              <a:rPr>
                <a:solidFill>
                  <a:srgbClr val="666666"/>
                </a:solidFill>
                <a:latin typeface="Courier"/>
              </a:rPr>
              <a:t>;</a:t>
            </a:r>
            <a:r>
              <a:rPr>
                <a:latin typeface="Courier"/>
              </a:rPr>
              <a:t> i </a:t>
            </a:r>
            <a:r>
              <a:rPr>
                <a:solidFill>
                  <a:srgbClr val="666666"/>
                </a:solidFill>
                <a:latin typeface="Courier"/>
              </a:rPr>
              <a:t>&lt;=</a:t>
            </a:r>
            <a:r>
              <a:rPr>
                <a:latin typeface="Courier"/>
              </a:rPr>
              <a:t> </a:t>
            </a:r>
            <a:r>
              <a:rPr>
                <a:solidFill>
                  <a:srgbClr val="40A070"/>
                </a:solidFill>
                <a:latin typeface="Courier"/>
              </a:rPr>
              <a:t>10</a:t>
            </a:r>
            <a:r>
              <a:rPr>
                <a:solidFill>
                  <a:srgbClr val="666666"/>
                </a:solidFill>
                <a:latin typeface="Courier"/>
              </a:rPr>
              <a:t>;</a:t>
            </a:r>
            <a:r>
              <a:rPr>
                <a:latin typeface="Courier"/>
              </a:rPr>
              <a:t> </a:t>
            </a:r>
            <a:r>
              <a:rPr>
                <a:solidFill>
                  <a:srgbClr val="666666"/>
                </a:solidFill>
                <a:latin typeface="Courier"/>
              </a:rPr>
              <a:t>++</a:t>
            </a:r>
            <a:r>
              <a:rPr>
                <a:latin typeface="Courier"/>
              </a:rPr>
              <a:t>i</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n%d: "</a:t>
            </a:r>
            <a:r>
              <a:rPr>
                <a:solidFill>
                  <a:srgbClr val="666666"/>
                </a:solidFill>
                <a:latin typeface="Courier"/>
              </a:rPr>
              <a:t>,</a:t>
            </a:r>
            <a:r>
              <a:rPr>
                <a:latin typeface="Courier"/>
              </a:rPr>
              <a:t> i</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"%lf"</a:t>
            </a:r>
            <a:r>
              <a:rPr>
                <a:solidFill>
                  <a:srgbClr val="666666"/>
                </a:solidFill>
                <a:latin typeface="Courier"/>
              </a:rPr>
              <a:t>,</a:t>
            </a:r>
            <a:r>
              <a:rPr>
                <a:latin typeface="Courier"/>
              </a:rPr>
              <a:t> </a:t>
            </a:r>
            <a:r>
              <a:rPr>
                <a:solidFill>
                  <a:srgbClr val="666666"/>
                </a:solidFill>
                <a:latin typeface="Courier"/>
              </a:rPr>
              <a:t>&amp;</a:t>
            </a:r>
            <a:r>
              <a:rPr>
                <a:latin typeface="Courier"/>
              </a:rPr>
              <a:t>number</a:t>
            </a:r>
            <a:r>
              <a:rPr>
                <a:solidFill>
                  <a:srgbClr val="666666"/>
                </a:solidFill>
                <a:latin typeface="Courier"/>
              </a:rPr>
              <a:t>);</a:t>
            </a:r>
            <a:br/>
            <a:br/>
            <a:r>
              <a:rPr>
                <a:latin typeface="Courier"/>
              </a:rPr>
              <a:t>      </a:t>
            </a:r>
            <a:r>
              <a:rPr i="1">
                <a:solidFill>
                  <a:srgbClr val="60A0B0"/>
                </a:solidFill>
                <a:latin typeface="Courier"/>
              </a:rPr>
              <a:t>// if the user enters a negative number, break the loop</a:t>
            </a:r>
            <a:br/>
            <a:r>
              <a:rPr>
                <a:latin typeface="Courier"/>
              </a:rPr>
              <a:t>      </a:t>
            </a:r>
            <a:r>
              <a:rPr b="1">
                <a:solidFill>
                  <a:srgbClr val="007020"/>
                </a:solidFill>
                <a:latin typeface="Courier"/>
              </a:rPr>
              <a:t>if</a:t>
            </a:r>
            <a:r>
              <a:rPr>
                <a:latin typeface="Courier"/>
              </a:rPr>
              <a:t> </a:t>
            </a:r>
            <a:r>
              <a:rPr>
                <a:solidFill>
                  <a:srgbClr val="666666"/>
                </a:solidFill>
                <a:latin typeface="Courier"/>
              </a:rPr>
              <a:t>(</a:t>
            </a:r>
            <a:r>
              <a:rPr>
                <a:latin typeface="Courier"/>
              </a:rPr>
              <a:t>number </a:t>
            </a:r>
            <a:r>
              <a:rPr>
                <a:solidFill>
                  <a:srgbClr val="666666"/>
                </a:solidFill>
                <a:latin typeface="Courier"/>
              </a:rPr>
              <a:t>&lt;</a:t>
            </a:r>
            <a:r>
              <a:rPr>
                <a:latin typeface="Courier"/>
              </a:rPr>
              <a:t> </a:t>
            </a:r>
            <a:r>
              <a:rPr>
                <a:solidFill>
                  <a:srgbClr val="40A070"/>
                </a:solidFill>
                <a:latin typeface="Courier"/>
              </a:rPr>
              <a:t>0.0</a:t>
            </a:r>
            <a:r>
              <a:rPr>
                <a:solidFill>
                  <a:srgbClr val="666666"/>
                </a:solidFill>
                <a:latin typeface="Courier"/>
              </a:rPr>
              <a:t>)</a:t>
            </a:r>
            <a:r>
              <a:rPr>
                <a:latin typeface="Courier"/>
              </a:rPr>
              <a:t> </a:t>
            </a:r>
            <a:r>
              <a:rPr>
                <a:solidFill>
                  <a:srgbClr val="666666"/>
                </a:solidFill>
                <a:latin typeface="Courier"/>
              </a:rPr>
              <a:t>{</a:t>
            </a:r>
            <a:br/>
            <a:r>
              <a:rPr>
                <a:latin typeface="Courier"/>
              </a:rPr>
              <a:t>         </a:t>
            </a:r>
            <a:r>
              <a:rPr b="1">
                <a:solidFill>
                  <a:srgbClr val="007020"/>
                </a:solidFill>
                <a:latin typeface="Courier"/>
              </a:rPr>
              <a:t>break</a:t>
            </a:r>
            <a:r>
              <a:rPr>
                <a:solidFill>
                  <a:srgbClr val="666666"/>
                </a:solidFill>
                <a:latin typeface="Courier"/>
              </a:rPr>
              <a:t>;</a:t>
            </a:r>
            <a:br/>
            <a:r>
              <a:rPr>
                <a:latin typeface="Courier"/>
              </a:rPr>
              <a:t>      </a:t>
            </a:r>
            <a:r>
              <a:rPr>
                <a:solidFill>
                  <a:srgbClr val="666666"/>
                </a:solidFill>
                <a:latin typeface="Courier"/>
              </a:rPr>
              <a:t>}</a:t>
            </a:r>
            <a:br/>
            <a:br/>
            <a:r>
              <a:rPr>
                <a:latin typeface="Courier"/>
              </a:rPr>
              <a:t>      sum </a:t>
            </a:r>
            <a:r>
              <a:rPr>
                <a:solidFill>
                  <a:srgbClr val="666666"/>
                </a:solidFill>
                <a:latin typeface="Courier"/>
              </a:rPr>
              <a:t>+=</a:t>
            </a:r>
            <a:r>
              <a:rPr>
                <a:latin typeface="Courier"/>
              </a:rPr>
              <a:t> number</a:t>
            </a:r>
            <a:r>
              <a:rPr>
                <a:solidFill>
                  <a:srgbClr val="666666"/>
                </a:solidFill>
                <a:latin typeface="Courier"/>
              </a:rPr>
              <a:t>;</a:t>
            </a:r>
            <a:r>
              <a:rPr>
                <a:latin typeface="Courier"/>
              </a:rPr>
              <a:t> </a:t>
            </a:r>
            <a:r>
              <a:rPr i="1">
                <a:solidFill>
                  <a:srgbClr val="60A0B0"/>
                </a:solidFill>
                <a:latin typeface="Courier"/>
              </a:rPr>
              <a:t>// sum = sum + number;</a:t>
            </a:r>
            <a:br/>
            <a:r>
              <a:rPr>
                <a:latin typeface="Courier"/>
              </a:rPr>
              <a:t>   </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"Sum = %.2lf"</a:t>
            </a:r>
            <a:r>
              <a:rPr>
                <a:solidFill>
                  <a:srgbClr val="666666"/>
                </a:solidFill>
                <a:latin typeface="Courier"/>
              </a:rPr>
              <a:t>,</a:t>
            </a:r>
            <a:r>
              <a:rPr>
                <a:latin typeface="Courier"/>
              </a:rPr>
              <a:t> sum</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Enter n1: 2.4</a:t>
            </a:r>
            <a:br/>
            <a:r>
              <a:rPr>
                <a:latin typeface="Courier"/>
              </a:rPr>
              <a:t>Enter n2: 4.5</a:t>
            </a:r>
            <a:br/>
            <a:r>
              <a:rPr>
                <a:latin typeface="Courier"/>
              </a:rPr>
              <a:t>Enter n3: 3.4</a:t>
            </a:r>
            <a:br/>
            <a:r>
              <a:rPr>
                <a:latin typeface="Courier"/>
              </a:rPr>
              <a:t>Enter n4: </a:t>
            </a:r>
            <a:r>
              <a:rPr>
                <a:solidFill>
                  <a:srgbClr val="7D9029"/>
                </a:solidFill>
                <a:latin typeface="Courier"/>
              </a:rPr>
              <a:t>-3</a:t>
            </a:r>
            <a:br/>
            <a:r>
              <a:rPr>
                <a:latin typeface="Courier"/>
              </a:rPr>
              <a:t>Sum = 10.30</a:t>
            </a:r>
          </a:p>
          <a:p>
            <a:pPr lvl="0" indent="0" marL="0">
              <a:buNone/>
            </a:pPr>
            <a:r>
              <a:rPr/>
              <a:t>This program calculates the sum of a maximum of 10 numbers. Why a maximum of 10 numbers? It’s because if the user enters a negative number, the </a:t>
            </a:r>
            <a:r>
              <a:rPr>
                <a:latin typeface="Courier"/>
              </a:rPr>
              <a:t>break</a:t>
            </a:r>
            <a:r>
              <a:rPr/>
              <a:t> statement is executed. This will end the </a:t>
            </a:r>
            <a:r>
              <a:rPr>
                <a:latin typeface="Courier"/>
              </a:rPr>
              <a:t>for</a:t>
            </a:r>
            <a:r>
              <a:rPr/>
              <a:t> loop, and the sum is displayed.</a:t>
            </a:r>
          </a:p>
          <a:p>
            <a:pPr lvl="0" indent="0" marL="0">
              <a:buNone/>
            </a:pPr>
            <a:r>
              <a:rPr/>
              <a:t>In C, </a:t>
            </a:r>
            <a:r>
              <a:rPr>
                <a:latin typeface="Courier"/>
              </a:rPr>
              <a:t>break</a:t>
            </a:r>
            <a:r>
              <a:rPr/>
              <a:t> is also used with the </a:t>
            </a:r>
            <a:r>
              <a:rPr>
                <a:latin typeface="Courier"/>
              </a:rPr>
              <a:t>switch</a:t>
            </a:r>
            <a:r>
              <a:rPr/>
              <a:t> statement. This will be discussed in the next tutorial.</a:t>
            </a:r>
          </a:p>
          <a:p>
            <a:pPr lvl="0" indent="0" marL="0">
              <a:spcBef>
                <a:spcPts val="3000"/>
              </a:spcBef>
              <a:buNone/>
            </a:pPr>
            <a:r>
              <a:rPr b="1"/>
              <a:t>C continue</a:t>
            </a:r>
          </a:p>
          <a:p>
            <a:pPr lvl="0" indent="0" marL="0">
              <a:buNone/>
            </a:pPr>
            <a:r>
              <a:rPr/>
              <a:t>The </a:t>
            </a:r>
            <a:r>
              <a:rPr>
                <a:latin typeface="Courier"/>
              </a:rPr>
              <a:t>continue</a:t>
            </a:r>
            <a:r>
              <a:rPr/>
              <a:t> statement skips the current iteration of the loop and continues with the next iteration. Its syntax is:</a:t>
            </a:r>
          </a:p>
          <a:p>
            <a:pPr lvl="0" indent="0">
              <a:buNone/>
            </a:pPr>
            <a:r>
              <a:rPr b="1">
                <a:solidFill>
                  <a:srgbClr val="007020"/>
                </a:solidFill>
                <a:latin typeface="Courier"/>
              </a:rPr>
              <a:t>continue</a:t>
            </a:r>
            <a:r>
              <a:rPr>
                <a:solidFill>
                  <a:srgbClr val="666666"/>
                </a:solidFill>
                <a:latin typeface="Courier"/>
              </a:rPr>
              <a:t>;</a:t>
            </a:r>
          </a:p>
          <a:p>
            <a:pPr lvl="0" indent="0" marL="0">
              <a:buNone/>
            </a:pPr>
            <a:r>
              <a:rPr/>
              <a:t>The </a:t>
            </a:r>
            <a:r>
              <a:rPr>
                <a:latin typeface="Courier"/>
              </a:rPr>
              <a:t>continue</a:t>
            </a:r>
            <a:r>
              <a:rPr/>
              <a:t> statement is almost always used with the </a:t>
            </a:r>
            <a:r>
              <a:rPr>
                <a:latin typeface="Courier"/>
              </a:rPr>
              <a:t>if...else</a:t>
            </a:r>
            <a:r>
              <a:rPr/>
              <a:t> statement.</a:t>
            </a:r>
          </a:p>
          <a:p>
            <a:pPr lvl="0" indent="0" marL="0">
              <a:spcBef>
                <a:spcPts val="3000"/>
              </a:spcBef>
              <a:buNone/>
            </a:pPr>
            <a:r>
              <a:rPr b="1"/>
              <a:t>How continue statement works?</a:t>
            </a:r>
          </a:p>
        </p:txBody>
      </p:sp>
      <p:pic>
        <p:nvPicPr>
          <p:cNvPr descr="fig:  https://cdn.programiz.com/sites/tutorial2program/files/c-continue-statement-works.jpg" id="0" name="Picture 1"/>
          <p:cNvPicPr>
            <a:picLocks noGrp="1" noChangeAspect="1"/>
          </p:cNvPicPr>
          <p:nvPr/>
        </p:nvPicPr>
        <p:blipFill>
          <a:blip r:embed="rId2"/>
          <a:stretch>
            <a:fillRect/>
          </a:stretch>
        </p:blipFill>
        <p:spPr bwMode="auto">
          <a:xfrm>
            <a:off x="3568700" y="1206500"/>
            <a:ext cx="5105400" cy="3467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Working of continue statement in C programming</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2: continue statement</a:t>
            </a:r>
          </a:p>
          <a:p>
            <a:pPr lvl="0" indent="0">
              <a:buNone/>
            </a:pPr>
            <a:r>
              <a:rPr i="1">
                <a:solidFill>
                  <a:srgbClr val="60A0B0"/>
                </a:solidFill>
                <a:latin typeface="Courier"/>
              </a:rPr>
              <a:t>// Program to calculate the sum of numbers (10 numbers max)</a:t>
            </a:r>
            <a:br/>
            <a:r>
              <a:rPr i="1">
                <a:solidFill>
                  <a:srgbClr val="60A0B0"/>
                </a:solidFill>
                <a:latin typeface="Courier"/>
              </a:rPr>
              <a:t>// If the user enters a negative number, it's not added to the result</a:t>
            </a:r>
            <a:br/>
            <a:b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int</a:t>
            </a:r>
            <a:r>
              <a:rPr>
                <a:latin typeface="Courier"/>
              </a:rPr>
              <a:t> i</a:t>
            </a:r>
            <a:r>
              <a:rPr>
                <a:solidFill>
                  <a:srgbClr val="666666"/>
                </a:solidFill>
                <a:latin typeface="Courier"/>
              </a:rPr>
              <a:t>;</a:t>
            </a:r>
            <a:br/>
            <a:r>
              <a:rPr>
                <a:latin typeface="Courier"/>
              </a:rPr>
              <a:t>   </a:t>
            </a:r>
            <a:r>
              <a:rPr>
                <a:solidFill>
                  <a:srgbClr val="902000"/>
                </a:solidFill>
                <a:latin typeface="Courier"/>
              </a:rPr>
              <a:t>double</a:t>
            </a:r>
            <a:r>
              <a:rPr>
                <a:latin typeface="Courier"/>
              </a:rPr>
              <a:t> number</a:t>
            </a:r>
            <a:r>
              <a:rPr>
                <a:solidFill>
                  <a:srgbClr val="666666"/>
                </a:solidFill>
                <a:latin typeface="Courier"/>
              </a:rPr>
              <a:t>,</a:t>
            </a:r>
            <a:r>
              <a:rPr>
                <a:latin typeface="Courier"/>
              </a:rPr>
              <a:t> sum </a:t>
            </a:r>
            <a:r>
              <a:rPr>
                <a:solidFill>
                  <a:srgbClr val="666666"/>
                </a:solidFill>
                <a:latin typeface="Courier"/>
              </a:rPr>
              <a:t>=</a:t>
            </a:r>
            <a:r>
              <a:rPr>
                <a:latin typeface="Courier"/>
              </a:rPr>
              <a:t> </a:t>
            </a:r>
            <a:r>
              <a:rPr>
                <a:solidFill>
                  <a:srgbClr val="40A070"/>
                </a:solidFill>
                <a:latin typeface="Courier"/>
              </a:rPr>
              <a:t>0.0</a:t>
            </a:r>
            <a:r>
              <a:rPr>
                <a:solidFill>
                  <a:srgbClr val="666666"/>
                </a:solidFill>
                <a:latin typeface="Courier"/>
              </a:rPr>
              <a:t>;</a:t>
            </a:r>
            <a:br/>
            <a:br/>
            <a:r>
              <a:rPr>
                <a:latin typeface="Courier"/>
              </a:rPr>
              <a:t>   </a:t>
            </a:r>
            <a:r>
              <a:rPr b="1">
                <a:solidFill>
                  <a:srgbClr val="007020"/>
                </a:solidFill>
                <a:latin typeface="Courier"/>
              </a:rPr>
              <a:t>for</a:t>
            </a:r>
            <a:r>
              <a:rPr>
                <a:latin typeface="Courier"/>
              </a:rPr>
              <a:t> </a:t>
            </a:r>
            <a:r>
              <a:rPr>
                <a:solidFill>
                  <a:srgbClr val="666666"/>
                </a:solidFill>
                <a:latin typeface="Courier"/>
              </a:rPr>
              <a:t>(</a:t>
            </a:r>
            <a:r>
              <a:rPr>
                <a:latin typeface="Courier"/>
              </a:rPr>
              <a:t>i </a:t>
            </a:r>
            <a:r>
              <a:rPr>
                <a:solidFill>
                  <a:srgbClr val="666666"/>
                </a:solidFill>
                <a:latin typeface="Courier"/>
              </a:rPr>
              <a:t>=</a:t>
            </a:r>
            <a:r>
              <a:rPr>
                <a:latin typeface="Courier"/>
              </a:rPr>
              <a:t> </a:t>
            </a:r>
            <a:r>
              <a:rPr>
                <a:solidFill>
                  <a:srgbClr val="40A070"/>
                </a:solidFill>
                <a:latin typeface="Courier"/>
              </a:rPr>
              <a:t>1</a:t>
            </a:r>
            <a:r>
              <a:rPr>
                <a:solidFill>
                  <a:srgbClr val="666666"/>
                </a:solidFill>
                <a:latin typeface="Courier"/>
              </a:rPr>
              <a:t>;</a:t>
            </a:r>
            <a:r>
              <a:rPr>
                <a:latin typeface="Courier"/>
              </a:rPr>
              <a:t> i </a:t>
            </a:r>
            <a:r>
              <a:rPr>
                <a:solidFill>
                  <a:srgbClr val="666666"/>
                </a:solidFill>
                <a:latin typeface="Courier"/>
              </a:rPr>
              <a:t>&lt;=</a:t>
            </a:r>
            <a:r>
              <a:rPr>
                <a:latin typeface="Courier"/>
              </a:rPr>
              <a:t> </a:t>
            </a:r>
            <a:r>
              <a:rPr>
                <a:solidFill>
                  <a:srgbClr val="40A070"/>
                </a:solidFill>
                <a:latin typeface="Courier"/>
              </a:rPr>
              <a:t>10</a:t>
            </a:r>
            <a:r>
              <a:rPr>
                <a:solidFill>
                  <a:srgbClr val="666666"/>
                </a:solidFill>
                <a:latin typeface="Courier"/>
              </a:rPr>
              <a:t>;</a:t>
            </a:r>
            <a:r>
              <a:rPr>
                <a:latin typeface="Courier"/>
              </a:rPr>
              <a:t> </a:t>
            </a:r>
            <a:r>
              <a:rPr>
                <a:solidFill>
                  <a:srgbClr val="666666"/>
                </a:solidFill>
                <a:latin typeface="Courier"/>
              </a:rPr>
              <a:t>++</a:t>
            </a:r>
            <a:r>
              <a:rPr>
                <a:latin typeface="Courier"/>
              </a:rPr>
              <a:t>i</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a n%d: "</a:t>
            </a:r>
            <a:r>
              <a:rPr>
                <a:solidFill>
                  <a:srgbClr val="666666"/>
                </a:solidFill>
                <a:latin typeface="Courier"/>
              </a:rPr>
              <a:t>,</a:t>
            </a:r>
            <a:r>
              <a:rPr>
                <a:latin typeface="Courier"/>
              </a:rPr>
              <a:t> i</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"%lf"</a:t>
            </a:r>
            <a:r>
              <a:rPr>
                <a:solidFill>
                  <a:srgbClr val="666666"/>
                </a:solidFill>
                <a:latin typeface="Courier"/>
              </a:rPr>
              <a:t>,</a:t>
            </a:r>
            <a:r>
              <a:rPr>
                <a:latin typeface="Courier"/>
              </a:rPr>
              <a:t> </a:t>
            </a:r>
            <a:r>
              <a:rPr>
                <a:solidFill>
                  <a:srgbClr val="666666"/>
                </a:solidFill>
                <a:latin typeface="Courier"/>
              </a:rPr>
              <a:t>&amp;</a:t>
            </a:r>
            <a:r>
              <a:rPr>
                <a:latin typeface="Courier"/>
              </a:rPr>
              <a:t>number</a:t>
            </a:r>
            <a:r>
              <a:rPr>
                <a:solidFill>
                  <a:srgbClr val="666666"/>
                </a:solidFill>
                <a:latin typeface="Courier"/>
              </a:rPr>
              <a:t>);</a:t>
            </a:r>
            <a:br/>
            <a:br/>
            <a:r>
              <a:rPr>
                <a:latin typeface="Courier"/>
              </a:rPr>
              <a:t>      </a:t>
            </a:r>
            <a:r>
              <a:rPr b="1">
                <a:solidFill>
                  <a:srgbClr val="007020"/>
                </a:solidFill>
                <a:latin typeface="Courier"/>
              </a:rPr>
              <a:t>if</a:t>
            </a:r>
            <a:r>
              <a:rPr>
                <a:latin typeface="Courier"/>
              </a:rPr>
              <a:t> </a:t>
            </a:r>
            <a:r>
              <a:rPr>
                <a:solidFill>
                  <a:srgbClr val="666666"/>
                </a:solidFill>
                <a:latin typeface="Courier"/>
              </a:rPr>
              <a:t>(</a:t>
            </a:r>
            <a:r>
              <a:rPr>
                <a:latin typeface="Courier"/>
              </a:rPr>
              <a:t>number </a:t>
            </a:r>
            <a:r>
              <a:rPr>
                <a:solidFill>
                  <a:srgbClr val="666666"/>
                </a:solidFill>
                <a:latin typeface="Courier"/>
              </a:rPr>
              <a:t>&lt;</a:t>
            </a:r>
            <a:r>
              <a:rPr>
                <a:latin typeface="Courier"/>
              </a:rPr>
              <a:t> </a:t>
            </a:r>
            <a:r>
              <a:rPr>
                <a:solidFill>
                  <a:srgbClr val="40A070"/>
                </a:solidFill>
                <a:latin typeface="Courier"/>
              </a:rPr>
              <a:t>0.0</a:t>
            </a:r>
            <a:r>
              <a:rPr>
                <a:solidFill>
                  <a:srgbClr val="666666"/>
                </a:solidFill>
                <a:latin typeface="Courier"/>
              </a:rPr>
              <a:t>)</a:t>
            </a:r>
            <a:r>
              <a:rPr>
                <a:latin typeface="Courier"/>
              </a:rPr>
              <a:t> </a:t>
            </a:r>
            <a:r>
              <a:rPr>
                <a:solidFill>
                  <a:srgbClr val="666666"/>
                </a:solidFill>
                <a:latin typeface="Courier"/>
              </a:rPr>
              <a:t>{</a:t>
            </a:r>
            <a:br/>
            <a:r>
              <a:rPr>
                <a:latin typeface="Courier"/>
              </a:rPr>
              <a:t>         </a:t>
            </a:r>
            <a:r>
              <a:rPr b="1">
                <a:solidFill>
                  <a:srgbClr val="007020"/>
                </a:solidFill>
                <a:latin typeface="Courier"/>
              </a:rPr>
              <a:t>continue</a:t>
            </a:r>
            <a:r>
              <a:rPr>
                <a:solidFill>
                  <a:srgbClr val="666666"/>
                </a:solidFill>
                <a:latin typeface="Courier"/>
              </a:rPr>
              <a:t>;</a:t>
            </a:r>
            <a:br/>
            <a:r>
              <a:rPr>
                <a:latin typeface="Courier"/>
              </a:rPr>
              <a:t>      </a:t>
            </a:r>
            <a:r>
              <a:rPr>
                <a:solidFill>
                  <a:srgbClr val="666666"/>
                </a:solidFill>
                <a:latin typeface="Courier"/>
              </a:rPr>
              <a:t>}</a:t>
            </a:r>
            <a:br/>
            <a:br/>
            <a:r>
              <a:rPr>
                <a:latin typeface="Courier"/>
              </a:rPr>
              <a:t>      sum </a:t>
            </a:r>
            <a:r>
              <a:rPr>
                <a:solidFill>
                  <a:srgbClr val="666666"/>
                </a:solidFill>
                <a:latin typeface="Courier"/>
              </a:rPr>
              <a:t>+=</a:t>
            </a:r>
            <a:r>
              <a:rPr>
                <a:latin typeface="Courier"/>
              </a:rPr>
              <a:t> number</a:t>
            </a:r>
            <a:r>
              <a:rPr>
                <a:solidFill>
                  <a:srgbClr val="666666"/>
                </a:solidFill>
                <a:latin typeface="Courier"/>
              </a:rPr>
              <a:t>;</a:t>
            </a:r>
            <a:r>
              <a:rPr>
                <a:latin typeface="Courier"/>
              </a:rPr>
              <a:t> </a:t>
            </a:r>
            <a:r>
              <a:rPr i="1">
                <a:solidFill>
                  <a:srgbClr val="60A0B0"/>
                </a:solidFill>
                <a:latin typeface="Courier"/>
              </a:rPr>
              <a:t>// sum = sum + number;</a:t>
            </a:r>
            <a:br/>
            <a:r>
              <a:rPr>
                <a:latin typeface="Courier"/>
              </a:rPr>
              <a:t>   </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"Sum = %.2lf"</a:t>
            </a:r>
            <a:r>
              <a:rPr>
                <a:solidFill>
                  <a:srgbClr val="666666"/>
                </a:solidFill>
                <a:latin typeface="Courier"/>
              </a:rPr>
              <a:t>,</a:t>
            </a:r>
            <a:r>
              <a:rPr>
                <a:latin typeface="Courier"/>
              </a:rPr>
              <a:t> sum</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Enter n1: 1.1</a:t>
            </a:r>
            <a:br/>
            <a:r>
              <a:rPr>
                <a:latin typeface="Courier"/>
              </a:rPr>
              <a:t>Enter n2: 2.2</a:t>
            </a:r>
            <a:br/>
            <a:r>
              <a:rPr>
                <a:latin typeface="Courier"/>
              </a:rPr>
              <a:t>Enter n3: 5.5</a:t>
            </a:r>
            <a:br/>
            <a:r>
              <a:rPr>
                <a:latin typeface="Courier"/>
              </a:rPr>
              <a:t>Enter n4: 4.4</a:t>
            </a:r>
            <a:br/>
            <a:r>
              <a:rPr>
                <a:latin typeface="Courier"/>
              </a:rPr>
              <a:t>Enter n5: </a:t>
            </a:r>
            <a:r>
              <a:rPr>
                <a:solidFill>
                  <a:srgbClr val="7D9029"/>
                </a:solidFill>
                <a:latin typeface="Courier"/>
              </a:rPr>
              <a:t>-3.4</a:t>
            </a:r>
            <a:br/>
            <a:r>
              <a:rPr>
                <a:latin typeface="Courier"/>
              </a:rPr>
              <a:t>Enter n6: </a:t>
            </a:r>
            <a:r>
              <a:rPr>
                <a:solidFill>
                  <a:srgbClr val="7D9029"/>
                </a:solidFill>
                <a:latin typeface="Courier"/>
              </a:rPr>
              <a:t>-45.5</a:t>
            </a:r>
            <a:br/>
            <a:r>
              <a:rPr>
                <a:latin typeface="Courier"/>
              </a:rPr>
              <a:t>Enter n7: 34.5</a:t>
            </a:r>
            <a:br/>
            <a:r>
              <a:rPr>
                <a:latin typeface="Courier"/>
              </a:rPr>
              <a:t>Enter n8: </a:t>
            </a:r>
            <a:r>
              <a:rPr>
                <a:solidFill>
                  <a:srgbClr val="7D9029"/>
                </a:solidFill>
                <a:latin typeface="Courier"/>
              </a:rPr>
              <a:t>-4.2</a:t>
            </a:r>
            <a:br/>
            <a:r>
              <a:rPr>
                <a:latin typeface="Courier"/>
              </a:rPr>
              <a:t>Enter n9: </a:t>
            </a:r>
            <a:r>
              <a:rPr>
                <a:solidFill>
                  <a:srgbClr val="7D9029"/>
                </a:solidFill>
                <a:latin typeface="Courier"/>
              </a:rPr>
              <a:t>-1000</a:t>
            </a:r>
            <a:br/>
            <a:r>
              <a:rPr>
                <a:latin typeface="Courier"/>
              </a:rPr>
              <a:t>Enter n10: 12</a:t>
            </a:r>
            <a:br/>
            <a:r>
              <a:rPr>
                <a:latin typeface="Courier"/>
              </a:rPr>
              <a:t>Sum = 59.70</a:t>
            </a:r>
          </a:p>
          <a:p>
            <a:pPr lvl="0" indent="0" marL="0">
              <a:buNone/>
            </a:pPr>
            <a:r>
              <a:rPr/>
              <a:t>In this program, when the user enters a positive number, the sum is calculated using </a:t>
            </a:r>
            <a:r>
              <a:rPr>
                <a:latin typeface="Courier"/>
              </a:rPr>
              <a:t>sum += number;</a:t>
            </a:r>
            <a:r>
              <a:rPr/>
              <a:t> statement.</a:t>
            </a:r>
          </a:p>
          <a:p>
            <a:pPr lvl="0" indent="0" marL="0">
              <a:buNone/>
            </a:pPr>
            <a:r>
              <a:rPr/>
              <a:t>When the user enters a negative number, the </a:t>
            </a:r>
            <a:r>
              <a:rPr>
                <a:latin typeface="Courier"/>
              </a:rPr>
              <a:t>continue</a:t>
            </a:r>
            <a:r>
              <a:rPr/>
              <a:t> statement is executed and it skips the negative number from the calculation.</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C switch Statement</a:t>
            </a:r>
          </a:p>
        </p:txBody>
      </p:sp>
      <p:sp>
        <p:nvSpPr>
          <p:cNvPr id="4" name="Text Placeholder 3"/>
          <p:cNvSpPr>
            <a:spLocks noGrp="1"/>
          </p:cNvSpPr>
          <p:nvPr>
            <p:ph idx="2" sz="half" type="body"/>
          </p:nvPr>
        </p:nvSpPr>
        <p:spPr/>
        <p:txBody>
          <a:bodyPr/>
          <a:lstStyle/>
          <a:p>
            <a:pPr lvl="0" indent="0" marL="0">
              <a:buNone/>
            </a:pPr>
            <a:r>
              <a:rPr/>
              <a:t>In this tutorial, you will learn to create the switch statement in C programming with the help of an example.</a:t>
            </a:r>
          </a:p>
          <a:p>
            <a:pPr lvl="0" indent="0" marL="0">
              <a:buNone/>
            </a:pPr>
            <a:r>
              <a:rPr/>
              <a:t>The switch statement allows us to execute one code block among many alternatives.</a:t>
            </a:r>
          </a:p>
          <a:p>
            <a:pPr lvl="0" indent="0" marL="0">
              <a:buNone/>
            </a:pPr>
            <a:r>
              <a:rPr/>
              <a:t>You can do the same thing with the </a:t>
            </a:r>
            <a:r>
              <a:rPr>
                <a:latin typeface="Courier"/>
              </a:rPr>
              <a:t>if...else..if</a:t>
            </a:r>
            <a:r>
              <a:rPr/>
              <a:t> ladder. However, the syntax of the </a:t>
            </a:r>
            <a:r>
              <a:rPr>
                <a:latin typeface="Courier"/>
              </a:rPr>
              <a:t>switch</a:t>
            </a:r>
            <a:r>
              <a:rPr/>
              <a:t> statement is much easier to read and write.</a:t>
            </a:r>
          </a:p>
          <a:p>
            <a:pPr lvl="0" indent="0" marL="0">
              <a:spcBef>
                <a:spcPts val="3000"/>
              </a:spcBef>
              <a:buNone/>
            </a:pPr>
            <a:r>
              <a:rPr b="1"/>
              <a:t>Syntax of switch…case</a:t>
            </a:r>
          </a:p>
          <a:p>
            <a:pPr lvl="0" indent="0">
              <a:buNone/>
            </a:pPr>
            <a:r>
              <a:rPr b="1">
                <a:solidFill>
                  <a:srgbClr val="007020"/>
                </a:solidFill>
                <a:latin typeface="Courier"/>
              </a:rPr>
              <a:t>switch</a:t>
            </a:r>
            <a:r>
              <a:rPr>
                <a:latin typeface="Courier"/>
              </a:rPr>
              <a:t> </a:t>
            </a:r>
            <a:r>
              <a:rPr>
                <a:solidFill>
                  <a:srgbClr val="666666"/>
                </a:solidFill>
                <a:latin typeface="Courier"/>
              </a:rPr>
              <a:t>(</a:t>
            </a:r>
            <a:r>
              <a:rPr>
                <a:latin typeface="Courier"/>
              </a:rPr>
              <a:t>expression</a:t>
            </a:r>
            <a:r>
              <a:rPr>
                <a:solidFill>
                  <a:srgbClr val="666666"/>
                </a:solidFill>
                <a:latin typeface="Courier"/>
              </a:rPr>
              <a:t>)</a:t>
            </a:r>
            <a:br/>
            <a:r>
              <a:rPr>
                <a:solidFill>
                  <a:srgbClr val="666666"/>
                </a:solidFill>
                <a:latin typeface="Courier"/>
              </a:rPr>
              <a:t>{</a:t>
            </a:r>
            <a:br/>
            <a:r>
              <a:rPr>
                <a:latin typeface="Courier"/>
              </a:rPr>
              <a:t>    </a:t>
            </a:r>
            <a:r>
              <a:rPr b="1">
                <a:solidFill>
                  <a:srgbClr val="007020"/>
                </a:solidFill>
                <a:latin typeface="Courier"/>
              </a:rPr>
              <a:t>case</a:t>
            </a:r>
            <a:r>
              <a:rPr>
                <a:latin typeface="Courier"/>
              </a:rPr>
              <a:t> constant1</a:t>
            </a:r>
            <a:r>
              <a:rPr>
                <a:solidFill>
                  <a:srgbClr val="666666"/>
                </a:solidFill>
                <a:latin typeface="Courier"/>
              </a:rPr>
              <a:t>:</a:t>
            </a:r>
            <a:br/>
            <a:r>
              <a:rPr>
                <a:latin typeface="Courier"/>
              </a:rPr>
              <a:t>      </a:t>
            </a:r>
            <a:r>
              <a:rPr i="1">
                <a:solidFill>
                  <a:srgbClr val="60A0B0"/>
                </a:solidFill>
                <a:latin typeface="Courier"/>
              </a:rPr>
              <a:t>// statements</a:t>
            </a:r>
            <a:br/>
            <a:r>
              <a:rPr>
                <a:latin typeface="Courier"/>
              </a:rPr>
              <a:t>      </a:t>
            </a:r>
            <a:r>
              <a:rPr b="1">
                <a:solidFill>
                  <a:srgbClr val="007020"/>
                </a:solidFill>
                <a:latin typeface="Courier"/>
              </a:rPr>
              <a:t>break</a:t>
            </a:r>
            <a:r>
              <a:rPr>
                <a:solidFill>
                  <a:srgbClr val="666666"/>
                </a:solidFill>
                <a:latin typeface="Courier"/>
              </a:rPr>
              <a:t>;</a:t>
            </a:r>
            <a:br/>
            <a:br/>
            <a:r>
              <a:rPr>
                <a:latin typeface="Courier"/>
              </a:rPr>
              <a:t>    </a:t>
            </a:r>
            <a:r>
              <a:rPr b="1">
                <a:solidFill>
                  <a:srgbClr val="007020"/>
                </a:solidFill>
                <a:latin typeface="Courier"/>
              </a:rPr>
              <a:t>case</a:t>
            </a:r>
            <a:r>
              <a:rPr>
                <a:latin typeface="Courier"/>
              </a:rPr>
              <a:t> constant2</a:t>
            </a:r>
            <a:r>
              <a:rPr>
                <a:solidFill>
                  <a:srgbClr val="666666"/>
                </a:solidFill>
                <a:latin typeface="Courier"/>
              </a:rPr>
              <a:t>:</a:t>
            </a:r>
            <a:br/>
            <a:r>
              <a:rPr>
                <a:latin typeface="Courier"/>
              </a:rPr>
              <a:t>      </a:t>
            </a:r>
            <a:r>
              <a:rPr i="1">
                <a:solidFill>
                  <a:srgbClr val="60A0B0"/>
                </a:solidFill>
                <a:latin typeface="Courier"/>
              </a:rPr>
              <a:t>// statements</a:t>
            </a:r>
            <a:br/>
            <a:r>
              <a:rPr>
                <a:latin typeface="Courier"/>
              </a:rPr>
              <a:t>      </a:t>
            </a:r>
            <a:r>
              <a:rPr b="1">
                <a:solidFill>
                  <a:srgbClr val="007020"/>
                </a:solidFill>
                <a:latin typeface="Courier"/>
              </a:rPr>
              <a:t>break</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b="1">
                <a:solidFill>
                  <a:srgbClr val="007020"/>
                </a:solidFill>
                <a:latin typeface="Courier"/>
              </a:rPr>
              <a:t>default</a:t>
            </a:r>
            <a:r>
              <a:rPr>
                <a:solidFill>
                  <a:srgbClr val="666666"/>
                </a:solidFill>
                <a:latin typeface="Courier"/>
              </a:rPr>
              <a:t>:</a:t>
            </a:r>
            <a:br/>
            <a:r>
              <a:rPr>
                <a:latin typeface="Courier"/>
              </a:rPr>
              <a:t>      </a:t>
            </a:r>
            <a:r>
              <a:rPr i="1">
                <a:solidFill>
                  <a:srgbClr val="60A0B0"/>
                </a:solidFill>
                <a:latin typeface="Courier"/>
              </a:rPr>
              <a:t>// default statements</a:t>
            </a:r>
            <a:br/>
            <a:r>
              <a:rPr>
                <a:solidFill>
                  <a:srgbClr val="666666"/>
                </a:solidFill>
                <a:latin typeface="Courier"/>
              </a:rPr>
              <a:t>}</a:t>
            </a:r>
          </a:p>
          <a:p>
            <a:pPr lvl="0" indent="0" marL="0">
              <a:buNone/>
            </a:pPr>
            <a:r>
              <a:rPr b="1"/>
              <a:t>How does the switch statement work?</a:t>
            </a:r>
          </a:p>
          <a:p>
            <a:pPr lvl="0" indent="0" marL="0">
              <a:buNone/>
            </a:pPr>
            <a:r>
              <a:rPr/>
              <a:t>The expression is evaluated once and compared with the values of each case label.</a:t>
            </a:r>
          </a:p>
          <a:p>
            <a:pPr lvl="0"/>
            <a:r>
              <a:rPr/>
              <a:t>If there is a match, the corresponding statements after the matching label are executed. For example, if the value of the expression is equal to constant2, statements after </a:t>
            </a:r>
            <a:r>
              <a:rPr>
                <a:latin typeface="Courier"/>
              </a:rPr>
              <a:t>case constant2:</a:t>
            </a:r>
            <a:r>
              <a:rPr/>
              <a:t> are executed until </a:t>
            </a:r>
            <a:r>
              <a:rPr>
                <a:latin typeface="Courier"/>
              </a:rPr>
              <a:t>break</a:t>
            </a:r>
            <a:r>
              <a:rPr/>
              <a:t> is encountered.</a:t>
            </a:r>
          </a:p>
          <a:p>
            <a:pPr lvl="0"/>
            <a:r>
              <a:rPr/>
              <a:t>If there is no match, the default statements are executed.</a:t>
            </a:r>
          </a:p>
          <a:p>
            <a:pPr lvl="0" indent="0" marL="0">
              <a:buNone/>
            </a:pPr>
            <a:r>
              <a:rPr/>
              <a:t>If we do not use </a:t>
            </a:r>
            <a:r>
              <a:rPr>
                <a:latin typeface="Courier"/>
              </a:rPr>
              <a:t>break</a:t>
            </a:r>
            <a:r>
              <a:rPr/>
              <a:t>, all statements after the matching label are executed.</a:t>
            </a:r>
          </a:p>
          <a:p>
            <a:pPr lvl="0" indent="0" marL="0">
              <a:buNone/>
            </a:pPr>
            <a:r>
              <a:rPr/>
              <a:t>By the way, the </a:t>
            </a:r>
            <a:r>
              <a:rPr>
                <a:latin typeface="Courier"/>
              </a:rPr>
              <a:t>default</a:t>
            </a:r>
            <a:r>
              <a:rPr/>
              <a:t> clause inside the </a:t>
            </a:r>
            <a:r>
              <a:rPr>
                <a:latin typeface="Courier"/>
              </a:rPr>
              <a:t>switch</a:t>
            </a:r>
            <a:r>
              <a:rPr/>
              <a:t> statement is optional.</a:t>
            </a:r>
          </a:p>
        </p:txBody>
      </p:sp>
      <p:pic>
        <p:nvPicPr>
          <p:cNvPr descr="fig:  https://cdn.programiz.com/sites/tutorial2program/files/flowchart-switch-statement.jpg" id="0" name="Picture 1"/>
          <p:cNvPicPr>
            <a:picLocks noGrp="1" noChangeAspect="1"/>
          </p:cNvPicPr>
          <p:nvPr/>
        </p:nvPicPr>
        <p:blipFill>
          <a:blip r:embed="rId2"/>
          <a:stretch>
            <a:fillRect/>
          </a:stretch>
        </p:blipFill>
        <p:spPr bwMode="auto">
          <a:xfrm>
            <a:off x="4267200" y="266700"/>
            <a:ext cx="37084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Flowchart of switch statement</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Simple Calculator</a:t>
            </a:r>
          </a:p>
          <a:p>
            <a:pPr lvl="0" indent="0">
              <a:buNone/>
            </a:pPr>
            <a:r>
              <a:rPr i="1">
                <a:solidFill>
                  <a:srgbClr val="60A0B0"/>
                </a:solidFill>
                <a:latin typeface="Courier"/>
              </a:rPr>
              <a:t>// Program to create a simple calculator</a:t>
            </a:r>
            <a:br/>
            <a:r>
              <a:rPr>
                <a:solidFill>
                  <a:srgbClr val="BC7A00"/>
                </a:solidFill>
                <a:latin typeface="Courier"/>
              </a:rPr>
              <a:t>#include </a:t>
            </a:r>
            <a:r>
              <a:rPr>
                <a:latin typeface="Courier"/>
              </a:rPr>
              <a:t>&lt;stdio.h&gt;</a:t>
            </a:r>
            <a:b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a:solidFill>
                  <a:srgbClr val="902000"/>
                </a:solidFill>
                <a:latin typeface="Courier"/>
              </a:rPr>
              <a:t>char</a:t>
            </a:r>
            <a:r>
              <a:rPr>
                <a:latin typeface="Courier"/>
              </a:rPr>
              <a:t> operator</a:t>
            </a:r>
            <a:r>
              <a:rPr>
                <a:solidFill>
                  <a:srgbClr val="666666"/>
                </a:solidFill>
                <a:latin typeface="Courier"/>
              </a:rPr>
              <a:t>;</a:t>
            </a:r>
            <a:br/>
            <a:r>
              <a:rPr>
                <a:latin typeface="Courier"/>
              </a:rPr>
              <a:t>    </a:t>
            </a:r>
            <a:r>
              <a:rPr>
                <a:solidFill>
                  <a:srgbClr val="902000"/>
                </a:solidFill>
                <a:latin typeface="Courier"/>
              </a:rPr>
              <a:t>double</a:t>
            </a:r>
            <a:r>
              <a:rPr>
                <a:latin typeface="Courier"/>
              </a:rPr>
              <a:t> n1</a:t>
            </a:r>
            <a:r>
              <a:rPr>
                <a:solidFill>
                  <a:srgbClr val="666666"/>
                </a:solidFill>
                <a:latin typeface="Courier"/>
              </a:rPr>
              <a:t>,</a:t>
            </a:r>
            <a:r>
              <a:rPr>
                <a:latin typeface="Courier"/>
              </a:rPr>
              <a:t> n2</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"Enter an operator (+, -, *, /):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"%c"</a:t>
            </a:r>
            <a:r>
              <a:rPr>
                <a:solidFill>
                  <a:srgbClr val="666666"/>
                </a:solidFill>
                <a:latin typeface="Courier"/>
              </a:rPr>
              <a:t>,</a:t>
            </a:r>
            <a:r>
              <a:rPr>
                <a:latin typeface="Courier"/>
              </a:rPr>
              <a:t> </a:t>
            </a:r>
            <a:r>
              <a:rPr>
                <a:solidFill>
                  <a:srgbClr val="666666"/>
                </a:solidFill>
                <a:latin typeface="Courier"/>
              </a:rPr>
              <a:t>&amp;</a:t>
            </a:r>
            <a:r>
              <a:rPr>
                <a:latin typeface="Courier"/>
              </a:rPr>
              <a:t>operator</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two operands: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"%lf %lf"</a:t>
            </a:r>
            <a:r>
              <a:rPr>
                <a:solidFill>
                  <a:srgbClr val="666666"/>
                </a:solidFill>
                <a:latin typeface="Courier"/>
              </a:rPr>
              <a:t>,&amp;</a:t>
            </a:r>
            <a:r>
              <a:rPr>
                <a:latin typeface="Courier"/>
              </a:rPr>
              <a:t>n1</a:t>
            </a:r>
            <a:r>
              <a:rPr>
                <a:solidFill>
                  <a:srgbClr val="666666"/>
                </a:solidFill>
                <a:latin typeface="Courier"/>
              </a:rPr>
              <a:t>,</a:t>
            </a:r>
            <a:r>
              <a:rPr>
                <a:latin typeface="Courier"/>
              </a:rPr>
              <a:t> </a:t>
            </a:r>
            <a:r>
              <a:rPr>
                <a:solidFill>
                  <a:srgbClr val="666666"/>
                </a:solidFill>
                <a:latin typeface="Courier"/>
              </a:rPr>
              <a:t>&amp;</a:t>
            </a:r>
            <a:r>
              <a:rPr>
                <a:latin typeface="Courier"/>
              </a:rPr>
              <a:t>n2</a:t>
            </a:r>
            <a:r>
              <a:rPr>
                <a:solidFill>
                  <a:srgbClr val="666666"/>
                </a:solidFill>
                <a:latin typeface="Courier"/>
              </a:rPr>
              <a:t>);</a:t>
            </a:r>
            <a:br/>
            <a:br/>
            <a:r>
              <a:rPr>
                <a:latin typeface="Courier"/>
              </a:rPr>
              <a:t>    </a:t>
            </a:r>
            <a:r>
              <a:rPr b="1">
                <a:solidFill>
                  <a:srgbClr val="007020"/>
                </a:solidFill>
                <a:latin typeface="Courier"/>
              </a:rPr>
              <a:t>switch</a:t>
            </a:r>
            <a:r>
              <a:rPr>
                <a:solidFill>
                  <a:srgbClr val="666666"/>
                </a:solidFill>
                <a:latin typeface="Courier"/>
              </a:rPr>
              <a:t>(</a:t>
            </a:r>
            <a:r>
              <a:rPr>
                <a:latin typeface="Courier"/>
              </a:rPr>
              <a:t>operator</a:t>
            </a:r>
            <a:r>
              <a:rPr>
                <a:solidFill>
                  <a:srgbClr val="666666"/>
                </a:solidFill>
                <a:latin typeface="Courier"/>
              </a:rPr>
              <a:t>)</a:t>
            </a:r>
            <a:br/>
            <a:r>
              <a:rPr>
                <a:latin typeface="Courier"/>
              </a:rPr>
              <a:t>    </a:t>
            </a:r>
            <a:r>
              <a:rPr>
                <a:solidFill>
                  <a:srgbClr val="666666"/>
                </a:solidFill>
                <a:latin typeface="Courier"/>
              </a:rPr>
              <a:t>{</a:t>
            </a:r>
            <a:br/>
            <a:r>
              <a:rPr>
                <a:latin typeface="Courier"/>
              </a:rPr>
              <a:t>        </a:t>
            </a:r>
            <a:r>
              <a:rPr b="1">
                <a:solidFill>
                  <a:srgbClr val="007020"/>
                </a:solidFill>
                <a:latin typeface="Courier"/>
              </a:rPr>
              <a:t>case</a:t>
            </a:r>
            <a:r>
              <a:rPr>
                <a:latin typeface="Courier"/>
              </a:rPr>
              <a:t> </a:t>
            </a:r>
            <a:r>
              <a:rPr>
                <a:solidFill>
                  <a:srgbClr val="4070A0"/>
                </a:solidFill>
                <a:latin typeface="Courier"/>
              </a:rPr>
              <a:t>'+'</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"%.1lf + %.1lf = %.1lf"</a:t>
            </a:r>
            <a:r>
              <a:rPr>
                <a:solidFill>
                  <a:srgbClr val="666666"/>
                </a:solidFill>
                <a:latin typeface="Courier"/>
              </a:rPr>
              <a:t>,</a:t>
            </a:r>
            <a:r>
              <a:rPr>
                <a:latin typeface="Courier"/>
              </a:rPr>
              <a:t>n1</a:t>
            </a:r>
            <a:r>
              <a:rPr>
                <a:solidFill>
                  <a:srgbClr val="666666"/>
                </a:solidFill>
                <a:latin typeface="Courier"/>
              </a:rPr>
              <a:t>,</a:t>
            </a:r>
            <a:r>
              <a:rPr>
                <a:latin typeface="Courier"/>
              </a:rPr>
              <a:t> n2</a:t>
            </a:r>
            <a:r>
              <a:rPr>
                <a:solidFill>
                  <a:srgbClr val="666666"/>
                </a:solidFill>
                <a:latin typeface="Courier"/>
              </a:rPr>
              <a:t>,</a:t>
            </a:r>
            <a:r>
              <a:rPr>
                <a:latin typeface="Courier"/>
              </a:rPr>
              <a:t> n1</a:t>
            </a:r>
            <a:r>
              <a:rPr>
                <a:solidFill>
                  <a:srgbClr val="666666"/>
                </a:solidFill>
                <a:latin typeface="Courier"/>
              </a:rPr>
              <a:t>+</a:t>
            </a:r>
            <a:r>
              <a:rPr>
                <a:latin typeface="Courier"/>
              </a:rPr>
              <a:t>n2</a:t>
            </a:r>
            <a:r>
              <a:rPr>
                <a:solidFill>
                  <a:srgbClr val="666666"/>
                </a:solidFill>
                <a:latin typeface="Courier"/>
              </a:rPr>
              <a:t>);</a:t>
            </a:r>
            <a:br/>
            <a:r>
              <a:rPr>
                <a:latin typeface="Courier"/>
              </a:rPr>
              <a:t>            </a:t>
            </a:r>
            <a:r>
              <a:rPr b="1">
                <a:solidFill>
                  <a:srgbClr val="007020"/>
                </a:solidFill>
                <a:latin typeface="Courier"/>
              </a:rPr>
              <a:t>break</a:t>
            </a:r>
            <a:r>
              <a:rPr>
                <a:solidFill>
                  <a:srgbClr val="666666"/>
                </a:solidFill>
                <a:latin typeface="Courier"/>
              </a:rPr>
              <a:t>;</a:t>
            </a:r>
            <a:br/>
            <a:br/>
            <a:r>
              <a:rPr>
                <a:latin typeface="Courier"/>
              </a:rPr>
              <a:t>        </a:t>
            </a:r>
            <a:r>
              <a:rPr b="1">
                <a:solidFill>
                  <a:srgbClr val="007020"/>
                </a:solidFill>
                <a:latin typeface="Courier"/>
              </a:rPr>
              <a:t>case</a:t>
            </a:r>
            <a:r>
              <a:rPr>
                <a:latin typeface="Courier"/>
              </a:rPr>
              <a:t> </a:t>
            </a:r>
            <a:r>
              <a:rPr>
                <a:solidFill>
                  <a:srgbClr val="4070A0"/>
                </a:solidFill>
                <a:latin typeface="Courier"/>
              </a:rPr>
              <a:t>'-'</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"%.1lf - %.1lf = %.1lf"</a:t>
            </a:r>
            <a:r>
              <a:rPr>
                <a:solidFill>
                  <a:srgbClr val="666666"/>
                </a:solidFill>
                <a:latin typeface="Courier"/>
              </a:rPr>
              <a:t>,</a:t>
            </a:r>
            <a:r>
              <a:rPr>
                <a:latin typeface="Courier"/>
              </a:rPr>
              <a:t>n1</a:t>
            </a:r>
            <a:r>
              <a:rPr>
                <a:solidFill>
                  <a:srgbClr val="666666"/>
                </a:solidFill>
                <a:latin typeface="Courier"/>
              </a:rPr>
              <a:t>,</a:t>
            </a:r>
            <a:r>
              <a:rPr>
                <a:latin typeface="Courier"/>
              </a:rPr>
              <a:t> n2</a:t>
            </a:r>
            <a:r>
              <a:rPr>
                <a:solidFill>
                  <a:srgbClr val="666666"/>
                </a:solidFill>
                <a:latin typeface="Courier"/>
              </a:rPr>
              <a:t>,</a:t>
            </a:r>
            <a:r>
              <a:rPr>
                <a:latin typeface="Courier"/>
              </a:rPr>
              <a:t> n1</a:t>
            </a:r>
            <a:r>
              <a:rPr>
                <a:solidFill>
                  <a:srgbClr val="666666"/>
                </a:solidFill>
                <a:latin typeface="Courier"/>
              </a:rPr>
              <a:t>-</a:t>
            </a:r>
            <a:r>
              <a:rPr>
                <a:latin typeface="Courier"/>
              </a:rPr>
              <a:t>n2</a:t>
            </a:r>
            <a:r>
              <a:rPr>
                <a:solidFill>
                  <a:srgbClr val="666666"/>
                </a:solidFill>
                <a:latin typeface="Courier"/>
              </a:rPr>
              <a:t>);</a:t>
            </a:r>
            <a:br/>
            <a:r>
              <a:rPr>
                <a:latin typeface="Courier"/>
              </a:rPr>
              <a:t>            </a:t>
            </a:r>
            <a:r>
              <a:rPr b="1">
                <a:solidFill>
                  <a:srgbClr val="007020"/>
                </a:solidFill>
                <a:latin typeface="Courier"/>
              </a:rPr>
              <a:t>break</a:t>
            </a:r>
            <a:r>
              <a:rPr>
                <a:solidFill>
                  <a:srgbClr val="666666"/>
                </a:solidFill>
                <a:latin typeface="Courier"/>
              </a:rPr>
              <a:t>;</a:t>
            </a:r>
            <a:br/>
            <a:br/>
            <a:r>
              <a:rPr>
                <a:latin typeface="Courier"/>
              </a:rPr>
              <a:t>        </a:t>
            </a:r>
            <a:r>
              <a:rPr b="1">
                <a:solidFill>
                  <a:srgbClr val="007020"/>
                </a:solidFill>
                <a:latin typeface="Courier"/>
              </a:rPr>
              <a:t>case</a:t>
            </a:r>
            <a:r>
              <a:rPr>
                <a:latin typeface="Courier"/>
              </a:rPr>
              <a:t> </a:t>
            </a:r>
            <a:r>
              <a:rPr>
                <a:solidFill>
                  <a:srgbClr val="4070A0"/>
                </a:solidFill>
                <a:latin typeface="Courier"/>
              </a:rPr>
              <a:t>'*'</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"%.1lf * %.1lf = %.1lf"</a:t>
            </a:r>
            <a:r>
              <a:rPr>
                <a:solidFill>
                  <a:srgbClr val="666666"/>
                </a:solidFill>
                <a:latin typeface="Courier"/>
              </a:rPr>
              <a:t>,</a:t>
            </a:r>
            <a:r>
              <a:rPr>
                <a:latin typeface="Courier"/>
              </a:rPr>
              <a:t>n1</a:t>
            </a:r>
            <a:r>
              <a:rPr>
                <a:solidFill>
                  <a:srgbClr val="666666"/>
                </a:solidFill>
                <a:latin typeface="Courier"/>
              </a:rPr>
              <a:t>,</a:t>
            </a:r>
            <a:r>
              <a:rPr>
                <a:latin typeface="Courier"/>
              </a:rPr>
              <a:t> n2</a:t>
            </a:r>
            <a:r>
              <a:rPr>
                <a:solidFill>
                  <a:srgbClr val="666666"/>
                </a:solidFill>
                <a:latin typeface="Courier"/>
              </a:rPr>
              <a:t>,</a:t>
            </a:r>
            <a:r>
              <a:rPr>
                <a:latin typeface="Courier"/>
              </a:rPr>
              <a:t> n1</a:t>
            </a:r>
            <a:r>
              <a:rPr>
                <a:solidFill>
                  <a:srgbClr val="666666"/>
                </a:solidFill>
                <a:latin typeface="Courier"/>
              </a:rPr>
              <a:t>*</a:t>
            </a:r>
            <a:r>
              <a:rPr>
                <a:latin typeface="Courier"/>
              </a:rPr>
              <a:t>n2</a:t>
            </a:r>
            <a:r>
              <a:rPr>
                <a:solidFill>
                  <a:srgbClr val="666666"/>
                </a:solidFill>
                <a:latin typeface="Courier"/>
              </a:rPr>
              <a:t>);</a:t>
            </a:r>
            <a:br/>
            <a:r>
              <a:rPr>
                <a:latin typeface="Courier"/>
              </a:rPr>
              <a:t>            </a:t>
            </a:r>
            <a:r>
              <a:rPr b="1">
                <a:solidFill>
                  <a:srgbClr val="007020"/>
                </a:solidFill>
                <a:latin typeface="Courier"/>
              </a:rPr>
              <a:t>break</a:t>
            </a:r>
            <a:r>
              <a:rPr>
                <a:solidFill>
                  <a:srgbClr val="666666"/>
                </a:solidFill>
                <a:latin typeface="Courier"/>
              </a:rPr>
              <a:t>;</a:t>
            </a:r>
            <a:br/>
            <a:br/>
            <a:r>
              <a:rPr>
                <a:latin typeface="Courier"/>
              </a:rPr>
              <a:t>        </a:t>
            </a:r>
            <a:r>
              <a:rPr b="1">
                <a:solidFill>
                  <a:srgbClr val="007020"/>
                </a:solidFill>
                <a:latin typeface="Courier"/>
              </a:rPr>
              <a:t>case</a:t>
            </a:r>
            <a:r>
              <a:rPr>
                <a:latin typeface="Courier"/>
              </a:rPr>
              <a:t> </a:t>
            </a:r>
            <a:r>
              <a:rPr>
                <a:solidFill>
                  <a:srgbClr val="4070A0"/>
                </a:solidFill>
                <a:latin typeface="Courier"/>
              </a:rPr>
              <a:t>'/'</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"%.1lf / %.1lf = %.1lf"</a:t>
            </a:r>
            <a:r>
              <a:rPr>
                <a:solidFill>
                  <a:srgbClr val="666666"/>
                </a:solidFill>
                <a:latin typeface="Courier"/>
              </a:rPr>
              <a:t>,</a:t>
            </a:r>
            <a:r>
              <a:rPr>
                <a:latin typeface="Courier"/>
              </a:rPr>
              <a:t>n1</a:t>
            </a:r>
            <a:r>
              <a:rPr>
                <a:solidFill>
                  <a:srgbClr val="666666"/>
                </a:solidFill>
                <a:latin typeface="Courier"/>
              </a:rPr>
              <a:t>,</a:t>
            </a:r>
            <a:r>
              <a:rPr>
                <a:latin typeface="Courier"/>
              </a:rPr>
              <a:t> n2</a:t>
            </a:r>
            <a:r>
              <a:rPr>
                <a:solidFill>
                  <a:srgbClr val="666666"/>
                </a:solidFill>
                <a:latin typeface="Courier"/>
              </a:rPr>
              <a:t>,</a:t>
            </a:r>
            <a:r>
              <a:rPr>
                <a:latin typeface="Courier"/>
              </a:rPr>
              <a:t> n1</a:t>
            </a:r>
            <a:r>
              <a:rPr>
                <a:solidFill>
                  <a:srgbClr val="666666"/>
                </a:solidFill>
                <a:latin typeface="Courier"/>
              </a:rPr>
              <a:t>/</a:t>
            </a:r>
            <a:r>
              <a:rPr>
                <a:latin typeface="Courier"/>
              </a:rPr>
              <a:t>n2</a:t>
            </a:r>
            <a:r>
              <a:rPr>
                <a:solidFill>
                  <a:srgbClr val="666666"/>
                </a:solidFill>
                <a:latin typeface="Courier"/>
              </a:rPr>
              <a:t>);</a:t>
            </a:r>
            <a:br/>
            <a:r>
              <a:rPr>
                <a:latin typeface="Courier"/>
              </a:rPr>
              <a:t>            </a:t>
            </a:r>
            <a:r>
              <a:rPr b="1">
                <a:solidFill>
                  <a:srgbClr val="007020"/>
                </a:solidFill>
                <a:latin typeface="Courier"/>
              </a:rPr>
              <a:t>break</a:t>
            </a:r>
            <a:r>
              <a:rPr>
                <a:solidFill>
                  <a:srgbClr val="666666"/>
                </a:solidFill>
                <a:latin typeface="Courier"/>
              </a:rPr>
              <a:t>;</a:t>
            </a:r>
            <a:br/>
            <a:br/>
            <a:r>
              <a:rPr>
                <a:latin typeface="Courier"/>
              </a:rPr>
              <a:t>        </a:t>
            </a:r>
            <a:r>
              <a:rPr i="1">
                <a:solidFill>
                  <a:srgbClr val="60A0B0"/>
                </a:solidFill>
                <a:latin typeface="Courier"/>
              </a:rPr>
              <a:t>// operator doesn't match any case constant +, -, *, /</a:t>
            </a:r>
            <a:br/>
            <a:r>
              <a:rPr>
                <a:latin typeface="Courier"/>
              </a:rPr>
              <a:t>        </a:t>
            </a:r>
            <a:r>
              <a:rPr b="1">
                <a:solidFill>
                  <a:srgbClr val="007020"/>
                </a:solidFill>
                <a:latin typeface="Courier"/>
              </a:rPr>
              <a:t>default</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"Error! operator is not correct"</a:t>
            </a:r>
            <a:r>
              <a:rPr>
                <a:solidFill>
                  <a:srgbClr val="666666"/>
                </a:solidFill>
                <a:latin typeface="Courier"/>
              </a:rPr>
              <a:t>);</a:t>
            </a:r>
            <a:br/>
            <a:r>
              <a:rPr>
                <a:latin typeface="Courier"/>
              </a:rPr>
              <a:t>    </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Enter an operator </a:t>
            </a:r>
            <a:r>
              <a:rPr b="1">
                <a:solidFill>
                  <a:srgbClr val="FF0000"/>
                </a:solidFill>
                <a:latin typeface="Courier"/>
              </a:rPr>
              <a:t>(</a:t>
            </a:r>
            <a:r>
              <a:rPr>
                <a:latin typeface="Courier"/>
              </a:rPr>
              <a:t>+, </a:t>
            </a:r>
            <a:r>
              <a:rPr>
                <a:solidFill>
                  <a:srgbClr val="7D9029"/>
                </a:solidFill>
                <a:latin typeface="Courier"/>
              </a:rPr>
              <a:t>-,</a:t>
            </a:r>
            <a:r>
              <a:rPr>
                <a:latin typeface="Courier"/>
              </a:rPr>
              <a:t> </a:t>
            </a:r>
            <a:r>
              <a:rPr>
                <a:solidFill>
                  <a:srgbClr val="BC7A00"/>
                </a:solidFill>
                <a:latin typeface="Courier"/>
              </a:rPr>
              <a:t>*</a:t>
            </a:r>
            <a:r>
              <a:rPr>
                <a:latin typeface="Courier"/>
              </a:rPr>
              <a:t>,</a:t>
            </a:r>
            <a:r>
              <a:rPr b="1">
                <a:solidFill>
                  <a:srgbClr val="007020"/>
                </a:solidFill>
                <a:latin typeface="Courier"/>
              </a:rPr>
              <a:t>)</a:t>
            </a:r>
            <a:r>
              <a:rPr>
                <a:latin typeface="Courier"/>
              </a:rPr>
              <a:t>: </a:t>
            </a:r>
            <a:r>
              <a:rPr>
                <a:solidFill>
                  <a:srgbClr val="7D9029"/>
                </a:solidFill>
                <a:latin typeface="Courier"/>
              </a:rPr>
              <a:t>-</a:t>
            </a:r>
            <a:br/>
            <a:r>
              <a:rPr>
                <a:latin typeface="Courier"/>
              </a:rPr>
              <a:t>Enter two operands: 32.5</a:t>
            </a:r>
            <a:br/>
            <a:r>
              <a:rPr>
                <a:latin typeface="Courier"/>
              </a:rPr>
              <a:t>12.4</a:t>
            </a:r>
            <a:br/>
            <a:r>
              <a:rPr>
                <a:latin typeface="Courier"/>
              </a:rPr>
              <a:t>32.5 </a:t>
            </a:r>
            <a:r>
              <a:rPr>
                <a:solidFill>
                  <a:srgbClr val="7D9029"/>
                </a:solidFill>
                <a:latin typeface="Courier"/>
              </a:rPr>
              <a:t>-</a:t>
            </a:r>
            <a:r>
              <a:rPr>
                <a:latin typeface="Courier"/>
              </a:rPr>
              <a:t> 12.4 = 20.1</a:t>
            </a:r>
          </a:p>
          <a:p>
            <a:pPr lvl="0" indent="0" marL="0">
              <a:buNone/>
            </a:pPr>
            <a:r>
              <a:rPr/>
              <a:t>The - operator entered by the user is stored in the operator variable. And, two operands 32.5 and 12.4 are stored in variables n1 and n2 respectively.</a:t>
            </a:r>
          </a:p>
          <a:p>
            <a:pPr lvl="0" indent="0" marL="0">
              <a:buNone/>
            </a:pPr>
            <a:r>
              <a:rPr/>
              <a:t>Since the operator is </a:t>
            </a:r>
            <a:r>
              <a:rPr>
                <a:latin typeface="Courier"/>
              </a:rPr>
              <a:t>-</a:t>
            </a:r>
            <a:r>
              <a:rPr/>
              <a:t>, the control of the program jumps to</a:t>
            </a:r>
          </a:p>
          <a:p>
            <a:pPr lvl="0" indent="0">
              <a:buNone/>
            </a:pPr>
            <a:r>
              <a:rPr>
                <a:latin typeface="Courier"/>
              </a:rPr>
              <a:t>printf</a:t>
            </a:r>
            <a:r>
              <a:rPr>
                <a:solidFill>
                  <a:srgbClr val="666666"/>
                </a:solidFill>
                <a:latin typeface="Courier"/>
              </a:rPr>
              <a:t>(</a:t>
            </a:r>
            <a:r>
              <a:rPr>
                <a:solidFill>
                  <a:srgbClr val="4070A0"/>
                </a:solidFill>
                <a:latin typeface="Courier"/>
              </a:rPr>
              <a:t>"%.1lf - %.1lf = %.1lf"</a:t>
            </a:r>
            <a:r>
              <a:rPr>
                <a:solidFill>
                  <a:srgbClr val="666666"/>
                </a:solidFill>
                <a:latin typeface="Courier"/>
              </a:rPr>
              <a:t>,</a:t>
            </a:r>
            <a:r>
              <a:rPr>
                <a:latin typeface="Courier"/>
              </a:rPr>
              <a:t> n1</a:t>
            </a:r>
            <a:r>
              <a:rPr>
                <a:solidFill>
                  <a:srgbClr val="666666"/>
                </a:solidFill>
                <a:latin typeface="Courier"/>
              </a:rPr>
              <a:t>,</a:t>
            </a:r>
            <a:r>
              <a:rPr>
                <a:latin typeface="Courier"/>
              </a:rPr>
              <a:t> n2</a:t>
            </a:r>
            <a:r>
              <a:rPr>
                <a:solidFill>
                  <a:srgbClr val="666666"/>
                </a:solidFill>
                <a:latin typeface="Courier"/>
              </a:rPr>
              <a:t>,</a:t>
            </a:r>
            <a:r>
              <a:rPr>
                <a:latin typeface="Courier"/>
              </a:rPr>
              <a:t> n1</a:t>
            </a:r>
            <a:r>
              <a:rPr>
                <a:solidFill>
                  <a:srgbClr val="666666"/>
                </a:solidFill>
                <a:latin typeface="Courier"/>
              </a:rPr>
              <a:t>-</a:t>
            </a:r>
            <a:r>
              <a:rPr>
                <a:latin typeface="Courier"/>
              </a:rPr>
              <a:t>n2</a:t>
            </a:r>
            <a:r>
              <a:rPr>
                <a:solidFill>
                  <a:srgbClr val="666666"/>
                </a:solidFill>
                <a:latin typeface="Courier"/>
              </a:rPr>
              <a:t>);</a:t>
            </a:r>
          </a:p>
          <a:p>
            <a:pPr lvl="0" indent="0" marL="0">
              <a:buNone/>
            </a:pPr>
            <a:r>
              <a:rPr/>
              <a:t>Finally, the break statement terminates the switch statement.</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C goto Statement</a:t>
            </a:r>
          </a:p>
        </p:txBody>
      </p:sp>
      <p:sp>
        <p:nvSpPr>
          <p:cNvPr id="4" name="Text Placeholder 3"/>
          <p:cNvSpPr>
            <a:spLocks noGrp="1"/>
          </p:cNvSpPr>
          <p:nvPr>
            <p:ph idx="2" sz="half" type="body"/>
          </p:nvPr>
        </p:nvSpPr>
        <p:spPr/>
        <p:txBody>
          <a:bodyPr/>
          <a:lstStyle/>
          <a:p>
            <a:pPr lvl="0" indent="0" marL="0">
              <a:buNone/>
            </a:pPr>
            <a:r>
              <a:rPr/>
              <a:t>In this tutorial, you will learn to create the goto statement in C programming. Also, you will learn when to use a goto statement and when not to use it.</a:t>
            </a:r>
          </a:p>
          <a:p>
            <a:pPr lvl="0" indent="0" marL="0">
              <a:buNone/>
            </a:pPr>
            <a:r>
              <a:rPr/>
              <a:t>The </a:t>
            </a:r>
            <a:r>
              <a:rPr>
                <a:latin typeface="Courier"/>
              </a:rPr>
              <a:t>goto</a:t>
            </a:r>
            <a:r>
              <a:rPr/>
              <a:t> statement allows us to transfer control of the program to the specified label.</a:t>
            </a:r>
          </a:p>
          <a:p>
            <a:pPr lvl="0" indent="0" marL="0">
              <a:spcBef>
                <a:spcPts val="3000"/>
              </a:spcBef>
              <a:buNone/>
            </a:pPr>
            <a:r>
              <a:rPr b="1"/>
              <a:t>Syntax of goto Statement</a:t>
            </a:r>
          </a:p>
          <a:p>
            <a:pPr lvl="0" indent="0">
              <a:buNone/>
            </a:pPr>
            <a:r>
              <a:rPr b="1">
                <a:solidFill>
                  <a:srgbClr val="007020"/>
                </a:solidFill>
                <a:latin typeface="Courier"/>
              </a:rPr>
              <a:t>goto</a:t>
            </a:r>
            <a:r>
              <a:rPr>
                <a:latin typeface="Courier"/>
              </a:rPr>
              <a:t> label</a:t>
            </a:r>
            <a:r>
              <a:rPr>
                <a:solidFill>
                  <a:srgbClr val="666666"/>
                </a:solidFill>
                <a:latin typeface="Courier"/>
              </a:rPr>
              <a:t>;</a:t>
            </a:r>
            <a:br/>
            <a:r>
              <a:rPr>
                <a:solidFill>
                  <a:srgbClr val="666666"/>
                </a:solidFill>
                <a:latin typeface="Courier"/>
              </a:rPr>
              <a:t>...</a:t>
            </a:r>
            <a:r>
              <a:rPr>
                <a:latin typeface="Courier"/>
              </a:rPr>
              <a:t> </a:t>
            </a:r>
            <a:r>
              <a:rPr>
                <a:solidFill>
                  <a:srgbClr val="666666"/>
                </a:solidFill>
                <a:latin typeface="Courier"/>
              </a:rPr>
              <a:t>..</a:t>
            </a:r>
            <a:r>
              <a:rPr>
                <a:latin typeface="Courier"/>
              </a:rPr>
              <a:t> </a:t>
            </a:r>
            <a:r>
              <a:rPr>
                <a:solidFill>
                  <a:srgbClr val="666666"/>
                </a:solidFill>
                <a:latin typeface="Courier"/>
              </a:rPr>
              <a:t>...</a:t>
            </a:r>
            <a:br/>
            <a:r>
              <a:rPr>
                <a:solidFill>
                  <a:srgbClr val="666666"/>
                </a:solidFill>
                <a:latin typeface="Courier"/>
              </a:rPr>
              <a:t>...</a:t>
            </a:r>
            <a:r>
              <a:rPr>
                <a:latin typeface="Courier"/>
              </a:rPr>
              <a:t> </a:t>
            </a:r>
            <a:r>
              <a:rPr>
                <a:solidFill>
                  <a:srgbClr val="666666"/>
                </a:solidFill>
                <a:latin typeface="Courier"/>
              </a:rPr>
              <a:t>..</a:t>
            </a:r>
            <a:r>
              <a:rPr>
                <a:latin typeface="Courier"/>
              </a:rPr>
              <a:t> </a:t>
            </a:r>
            <a:r>
              <a:rPr>
                <a:solidFill>
                  <a:srgbClr val="666666"/>
                </a:solidFill>
                <a:latin typeface="Courier"/>
              </a:rPr>
              <a:t>...</a:t>
            </a:r>
            <a:br/>
            <a:r>
              <a:rPr>
                <a:latin typeface="Courier"/>
              </a:rPr>
              <a:t>label</a:t>
            </a:r>
            <a:r>
              <a:rPr>
                <a:solidFill>
                  <a:srgbClr val="666666"/>
                </a:solidFill>
                <a:latin typeface="Courier"/>
              </a:rPr>
              <a:t>:</a:t>
            </a:r>
            <a:r>
              <a:rPr>
                <a:latin typeface="Courier"/>
              </a:rPr>
              <a:t> </a:t>
            </a:r>
            <a:br/>
            <a:r>
              <a:rPr>
                <a:latin typeface="Courier"/>
              </a:rPr>
              <a:t>statement</a:t>
            </a:r>
            <a:r>
              <a:rPr>
                <a:solidFill>
                  <a:srgbClr val="666666"/>
                </a:solidFill>
                <a:latin typeface="Courier"/>
              </a:rPr>
              <a:t>;</a:t>
            </a:r>
          </a:p>
          <a:p>
            <a:pPr lvl="0" indent="0" marL="0">
              <a:buNone/>
            </a:pPr>
            <a:r>
              <a:rPr/>
              <a:t>The label is an identifier. When the </a:t>
            </a:r>
            <a:r>
              <a:rPr>
                <a:latin typeface="Courier"/>
              </a:rPr>
              <a:t>goto</a:t>
            </a:r>
            <a:r>
              <a:rPr/>
              <a:t> statement is encountered, the control of the program jumps to </a:t>
            </a:r>
            <a:r>
              <a:rPr>
                <a:latin typeface="Courier"/>
              </a:rPr>
              <a:t>label:</a:t>
            </a:r>
            <a:r>
              <a:rPr/>
              <a:t> and starts executing the code.</a:t>
            </a:r>
          </a:p>
        </p:txBody>
      </p:sp>
      <p:pic>
        <p:nvPicPr>
          <p:cNvPr descr="fig:  https://cdn.programiz.com/sites/tutorial2program/files/c-goto-statement.jpg" id="0" name="Picture 1"/>
          <p:cNvPicPr>
            <a:picLocks noGrp="1" noChangeAspect="1"/>
          </p:cNvPicPr>
          <p:nvPr/>
        </p:nvPicPr>
        <p:blipFill>
          <a:blip r:embed="rId2"/>
          <a:stretch>
            <a:fillRect/>
          </a:stretch>
        </p:blipFill>
        <p:spPr bwMode="auto">
          <a:xfrm>
            <a:off x="3568700" y="1219200"/>
            <a:ext cx="5105400" cy="3416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How goto statement works?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goto Statement</a:t>
            </a:r>
          </a:p>
          <a:p>
            <a:pPr lvl="0" indent="0">
              <a:buNone/>
            </a:pPr>
            <a:r>
              <a:rPr i="1">
                <a:solidFill>
                  <a:srgbClr val="60A0B0"/>
                </a:solidFill>
                <a:latin typeface="Courier"/>
              </a:rPr>
              <a:t>// Program to calculate the sum and average of positive numbers</a:t>
            </a:r>
            <a:br/>
            <a:r>
              <a:rPr i="1">
                <a:solidFill>
                  <a:srgbClr val="60A0B0"/>
                </a:solidFill>
                <a:latin typeface="Courier"/>
              </a:rPr>
              <a:t>// If the user enters a negative number, the sum and average are displayed.</a:t>
            </a:r>
            <a:br/>
            <a:br/>
            <a:r>
              <a:rPr>
                <a:solidFill>
                  <a:srgbClr val="BC7A00"/>
                </a:solidFill>
                <a:latin typeface="Courier"/>
              </a:rPr>
              <a:t>#include </a:t>
            </a:r>
            <a:r>
              <a:rPr>
                <a:latin typeface="Courier"/>
              </a:rPr>
              <a:t>&lt;stdio.h&gt;</a:t>
            </a:r>
            <a:b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br/>
            <a:r>
              <a:rPr>
                <a:latin typeface="Courier"/>
              </a:rPr>
              <a:t>   </a:t>
            </a:r>
            <a:r>
              <a:rPr>
                <a:solidFill>
                  <a:srgbClr val="902000"/>
                </a:solidFill>
                <a:latin typeface="Courier"/>
              </a:rPr>
              <a:t>const</a:t>
            </a:r>
            <a:r>
              <a:rPr>
                <a:latin typeface="Courier"/>
              </a:rPr>
              <a:t> </a:t>
            </a:r>
            <a:r>
              <a:rPr>
                <a:solidFill>
                  <a:srgbClr val="902000"/>
                </a:solidFill>
                <a:latin typeface="Courier"/>
              </a:rPr>
              <a:t>int</a:t>
            </a:r>
            <a:r>
              <a:rPr>
                <a:latin typeface="Courier"/>
              </a:rPr>
              <a:t> maxInput </a:t>
            </a:r>
            <a:r>
              <a:rPr>
                <a:solidFill>
                  <a:srgbClr val="666666"/>
                </a:solidFill>
                <a:latin typeface="Courier"/>
              </a:rPr>
              <a:t>=</a:t>
            </a:r>
            <a:r>
              <a:rPr>
                <a:latin typeface="Courier"/>
              </a:rPr>
              <a:t> </a:t>
            </a:r>
            <a:r>
              <a:rPr>
                <a:solidFill>
                  <a:srgbClr val="40A070"/>
                </a:solidFill>
                <a:latin typeface="Courier"/>
              </a:rPr>
              <a:t>100</a:t>
            </a:r>
            <a:r>
              <a:rPr>
                <a:solidFill>
                  <a:srgbClr val="666666"/>
                </a:solidFill>
                <a:latin typeface="Courier"/>
              </a:rPr>
              <a:t>;</a:t>
            </a:r>
            <a:br/>
            <a:r>
              <a:rPr>
                <a:latin typeface="Courier"/>
              </a:rPr>
              <a:t>   </a:t>
            </a:r>
            <a:r>
              <a:rPr>
                <a:solidFill>
                  <a:srgbClr val="902000"/>
                </a:solidFill>
                <a:latin typeface="Courier"/>
              </a:rPr>
              <a:t>int</a:t>
            </a:r>
            <a:r>
              <a:rPr>
                <a:latin typeface="Courier"/>
              </a:rPr>
              <a:t> i</a:t>
            </a:r>
            <a:r>
              <a:rPr>
                <a:solidFill>
                  <a:srgbClr val="666666"/>
                </a:solidFill>
                <a:latin typeface="Courier"/>
              </a:rPr>
              <a:t>;</a:t>
            </a:r>
            <a:br/>
            <a:r>
              <a:rPr>
                <a:latin typeface="Courier"/>
              </a:rPr>
              <a:t>   </a:t>
            </a:r>
            <a:r>
              <a:rPr>
                <a:solidFill>
                  <a:srgbClr val="902000"/>
                </a:solidFill>
                <a:latin typeface="Courier"/>
              </a:rPr>
              <a:t>double</a:t>
            </a:r>
            <a:r>
              <a:rPr>
                <a:latin typeface="Courier"/>
              </a:rPr>
              <a:t> number</a:t>
            </a:r>
            <a:r>
              <a:rPr>
                <a:solidFill>
                  <a:srgbClr val="666666"/>
                </a:solidFill>
                <a:latin typeface="Courier"/>
              </a:rPr>
              <a:t>,</a:t>
            </a:r>
            <a:r>
              <a:rPr>
                <a:latin typeface="Courier"/>
              </a:rPr>
              <a:t> average</a:t>
            </a:r>
            <a:r>
              <a:rPr>
                <a:solidFill>
                  <a:srgbClr val="666666"/>
                </a:solidFill>
                <a:latin typeface="Courier"/>
              </a:rPr>
              <a:t>,</a:t>
            </a:r>
            <a:r>
              <a:rPr>
                <a:latin typeface="Courier"/>
              </a:rPr>
              <a:t> sum </a:t>
            </a:r>
            <a:r>
              <a:rPr>
                <a:solidFill>
                  <a:srgbClr val="666666"/>
                </a:solidFill>
                <a:latin typeface="Courier"/>
              </a:rPr>
              <a:t>=</a:t>
            </a:r>
            <a:r>
              <a:rPr>
                <a:latin typeface="Courier"/>
              </a:rPr>
              <a:t> </a:t>
            </a:r>
            <a:r>
              <a:rPr>
                <a:solidFill>
                  <a:srgbClr val="40A070"/>
                </a:solidFill>
                <a:latin typeface="Courier"/>
              </a:rPr>
              <a:t>0.0</a:t>
            </a:r>
            <a:r>
              <a:rPr>
                <a:solidFill>
                  <a:srgbClr val="666666"/>
                </a:solidFill>
                <a:latin typeface="Courier"/>
              </a:rPr>
              <a:t>;</a:t>
            </a:r>
            <a:br/>
            <a:br/>
            <a:r>
              <a:rPr>
                <a:latin typeface="Courier"/>
              </a:rPr>
              <a:t>   </a:t>
            </a:r>
            <a:r>
              <a:rPr b="1">
                <a:solidFill>
                  <a:srgbClr val="007020"/>
                </a:solidFill>
                <a:latin typeface="Courier"/>
              </a:rPr>
              <a:t>for</a:t>
            </a:r>
            <a:r>
              <a:rPr>
                <a:latin typeface="Courier"/>
              </a:rPr>
              <a:t> </a:t>
            </a:r>
            <a:r>
              <a:rPr>
                <a:solidFill>
                  <a:srgbClr val="666666"/>
                </a:solidFill>
                <a:latin typeface="Courier"/>
              </a:rPr>
              <a:t>(</a:t>
            </a:r>
            <a:r>
              <a:rPr>
                <a:latin typeface="Courier"/>
              </a:rPr>
              <a:t>i </a:t>
            </a:r>
            <a:r>
              <a:rPr>
                <a:solidFill>
                  <a:srgbClr val="666666"/>
                </a:solidFill>
                <a:latin typeface="Courier"/>
              </a:rPr>
              <a:t>=</a:t>
            </a:r>
            <a:r>
              <a:rPr>
                <a:latin typeface="Courier"/>
              </a:rPr>
              <a:t> </a:t>
            </a:r>
            <a:r>
              <a:rPr>
                <a:solidFill>
                  <a:srgbClr val="40A070"/>
                </a:solidFill>
                <a:latin typeface="Courier"/>
              </a:rPr>
              <a:t>1</a:t>
            </a:r>
            <a:r>
              <a:rPr>
                <a:solidFill>
                  <a:srgbClr val="666666"/>
                </a:solidFill>
                <a:latin typeface="Courier"/>
              </a:rPr>
              <a:t>;</a:t>
            </a:r>
            <a:r>
              <a:rPr>
                <a:latin typeface="Courier"/>
              </a:rPr>
              <a:t> i </a:t>
            </a:r>
            <a:r>
              <a:rPr>
                <a:solidFill>
                  <a:srgbClr val="666666"/>
                </a:solidFill>
                <a:latin typeface="Courier"/>
              </a:rPr>
              <a:t>&lt;=</a:t>
            </a:r>
            <a:r>
              <a:rPr>
                <a:latin typeface="Courier"/>
              </a:rPr>
              <a:t> maxInput</a:t>
            </a:r>
            <a:r>
              <a:rPr>
                <a:solidFill>
                  <a:srgbClr val="666666"/>
                </a:solidFill>
                <a:latin typeface="Courier"/>
              </a:rPr>
              <a:t>;</a:t>
            </a:r>
            <a:r>
              <a:rPr>
                <a:latin typeface="Courier"/>
              </a:rPr>
              <a:t> </a:t>
            </a:r>
            <a:r>
              <a:rPr>
                <a:solidFill>
                  <a:srgbClr val="666666"/>
                </a:solidFill>
                <a:latin typeface="Courier"/>
              </a:rPr>
              <a:t>++</a:t>
            </a:r>
            <a:r>
              <a:rPr>
                <a:latin typeface="Courier"/>
              </a:rPr>
              <a:t>i</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"%d. Enter a number: "</a:t>
            </a:r>
            <a:r>
              <a:rPr>
                <a:solidFill>
                  <a:srgbClr val="666666"/>
                </a:solidFill>
                <a:latin typeface="Courier"/>
              </a:rPr>
              <a:t>,</a:t>
            </a:r>
            <a:r>
              <a:rPr>
                <a:latin typeface="Courier"/>
              </a:rPr>
              <a:t> i</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"%lf"</a:t>
            </a:r>
            <a:r>
              <a:rPr>
                <a:solidFill>
                  <a:srgbClr val="666666"/>
                </a:solidFill>
                <a:latin typeface="Courier"/>
              </a:rPr>
              <a:t>,</a:t>
            </a:r>
            <a:r>
              <a:rPr>
                <a:latin typeface="Courier"/>
              </a:rPr>
              <a:t> </a:t>
            </a:r>
            <a:r>
              <a:rPr>
                <a:solidFill>
                  <a:srgbClr val="666666"/>
                </a:solidFill>
                <a:latin typeface="Courier"/>
              </a:rPr>
              <a:t>&amp;</a:t>
            </a:r>
            <a:r>
              <a:rPr>
                <a:latin typeface="Courier"/>
              </a:rPr>
              <a:t>number</a:t>
            </a:r>
            <a:r>
              <a:rPr>
                <a:solidFill>
                  <a:srgbClr val="666666"/>
                </a:solidFill>
                <a:latin typeface="Courier"/>
              </a:rPr>
              <a:t>);</a:t>
            </a:r>
            <a:br/>
            <a:br/>
            <a:r>
              <a:rPr>
                <a:latin typeface="Courier"/>
              </a:rPr>
              <a:t>      </a:t>
            </a:r>
            <a:r>
              <a:rPr i="1">
                <a:solidFill>
                  <a:srgbClr val="60A0B0"/>
                </a:solidFill>
                <a:latin typeface="Courier"/>
              </a:rPr>
              <a:t>// go to jump if the user enters a negative number</a:t>
            </a:r>
            <a:br/>
            <a:r>
              <a:rPr>
                <a:latin typeface="Courier"/>
              </a:rPr>
              <a:t>      </a:t>
            </a:r>
            <a:r>
              <a:rPr b="1">
                <a:solidFill>
                  <a:srgbClr val="007020"/>
                </a:solidFill>
                <a:latin typeface="Courier"/>
              </a:rPr>
              <a:t>if</a:t>
            </a:r>
            <a:r>
              <a:rPr>
                <a:latin typeface="Courier"/>
              </a:rPr>
              <a:t> </a:t>
            </a:r>
            <a:r>
              <a:rPr>
                <a:solidFill>
                  <a:srgbClr val="666666"/>
                </a:solidFill>
                <a:latin typeface="Courier"/>
              </a:rPr>
              <a:t>(</a:t>
            </a:r>
            <a:r>
              <a:rPr>
                <a:latin typeface="Courier"/>
              </a:rPr>
              <a:t>number </a:t>
            </a:r>
            <a:r>
              <a:rPr>
                <a:solidFill>
                  <a:srgbClr val="666666"/>
                </a:solidFill>
                <a:latin typeface="Courier"/>
              </a:rPr>
              <a:t>&lt;</a:t>
            </a:r>
            <a:r>
              <a:rPr>
                <a:latin typeface="Courier"/>
              </a:rPr>
              <a:t> </a:t>
            </a:r>
            <a:r>
              <a:rPr>
                <a:solidFill>
                  <a:srgbClr val="40A070"/>
                </a:solidFill>
                <a:latin typeface="Courier"/>
              </a:rPr>
              <a:t>0.0</a:t>
            </a:r>
            <a:r>
              <a:rPr>
                <a:solidFill>
                  <a:srgbClr val="666666"/>
                </a:solidFill>
                <a:latin typeface="Courier"/>
              </a:rPr>
              <a:t>)</a:t>
            </a:r>
            <a:r>
              <a:rPr>
                <a:latin typeface="Courier"/>
              </a:rPr>
              <a:t> </a:t>
            </a:r>
            <a:r>
              <a:rPr>
                <a:solidFill>
                  <a:srgbClr val="666666"/>
                </a:solidFill>
                <a:latin typeface="Courier"/>
              </a:rPr>
              <a:t>{</a:t>
            </a:r>
            <a:br/>
            <a:r>
              <a:rPr>
                <a:latin typeface="Courier"/>
              </a:rPr>
              <a:t>         </a:t>
            </a:r>
            <a:r>
              <a:rPr b="1">
                <a:solidFill>
                  <a:srgbClr val="007020"/>
                </a:solidFill>
                <a:latin typeface="Courier"/>
              </a:rPr>
              <a:t>goto</a:t>
            </a:r>
            <a:r>
              <a:rPr>
                <a:latin typeface="Courier"/>
              </a:rPr>
              <a:t> jump</a:t>
            </a:r>
            <a:r>
              <a:rPr>
                <a:solidFill>
                  <a:srgbClr val="666666"/>
                </a:solidFill>
                <a:latin typeface="Courier"/>
              </a:rPr>
              <a:t>;</a:t>
            </a:r>
            <a:br/>
            <a:r>
              <a:rPr>
                <a:latin typeface="Courier"/>
              </a:rPr>
              <a:t>      </a:t>
            </a:r>
            <a:r>
              <a:rPr>
                <a:solidFill>
                  <a:srgbClr val="666666"/>
                </a:solidFill>
                <a:latin typeface="Courier"/>
              </a:rPr>
              <a:t>}</a:t>
            </a:r>
            <a:br/>
            <a:r>
              <a:rPr>
                <a:latin typeface="Courier"/>
              </a:rPr>
              <a:t>      sum </a:t>
            </a:r>
            <a:r>
              <a:rPr>
                <a:solidFill>
                  <a:srgbClr val="666666"/>
                </a:solidFill>
                <a:latin typeface="Courier"/>
              </a:rPr>
              <a:t>+=</a:t>
            </a:r>
            <a:r>
              <a:rPr>
                <a:latin typeface="Courier"/>
              </a:rPr>
              <a:t> number</a:t>
            </a:r>
            <a:r>
              <a:rPr>
                <a:solidFill>
                  <a:srgbClr val="666666"/>
                </a:solidFill>
                <a:latin typeface="Courier"/>
              </a:rPr>
              <a:t>;</a:t>
            </a:r>
            <a:br/>
            <a:r>
              <a:rPr>
                <a:latin typeface="Courier"/>
              </a:rPr>
              <a:t>   </a:t>
            </a:r>
            <a:r>
              <a:rPr>
                <a:solidFill>
                  <a:srgbClr val="666666"/>
                </a:solidFill>
                <a:latin typeface="Courier"/>
              </a:rPr>
              <a:t>}</a:t>
            </a:r>
            <a:br/>
            <a:br/>
            <a:r>
              <a:rPr>
                <a:latin typeface="Courier"/>
              </a:rPr>
              <a:t>jump</a:t>
            </a:r>
            <a:r>
              <a:rPr>
                <a:solidFill>
                  <a:srgbClr val="666666"/>
                </a:solidFill>
                <a:latin typeface="Courier"/>
              </a:rPr>
              <a:t>:</a:t>
            </a:r>
            <a:br/>
            <a:r>
              <a:rPr>
                <a:latin typeface="Courier"/>
              </a:rPr>
              <a:t>   average </a:t>
            </a:r>
            <a:r>
              <a:rPr>
                <a:solidFill>
                  <a:srgbClr val="666666"/>
                </a:solidFill>
                <a:latin typeface="Courier"/>
              </a:rPr>
              <a:t>=</a:t>
            </a:r>
            <a:r>
              <a:rPr>
                <a:latin typeface="Courier"/>
              </a:rPr>
              <a:t> sum </a:t>
            </a:r>
            <a:r>
              <a:rPr>
                <a:solidFill>
                  <a:srgbClr val="666666"/>
                </a:solidFill>
                <a:latin typeface="Courier"/>
              </a:rPr>
              <a:t>/</a:t>
            </a:r>
            <a:r>
              <a:rPr>
                <a:latin typeface="Courier"/>
              </a:rPr>
              <a:t> </a:t>
            </a:r>
            <a:r>
              <a:rPr>
                <a:solidFill>
                  <a:srgbClr val="666666"/>
                </a:solidFill>
                <a:latin typeface="Courier"/>
              </a:rPr>
              <a:t>(</a:t>
            </a:r>
            <a:r>
              <a:rPr>
                <a:latin typeface="Courier"/>
              </a:rPr>
              <a:t>i </a:t>
            </a:r>
            <a:r>
              <a:rPr>
                <a:solidFill>
                  <a:srgbClr val="666666"/>
                </a:solidFill>
                <a:latin typeface="Courier"/>
              </a:rPr>
              <a:t>-</a:t>
            </a:r>
            <a:r>
              <a:rPr>
                <a:latin typeface="Courier"/>
              </a:rPr>
              <a:t> </a:t>
            </a:r>
            <a:r>
              <a:rPr>
                <a:solidFill>
                  <a:srgbClr val="40A070"/>
                </a:solidFill>
                <a:latin typeface="Courier"/>
              </a:rPr>
              <a:t>1</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"Sum = %.2f\n"</a:t>
            </a:r>
            <a:r>
              <a:rPr>
                <a:solidFill>
                  <a:srgbClr val="666666"/>
                </a:solidFill>
                <a:latin typeface="Courier"/>
              </a:rPr>
              <a:t>,</a:t>
            </a:r>
            <a:r>
              <a:rPr>
                <a:latin typeface="Courier"/>
              </a:rPr>
              <a:t> sum</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"Average = %.2f"</a:t>
            </a:r>
            <a:r>
              <a:rPr>
                <a:solidFill>
                  <a:srgbClr val="666666"/>
                </a:solidFill>
                <a:latin typeface="Courier"/>
              </a:rPr>
              <a:t>,</a:t>
            </a:r>
            <a:r>
              <a:rPr>
                <a:latin typeface="Courier"/>
              </a:rPr>
              <a:t> average</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Output</a:t>
            </a:r>
          </a:p>
          <a:p>
            <a:pPr lvl="0" indent="0">
              <a:buNone/>
            </a:pPr>
            <a:r>
              <a:rPr>
                <a:latin typeface="Courier"/>
              </a:rPr>
              <a:t>1. Enter a number: 3</a:t>
            </a:r>
            <a:br/>
            <a:r>
              <a:rPr>
                <a:latin typeface="Courier"/>
              </a:rPr>
              <a:t>2. Enter a number: 4.3</a:t>
            </a:r>
            <a:br/>
            <a:r>
              <a:rPr>
                <a:latin typeface="Courier"/>
              </a:rPr>
              <a:t>3. Enter a number: 9.3</a:t>
            </a:r>
            <a:br/>
            <a:r>
              <a:rPr>
                <a:latin typeface="Courier"/>
              </a:rPr>
              <a:t>4. Enter a number: </a:t>
            </a:r>
            <a:r>
              <a:rPr>
                <a:solidFill>
                  <a:srgbClr val="7D9029"/>
                </a:solidFill>
                <a:latin typeface="Courier"/>
              </a:rPr>
              <a:t>-2.9</a:t>
            </a:r>
            <a:br/>
            <a:r>
              <a:rPr>
                <a:latin typeface="Courier"/>
              </a:rPr>
              <a:t>Sum = 16.60</a:t>
            </a:r>
            <a:br/>
            <a:r>
              <a:rPr>
                <a:latin typeface="Courier"/>
              </a:rPr>
              <a:t>Average = 5.53</a:t>
            </a:r>
          </a:p>
          <a:p>
            <a:pPr lvl="0" indent="0" marL="0">
              <a:spcBef>
                <a:spcPts val="3000"/>
              </a:spcBef>
              <a:buNone/>
            </a:pPr>
            <a:r>
              <a:rPr b="1"/>
              <a:t>Reasons to avoid goto</a:t>
            </a:r>
          </a:p>
          <a:p>
            <a:pPr lvl="0" indent="0" marL="0">
              <a:buNone/>
            </a:pPr>
            <a:r>
              <a:rPr/>
              <a:t>The use of </a:t>
            </a:r>
            <a:r>
              <a:rPr>
                <a:latin typeface="Courier"/>
              </a:rPr>
              <a:t>goto</a:t>
            </a:r>
            <a:r>
              <a:rPr/>
              <a:t> statement may lead to code that is buggy and hard to follow. For example,</a:t>
            </a:r>
          </a:p>
          <a:p>
            <a:pPr lvl="0" indent="0">
              <a:buNone/>
            </a:pPr>
            <a:r>
              <a:rPr>
                <a:latin typeface="Courier"/>
              </a:rPr>
              <a:t>one</a:t>
            </a:r>
            <a:r>
              <a:rPr>
                <a:solidFill>
                  <a:srgbClr val="666666"/>
                </a:solidFill>
                <a:latin typeface="Courier"/>
              </a:rPr>
              <a:t>:</a:t>
            </a:r>
            <a:br/>
            <a:r>
              <a:rPr b="1">
                <a:solidFill>
                  <a:srgbClr val="007020"/>
                </a:solidFill>
                <a:latin typeface="Courier"/>
              </a:rPr>
              <a:t>for</a:t>
            </a:r>
            <a:r>
              <a:rPr>
                <a:latin typeface="Courier"/>
              </a:rPr>
              <a:t> </a:t>
            </a:r>
            <a:r>
              <a:rPr>
                <a:solidFill>
                  <a:srgbClr val="666666"/>
                </a:solidFill>
                <a:latin typeface="Courier"/>
              </a:rPr>
              <a:t>(</a:t>
            </a:r>
            <a:r>
              <a:rPr>
                <a:latin typeface="Courier"/>
              </a:rPr>
              <a:t>i </a:t>
            </a:r>
            <a:r>
              <a:rPr>
                <a:solidFill>
                  <a:srgbClr val="666666"/>
                </a:solidFill>
                <a:latin typeface="Courier"/>
              </a:rPr>
              <a:t>=</a:t>
            </a:r>
            <a:r>
              <a:rPr>
                <a:latin typeface="Courier"/>
              </a:rPr>
              <a:t> </a:t>
            </a:r>
            <a:r>
              <a:rPr>
                <a:solidFill>
                  <a:srgbClr val="40A070"/>
                </a:solidFill>
                <a:latin typeface="Courier"/>
              </a:rPr>
              <a:t>0</a:t>
            </a:r>
            <a:r>
              <a:rPr>
                <a:solidFill>
                  <a:srgbClr val="666666"/>
                </a:solidFill>
                <a:latin typeface="Courier"/>
              </a:rPr>
              <a:t>;</a:t>
            </a:r>
            <a:r>
              <a:rPr>
                <a:latin typeface="Courier"/>
              </a:rPr>
              <a:t> i </a:t>
            </a:r>
            <a:r>
              <a:rPr>
                <a:solidFill>
                  <a:srgbClr val="666666"/>
                </a:solidFill>
                <a:latin typeface="Courier"/>
              </a:rPr>
              <a:t>&lt;</a:t>
            </a:r>
            <a:r>
              <a:rPr>
                <a:latin typeface="Courier"/>
              </a:rPr>
              <a:t> number</a:t>
            </a:r>
            <a:r>
              <a:rPr>
                <a:solidFill>
                  <a:srgbClr val="666666"/>
                </a:solidFill>
                <a:latin typeface="Courier"/>
              </a:rPr>
              <a:t>;</a:t>
            </a:r>
            <a:r>
              <a:rPr>
                <a:latin typeface="Courier"/>
              </a:rPr>
              <a:t> </a:t>
            </a:r>
            <a:r>
              <a:rPr>
                <a:solidFill>
                  <a:srgbClr val="666666"/>
                </a:solidFill>
                <a:latin typeface="Courier"/>
              </a:rPr>
              <a:t>++</a:t>
            </a:r>
            <a:r>
              <a:rPr>
                <a:latin typeface="Courier"/>
              </a:rPr>
              <a:t>i</a:t>
            </a:r>
            <a:r>
              <a:rPr>
                <a:solidFill>
                  <a:srgbClr val="666666"/>
                </a:solidFill>
                <a:latin typeface="Courier"/>
              </a:rPr>
              <a:t>)</a:t>
            </a:r>
            <a:br/>
            <a:r>
              <a:rPr>
                <a:solidFill>
                  <a:srgbClr val="666666"/>
                </a:solidFill>
                <a:latin typeface="Courier"/>
              </a:rPr>
              <a:t>{</a:t>
            </a:r>
            <a:br/>
            <a:r>
              <a:rPr>
                <a:latin typeface="Courier"/>
              </a:rPr>
              <a:t>    test </a:t>
            </a:r>
            <a:r>
              <a:rPr>
                <a:solidFill>
                  <a:srgbClr val="666666"/>
                </a:solidFill>
                <a:latin typeface="Courier"/>
              </a:rPr>
              <a:t>+=</a:t>
            </a:r>
            <a:r>
              <a:rPr>
                <a:latin typeface="Courier"/>
              </a:rPr>
              <a:t> i</a:t>
            </a:r>
            <a:r>
              <a:rPr>
                <a:solidFill>
                  <a:srgbClr val="666666"/>
                </a:solidFill>
                <a:latin typeface="Courier"/>
              </a:rPr>
              <a:t>;</a:t>
            </a:r>
            <a:br/>
            <a:r>
              <a:rPr>
                <a:latin typeface="Courier"/>
              </a:rPr>
              <a:t>    </a:t>
            </a:r>
            <a:r>
              <a:rPr b="1">
                <a:solidFill>
                  <a:srgbClr val="007020"/>
                </a:solidFill>
                <a:latin typeface="Courier"/>
              </a:rPr>
              <a:t>goto</a:t>
            </a:r>
            <a:r>
              <a:rPr>
                <a:latin typeface="Courier"/>
              </a:rPr>
              <a:t> two</a:t>
            </a:r>
            <a:r>
              <a:rPr>
                <a:solidFill>
                  <a:srgbClr val="666666"/>
                </a:solidFill>
                <a:latin typeface="Courier"/>
              </a:rPr>
              <a:t>;</a:t>
            </a:r>
            <a:br/>
            <a:r>
              <a:rPr>
                <a:solidFill>
                  <a:srgbClr val="666666"/>
                </a:solidFill>
                <a:latin typeface="Courier"/>
              </a:rPr>
              <a:t>}</a:t>
            </a:r>
            <a:br/>
            <a:r>
              <a:rPr>
                <a:latin typeface="Courier"/>
              </a:rPr>
              <a:t>two</a:t>
            </a:r>
            <a:r>
              <a:rPr>
                <a:solidFill>
                  <a:srgbClr val="666666"/>
                </a:solidFill>
                <a:latin typeface="Courier"/>
              </a:rPr>
              <a:t>:</a:t>
            </a:r>
            <a:r>
              <a:rPr>
                <a:latin typeface="Courier"/>
              </a:rPr>
              <a:t> </a:t>
            </a:r>
            <a:br/>
            <a:r>
              <a:rPr b="1">
                <a:solidFill>
                  <a:srgbClr val="007020"/>
                </a:solidFill>
                <a:latin typeface="Courier"/>
              </a:rPr>
              <a:t>if</a:t>
            </a:r>
            <a:r>
              <a:rPr>
                <a:latin typeface="Courier"/>
              </a:rPr>
              <a:t> </a:t>
            </a:r>
            <a:r>
              <a:rPr>
                <a:solidFill>
                  <a:srgbClr val="666666"/>
                </a:solidFill>
                <a:latin typeface="Courier"/>
              </a:rPr>
              <a:t>(</a:t>
            </a:r>
            <a:r>
              <a:rPr>
                <a:latin typeface="Courier"/>
              </a:rPr>
              <a:t>test </a:t>
            </a:r>
            <a:r>
              <a:rPr>
                <a:solidFill>
                  <a:srgbClr val="666666"/>
                </a:solidFill>
                <a:latin typeface="Courier"/>
              </a:rPr>
              <a:t>&gt;</a:t>
            </a:r>
            <a:r>
              <a:rPr>
                <a:latin typeface="Courier"/>
              </a:rPr>
              <a:t> </a:t>
            </a:r>
            <a:r>
              <a:rPr>
                <a:solidFill>
                  <a:srgbClr val="40A070"/>
                </a:solidFill>
                <a:latin typeface="Courier"/>
              </a:rPr>
              <a:t>5</a:t>
            </a:r>
            <a:r>
              <a:rPr>
                <a:solidFill>
                  <a:srgbClr val="666666"/>
                </a:solidFill>
                <a:latin typeface="Courier"/>
              </a:rPr>
              <a:t>)</a:t>
            </a:r>
            <a:r>
              <a:rPr>
                <a:latin typeface="Courier"/>
              </a:rPr>
              <a:t> </a:t>
            </a:r>
            <a:r>
              <a:rPr>
                <a:solidFill>
                  <a:srgbClr val="666666"/>
                </a:solidFill>
                <a:latin typeface="Courier"/>
              </a:rPr>
              <a:t>{</a:t>
            </a:r>
            <a:br/>
            <a:r>
              <a:rPr>
                <a:latin typeface="Courier"/>
              </a:rPr>
              <a:t>  </a:t>
            </a:r>
            <a:r>
              <a:rPr b="1">
                <a:solidFill>
                  <a:srgbClr val="007020"/>
                </a:solidFill>
                <a:latin typeface="Courier"/>
              </a:rPr>
              <a:t>goto</a:t>
            </a:r>
            <a:r>
              <a:rPr>
                <a:latin typeface="Courier"/>
              </a:rPr>
              <a:t> three</a:t>
            </a:r>
            <a:r>
              <a:rPr>
                <a:solidFill>
                  <a:srgbClr val="666666"/>
                </a:solidFill>
                <a:latin typeface="Courier"/>
              </a:rPr>
              <a:t>;</a:t>
            </a:r>
            <a:br/>
            <a:r>
              <a:rPr>
                <a:solidFill>
                  <a:srgbClr val="666666"/>
                </a:solidFill>
                <a:latin typeface="Courier"/>
              </a:rPr>
              <a:t>}</a:t>
            </a:r>
            <a:br/>
            <a:r>
              <a:rPr>
                <a:solidFill>
                  <a:srgbClr val="666666"/>
                </a:solidFill>
                <a:latin typeface="Courier"/>
              </a:rPr>
              <a:t>...</a:t>
            </a:r>
            <a:r>
              <a:rPr>
                <a:latin typeface="Courier"/>
              </a:rPr>
              <a:t> </a:t>
            </a:r>
            <a:r>
              <a:rPr>
                <a:solidFill>
                  <a:srgbClr val="666666"/>
                </a:solidFill>
                <a:latin typeface="Courier"/>
              </a:rPr>
              <a:t>..</a:t>
            </a:r>
            <a:r>
              <a:rPr>
                <a:latin typeface="Courier"/>
              </a:rPr>
              <a:t> </a:t>
            </a:r>
            <a:r>
              <a:rPr>
                <a:solidFill>
                  <a:srgbClr val="666666"/>
                </a:solidFill>
                <a:latin typeface="Courier"/>
              </a:rPr>
              <a:t>...</a:t>
            </a:r>
          </a:p>
          <a:p>
            <a:pPr lvl="0" indent="0" marL="0">
              <a:buNone/>
            </a:pPr>
            <a:r>
              <a:rPr/>
              <a:t>Also, the </a:t>
            </a:r>
            <a:r>
              <a:rPr>
                <a:latin typeface="Courier"/>
              </a:rPr>
              <a:t>goto</a:t>
            </a:r>
            <a:r>
              <a:rPr/>
              <a:t> statement allows you to do bad stuff such as jump out of the scope.</a:t>
            </a:r>
          </a:p>
          <a:p>
            <a:pPr lvl="0" indent="0" marL="0">
              <a:buNone/>
            </a:pPr>
            <a:r>
              <a:rPr/>
              <a:t>That being said, </a:t>
            </a:r>
            <a:r>
              <a:rPr>
                <a:latin typeface="Courier"/>
              </a:rPr>
              <a:t>goto</a:t>
            </a:r>
            <a:r>
              <a:rPr/>
              <a:t> can be useful sometimes. For example: to break from nested loops.</a:t>
            </a:r>
          </a:p>
          <a:p>
            <a:pPr lvl="0" indent="0" marL="0">
              <a:spcBef>
                <a:spcPts val="3000"/>
              </a:spcBef>
              <a:buNone/>
            </a:pPr>
            <a:r>
              <a:rPr b="1"/>
              <a:t>Should you use goto?</a:t>
            </a:r>
          </a:p>
          <a:p>
            <a:pPr lvl="0" indent="0" marL="0">
              <a:buNone/>
            </a:pPr>
            <a:r>
              <a:rPr/>
              <a:t>If you think the use of </a:t>
            </a:r>
            <a:r>
              <a:rPr>
                <a:latin typeface="Courier"/>
              </a:rPr>
              <a:t>goto</a:t>
            </a:r>
            <a:r>
              <a:rPr/>
              <a:t> statement simplifies your program, you can use it. That being said, </a:t>
            </a:r>
            <a:r>
              <a:rPr>
                <a:latin typeface="Courier"/>
              </a:rPr>
              <a:t>goto</a:t>
            </a:r>
            <a:r>
              <a:rPr/>
              <a:t> is rarely useful and you can create any C program without using </a:t>
            </a:r>
            <a:r>
              <a:rPr>
                <a:latin typeface="Courier"/>
              </a:rPr>
              <a:t>goto</a:t>
            </a:r>
            <a:r>
              <a:rPr/>
              <a:t> altogether.</a:t>
            </a:r>
          </a:p>
          <a:p>
            <a:pPr lvl="0" indent="0" marL="0">
              <a:buNone/>
            </a:pPr>
            <a:r>
              <a:rPr/>
              <a:t>Here’s a quote from Bjarne Stroustrup, creator of C++, </a:t>
            </a:r>
            <a:r>
              <a:rPr b="1"/>
              <a:t>“The fact that ‘goto’ can do anything is exactly why we don’t use it.”</a:t>
            </a:r>
          </a:p>
          <a:p>
            <a:pPr lvl="0" indent="0" marL="0">
              <a:buNone/>
            </a:pPr>
            <a:r>
              <a:rPr>
                <a:hlinkClick r:id="rId2"/>
              </a:rPr>
              <a:t>C Functions</a:t>
            </a:r>
          </a:p>
          <a:p>
            <a:pPr lvl="0" indent="0" marL="0">
              <a:buNone/>
            </a:pPr>
            <a:r>
              <a:rPr>
                <a:hlinkClick r:id="rId3"/>
              </a:rPr>
              <a:t>C User-defined functions</a:t>
            </a:r>
          </a:p>
          <a:p>
            <a:pPr lvl="0" indent="0" marL="0">
              <a:buNone/>
            </a:pPr>
            <a:r>
              <a:rPr>
                <a:hlinkClick r:id="rId4"/>
              </a:rPr>
              <a:t>Types of User-defined Functions in C Programming</a:t>
            </a:r>
          </a:p>
          <a:p>
            <a:pPr lvl="0" indent="0" marL="0">
              <a:buNone/>
            </a:pPr>
            <a:r>
              <a:rPr>
                <a:hlinkClick r:id="rId5"/>
              </a:rPr>
              <a:t>C Recursion (Recursive function)</a:t>
            </a:r>
          </a:p>
          <a:p>
            <a:pPr lvl="0" indent="0" marL="0">
              <a:buNone/>
            </a:pPr>
            <a:r>
              <a:rPr>
                <a:hlinkClick r:id="rId6"/>
              </a:rPr>
              <a:t>C Storage Class</a:t>
            </a:r>
          </a:p>
          <a:p>
            <a:pPr lvl="0" indent="0" marL="0">
              <a:buNone/>
            </a:pPr>
            <a:r>
              <a:rPr>
                <a:hlinkClick r:id="rId7"/>
              </a:rPr>
              <a:t>C Function Examples</a:t>
            </a:r>
          </a:p>
          <a:p>
            <a:pPr lvl="0" indent="0" marL="0">
              <a:buNone/>
            </a:pPr>
            <a:r>
              <a:rPr>
                <a:hlinkClick r:id="rId8"/>
              </a:rPr>
              <a:t>C Arrays (With Examples)</a:t>
            </a:r>
          </a:p>
          <a:p>
            <a:pPr lvl="0" indent="0" marL="0">
              <a:buNone/>
            </a:pPr>
            <a:r>
              <a:rPr>
                <a:hlinkClick r:id="rId9"/>
              </a:rPr>
              <a:t>C Multidimensional Arrays (2d and 3d Array)</a:t>
            </a:r>
          </a:p>
          <a:p>
            <a:pPr lvl="0" indent="0" marL="0">
              <a:buNone/>
            </a:pPr>
            <a:r>
              <a:rPr>
                <a:hlinkClick r:id="rId10"/>
              </a:rPr>
              <a:t>Pass arrays to a function in C</a:t>
            </a:r>
          </a:p>
          <a:p>
            <a:pPr lvl="0" indent="0" marL="0">
              <a:buNone/>
            </a:pPr>
            <a:r>
              <a:rPr/>
              <a:t>for Pointers check CS50 visuals in PDF</a:t>
            </a:r>
          </a:p>
          <a:p>
            <a:pPr lvl="0" indent="0" marL="0">
              <a:buNone/>
            </a:pPr>
            <a:r>
              <a:rPr>
                <a:hlinkClick r:id="rId11"/>
              </a:rPr>
              <a:t>C Pointers (With Examples)</a:t>
            </a:r>
          </a:p>
          <a:p>
            <a:pPr lvl="0" indent="0" marL="0">
              <a:buNone/>
            </a:pPr>
            <a:r>
              <a:rPr>
                <a:hlinkClick r:id="rId12"/>
              </a:rPr>
              <a:t>Relationship Between Arrays and Pointers in C Programming (With Examples)</a:t>
            </a:r>
          </a:p>
          <a:p>
            <a:pPr lvl="0" indent="0" marL="0">
              <a:buNone/>
            </a:pPr>
            <a:r>
              <a:rPr>
                <a:hlinkClick r:id="rId13"/>
              </a:rPr>
              <a:t>C Pass Addresses and Pointers to Functions</a:t>
            </a:r>
          </a:p>
          <a:p>
            <a:pPr lvl="0" indent="0" marL="0">
              <a:buNone/>
            </a:pPr>
            <a:r>
              <a:rPr>
                <a:hlinkClick r:id="rId14"/>
              </a:rPr>
              <a:t>C Dynamic Memory Allocation Using malloc(), calloc(), free() &amp; realloc()</a:t>
            </a:r>
          </a:p>
          <a:p>
            <a:pPr lvl="0" indent="0" marL="0">
              <a:buNone/>
            </a:pPr>
            <a:r>
              <a:rPr>
                <a:hlinkClick r:id="rId15"/>
              </a:rPr>
              <a:t>C Array and Pointer Examples</a:t>
            </a:r>
          </a:p>
          <a:p>
            <a:pPr lvl="0" indent="0" marL="0">
              <a:buNone/>
            </a:pPr>
            <a:r>
              <a:rPr>
                <a:hlinkClick r:id="rId16"/>
              </a:rPr>
              <a:t>Strings in C (With Examples)</a:t>
            </a:r>
          </a:p>
          <a:p>
            <a:pPr lvl="0" indent="0" marL="0">
              <a:buNone/>
            </a:pPr>
            <a:r>
              <a:rPr>
                <a:hlinkClick r:id="rId17"/>
              </a:rPr>
              <a:t>String Manipulations In C Programming Using Library Functions</a:t>
            </a:r>
          </a:p>
          <a:p>
            <a:pPr lvl="0" indent="0" marL="0">
              <a:buNone/>
            </a:pPr>
            <a:r>
              <a:rPr>
                <a:hlinkClick r:id="rId18"/>
              </a:rPr>
              <a:t>String Examples in C Programming</a:t>
            </a:r>
          </a:p>
          <a:p>
            <a:pPr lvl="0" indent="-457200" marL="457200">
              <a:buAutoNum startAt="3" type="alphaLcPeriod"/>
            </a:pPr>
            <a:r>
              <a:rPr/>
              <a:t>C Functions</a:t>
            </a:r>
          </a:p>
          <a:p>
            <a:pPr lvl="0" indent="-457200" marL="457200">
              <a:buAutoNum startAt="3" type="alphaLcPeriod"/>
            </a:pPr>
            <a:r>
              <a:rPr/>
              <a:t>C Programming Functions</a:t>
            </a:r>
          </a:p>
          <a:p>
            <a:pPr lvl="0" indent="-457200" marL="457200">
              <a:buAutoNum startAt="2" type="romanLcPeriod"/>
            </a:pPr>
            <a:r>
              <a:rPr/>
              <a:t>C User-defined Functions</a:t>
            </a:r>
          </a:p>
          <a:p>
            <a:pPr lvl="0" indent="-457200" marL="457200">
              <a:buAutoNum startAt="2" type="romanLcPeriod"/>
            </a:pPr>
            <a:r>
              <a:rPr/>
              <a:t>C Function Types</a:t>
            </a:r>
          </a:p>
          <a:p>
            <a:pPr lvl="0" indent="-457200" marL="457200">
              <a:buAutoNum startAt="2" type="romanLcPeriod"/>
            </a:pPr>
            <a:r>
              <a:rPr/>
              <a:t>C Recursion</a:t>
            </a:r>
          </a:p>
          <a:p>
            <a:pPr lvl="0" indent="-457200" marL="457200">
              <a:buAutoNum startAt="2" type="romanLcPeriod"/>
            </a:pPr>
            <a:r>
              <a:rPr/>
              <a:t>C Storage Class</a:t>
            </a:r>
          </a:p>
          <a:p>
            <a:pPr lvl="0" indent="-457200" marL="457200">
              <a:buAutoNum startAt="2" type="romanLcPeriod"/>
            </a:pPr>
            <a:r>
              <a:rPr/>
              <a:t>C Function Examples</a:t>
            </a:r>
          </a:p>
          <a:p>
            <a:pPr lvl="0" indent="-457200" marL="457200">
              <a:buAutoNum startAt="2" type="romanLcPeriod"/>
            </a:pPr>
            <a:r>
              <a:rPr/>
              <a:t>C Programming Arrays</a:t>
            </a:r>
          </a:p>
          <a:p>
            <a:pPr lvl="0" indent="-457200" marL="457200">
              <a:buAutoNum startAt="2" type="romanLcPeriod"/>
            </a:pPr>
            <a:r>
              <a:rPr/>
              <a:t>C Programming Arrays</a:t>
            </a:r>
          </a:p>
          <a:p>
            <a:pPr lvl="0" indent="-457200" marL="457200">
              <a:buAutoNum startAt="2" type="romanLcPeriod"/>
            </a:pPr>
            <a:r>
              <a:rPr/>
              <a:t>C Multi-dimensional Arrays</a:t>
            </a:r>
          </a:p>
          <a:p>
            <a:pPr lvl="0" indent="-457200" marL="457200">
              <a:buAutoNum startAt="2" type="romanLcPeriod"/>
            </a:pPr>
            <a:r>
              <a:rPr/>
              <a:t>C Arrays &amp; Functions</a:t>
            </a:r>
          </a:p>
          <a:p>
            <a:pPr lvl="0" indent="-457200" marL="457200">
              <a:buAutoNum startAt="5" type="alphaLcPeriod"/>
            </a:pPr>
            <a:r>
              <a:rPr/>
              <a:t>C Programming Pointers</a:t>
            </a:r>
          </a:p>
          <a:p>
            <a:pPr lvl="0" indent="-457200" marL="457200">
              <a:buAutoNum startAt="5" type="alphaLcPeriod"/>
            </a:pPr>
            <a:r>
              <a:rPr/>
              <a:t>C Programming Pointers</a:t>
            </a:r>
          </a:p>
          <a:p>
            <a:pPr lvl="0" indent="-457200" marL="457200">
              <a:buAutoNum startAt="2" type="romanLcPeriod"/>
            </a:pPr>
            <a:r>
              <a:rPr/>
              <a:t>C Pointers &amp; Arrays</a:t>
            </a:r>
          </a:p>
          <a:p>
            <a:pPr lvl="0" indent="-457200" marL="457200">
              <a:buAutoNum startAt="2" type="romanLcPeriod"/>
            </a:pPr>
            <a:r>
              <a:rPr/>
              <a:t>C Pointers and Functions</a:t>
            </a:r>
          </a:p>
          <a:p>
            <a:pPr lvl="0" indent="-457200" marL="457200">
              <a:buAutoNum startAt="2" type="romanLcPeriod"/>
            </a:pPr>
            <a:r>
              <a:rPr/>
              <a:t>C Memory Allocation</a:t>
            </a:r>
          </a:p>
          <a:p>
            <a:pPr lvl="0" indent="-457200" marL="457200">
              <a:buAutoNum startAt="2" type="romanLcPeriod"/>
            </a:pPr>
            <a:r>
              <a:rPr/>
              <a:t>Array &amp; Pointer Examples</a:t>
            </a:r>
          </a:p>
          <a:p>
            <a:pPr lvl="0" indent="-457200" marL="457200">
              <a:buAutoNum startAt="6" type="alphaLcPeriod"/>
            </a:pPr>
            <a:r>
              <a:rPr/>
              <a:t>C Programming Strings</a:t>
            </a:r>
          </a:p>
          <a:p>
            <a:pPr lvl="0" indent="-457200" marL="457200">
              <a:buAutoNum startAt="6" type="alphaLcPeriod"/>
            </a:pPr>
            <a:r>
              <a:rPr/>
              <a:t>C Programming Strings</a:t>
            </a:r>
          </a:p>
          <a:p>
            <a:pPr lvl="0" indent="-457200" marL="457200">
              <a:buAutoNum startAt="2" type="romanLcPeriod"/>
            </a:pPr>
            <a:r>
              <a:rPr/>
              <a:t>C String Functions</a:t>
            </a:r>
          </a:p>
          <a:p>
            <a:pPr lvl="0" indent="-457200" marL="457200">
              <a:buAutoNum startAt="2" type="romanLcPeriod"/>
            </a:pPr>
            <a:r>
              <a:rPr/>
              <a:t>C String Examples</a:t>
            </a:r>
          </a:p>
          <a:p>
            <a:pPr lvl="0" indent="-457200" marL="457200">
              <a:buAutoNum startAt="7" type="alphaLcPeriod"/>
            </a:pPr>
            <a:r>
              <a:rPr/>
              <a:t>C Structure and Union</a:t>
            </a:r>
          </a:p>
          <a:p>
            <a:pPr lvl="0" indent="-457200" marL="457200">
              <a:buAutoNum startAt="7" type="alphaLcPeriod"/>
            </a:pPr>
            <a:r>
              <a:rPr/>
              <a:t>C Structure</a:t>
            </a:r>
          </a:p>
          <a:p>
            <a:pPr lvl="0" indent="-457200" marL="457200">
              <a:buAutoNum startAt="2" type="romanLcPeriod"/>
            </a:pPr>
            <a:r>
              <a:rPr/>
              <a:t>C Struct &amp; Pointers</a:t>
            </a:r>
          </a:p>
          <a:p>
            <a:pPr lvl="0" indent="-457200" marL="457200">
              <a:buAutoNum startAt="2" type="romanLcPeriod"/>
            </a:pPr>
            <a:r>
              <a:rPr/>
              <a:t>C Struct &amp; Functions</a:t>
            </a:r>
          </a:p>
          <a:p>
            <a:pPr lvl="0" indent="-457200" marL="457200">
              <a:buAutoNum startAt="2" type="romanLcPeriod"/>
            </a:pPr>
            <a:r>
              <a:rPr/>
              <a:t>C Unions</a:t>
            </a:r>
          </a:p>
          <a:p>
            <a:pPr lvl="0" indent="-457200" marL="457200">
              <a:buAutoNum startAt="2" type="romanLcPeriod"/>
            </a:pPr>
            <a:r>
              <a:rPr/>
              <a:t>C Struct Examples</a:t>
            </a:r>
          </a:p>
          <a:p>
            <a:pPr lvl="0" indent="-457200" marL="457200">
              <a:buAutoNum startAt="8" type="alphaLcPeriod"/>
            </a:pPr>
            <a:r>
              <a:rPr/>
              <a:t>C Programming Files</a:t>
            </a:r>
          </a:p>
          <a:p>
            <a:pPr lvl="0" indent="-457200" marL="457200">
              <a:buAutoNum startAt="8" type="alphaLcPeriod"/>
            </a:pPr>
            <a:r>
              <a:rPr/>
              <a:t>C Files Input/Output</a:t>
            </a:r>
          </a:p>
          <a:p>
            <a:pPr lvl="0" indent="-457200" marL="457200">
              <a:buAutoNum startAt="2" type="romanLcPeriod"/>
            </a:pPr>
            <a:r>
              <a:rPr/>
              <a:t>C Files Examples</a:t>
            </a:r>
          </a:p>
          <a:p>
            <a:pPr lvl="0" indent="-457200" marL="457200">
              <a:buAutoNum startAt="2" type="romanLcPeriod"/>
            </a:pPr>
            <a:r>
              <a:rPr/>
              <a:t>Additional Topics</a:t>
            </a:r>
          </a:p>
          <a:p>
            <a:pPr lvl="0" indent="-457200" marL="457200">
              <a:buAutoNum startAt="2" type="romanLcPeriod"/>
            </a:pPr>
            <a:r>
              <a:rPr/>
              <a:t>C Enumeration</a:t>
            </a:r>
          </a:p>
          <a:p>
            <a:pPr lvl="0" indent="-457200" marL="457200">
              <a:buAutoNum startAt="2" type="romanLcPeriod"/>
            </a:pPr>
            <a:r>
              <a:rPr/>
              <a:t>C Preprocessors</a:t>
            </a:r>
          </a:p>
          <a:p>
            <a:pPr lvl="0" indent="-457200" marL="457200">
              <a:buAutoNum startAt="2" type="romanLcPeriod"/>
            </a:pPr>
            <a:r>
              <a:rPr/>
              <a:t>C Standard Library</a:t>
            </a:r>
          </a:p>
          <a:p>
            <a:pPr lvl="0" indent="0" marL="0">
              <a:buNone/>
            </a:pPr>
            <a:r>
              <a:rPr/>
              <a:t>C Programming Examples</a:t>
            </a:r>
          </a:p>
          <a:p>
            <a:pPr lvl="0" indent="0" marL="0">
              <a:buNone/>
            </a:pPr>
            <a:r>
              <a:rPr/>
              <a:t>https://cdnvideo.eba.gov.tr/fatihkalem/fatihkalem_portable.zip</a:t>
            </a:r>
          </a:p>
          <a:p>
            <a:pPr lvl="0" indent="0" marL="0">
              <a:buNone/>
            </a:pPr>
            <a:r>
              <a:rPr/>
              <a:t>https://cdnvideo.eba.gov.tr/fatihkalem/fatihkalem_setup.exe</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 Tutorials - Introduction to C Programming Language</a:t>
            </a:r>
          </a:p>
        </p:txBody>
      </p:sp>
      <p:pic>
        <p:nvPicPr>
          <p:cNvPr descr="assets/2021-11-01-20-36-21-image.png" id="0" name="Picture 1"/>
          <p:cNvPicPr>
            <a:picLocks noGrp="1" noChangeAspect="1"/>
          </p:cNvPicPr>
          <p:nvPr/>
        </p:nvPicPr>
        <p:blipFill>
          <a:blip r:embed="rId3"/>
          <a:stretch>
            <a:fillRect/>
          </a:stretch>
        </p:blipFill>
        <p:spPr bwMode="auto">
          <a:xfrm>
            <a:off x="3568700" y="1917700"/>
            <a:ext cx="5105400" cy="25400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The C and C++ programming tutorials, hands-on approach with program examples, code samples and tons of output images using Visual C++, C++ Builder, Linux gcc and g++ compilers and IDE</a:t>
            </a:r>
          </a:p>
        </p:txBody>
      </p:sp>
      <p:pic>
        <p:nvPicPr>
          <p:cNvPr descr="assets/2021-11-01-20-37-33-image.png" id="0" name="Picture 1"/>
          <p:cNvPicPr>
            <a:picLocks noGrp="1" noChangeAspect="1"/>
          </p:cNvPicPr>
          <p:nvPr/>
        </p:nvPicPr>
        <p:blipFill>
          <a:blip r:embed="rId3"/>
          <a:stretch>
            <a:fillRect/>
          </a:stretch>
        </p:blipFill>
        <p:spPr bwMode="auto">
          <a:xfrm>
            <a:off x="3568700" y="2006600"/>
            <a:ext cx="5105400" cy="2374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CS50x 2021</a:t>
            </a:r>
          </a:p>
        </p:txBody>
      </p:sp>
      <p:pic>
        <p:nvPicPr>
          <p:cNvPr descr="assets/2021-11-01-20-38-57-image.png" id="0" name="Picture 1"/>
          <p:cNvPicPr>
            <a:picLocks noGrp="1" noChangeAspect="1"/>
          </p:cNvPicPr>
          <p:nvPr/>
        </p:nvPicPr>
        <p:blipFill>
          <a:blip r:embed="rId3"/>
          <a:stretch>
            <a:fillRect/>
          </a:stretch>
        </p:blipFill>
        <p:spPr bwMode="auto">
          <a:xfrm>
            <a:off x="3568700" y="1854200"/>
            <a:ext cx="5105400" cy="26797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 Programming For Dummies</a:t>
            </a:r>
          </a:p>
        </p:txBody>
      </p:sp>
      <p:pic>
        <p:nvPicPr>
          <p:cNvPr descr="assets/2021-11-01-22-15-25-image.png" id="0" name="Picture 1"/>
          <p:cNvPicPr>
            <a:picLocks noGrp="1" noChangeAspect="1"/>
          </p:cNvPicPr>
          <p:nvPr/>
        </p:nvPicPr>
        <p:blipFill>
          <a:blip r:embed="rId3"/>
          <a:stretch>
            <a:fillRect/>
          </a:stretch>
        </p:blipFill>
        <p:spPr bwMode="auto">
          <a:xfrm>
            <a:off x="3568700" y="1879600"/>
            <a:ext cx="5105400" cy="2616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CE103 Algorithms and Programming I</dc:title>
  <dc:creator>Author: Asst. Prof. Dr. Uğur CORUH</dc:creator>
  <cp:keywords/>
  <dcterms:created xsi:type="dcterms:W3CDTF">2022-03-25T20:10:55Z</dcterms:created>
  <dcterms:modified xsi:type="dcterms:W3CDTF">2022-03-25T20:10:55Z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CE103 Week-5</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CE103 Algorithms and Programming 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C Functional Console Programming</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