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8" Type="http://schemas.openxmlformats.org/officeDocument/2006/relationships/viewProps" Target="viewProps.xml" /><Relationship Id="rId57" Type="http://schemas.openxmlformats.org/officeDocument/2006/relationships/presProps" Target="presProps.xml" /><Relationship Id="rId1" Type="http://schemas.openxmlformats.org/officeDocument/2006/relationships/slideMaster" Target="slideMasters/slideMaster1.xml" /><Relationship Id="rId60" Type="http://schemas.openxmlformats.org/officeDocument/2006/relationships/tableStyles" Target="tableStyles.xml" /><Relationship Id="rId5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Frontend%20Developer%20Roadmap:%20Learn%20to%20become%20a%20modern%20frontend%20developer%5D(https://roadmap.sh/frontend)" TargetMode="External" /><Relationship Id="rId3" Type="http://schemas.openxmlformats.org/officeDocument/2006/relationships/hyperlink" Target="%5BBackend%20Developer%20Roadmap:%20Learn%20to%20become%20a%20modern%20backend%20developer%5D(https://roadmap.sh/backend)" TargetMode="External" /><Relationship Id="rId4" Type="http://schemas.openxmlformats.org/officeDocument/2006/relationships/hyperlink" Target="%5BDevOps%20Roadmap:%20Learn%20to%20become%20a%20DevOps%20Engineer%20or%20SRE%5D(https://roadmap.sh/devops)" TargetMode="External" /><Relationship Id="rId5" Type="http://schemas.openxmlformats.org/officeDocument/2006/relationships/hyperlink" Target="%5BDBA%20Roadmap:%20Learn%20to%20become%20a%20database%20administrator%20with%20PostgreSQL%5D(https://roadmap.sh/postgresql-dba)" TargetMode="External" /><Relationship Id="rId6" Type="http://schemas.openxmlformats.org/officeDocument/2006/relationships/hyperlink" Target="https://roadmap.sh/"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tr.md_doc.pdf" TargetMode="External" /><Relationship Id="rId3" Type="http://schemas.openxmlformats.org/officeDocument/2006/relationships/hyperlink" Target="ce103-week-1-intro.tr.md_slide.pdf" TargetMode="External" /><Relationship Id="rId4" Type="http://schemas.openxmlformats.org/officeDocument/2006/relationships/hyperlink" Target="ce103-week-1-intro.tr.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Computer_networking" TargetMode="External" /><Relationship Id="rId3" Type="http://schemas.openxmlformats.org/officeDocument/2006/relationships/hyperlink" Target="https://en.wikipedia.org/wiki/Operating_system" TargetMode="External" /><Relationship Id="rId4" Type="http://schemas.openxmlformats.org/officeDocument/2006/relationships/hyperlink" Target="https://en.wikipedia.org/wiki/Process_(computing)" TargetMode="External" /><Relationship Id="rId5" Type="http://schemas.openxmlformats.org/officeDocument/2006/relationships/hyperlink" Target="https://en.wikipedia.org/wiki/Network_service" TargetMode="External" /><Relationship Id="rId6" Type="http://schemas.openxmlformats.org/officeDocument/2006/relationships/hyperlink" Target="https://en.wikipedia.org/wiki/Transport_protocol" TargetMode="External" /><Relationship Id="rId7" Type="http://schemas.openxmlformats.org/officeDocument/2006/relationships/hyperlink" Target="https://en.wikipedia.org/wiki/Unsigned_number" TargetMode="External" /><Relationship Id="rId8" Type="http://schemas.openxmlformats.org/officeDocument/2006/relationships/hyperlink" Target="https://en.wikipedia.org/wiki/Transmission_Control_Protocol" TargetMode="External" /><Relationship Id="rId9" Type="http://schemas.openxmlformats.org/officeDocument/2006/relationships/hyperlink" Target="https://en.wikipedia.org/wiki/User_Datagram_Protocol" TargetMode="External" /><Relationship Id="rId10" Type="http://schemas.openxmlformats.org/officeDocument/2006/relationships/hyperlink" Target="https://en.wikipedia.org/wiki/Port_(computer_networking)"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Introduction%20to%20command%20line%20&#183;%20HonKit%5D(https://tutorial.djangogirls.org/en/intro_to_command_line/)" TargetMode="Externa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will you see in the roadmap?</a:t>
            </a:r>
          </a:p>
        </p:txBody>
      </p:sp>
      <p:sp>
        <p:nvSpPr>
          <p:cNvPr id="3" name="Content Placeholder 2"/>
          <p:cNvSpPr>
            <a:spLocks noGrp="1"/>
          </p:cNvSpPr>
          <p:nvPr>
            <p:ph idx="1"/>
          </p:nvPr>
        </p:nvSpPr>
        <p:spPr/>
        <p:txBody>
          <a:bodyPr/>
          <a:lstStyle/>
          <a:p>
            <a:pPr lvl="0"/>
            <a:r>
              <a:rPr>
                <a:hlinkClick r:id="rId2"/>
              </a:rPr>
              <a:t>Frontend</a:t>
            </a:r>
          </a:p>
          <a:p>
            <a:pPr lvl="0"/>
            <a:r>
              <a:rPr>
                <a:hlinkClick r:id="rId3"/>
              </a:rPr>
              <a:t>Backend</a:t>
            </a:r>
          </a:p>
          <a:p>
            <a:pPr lvl="0"/>
            <a:r>
              <a:rPr>
                <a:hlinkClick r:id="rId4"/>
              </a:rPr>
              <a:t>DevOps</a:t>
            </a:r>
          </a:p>
          <a:p>
            <a:pPr lvl="0"/>
            <a:r>
              <a:rPr>
                <a:hlinkClick r:id="rId5"/>
              </a:rPr>
              <a:t>DBA</a:t>
            </a:r>
          </a:p>
          <a:p>
            <a:pPr lvl="0" indent="0" marL="0">
              <a:buNone/>
            </a:pPr>
            <a:r>
              <a:rPr/>
              <a:t>and </a:t>
            </a:r>
            <a:r>
              <a:rPr>
                <a:hlinkClick r:id="rId6"/>
              </a:rPr>
              <a:t>more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Also, you need soft skills</a:t>
            </a:r>
          </a:p>
        </p:txBody>
      </p:sp>
      <p:sp>
        <p:nvSpPr>
          <p:cNvPr id="3" name="Content Placeholder 2"/>
          <p:cNvSpPr>
            <a:spLocks noGrp="1"/>
          </p:cNvSpPr>
          <p:nvPr>
            <p:ph idx="1"/>
          </p:nvPr>
        </p:nvSpPr>
        <p:spPr/>
        <p:txBody>
          <a:bodyPr/>
          <a:lstStyle/>
          <a:p>
            <a:pPr lvl="0"/>
            <a:r>
              <a:rPr/>
              <a:t>Excellent written and oral communication skills, including public speaking and presenting</a:t>
            </a:r>
          </a:p>
          <a:p>
            <a:pPr lvl="0"/>
            <a:r>
              <a:rPr/>
              <a:t>Decisiveness under pressure and strong critical thinking skills</a:t>
            </a:r>
          </a:p>
          <a:p>
            <a:pPr lvl="0"/>
            <a:r>
              <a:rPr/>
              <a:t>Willingness to work off-core-hours, when necessary, to deploy software or upgrade hardware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need more information about your profession</a:t>
            </a:r>
          </a:p>
        </p:txBody>
      </p:sp>
      <p:sp>
        <p:nvSpPr>
          <p:cNvPr id="3" name="Content Placeholder 2"/>
          <p:cNvSpPr>
            <a:spLocks noGrp="1"/>
          </p:cNvSpPr>
          <p:nvPr>
            <p:ph idx="1"/>
          </p:nvPr>
        </p:nvSpPr>
        <p:spPr/>
        <p:txBody>
          <a:bodyPr/>
          <a:lstStyle/>
          <a:p>
            <a:pPr lvl="0" indent="0" marL="0">
              <a:buNone/>
            </a:pPr>
            <a:r>
              <a:rPr/>
              <a:t>Visit Job Search Web Portals and Look at Requirements to Understand What is Real Life Need</a:t>
            </a:r>
          </a:p>
          <a:p>
            <a:pPr lvl="0"/>
            <a:r>
              <a:rPr/>
              <a:t>https://www.kariyer.net/</a:t>
            </a:r>
          </a:p>
          <a:p>
            <a:pPr lvl="0"/>
            <a:r>
              <a:rPr/>
              <a:t>https://www.yenibiris.com/</a:t>
            </a:r>
          </a:p>
          <a:p>
            <a:pPr lvl="0"/>
            <a:r>
              <a:rPr/>
              <a:t>https://www.secretcv.com/</a:t>
            </a:r>
          </a:p>
          <a:p>
            <a:pPr lvl="0"/>
            <a:r>
              <a:rPr/>
              <a:t>https://www.linkedin.com/</a:t>
            </a:r>
          </a:p>
          <a:p>
            <a:pPr lvl="0"/>
            <a:r>
              <a:rPr/>
              <a:t>Etc.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457200" y="1905000"/>
            <a:ext cx="8229600" cy="340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1524000" y="1600200"/>
            <a:ext cx="609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2362200"/>
            <a:ext cx="8229600" cy="2501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CE103 Algorithms and Programming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31-image.png" id="0" name="Picture 1"/>
          <p:cNvPicPr>
            <a:picLocks noGrp="1" noChangeAspect="1"/>
          </p:cNvPicPr>
          <p:nvPr/>
        </p:nvPicPr>
        <p:blipFill>
          <a:blip r:embed="rId2"/>
          <a:stretch>
            <a:fillRect/>
          </a:stretch>
        </p:blipFill>
        <p:spPr bwMode="auto">
          <a:xfrm>
            <a:off x="1308100" y="1600200"/>
            <a:ext cx="6527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40-image.png" id="0" name="Picture 1"/>
          <p:cNvPicPr>
            <a:picLocks noGrp="1" noChangeAspect="1"/>
          </p:cNvPicPr>
          <p:nvPr/>
        </p:nvPicPr>
        <p:blipFill>
          <a:blip r:embed="rId2"/>
          <a:stretch>
            <a:fillRect/>
          </a:stretch>
        </p:blipFill>
        <p:spPr bwMode="auto">
          <a:xfrm>
            <a:off x="2159000" y="1600200"/>
            <a:ext cx="482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17-image.png" id="0" name="Picture 1"/>
          <p:cNvPicPr>
            <a:picLocks noGrp="1" noChangeAspect="1"/>
          </p:cNvPicPr>
          <p:nvPr/>
        </p:nvPicPr>
        <p:blipFill>
          <a:blip r:embed="rId2"/>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26-image.png" id="0" name="Picture 1"/>
          <p:cNvPicPr>
            <a:picLocks noGrp="1" noChangeAspect="1"/>
          </p:cNvPicPr>
          <p:nvPr/>
        </p:nvPicPr>
        <p:blipFill>
          <a:blip r:embed="rId2"/>
          <a:stretch>
            <a:fillRect/>
          </a:stretch>
        </p:blipFill>
        <p:spPr bwMode="auto">
          <a:xfrm>
            <a:off x="952500" y="1600200"/>
            <a:ext cx="723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57-image.png" id="0" name="Picture 1"/>
          <p:cNvPicPr>
            <a:picLocks noGrp="1" noChangeAspect="1"/>
          </p:cNvPicPr>
          <p:nvPr/>
        </p:nvPicPr>
        <p:blipFill>
          <a:blip r:embed="rId2"/>
          <a:stretch>
            <a:fillRect/>
          </a:stretch>
        </p:blipFill>
        <p:spPr bwMode="auto">
          <a:xfrm>
            <a:off x="1930400" y="1600200"/>
            <a:ext cx="528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 to the Internet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IP Address?</a:t>
            </a:r>
          </a:p>
        </p:txBody>
      </p:sp>
      <p:pic>
        <p:nvPicPr>
          <p:cNvPr descr="fig:  assets/2022-01-09-22-32-28-image.png" id="0" name="Picture 1"/>
          <p:cNvPicPr>
            <a:picLocks noGrp="1" noChangeAspect="1"/>
          </p:cNvPicPr>
          <p:nvPr/>
        </p:nvPicPr>
        <p:blipFill>
          <a:blip r:embed="rId2"/>
          <a:stretch>
            <a:fillRect/>
          </a:stretch>
        </p:blipFill>
        <p:spPr bwMode="auto">
          <a:xfrm>
            <a:off x="2159000" y="1600200"/>
            <a:ext cx="481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40-image.png" id="0" name="Picture 1"/>
          <p:cNvPicPr>
            <a:picLocks noGrp="1" noChangeAspect="1"/>
          </p:cNvPicPr>
          <p:nvPr/>
        </p:nvPicPr>
        <p:blipFill>
          <a:blip r:embed="rId2"/>
          <a:stretch>
            <a:fillRect/>
          </a:stretch>
        </p:blipFill>
        <p:spPr bwMode="auto">
          <a:xfrm>
            <a:off x="876300" y="1600200"/>
            <a:ext cx="737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50-image.png" id="0" name="Picture 1"/>
          <p:cNvPicPr>
            <a:picLocks noGrp="1" noChangeAspect="1"/>
          </p:cNvPicPr>
          <p:nvPr/>
        </p:nvPicPr>
        <p:blipFill>
          <a:blip r:embed="rId2"/>
          <a:stretch>
            <a:fillRect/>
          </a:stretch>
        </p:blipFill>
        <p:spPr bwMode="auto">
          <a:xfrm>
            <a:off x="457200" y="2501900"/>
            <a:ext cx="8229600" cy="2197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a:t>
            </a:r>
          </a:p>
        </p:txBody>
      </p:sp>
      <p:sp>
        <p:nvSpPr>
          <p:cNvPr id="3" name="Content Placeholder 2"/>
          <p:cNvSpPr>
            <a:spLocks noGrp="1"/>
          </p:cNvSpPr>
          <p:nvPr>
            <p:ph idx="1"/>
          </p:nvPr>
        </p:nvSpPr>
        <p:spPr/>
        <p:txBody>
          <a:bodyPr/>
          <a:lstStyle/>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a:t>
            </a:r>
          </a:p>
        </p:txBody>
      </p:sp>
      <p:sp>
        <p:nvSpPr>
          <p:cNvPr id="3" name="Content Placeholder 2"/>
          <p:cNvSpPr>
            <a:spLocks noGrp="1"/>
          </p:cNvSpPr>
          <p:nvPr>
            <p:ph idx="1"/>
          </p:nvPr>
        </p:nvSpPr>
        <p:spPr/>
        <p:txBody>
          <a:bodyPr/>
          <a:lstStyle/>
          <a:p>
            <a:pPr lvl="0" indent="0" marL="0">
              <a:buNone/>
            </a:pPr>
            <a:r>
              <a:rPr/>
              <a:t>In </a:t>
            </a:r>
            <a:r>
              <a:rPr>
                <a:hlinkClick r:id="rId2"/>
              </a:rPr>
              <a:t>computer networking</a:t>
            </a:r>
            <a:r>
              <a:rPr/>
              <a:t>, a port is a communication endpoint. At the software level, within an </a:t>
            </a:r>
            <a:r>
              <a:rPr>
                <a:hlinkClick r:id="rId3"/>
              </a:rPr>
              <a:t>operating system</a:t>
            </a:r>
            <a:r>
              <a:rPr/>
              <a:t>, a port is a logical construct that identifies a specific </a:t>
            </a:r>
            <a:r>
              <a:rPr>
                <a:hlinkClick r:id="rId4"/>
              </a:rPr>
              <a:t>process</a:t>
            </a:r>
            <a:r>
              <a:rPr/>
              <a:t> or a type of </a:t>
            </a:r>
            <a:r>
              <a:rPr>
                <a:hlinkClick r:id="rId5"/>
              </a:rPr>
              <a:t>network service</a:t>
            </a:r>
            <a:r>
              <a:rPr/>
              <a:t>. A port is identified for each </a:t>
            </a:r>
            <a:r>
              <a:rPr>
                <a:hlinkClick r:id="rId6"/>
              </a:rPr>
              <a:t>transport protocol</a:t>
            </a:r>
            <a:r>
              <a:rPr/>
              <a:t> and address combination by a 16-bit </a:t>
            </a:r>
            <a:r>
              <a:rPr>
                <a:hlinkClick r:id="rId7"/>
              </a:rPr>
              <a:t>unsigned number</a:t>
            </a:r>
            <a:r>
              <a:rPr/>
              <a:t>, known as the port number. The most common transport protocols that use port numbers are the </a:t>
            </a:r>
            <a:r>
              <a:rPr>
                <a:hlinkClick r:id="rId8"/>
              </a:rPr>
              <a:t>Transmission Control Protocol</a:t>
            </a:r>
            <a:r>
              <a:rPr/>
              <a:t> (TCP) and the </a:t>
            </a:r>
            <a:r>
              <a:rPr>
                <a:hlinkClick r:id="rId9"/>
              </a:rPr>
              <a:t>User Datagram Protocol</a:t>
            </a:r>
            <a:r>
              <a:rPr/>
              <a:t> (UDP).</a:t>
            </a:r>
          </a:p>
          <a:p>
            <a:pPr lvl="0" indent="0" marL="0">
              <a:buNone/>
            </a:pPr>
            <a:r>
              <a:rPr>
                <a:hlinkClick r:id="rId10"/>
              </a:rPr>
              <a:t>reference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8-01-image.png" id="0" name="Picture 1"/>
          <p:cNvPicPr>
            <a:picLocks noGrp="1" noChangeAspect="1"/>
          </p:cNvPicPr>
          <p:nvPr/>
        </p:nvPicPr>
        <p:blipFill>
          <a:blip r:embed="rId2"/>
          <a:stretch>
            <a:fillRect/>
          </a:stretch>
        </p:blipFill>
        <p:spPr bwMode="auto">
          <a:xfrm>
            <a:off x="2336800" y="1600200"/>
            <a:ext cx="447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774700" y="1600200"/>
            <a:ext cx="7594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9-18-image.png" id="0" name="Picture 1"/>
          <p:cNvPicPr>
            <a:picLocks noGrp="1" noChangeAspect="1"/>
          </p:cNvPicPr>
          <p:nvPr/>
        </p:nvPicPr>
        <p:blipFill>
          <a:blip r:embed="rId2"/>
          <a:stretch>
            <a:fillRect/>
          </a:stretch>
        </p:blipFill>
        <p:spPr bwMode="auto">
          <a:xfrm>
            <a:off x="660400" y="1600200"/>
            <a:ext cx="7810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1625600" y="1600200"/>
            <a:ext cx="5880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1130300" y="1600200"/>
            <a:ext cx="688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673100" y="1600200"/>
            <a:ext cx="7785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indent="0" marL="0">
              <a:buNone/>
            </a:pPr>
            <a:r>
              <a:rPr/>
              <a:t>Reference Books</a:t>
            </a:r>
          </a:p>
          <a:p>
            <a:pPr lvl="0" indent="0" marL="0">
              <a:buNone/>
            </a:pPr>
            <a:r>
              <a:rPr>
                <a:hlinkClick r:id="rId2"/>
              </a:rPr>
              <a:t>Bash Notes For Professionals</a:t>
            </a:r>
            <a:r>
              <a:rPr/>
              <a:t> </a:t>
            </a:r>
            <a:r>
              <a:rPr>
                <a:hlinkClick r:id="rId3"/>
              </a:rPr>
              <a:t>Linux Notes For Professionals</a:t>
            </a:r>
            <a:r>
              <a:rPr/>
              <a:t> </a:t>
            </a:r>
            <a:r>
              <a:rPr>
                <a:hlinkClick r:id="rId4"/>
              </a:rPr>
              <a:t>PowerShell Notes For Professionals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command line?</a:t>
            </a:r>
          </a:p>
        </p:txBody>
      </p:sp>
      <p:sp>
        <p:nvSpPr>
          <p:cNvPr id="3" name="Content Placeholder 2"/>
          <p:cNvSpPr>
            <a:spLocks noGrp="1"/>
          </p:cNvSpPr>
          <p:nvPr>
            <p:ph idx="1"/>
          </p:nvPr>
        </p:nvSpPr>
        <p:spPr/>
        <p:txBody>
          <a:bodyPr/>
          <a:lstStyle/>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a:p>
            <a:pPr lvl="0" indent="0" marL="0">
              <a:buNone/>
            </a:pPr>
            <a:r>
              <a:rPr>
                <a:latin typeface="Courier"/>
              </a:rPr>
              <a:t>cmd, CLI, prompt, console or terminal</a:t>
            </a:r>
          </a:p>
          <a:p>
            <a:pPr lvl="0" indent="0" marL="0">
              <a:buNone/>
            </a:pPr>
            <a:r>
              <a:rPr/>
              <a:t>While there are many commands you can use with CLI, they all fall into two categories:</a:t>
            </a:r>
          </a:p>
          <a:p>
            <a:pPr lvl="0"/>
            <a:r>
              <a:rPr/>
              <a:t>The commands that handle the processes</a:t>
            </a:r>
          </a:p>
          <a:p>
            <a:pPr lvl="0"/>
            <a:r>
              <a:rPr/>
              <a:t>The commands that handle the files</a:t>
            </a:r>
          </a:p>
          <a:p>
            <a:pPr lvl="0" indent="0" marL="0">
              <a:buNone/>
            </a:pPr>
            <a:r>
              <a:rPr>
                <a:hlinkClick r:id="rId2"/>
              </a:rPr>
              <a:t>reference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Would You Use CLI over GUI?</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Less Resource It is not a secret that the text-based program needs very little resources of your computer. This means that with CLI you can do similar tasks with minimum resources.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High Precision You can use a specific command to target specific destinations with ease. As long as you don’t type the wrong command, it will work like a charm. Once you learn the basics, writing syntax is not as hard as you might think.</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Repetitive Tasks Friendly GUI has developed well over the years. But, the operating system may not give you all the menus and buttons to perform all tasks. One of the reasons is safety. This leaves you overwhelmed if you have to do repetitive tasks. For example, when you have to handle hundreds of files within a folder, CLI enables you to use a single command to do automate the repetition easily.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Powerful Most operating systems today prevent you from messing up the system’s core process. Windows has system protection and MacOS has SIP (System Integrity Protection). You won’t be able to perform certain tasks which are system protected. However, with CLI, you will have full control over your system.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(Windows)</a:t>
            </a:r>
          </a:p>
        </p:txBody>
      </p:sp>
      <p:sp>
        <p:nvSpPr>
          <p:cNvPr id="3" name="Content Placeholder 2"/>
          <p:cNvSpPr>
            <a:spLocks noGrp="1"/>
          </p:cNvSpPr>
          <p:nvPr>
            <p:ph idx="1"/>
          </p:nvPr>
        </p:nvSpPr>
        <p:spPr/>
        <p:txBody>
          <a:bodyPr/>
          <a:lstStyle/>
          <a:p>
            <a:pPr lvl="0"/>
            <a:r>
              <a:rPr/>
              <a:t>Go to the Start menu or screen, and enter “Command Prompt” in the search field.</a:t>
            </a:r>
          </a:p>
          <a:p>
            <a:pPr lvl="0"/>
            <a:r>
              <a:rPr/>
              <a:t>Go to Start menu → Windows System → Command Prompt.</a:t>
            </a:r>
          </a:p>
          <a:p>
            <a:pPr lvl="0"/>
            <a:r>
              <a:rPr/>
              <a:t>Go to Start menu → All Programs → Accessories → Command Prompt.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01-image.png" id="0" name="Picture 1"/>
          <p:cNvPicPr>
            <a:picLocks noGrp="1" noChangeAspect="1"/>
          </p:cNvPicPr>
          <p:nvPr/>
        </p:nvPicPr>
        <p:blipFill>
          <a:blip r:embed="rId2"/>
          <a:stretch>
            <a:fillRect/>
          </a:stretch>
        </p:blipFill>
        <p:spPr bwMode="auto">
          <a:xfrm>
            <a:off x="3708400" y="1600200"/>
            <a:ext cx="1739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12-image.png" id="0" name="Picture 1"/>
          <p:cNvPicPr>
            <a:picLocks noGrp="1" noChangeAspect="1"/>
          </p:cNvPicPr>
          <p:nvPr/>
        </p:nvPicPr>
        <p:blipFill>
          <a:blip r:embed="rId2"/>
          <a:stretch>
            <a:fillRect/>
          </a:stretch>
        </p:blipFill>
        <p:spPr bwMode="auto">
          <a:xfrm>
            <a:off x="1155700" y="1600200"/>
            <a:ext cx="6832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22-image.png" id="0" name="Picture 1"/>
          <p:cNvPicPr>
            <a:picLocks noGrp="1" noChangeAspect="1"/>
          </p:cNvPicPr>
          <p:nvPr/>
        </p:nvPicPr>
        <p:blipFill>
          <a:blip r:embed="rId2"/>
          <a:stretch>
            <a:fillRect/>
          </a:stretch>
        </p:blipFill>
        <p:spPr bwMode="auto">
          <a:xfrm>
            <a:off x="2247900" y="1600200"/>
            <a:ext cx="464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31-image.png" id="0" name="Picture 1"/>
          <p:cNvPicPr>
            <a:picLocks noGrp="1" noChangeAspect="1"/>
          </p:cNvPicPr>
          <p:nvPr/>
        </p:nvPicPr>
        <p:blipFill>
          <a:blip r:embed="rId2"/>
          <a:stretch>
            <a:fillRect/>
          </a:stretch>
        </p:blipFill>
        <p:spPr bwMode="auto">
          <a:xfrm>
            <a:off x="457200" y="1930400"/>
            <a:ext cx="8229600" cy="335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40-image.png" id="0" name="Picture 1"/>
          <p:cNvPicPr>
            <a:picLocks noGrp="1" noChangeAspect="1"/>
          </p:cNvPicPr>
          <p:nvPr/>
        </p:nvPicPr>
        <p:blipFill>
          <a:blip r:embed="rId2"/>
          <a:stretch>
            <a:fillRect/>
          </a:stretch>
        </p:blipFill>
        <p:spPr bwMode="auto">
          <a:xfrm>
            <a:off x="457200" y="2413000"/>
            <a:ext cx="8229600" cy="2400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(Linux)</a:t>
            </a:r>
          </a:p>
        </p:txBody>
      </p:sp>
      <p:sp>
        <p:nvSpPr>
          <p:cNvPr id="3" name="Content Placeholder 2"/>
          <p:cNvSpPr>
            <a:spLocks noGrp="1"/>
          </p:cNvSpPr>
          <p:nvPr>
            <p:ph idx="1"/>
          </p:nvPr>
        </p:nvSpPr>
        <p:spPr/>
        <p:txBody>
          <a:bodyPr/>
          <a:lstStyle/>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57-10-image.png" id="0" name="Picture 1"/>
          <p:cNvPicPr>
            <a:picLocks noGrp="1" noChangeAspect="1"/>
          </p:cNvPicPr>
          <p:nvPr/>
        </p:nvPicPr>
        <p:blipFill>
          <a:blip r:embed="rId2"/>
          <a:stretch>
            <a:fillRect/>
          </a:stretch>
        </p:blipFill>
        <p:spPr bwMode="auto">
          <a:xfrm>
            <a:off x="787400" y="1600200"/>
            <a:ext cx="7581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Open the command-line interface (MacOS)</a:t>
            </a:r>
          </a:p>
        </p:txBody>
      </p:sp>
      <p:sp>
        <p:nvSpPr>
          <p:cNvPr id="4" name="Text Placeholder 3"/>
          <p:cNvSpPr>
            <a:spLocks noGrp="1"/>
          </p:cNvSpPr>
          <p:nvPr>
            <p:ph idx="2" sz="half" type="body"/>
          </p:nvPr>
        </p:nvSpPr>
        <p:spPr/>
        <p:txBody>
          <a:bodyPr/>
          <a:lstStyle/>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1282700"/>
            <a:ext cx="5105400" cy="328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a:t>
            </a:r>
          </a:p>
        </p:txBody>
      </p:sp>
      <p:sp>
        <p:nvSpPr>
          <p:cNvPr id="3" name="Content Placeholder 2"/>
          <p:cNvSpPr>
            <a:spLocks noGrp="1"/>
          </p:cNvSpPr>
          <p:nvPr>
            <p:ph idx="1"/>
          </p:nvPr>
        </p:nvSpPr>
        <p:spPr/>
        <p:txBody>
          <a:bodyPr/>
          <a:lstStyle/>
          <a:p>
            <a:pPr lvl="0" indent="0" marL="0">
              <a:buNone/>
            </a:pPr>
            <a:r>
              <a:rPr/>
              <a:t>Network_address_translation</a:t>
            </a:r>
          </a:p>
          <a:p>
            <a:pPr lvl="0" indent="0" marL="0">
              <a:buNone/>
            </a:pPr>
            <a:r>
              <a:rPr>
                <a:hlinkClick r:id="rId2"/>
              </a:rPr>
              <a:t>GitHub - kamranahmedse/developer-roadmap: Roadmap to becoming a web developer in 2021</a:t>
            </a:r>
          </a:p>
          <a:p>
            <a:pPr lvl="0" indent="0" marL="0">
              <a:buNone/>
            </a:pPr>
            <a:r>
              <a:rPr>
                <a:hlinkClick r:id="rId3"/>
              </a:rPr>
              <a:t>GitHub - jwasham/coding-interview-university: A complete computer science study plan to become a software engineer.</a:t>
            </a:r>
          </a:p>
          <a:p>
            <a:pPr lvl="0" indent="0" marL="0">
              <a:buNone/>
            </a:pPr>
            <a:r>
              <a:rPr>
                <a:hlinkClick r:id="rId4"/>
              </a:rPr>
              <a:t>GitHub - sindresorhus/awesome: 😎 Awesome lists about all kinds of interesting topics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for this reason, we will focus on software-based road-maps</a:t>
            </a:r>
          </a:p>
          <a:p>
            <a:pPr lvl="0" indent="0" marL="0">
              <a:buNone/>
            </a:pPr>
            <a:r>
              <a:rPr/>
              <a:t>we can use common developer road maps from</a:t>
            </a:r>
          </a:p>
          <a:p>
            <a:pPr lvl="0" indent="0" marL="0">
              <a:buNone/>
            </a:pPr>
            <a:r>
              <a:rPr/>
              <a:t>https://roadmap.sh/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2022-09-29T10:11:53Z</dcterms:created>
  <dcterms:modified xsi:type="dcterms:W3CDTF">2022-09-29T10:11:53Z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Intro</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