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60" Type="http://schemas.openxmlformats.org/officeDocument/2006/relationships/viewProps" Target="viewProps.xml" /><Relationship Id="rId59" Type="http://schemas.openxmlformats.org/officeDocument/2006/relationships/presProps" Target="presProps.xml" /><Relationship Id="rId1" Type="http://schemas.openxmlformats.org/officeDocument/2006/relationships/slideMaster" Target="slideMasters/slideMaster1.xml" /><Relationship Id="rId62" Type="http://schemas.openxmlformats.org/officeDocument/2006/relationships/tableStyles" Target="tableStyles.xml" /><Relationship Id="rId6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en.cppreference.com/w/c" TargetMode="External" /><Relationship Id="rId3"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s50.harvard.edu/x/2020/weeks/0/" TargetMode="Externa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5-c.md_doc.pdf" TargetMode="External" /><Relationship Id="rId3" Type="http://schemas.openxmlformats.org/officeDocument/2006/relationships/hyperlink" Target="ce103-week-5-c.md_slide.pdf" TargetMode="External" /><Relationship Id="rId4" Type="http://schemas.openxmlformats.org/officeDocument/2006/relationships/hyperlink" Target="ce103-week-5-c.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gramiz.com/c-programming/list-all-keywords-c-language"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EbookFoundation/free-programming-books/blob/master/books/free-programming-books-langs.md#c"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jpg" /></Relationships>
</file>

<file path=ppt/slides/_rels/slide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jp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jp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jpg" /></Relationships>
</file>

<file path=ppt/slides/_rels/slide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programiz.com/c-programming" TargetMode="External" /><Relationship Id="rId3" Type="http://schemas.openxmlformats.org/officeDocument/2006/relationships/image" Target="../media/image1.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jp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jp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jp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jp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gramiz.com/c-programming/c-functions" TargetMode="External" /><Relationship Id="rId3" Type="http://schemas.openxmlformats.org/officeDocument/2006/relationships/hyperlink" Target="https://www.programiz.com/c-programming/c-user-defined-functions" TargetMode="External" /><Relationship Id="rId4" Type="http://schemas.openxmlformats.org/officeDocument/2006/relationships/hyperlink" Target="https://www.programiz.com/c-programming/types-user-defined-functions" TargetMode="External" /><Relationship Id="rId5" Type="http://schemas.openxmlformats.org/officeDocument/2006/relationships/hyperlink" Target="https://www.programiz.com/c-programming/c-recursion" TargetMode="External" /><Relationship Id="rId6" Type="http://schemas.openxmlformats.org/officeDocument/2006/relationships/hyperlink" Target="https://www.programiz.com/c-programming/c-storage-class" TargetMode="External" /><Relationship Id="rId7" Type="http://schemas.openxmlformats.org/officeDocument/2006/relationships/hyperlink" Target="https://www.programiz.com/c-programming/c-functions-examples" TargetMode="External" /><Relationship Id="rId8" Type="http://schemas.openxmlformats.org/officeDocument/2006/relationships/hyperlink" Target="https://www.programiz.com/c-programming/c-arrays" TargetMode="External" /><Relationship Id="rId9" Type="http://schemas.openxmlformats.org/officeDocument/2006/relationships/hyperlink" Target="https://www.programiz.com/c-programming/c-multi-dimensional-arrays" TargetMode="External" /><Relationship Id="rId10" Type="http://schemas.openxmlformats.org/officeDocument/2006/relationships/hyperlink" Target="https://www.programiz.com/c-programming/c-arrays-functions" TargetMode="External" /><Relationship Id="rId11" Type="http://schemas.openxmlformats.org/officeDocument/2006/relationships/hyperlink" Target="https://www.programiz.com/c-programming/c-pointers" TargetMode="External" /><Relationship Id="rId12" Type="http://schemas.openxmlformats.org/officeDocument/2006/relationships/hyperlink" Target="https://www.programiz.com/c-programming/c-pointers-arrays" TargetMode="External" /><Relationship Id="rId13" Type="http://schemas.openxmlformats.org/officeDocument/2006/relationships/hyperlink" Target="https://www.programiz.com/c-programming/c-pointer-functions" TargetMode="External" /><Relationship Id="rId14" Type="http://schemas.openxmlformats.org/officeDocument/2006/relationships/hyperlink" Target="https://www.programiz.com/c-programming/c-dynamic-memory-allocation" TargetMode="External" /><Relationship Id="rId15" Type="http://schemas.openxmlformats.org/officeDocument/2006/relationships/hyperlink" Target="https://www.programiz.com/c-programming/c-pointer-examples" TargetMode="External" /><Relationship Id="rId16" Type="http://schemas.openxmlformats.org/officeDocument/2006/relationships/hyperlink" Target="https://www.programiz.com/c-programming/c-strings" TargetMode="External" /><Relationship Id="rId17" Type="http://schemas.openxmlformats.org/officeDocument/2006/relationships/hyperlink" Target="https://www.programiz.com/c-programming/string-handling-functions" TargetMode="External" /><Relationship Id="rId18" Type="http://schemas.openxmlformats.org/officeDocument/2006/relationships/hyperlink" Target="https://www.programiz.com/c-programming/c-string-examples" TargetMode="Externa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btechsmartclass.com/c_programming/introduction-to-c-programming.html" TargetMode="Externa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tenouk.com/cncplusplustutorials.html" TargetMode="External" /><Relationship Id="rId3"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s50.harvard.edu/x/2021/" TargetMode="External" /><Relationship Id="rId3"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for-dummies.com/cprog/" TargetMode="Externa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C Functional Console Programming</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 reference - cppreference.com</a:t>
            </a:r>
          </a:p>
        </p:txBody>
      </p:sp>
      <p:pic>
        <p:nvPicPr>
          <p:cNvPr descr="assets/2021-11-01-22-12-50-image.png" id="0" name="Picture 1"/>
          <p:cNvPicPr>
            <a:picLocks noGrp="1" noChangeAspect="1"/>
          </p:cNvPicPr>
          <p:nvPr/>
        </p:nvPicPr>
        <p:blipFill>
          <a:blip r:embed="rId3"/>
          <a:stretch>
            <a:fillRect/>
          </a:stretch>
        </p:blipFill>
        <p:spPr bwMode="auto">
          <a:xfrm>
            <a:off x="3568700" y="1562100"/>
            <a:ext cx="5105400" cy="325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https://c.happycodings.com/</a:t>
            </a:r>
          </a:p>
        </p:txBody>
      </p:sp>
      <p:pic>
        <p:nvPicPr>
          <p:cNvPr descr="assets/2021-11-01-22-14-59-image.png" id="0" name="Picture 1"/>
          <p:cNvPicPr>
            <a:picLocks noGrp="1" noChangeAspect="1"/>
          </p:cNvPicPr>
          <p:nvPr/>
        </p:nvPicPr>
        <p:blipFill>
          <a:blip r:embed="rId2"/>
          <a:stretch>
            <a:fillRect/>
          </a:stretch>
        </p:blipFill>
        <p:spPr bwMode="auto">
          <a:xfrm>
            <a:off x="3568700" y="2171700"/>
            <a:ext cx="5105400" cy="20320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Programming</a:t>
            </a:r>
          </a:p>
        </p:txBody>
      </p:sp>
      <p:sp>
        <p:nvSpPr>
          <p:cNvPr id="4" name="Text Placeholder 3"/>
          <p:cNvSpPr>
            <a:spLocks noGrp="1"/>
          </p:cNvSpPr>
          <p:nvPr>
            <p:ph idx="2" sz="half" type="body"/>
          </p:nvPr>
        </p:nvSpPr>
        <p:spPr/>
        <p:txBody>
          <a:bodyPr/>
          <a:lstStyle/>
          <a:p>
            <a:pPr lvl="0" indent="0" marL="0">
              <a:buNone/>
            </a:pPr>
            <a:r>
              <a:rPr/>
              <a:t>C is a versatile programming language. It is useful for creating software such as operating systems, databases, and compilers. For novices, C programming is a great language to learn to code in.</a:t>
            </a:r>
          </a:p>
          <a:p>
            <a:pPr lvl="0" indent="0" marL="0">
              <a:buNone/>
            </a:pPr>
            <a:r>
              <a:rPr/>
              <a:t>Our C tutorials will take you step by step through the process of learning C programming.</a:t>
            </a:r>
          </a:p>
          <a:p>
            <a:pPr lvl="0" indent="0" marL="0">
              <a:buNone/>
            </a:pPr>
            <a:r>
              <a:rPr/>
              <a:t>Before starting you should check your development enviroment.</a:t>
            </a:r>
          </a:p>
          <a:p>
            <a:pPr lvl="0" indent="0" marL="0">
              <a:buNone/>
            </a:pPr>
            <a:r>
              <a:rPr b="1"/>
              <a:t>You will open visual studio community edition and create a C++ console application then rename </a:t>
            </a:r>
            <a:r>
              <a:rPr b="1" i="1"/>
              <a:t>.cpp file to </a:t>
            </a:r>
            <a:r>
              <a:rPr b="1"/>
              <a:t>.c for triggering c complier.</a:t>
            </a:r>
          </a:p>
          <a:p>
            <a:pPr lvl="0" indent="0" marL="0">
              <a:buNone/>
            </a:pPr>
          </a:p>
          <a:p>
            <a:pPr lvl="0" indent="0" marL="0">
              <a:buNone/>
            </a:pPr>
          </a:p>
          <a:p>
            <a:pPr lvl="0" indent="0" marL="0">
              <a:buNone/>
            </a:pPr>
            <a:r>
              <a:rPr/>
              <a:t>Before starting you should understand the executable generation flows</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solidFill>
                  <a:srgbClr val="666666"/>
                </a:solidFill>
                <a:latin typeface="Courier"/>
              </a:rPr>
              <a:t>}</a:t>
            </a:r>
          </a:p>
          <a:p>
            <a:pPr lvl="0" indent="0" marL="0">
              <a:buNone/>
            </a:pPr>
            <a:r>
              <a:rPr/>
              <a:t>and how we convert source code to binary code</a:t>
            </a:r>
          </a:p>
          <a:p>
            <a:pPr lvl="0" indent="0">
              <a:buNone/>
            </a:pPr>
            <a:r>
              <a:rPr>
                <a:latin typeface="Courier"/>
              </a:rPr>
              <a:t>01111111 01000101 01001100 01000110 00000010 00000001 00000001 00000000</a:t>
            </a:r>
            <a:br/>
            <a:r>
              <a:rPr>
                <a:latin typeface="Courier"/>
              </a:rPr>
              <a:t>00000000 00000000 00000000 00000000 00000000 00000000 00000000 00000000</a:t>
            </a:r>
            <a:br/>
            <a:r>
              <a:rPr>
                <a:latin typeface="Courier"/>
              </a:rPr>
              <a:t>00000010 00000000 00111110 00000000 00000001 00000000 00000000 00000000</a:t>
            </a:r>
            <a:br/>
            <a:r>
              <a:rPr>
                <a:latin typeface="Courier"/>
              </a:rPr>
              <a:t>10110000 00000101 01000000 00000000 00000000 00000000 00000000 00000000</a:t>
            </a:r>
            <a:br/>
            <a:r>
              <a:rPr>
                <a:latin typeface="Courier"/>
              </a:rPr>
              <a:t>01000000 00000000 00000000 00000000 00000000 00000000 00000000 00000000</a:t>
            </a:r>
            <a:br/>
            <a:r>
              <a:rPr>
                <a:latin typeface="Courier"/>
              </a:rPr>
              <a:t>11010000 00010011 00000000 00000000 00000000 00000000 00000000 00000000</a:t>
            </a:r>
            <a:br/>
            <a:r>
              <a:rPr>
                <a:latin typeface="Courier"/>
              </a:rPr>
              <a:t>00000000 00000000 00000000 00000000 01000000 00000000 00111000 00000000</a:t>
            </a:r>
            <a:br/>
            <a:r>
              <a:rPr>
                <a:latin typeface="Courier"/>
              </a:rPr>
              <a:t>00001001 00000000 01000000 00000000 00100100 00000000 00100001 00000000</a:t>
            </a:r>
            <a:br/>
            <a:r>
              <a:rPr>
                <a:latin typeface="Courier"/>
              </a:rPr>
              <a:t>00000110 00000000 00000000 00000000 00000101 00000000 00000000 00000000</a:t>
            </a:r>
            <a:br/>
            <a:r>
              <a:rPr>
                <a:latin typeface="Courier"/>
              </a:rPr>
              <a:t>01000000 00000000 00000000 00000000 00000000 00000000 00000000 00000000</a:t>
            </a:r>
            <a:br/>
            <a:r>
              <a:rPr>
                <a:latin typeface="Courier"/>
              </a:rPr>
              <a:t>01000000 00000000 01000000 00000000 00000000 00000000 00000000 00000000</a:t>
            </a:r>
            <a:br/>
            <a:r>
              <a:rPr>
                <a:latin typeface="Courier"/>
              </a:rPr>
              <a:t>01000000 00000000 01000000 00000000 00000000 00000000 00000000 00000000</a:t>
            </a:r>
            <a:br/>
            <a:r>
              <a:rPr>
                <a:latin typeface="Courier"/>
              </a:rPr>
              <a:t>11111000 00000001 00000000 00000000 00000000 00000000 00000000 00000000</a:t>
            </a:r>
            <a:br/>
            <a:r>
              <a:rPr>
                <a:latin typeface="Courier"/>
              </a:rPr>
              <a:t>11111000 00000001 00000000 00000000 00000000 00000000 00000000 00000000</a:t>
            </a:r>
            <a:br/>
            <a:r>
              <a:rPr>
                <a:latin typeface="Courier"/>
              </a:rPr>
              <a:t>00001000 00000000 00000000 00000000 00000000 00000000 00000000 00000000</a:t>
            </a:r>
            <a:br/>
            <a:r>
              <a:rPr>
                <a:latin typeface="Courier"/>
              </a:rPr>
              <a:t>00000011 00000000 00000000 00000000 00000100 00000000 00000000 00000000</a:t>
            </a:r>
            <a:br/>
            <a:r>
              <a:rPr>
                <a:latin typeface="Courier"/>
              </a:rPr>
              <a:t>00111000 00000010 00000000 00000000 00000000 00000000 00000000 00000000</a:t>
            </a:r>
            <a:br/>
            <a:r>
              <a:rPr>
                <a:latin typeface="Courier"/>
              </a:rPr>
              <a:t>...</a:t>
            </a:r>
          </a:p>
          <a:p>
            <a:pPr lvl="0" indent="0" marL="0">
              <a:buNone/>
            </a:pPr>
            <a:r>
              <a:rPr/>
              <a:t>There is a sandbox in CS50 harvard course </a:t>
            </a:r>
            <a:r>
              <a:rPr>
                <a:hlinkClick r:id="rId2"/>
              </a:rPr>
              <a:t>Week 0 - CS50x</a:t>
            </a:r>
          </a:p>
          <a:p>
            <a:pPr lvl="0" indent="0" marL="0">
              <a:buNone/>
            </a:pPr>
            <a:r>
              <a:rPr/>
              <a:t>https://sandbox.cs50.io/ you can use it for online compiler</a:t>
            </a:r>
          </a:p>
        </p:txBody>
      </p:sp>
      <p:pic>
        <p:nvPicPr>
          <p:cNvPr descr="assets/2021-11-02-01-19-24-image.png" id="0" name="Picture 1"/>
          <p:cNvPicPr>
            <a:picLocks noGrp="1" noChangeAspect="1"/>
          </p:cNvPicPr>
          <p:nvPr/>
        </p:nvPicPr>
        <p:blipFill>
          <a:blip r:embed="rId3"/>
          <a:stretch>
            <a:fillRect/>
          </a:stretch>
        </p:blipFill>
        <p:spPr bwMode="auto">
          <a:xfrm>
            <a:off x="3568700" y="2159000"/>
            <a:ext cx="5105400" cy="2057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sets/2021-11-02-01-20-49-image.png" id="0" name="Picture 1"/>
          <p:cNvPicPr>
            <a:picLocks noGrp="1" noChangeAspect="1"/>
          </p:cNvPicPr>
          <p:nvPr/>
        </p:nvPicPr>
        <p:blipFill>
          <a:blip r:embed="rId2"/>
          <a:stretch>
            <a:fillRect/>
          </a:stretch>
        </p:blipFill>
        <p:spPr bwMode="auto">
          <a:xfrm>
            <a:off x="3594100" y="1600200"/>
            <a:ext cx="19558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make hello</a:t>
            </a:r>
            <a:br/>
            <a:r>
              <a:rPr>
                <a:solidFill>
                  <a:srgbClr val="06287E"/>
                </a:solidFill>
                <a:latin typeface="Courier"/>
              </a:rPr>
              <a:t>clang</a:t>
            </a:r>
            <a:r>
              <a:rPr>
                <a:latin typeface="Courier"/>
              </a:rPr>
              <a:t> </a:t>
            </a:r>
            <a:r>
              <a:rPr>
                <a:solidFill>
                  <a:srgbClr val="7D9029"/>
                </a:solidFill>
                <a:latin typeface="Courier"/>
              </a:rPr>
              <a:t>-fsanitize</a:t>
            </a:r>
            <a:r>
              <a:rPr>
                <a:solidFill>
                  <a:srgbClr val="666666"/>
                </a:solidFill>
                <a:latin typeface="Courier"/>
              </a:rPr>
              <a:t>=</a:t>
            </a:r>
            <a:r>
              <a:rPr>
                <a:latin typeface="Courier"/>
              </a:rPr>
              <a:t>signed-integer-overflow </a:t>
            </a:r>
            <a:r>
              <a:rPr>
                <a:solidFill>
                  <a:srgbClr val="7D9029"/>
                </a:solidFill>
                <a:latin typeface="Courier"/>
              </a:rPr>
              <a:t>-fsanitize</a:t>
            </a:r>
            <a:r>
              <a:rPr>
                <a:solidFill>
                  <a:srgbClr val="666666"/>
                </a:solidFill>
                <a:latin typeface="Courier"/>
              </a:rPr>
              <a:t>=</a:t>
            </a:r>
            <a:r>
              <a:rPr>
                <a:latin typeface="Courier"/>
              </a:rPr>
              <a:t>undefined </a:t>
            </a:r>
            <a:r>
              <a:rPr>
                <a:solidFill>
                  <a:srgbClr val="7D9029"/>
                </a:solidFill>
                <a:latin typeface="Courier"/>
              </a:rPr>
              <a:t>-ggdb3</a:t>
            </a:r>
            <a:r>
              <a:rPr>
                <a:latin typeface="Courier"/>
              </a:rPr>
              <a:t> </a:t>
            </a:r>
            <a:r>
              <a:rPr>
                <a:solidFill>
                  <a:srgbClr val="7D9029"/>
                </a:solidFill>
                <a:latin typeface="Courier"/>
              </a:rPr>
              <a:t>-O0</a:t>
            </a:r>
            <a:r>
              <a:rPr>
                <a:latin typeface="Courier"/>
              </a:rPr>
              <a:t> </a:t>
            </a:r>
            <a:r>
              <a:rPr>
                <a:solidFill>
                  <a:srgbClr val="7D9029"/>
                </a:solidFill>
                <a:latin typeface="Courier"/>
              </a:rPr>
              <a:t>-std</a:t>
            </a:r>
            <a:r>
              <a:rPr>
                <a:solidFill>
                  <a:srgbClr val="666666"/>
                </a:solidFill>
                <a:latin typeface="Courier"/>
              </a:rPr>
              <a:t>=</a:t>
            </a:r>
            <a:r>
              <a:rPr>
                <a:latin typeface="Courier"/>
              </a:rPr>
              <a:t>c11 </a:t>
            </a:r>
            <a:r>
              <a:rPr>
                <a:solidFill>
                  <a:srgbClr val="7D9029"/>
                </a:solidFill>
                <a:latin typeface="Courier"/>
              </a:rPr>
              <a:t>-Wall</a:t>
            </a:r>
            <a:r>
              <a:rPr>
                <a:latin typeface="Courier"/>
              </a:rPr>
              <a:t> </a:t>
            </a:r>
            <a:r>
              <a:rPr>
                <a:solidFill>
                  <a:srgbClr val="7D9029"/>
                </a:solidFill>
                <a:latin typeface="Courier"/>
              </a:rPr>
              <a:t>-Werror</a:t>
            </a:r>
            <a:r>
              <a:rPr>
                <a:latin typeface="Courier"/>
              </a:rPr>
              <a:t> </a:t>
            </a:r>
            <a:r>
              <a:rPr>
                <a:solidFill>
                  <a:srgbClr val="7D9029"/>
                </a:solidFill>
                <a:latin typeface="Courier"/>
              </a:rPr>
              <a:t>-Wextra</a:t>
            </a:r>
            <a:r>
              <a:rPr>
                <a:latin typeface="Courier"/>
              </a:rPr>
              <a:t> </a:t>
            </a:r>
            <a:r>
              <a:rPr>
                <a:solidFill>
                  <a:srgbClr val="7D9029"/>
                </a:solidFill>
                <a:latin typeface="Courier"/>
              </a:rPr>
              <a:t>-Wno-sign-compare</a:t>
            </a:r>
            <a:r>
              <a:rPr>
                <a:latin typeface="Courier"/>
              </a:rPr>
              <a:t> </a:t>
            </a:r>
            <a:r>
              <a:rPr>
                <a:solidFill>
                  <a:srgbClr val="7D9029"/>
                </a:solidFill>
                <a:latin typeface="Courier"/>
              </a:rPr>
              <a:t>-Wno-unused-parameter</a:t>
            </a:r>
            <a:r>
              <a:rPr>
                <a:latin typeface="Courier"/>
              </a:rPr>
              <a:t> </a:t>
            </a:r>
            <a:r>
              <a:rPr>
                <a:solidFill>
                  <a:srgbClr val="7D9029"/>
                </a:solidFill>
                <a:latin typeface="Courier"/>
              </a:rPr>
              <a:t>-Wno-unused-variable</a:t>
            </a:r>
            <a:r>
              <a:rPr>
                <a:latin typeface="Courier"/>
              </a:rPr>
              <a:t> </a:t>
            </a:r>
            <a:r>
              <a:rPr>
                <a:solidFill>
                  <a:srgbClr val="7D9029"/>
                </a:solidFill>
                <a:latin typeface="Courier"/>
              </a:rPr>
              <a:t>-Wshadow</a:t>
            </a:r>
            <a:r>
              <a:rPr>
                <a:latin typeface="Courier"/>
              </a:rPr>
              <a:t>    hello.c  </a:t>
            </a:r>
            <a:r>
              <a:rPr>
                <a:solidFill>
                  <a:srgbClr val="7D9029"/>
                </a:solidFill>
                <a:latin typeface="Courier"/>
              </a:rPr>
              <a:t>-lcrypt</a:t>
            </a:r>
            <a:r>
              <a:rPr>
                <a:latin typeface="Courier"/>
              </a:rPr>
              <a:t> </a:t>
            </a:r>
            <a:r>
              <a:rPr>
                <a:solidFill>
                  <a:srgbClr val="7D9029"/>
                </a:solidFill>
                <a:latin typeface="Courier"/>
              </a:rPr>
              <a:t>-lcs50</a:t>
            </a:r>
            <a:r>
              <a:rPr>
                <a:latin typeface="Courier"/>
              </a:rPr>
              <a:t> </a:t>
            </a:r>
            <a:r>
              <a:rPr>
                <a:solidFill>
                  <a:srgbClr val="7D9029"/>
                </a:solidFill>
                <a:latin typeface="Courier"/>
              </a:rPr>
              <a:t>-lm</a:t>
            </a:r>
            <a:r>
              <a:rPr>
                <a:latin typeface="Courier"/>
              </a:rPr>
              <a:t> </a:t>
            </a:r>
            <a:r>
              <a:rPr>
                <a:solidFill>
                  <a:srgbClr val="7D9029"/>
                </a:solidFill>
                <a:latin typeface="Courier"/>
              </a:rPr>
              <a:t>-o</a:t>
            </a:r>
            <a:r>
              <a:rPr>
                <a:latin typeface="Courier"/>
              </a:rPr>
              <a:t> hello</a:t>
            </a:r>
            <a:br/>
            <a:r>
              <a:rPr>
                <a:latin typeface="Courier"/>
              </a:rPr>
              <a:t>$ ./hello</a:t>
            </a:r>
            <a:br/>
            <a:r>
              <a:rPr>
                <a:latin typeface="Courier"/>
              </a:rPr>
              <a:t>hello, world</a:t>
            </a:r>
          </a:p>
          <a:p>
            <a:pPr lvl="0" indent="0" marL="0">
              <a:buNone/>
            </a:pPr>
            <a:r>
              <a:rPr/>
              <a:t>if you want to make samething in windows environment you should create the following makefile near the hello.c</a:t>
            </a:r>
          </a:p>
        </p:txBody>
      </p:sp>
      <p:pic>
        <p:nvPicPr>
          <p:cNvPr descr="assets/2021-11-02-01-44-09-image.png" id="0" name="Picture 1"/>
          <p:cNvPicPr>
            <a:picLocks noGrp="1" noChangeAspect="1"/>
          </p:cNvPicPr>
          <p:nvPr/>
        </p:nvPicPr>
        <p:blipFill>
          <a:blip r:embed="rId2"/>
          <a:stretch>
            <a:fillRect/>
          </a:stretch>
        </p:blipFill>
        <p:spPr bwMode="auto">
          <a:xfrm>
            <a:off x="3568700" y="1574800"/>
            <a:ext cx="5105400" cy="32385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Makefile</a:t>
            </a:r>
          </a:p>
          <a:p>
            <a:pPr lvl="0" indent="0">
              <a:buNone/>
            </a:pPr>
            <a:r>
              <a:rPr i="1">
                <a:solidFill>
                  <a:srgbClr val="60A0B0"/>
                </a:solidFill>
                <a:latin typeface="Courier"/>
              </a:rPr>
              <a:t># This is the default target, which will be built when </a:t>
            </a:r>
            <a:br/>
            <a:r>
              <a:rPr i="1">
                <a:solidFill>
                  <a:srgbClr val="60A0B0"/>
                </a:solidFill>
                <a:latin typeface="Courier"/>
              </a:rPr>
              <a:t># you invoke make</a:t>
            </a:r>
            <a:br/>
            <a:r>
              <a:rPr>
                <a:solidFill>
                  <a:srgbClr val="007020"/>
                </a:solidFill>
                <a:latin typeface="Courier"/>
              </a:rPr>
              <a:t>.PHONY:</a:t>
            </a:r>
            <a:r>
              <a:rPr>
                <a:solidFill>
                  <a:srgbClr val="902000"/>
                </a:solidFill>
                <a:latin typeface="Courier"/>
              </a:rPr>
              <a:t> all</a:t>
            </a:r>
            <a:br/>
            <a:r>
              <a:rPr>
                <a:solidFill>
                  <a:srgbClr val="40A070"/>
                </a:solidFill>
                <a:latin typeface="Courier"/>
              </a:rPr>
              <a:t>all:</a:t>
            </a:r>
            <a:r>
              <a:rPr>
                <a:solidFill>
                  <a:srgbClr val="902000"/>
                </a:solidFill>
                <a:latin typeface="Courier"/>
              </a:rPr>
              <a:t> hello</a:t>
            </a:r>
            <a:br/>
            <a:br/>
            <a:r>
              <a:rPr i="1">
                <a:solidFill>
                  <a:srgbClr val="60A0B0"/>
                </a:solidFill>
                <a:latin typeface="Courier"/>
              </a:rPr>
              <a:t># This rule tells make how to build hello from hello.cpp</a:t>
            </a:r>
            <a:br/>
            <a:r>
              <a:rPr>
                <a:solidFill>
                  <a:srgbClr val="40A070"/>
                </a:solidFill>
                <a:latin typeface="Courier"/>
              </a:rPr>
              <a:t>hello:</a:t>
            </a:r>
            <a:r>
              <a:rPr>
                <a:solidFill>
                  <a:srgbClr val="902000"/>
                </a:solidFill>
                <a:latin typeface="Courier"/>
              </a:rPr>
              <a:t> hello.c</a:t>
            </a:r>
            <a:br/>
            <a:r>
              <a:rPr>
                <a:latin typeface="Courier"/>
              </a:rPr>
              <a:t>    g++ -o hello hello.c</a:t>
            </a:r>
            <a:br/>
            <a:br/>
            <a:r>
              <a:rPr i="1">
                <a:solidFill>
                  <a:srgbClr val="60A0B0"/>
                </a:solidFill>
                <a:latin typeface="Courier"/>
              </a:rPr>
              <a:t># This rule tells make to copy hello to the binaries subdirectory,</a:t>
            </a:r>
            <a:br/>
            <a:r>
              <a:rPr i="1">
                <a:solidFill>
                  <a:srgbClr val="60A0B0"/>
                </a:solidFill>
                <a:latin typeface="Courier"/>
              </a:rPr>
              <a:t># creating it if necessary</a:t>
            </a:r>
            <a:br/>
            <a:r>
              <a:rPr>
                <a:solidFill>
                  <a:srgbClr val="007020"/>
                </a:solidFill>
                <a:latin typeface="Courier"/>
              </a:rPr>
              <a:t>.PHONY:</a:t>
            </a:r>
            <a:r>
              <a:rPr>
                <a:solidFill>
                  <a:srgbClr val="902000"/>
                </a:solidFill>
                <a:latin typeface="Courier"/>
              </a:rPr>
              <a:t> install</a:t>
            </a:r>
            <a:br/>
            <a:r>
              <a:rPr>
                <a:solidFill>
                  <a:srgbClr val="40A070"/>
                </a:solidFill>
                <a:latin typeface="Courier"/>
              </a:rPr>
              <a:t>install:</a:t>
            </a:r>
            <a:br/>
            <a:r>
              <a:rPr>
                <a:latin typeface="Courier"/>
              </a:rPr>
              <a:t>    mkdir -p binaries</a:t>
            </a:r>
            <a:br/>
            <a:r>
              <a:rPr>
                <a:latin typeface="Courier"/>
              </a:rPr>
              <a:t>    cp -p hello binaries</a:t>
            </a:r>
            <a:br/>
            <a:br/>
            <a:r>
              <a:rPr i="1">
                <a:solidFill>
                  <a:srgbClr val="60A0B0"/>
                </a:solidFill>
                <a:latin typeface="Courier"/>
              </a:rPr>
              <a:t># This rule tells make to delete hello and hello.o</a:t>
            </a:r>
            <a:br/>
            <a:r>
              <a:rPr>
                <a:solidFill>
                  <a:srgbClr val="007020"/>
                </a:solidFill>
                <a:latin typeface="Courier"/>
              </a:rPr>
              <a:t>.PHONY:</a:t>
            </a:r>
            <a:r>
              <a:rPr>
                <a:solidFill>
                  <a:srgbClr val="902000"/>
                </a:solidFill>
                <a:latin typeface="Courier"/>
              </a:rPr>
              <a:t> clean </a:t>
            </a:r>
            <a:br/>
            <a:r>
              <a:rPr>
                <a:solidFill>
                  <a:srgbClr val="40A070"/>
                </a:solidFill>
                <a:latin typeface="Courier"/>
              </a:rPr>
              <a:t>clean:</a:t>
            </a:r>
            <a:br/>
            <a:r>
              <a:rPr>
                <a:latin typeface="Courier"/>
              </a:rPr>
              <a:t>    rm -f hello</a:t>
            </a:r>
          </a:p>
        </p:txBody>
      </p:sp>
      <p:pic>
        <p:nvPicPr>
          <p:cNvPr descr="assets/2021-11-02-01-45-16-image.png" id="0" name="Picture 1"/>
          <p:cNvPicPr>
            <a:picLocks noGrp="1" noChangeAspect="1"/>
          </p:cNvPicPr>
          <p:nvPr/>
        </p:nvPicPr>
        <p:blipFill>
          <a:blip r:embed="rId2"/>
          <a:stretch>
            <a:fillRect/>
          </a:stretch>
        </p:blipFill>
        <p:spPr bwMode="auto">
          <a:xfrm>
            <a:off x="3568700" y="1244600"/>
            <a:ext cx="5105400" cy="3886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C:\Users\ugur.coruh\Desktop\hello-make</a:t>
            </a:r>
            <a:r>
              <a:rPr>
                <a:solidFill>
                  <a:srgbClr val="666666"/>
                </a:solidFill>
                <a:latin typeface="Courier"/>
              </a:rPr>
              <a:t>&gt;</a:t>
            </a:r>
            <a:r>
              <a:rPr>
                <a:latin typeface="Courier"/>
              </a:rPr>
              <a:t>make hello</a:t>
            </a:r>
            <a:br/>
            <a:r>
              <a:rPr>
                <a:latin typeface="Courier"/>
              </a:rPr>
              <a:t>g++ </a:t>
            </a:r>
            <a:r>
              <a:rPr>
                <a:solidFill>
                  <a:srgbClr val="7D9029"/>
                </a:solidFill>
                <a:latin typeface="Courier"/>
              </a:rPr>
              <a:t>-o</a:t>
            </a:r>
            <a:r>
              <a:rPr>
                <a:latin typeface="Courier"/>
              </a:rPr>
              <a:t> hello hello.c</a:t>
            </a:r>
            <a:br/>
            <a:br/>
            <a:r>
              <a:rPr>
                <a:latin typeface="Courier"/>
              </a:rPr>
              <a:t>C:\Users\ugur.coruh\Desktop\hello-make</a:t>
            </a:r>
            <a:r>
              <a:rPr>
                <a:solidFill>
                  <a:srgbClr val="666666"/>
                </a:solidFill>
                <a:latin typeface="Courier"/>
              </a:rPr>
              <a:t>&gt;</a:t>
            </a:r>
            <a:r>
              <a:rPr>
                <a:latin typeface="Courier"/>
              </a:rPr>
              <a:t>dir</a:t>
            </a:r>
            <a:br/>
            <a:r>
              <a:rPr>
                <a:latin typeface="Courier"/>
              </a:rPr>
              <a:t> Volume in drive C is Windows</a:t>
            </a:r>
            <a:br/>
            <a:r>
              <a:rPr>
                <a:latin typeface="Courier"/>
              </a:rPr>
              <a:t> Volume Serial Number is 8C3C-8F8C</a:t>
            </a:r>
            <a:br/>
            <a:br/>
            <a:r>
              <a:rPr>
                <a:latin typeface="Courier"/>
              </a:rPr>
              <a:t> Directory of C:</a:t>
            </a:r>
            <a:r>
              <a:rPr>
                <a:solidFill>
                  <a:srgbClr val="902000"/>
                </a:solidFill>
                <a:latin typeface="Courier"/>
              </a:rPr>
              <a:t>\U</a:t>
            </a:r>
            <a:r>
              <a:rPr>
                <a:latin typeface="Courier"/>
              </a:rPr>
              <a:t>sers</a:t>
            </a:r>
            <a:r>
              <a:rPr>
                <a:solidFill>
                  <a:srgbClr val="902000"/>
                </a:solidFill>
                <a:latin typeface="Courier"/>
              </a:rPr>
              <a:t>\u</a:t>
            </a:r>
            <a:r>
              <a:rPr>
                <a:latin typeface="Courier"/>
              </a:rPr>
              <a:t>gur.coruh</a:t>
            </a:r>
            <a:r>
              <a:rPr>
                <a:solidFill>
                  <a:srgbClr val="902000"/>
                </a:solidFill>
                <a:latin typeface="Courier"/>
              </a:rPr>
              <a:t>\D</a:t>
            </a:r>
            <a:r>
              <a:rPr>
                <a:latin typeface="Courier"/>
              </a:rPr>
              <a:t>esktop</a:t>
            </a:r>
            <a:r>
              <a:rPr>
                <a:solidFill>
                  <a:srgbClr val="902000"/>
                </a:solidFill>
                <a:latin typeface="Courier"/>
              </a:rPr>
              <a:t>\h</a:t>
            </a:r>
            <a:r>
              <a:rPr>
                <a:latin typeface="Courier"/>
              </a:rPr>
              <a:t>ello-make</a:t>
            </a:r>
            <a:br/>
            <a:br/>
            <a:r>
              <a:rPr>
                <a:latin typeface="Courier"/>
              </a:rPr>
              <a:t>11/02/2021  01:44 AM    </a:t>
            </a:r>
            <a:r>
              <a:rPr>
                <a:solidFill>
                  <a:srgbClr val="666666"/>
                </a:solidFill>
                <a:latin typeface="Courier"/>
              </a:rPr>
              <a:t>&lt;</a:t>
            </a:r>
            <a:r>
              <a:rPr>
                <a:latin typeface="Courier"/>
              </a:rPr>
              <a:t>DIR</a:t>
            </a:r>
            <a:r>
              <a:rPr>
                <a:solidFill>
                  <a:srgbClr val="666666"/>
                </a:solidFill>
                <a:latin typeface="Courier"/>
              </a:rPr>
              <a:t>&gt;</a:t>
            </a:r>
            <a:r>
              <a:rPr>
                <a:latin typeface="Courier"/>
              </a:rPr>
              <a:t>          .</a:t>
            </a:r>
            <a:br/>
            <a:r>
              <a:rPr>
                <a:latin typeface="Courier"/>
              </a:rPr>
              <a:t>11/02/2021  01:44 AM    </a:t>
            </a:r>
            <a:r>
              <a:rPr>
                <a:solidFill>
                  <a:srgbClr val="666666"/>
                </a:solidFill>
                <a:latin typeface="Courier"/>
              </a:rPr>
              <a:t>&lt;</a:t>
            </a:r>
            <a:r>
              <a:rPr>
                <a:latin typeface="Courier"/>
              </a:rPr>
              <a:t>DIR</a:t>
            </a:r>
            <a:r>
              <a:rPr>
                <a:solidFill>
                  <a:srgbClr val="666666"/>
                </a:solidFill>
                <a:latin typeface="Courier"/>
              </a:rPr>
              <a:t>&gt;</a:t>
            </a:r>
            <a:r>
              <a:rPr>
                <a:latin typeface="Courier"/>
              </a:rPr>
              <a:t>          ..</a:t>
            </a:r>
            <a:br/>
            <a:r>
              <a:rPr>
                <a:latin typeface="Courier"/>
              </a:rPr>
              <a:t>11/02/2021  01:15 AM                73 hello.c</a:t>
            </a:r>
            <a:br/>
            <a:r>
              <a:rPr>
                <a:latin typeface="Courier"/>
              </a:rPr>
              <a:t>11/02/2021  01:44 AM            54,022 hello.exe</a:t>
            </a:r>
            <a:br/>
            <a:r>
              <a:rPr>
                <a:latin typeface="Courier"/>
              </a:rPr>
              <a:t>11/02/2021  01:43 AM               458 Makefile</a:t>
            </a:r>
            <a:br/>
            <a:r>
              <a:rPr>
                <a:latin typeface="Courier"/>
              </a:rPr>
              <a:t>               3 File</a:t>
            </a:r>
            <a:r>
              <a:rPr b="1">
                <a:solidFill>
                  <a:srgbClr val="FF0000"/>
                </a:solidFill>
                <a:latin typeface="Courier"/>
              </a:rPr>
              <a:t>(</a:t>
            </a:r>
            <a:r>
              <a:rPr>
                <a:latin typeface="Courier"/>
              </a:rPr>
              <a:t>s</a:t>
            </a:r>
            <a:r>
              <a:rPr b="1">
                <a:solidFill>
                  <a:srgbClr val="007020"/>
                </a:solidFill>
                <a:latin typeface="Courier"/>
              </a:rPr>
              <a:t>)</a:t>
            </a:r>
            <a:r>
              <a:rPr>
                <a:latin typeface="Courier"/>
              </a:rPr>
              <a:t>         54,553 bytes</a:t>
            </a:r>
            <a:br/>
            <a:r>
              <a:rPr>
                <a:latin typeface="Courier"/>
              </a:rPr>
              <a:t>               2 Dir</a:t>
            </a:r>
            <a:r>
              <a:rPr b="1">
                <a:solidFill>
                  <a:srgbClr val="FF0000"/>
                </a:solidFill>
                <a:latin typeface="Courier"/>
              </a:rPr>
              <a:t>(</a:t>
            </a:r>
            <a:r>
              <a:rPr>
                <a:latin typeface="Courier"/>
              </a:rPr>
              <a:t>s</a:t>
            </a:r>
            <a:r>
              <a:rPr b="1">
                <a:solidFill>
                  <a:srgbClr val="007020"/>
                </a:solidFill>
                <a:latin typeface="Courier"/>
              </a:rPr>
              <a:t>)</a:t>
            </a:r>
            <a:r>
              <a:rPr>
                <a:latin typeface="Courier"/>
              </a:rPr>
              <a:t>  101,382,164,480 bytes free</a:t>
            </a:r>
            <a:br/>
            <a:br/>
            <a:r>
              <a:rPr>
                <a:latin typeface="Courier"/>
              </a:rPr>
              <a:t>C:\Users\ugur.coruh\Desktop\hello-make</a:t>
            </a:r>
            <a:r>
              <a:rPr>
                <a:solidFill>
                  <a:srgbClr val="666666"/>
                </a:solidFill>
                <a:latin typeface="Courier"/>
              </a:rPr>
              <a:t>&gt;</a:t>
            </a:r>
            <a:r>
              <a:rPr>
                <a:latin typeface="Courier"/>
              </a:rPr>
              <a:t>hello.exe</a:t>
            </a:r>
            <a:br/>
            <a:r>
              <a:rPr>
                <a:latin typeface="Courier"/>
              </a:rPr>
              <a:t>hello, world</a:t>
            </a:r>
            <a:br/>
            <a:br/>
            <a:r>
              <a:rPr>
                <a:latin typeface="Courier"/>
              </a:rPr>
              <a:t>C:\Users\ugur.coruh\Desktop\hello-make</a:t>
            </a:r>
            <a:r>
              <a:rPr>
                <a:solidFill>
                  <a:srgbClr val="666666"/>
                </a:solidFill>
                <a:latin typeface="Courier"/>
              </a:rPr>
              <a:t>&gt;</a:t>
            </a:r>
          </a:p>
        </p:txBody>
      </p:sp>
      <p:pic>
        <p:nvPicPr>
          <p:cNvPr descr="assets/2021-11-02-01-22-34-image.png" id="0" name="Picture 1"/>
          <p:cNvPicPr>
            <a:picLocks noGrp="1" noChangeAspect="1"/>
          </p:cNvPicPr>
          <p:nvPr/>
        </p:nvPicPr>
        <p:blipFill>
          <a:blip r:embed="rId2"/>
          <a:stretch>
            <a:fillRect/>
          </a:stretch>
        </p:blipFill>
        <p:spPr bwMode="auto">
          <a:xfrm>
            <a:off x="4940300" y="266700"/>
            <a:ext cx="2362200" cy="58420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clang hello.c</a:t>
            </a:r>
            <a:br/>
            <a:r>
              <a:rPr>
                <a:latin typeface="Courier"/>
              </a:rPr>
              <a:t>$ ls</a:t>
            </a:r>
            <a:br/>
            <a:r>
              <a:rPr>
                <a:latin typeface="Courier"/>
              </a:rPr>
              <a:t>a.out*  hello</a:t>
            </a:r>
            <a:r>
              <a:rPr>
                <a:solidFill>
                  <a:srgbClr val="BC7A00"/>
                </a:solidFill>
                <a:latin typeface="Courier"/>
              </a:rPr>
              <a:t>*</a:t>
            </a:r>
            <a:r>
              <a:rPr>
                <a:latin typeface="Courier"/>
              </a:rPr>
              <a:t>  hello.c</a:t>
            </a:r>
            <a:br/>
            <a:r>
              <a:rPr>
                <a:latin typeface="Courier"/>
              </a:rPr>
              <a:t>$ ./a.out </a:t>
            </a:r>
            <a:br/>
            <a:r>
              <a:rPr>
                <a:latin typeface="Courier"/>
              </a:rPr>
              <a:t>hello, world</a:t>
            </a:r>
          </a:p>
        </p:txBody>
      </p:sp>
      <p:pic>
        <p:nvPicPr>
          <p:cNvPr descr="assets/2021-11-02-01-24-07-image.png" id="0" name="Picture 1"/>
          <p:cNvPicPr>
            <a:picLocks noGrp="1" noChangeAspect="1"/>
          </p:cNvPicPr>
          <p:nvPr/>
        </p:nvPicPr>
        <p:blipFill>
          <a:blip r:embed="rId2"/>
          <a:stretch>
            <a:fillRect/>
          </a:stretch>
        </p:blipFill>
        <p:spPr bwMode="auto">
          <a:xfrm>
            <a:off x="4902200" y="266700"/>
            <a:ext cx="2438400" cy="58420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clang </a:t>
            </a:r>
            <a:r>
              <a:rPr>
                <a:solidFill>
                  <a:srgbClr val="7D9029"/>
                </a:solidFill>
                <a:latin typeface="Courier"/>
              </a:rPr>
              <a:t>-o</a:t>
            </a:r>
            <a:r>
              <a:rPr>
                <a:latin typeface="Courier"/>
              </a:rPr>
              <a:t> hello hello.c</a:t>
            </a:r>
            <a:br/>
            <a:r>
              <a:rPr>
                <a:latin typeface="Courier"/>
              </a:rPr>
              <a:t>$ ls</a:t>
            </a:r>
            <a:br/>
            <a:r>
              <a:rPr>
                <a:latin typeface="Courier"/>
              </a:rPr>
              <a:t>a.out*  hello</a:t>
            </a:r>
            <a:r>
              <a:rPr>
                <a:solidFill>
                  <a:srgbClr val="BC7A00"/>
                </a:solidFill>
                <a:latin typeface="Courier"/>
              </a:rPr>
              <a:t>*</a:t>
            </a:r>
            <a:r>
              <a:rPr>
                <a:latin typeface="Courier"/>
              </a:rPr>
              <a:t>  hello.c</a:t>
            </a:r>
            <a:br/>
            <a:r>
              <a:rPr>
                <a:latin typeface="Courier"/>
              </a:rPr>
              <a:t>$ ./hello </a:t>
            </a:r>
            <a:br/>
            <a:r>
              <a:rPr>
                <a:latin typeface="Courier"/>
              </a:rPr>
              <a:t>hello, world</a:t>
            </a:r>
          </a:p>
        </p:txBody>
      </p:sp>
      <p:pic>
        <p:nvPicPr>
          <p:cNvPr descr="assets/2021-11-02-01-27-12-image.png" id="0" name="Picture 1"/>
          <p:cNvPicPr>
            <a:picLocks noGrp="1" noChangeAspect="1"/>
          </p:cNvPicPr>
          <p:nvPr/>
        </p:nvPicPr>
        <p:blipFill>
          <a:blip r:embed="rId2"/>
          <a:stretch>
            <a:fillRect/>
          </a:stretch>
        </p:blipFill>
        <p:spPr bwMode="auto">
          <a:xfrm>
            <a:off x="4622800" y="266700"/>
            <a:ext cx="2997200" cy="58420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ls</a:t>
            </a:r>
            <a:br/>
            <a:r>
              <a:rPr>
                <a:latin typeface="Courier"/>
              </a:rPr>
              <a:t>hello</a:t>
            </a:r>
            <a:r>
              <a:rPr>
                <a:solidFill>
                  <a:srgbClr val="666666"/>
                </a:solidFill>
                <a:latin typeface="Courier"/>
              </a:rPr>
              <a:t>.</a:t>
            </a:r>
            <a:r>
              <a:rPr>
                <a:latin typeface="Courier"/>
              </a:rPr>
              <a:t>c</a:t>
            </a:r>
            <a:br/>
            <a:r>
              <a:rPr>
                <a:latin typeface="Courier"/>
              </a:rPr>
              <a:t>$ clang </a:t>
            </a:r>
            <a:r>
              <a:rPr>
                <a:solidFill>
                  <a:srgbClr val="666666"/>
                </a:solidFill>
                <a:latin typeface="Courier"/>
              </a:rPr>
              <a:t>-</a:t>
            </a:r>
            <a:r>
              <a:rPr>
                <a:latin typeface="Courier"/>
              </a:rPr>
              <a:t>o hello hello</a:t>
            </a:r>
            <a:r>
              <a:rPr>
                <a:solidFill>
                  <a:srgbClr val="666666"/>
                </a:solidFill>
                <a:latin typeface="Courier"/>
              </a:rPr>
              <a:t>.</a:t>
            </a:r>
            <a:r>
              <a:rPr>
                <a:latin typeface="Courier"/>
              </a:rPr>
              <a:t>c </a:t>
            </a:r>
            <a:r>
              <a:rPr>
                <a:solidFill>
                  <a:srgbClr val="666666"/>
                </a:solidFill>
                <a:latin typeface="Courier"/>
              </a:rPr>
              <a:t>-</a:t>
            </a:r>
            <a:r>
              <a:rPr>
                <a:latin typeface="Courier"/>
              </a:rPr>
              <a:t>lcs50</a:t>
            </a:r>
            <a:br/>
            <a:r>
              <a:rPr>
                <a:latin typeface="Courier"/>
              </a:rPr>
              <a:t>$ ls</a:t>
            </a:r>
            <a:br/>
            <a:r>
              <a:rPr>
                <a:latin typeface="Courier"/>
              </a:rPr>
              <a:t>hello</a:t>
            </a:r>
            <a:r>
              <a:rPr>
                <a:solidFill>
                  <a:srgbClr val="666666"/>
                </a:solidFill>
                <a:latin typeface="Courier"/>
              </a:rPr>
              <a:t>*</a:t>
            </a:r>
            <a:r>
              <a:rPr>
                <a:latin typeface="Courier"/>
              </a:rPr>
              <a:t>  hello</a:t>
            </a:r>
            <a:r>
              <a:rPr>
                <a:solidFill>
                  <a:srgbClr val="666666"/>
                </a:solidFill>
                <a:latin typeface="Courier"/>
              </a:rPr>
              <a:t>.</a:t>
            </a:r>
            <a:r>
              <a:rPr>
                <a:latin typeface="Courier"/>
              </a:rPr>
              <a:t>c</a:t>
            </a:r>
            <a:br/>
            <a:r>
              <a:rPr>
                <a:latin typeface="Courier"/>
              </a:rPr>
              <a:t>$ </a:t>
            </a:r>
            <a:r>
              <a:rPr>
                <a:solidFill>
                  <a:srgbClr val="666666"/>
                </a:solidFill>
                <a:latin typeface="Courier"/>
              </a:rPr>
              <a:t>./</a:t>
            </a:r>
            <a:r>
              <a:rPr>
                <a:latin typeface="Courier"/>
              </a:rPr>
              <a:t>hello </a:t>
            </a:r>
            <a:br/>
            <a:r>
              <a:rPr>
                <a:latin typeface="Courier"/>
              </a:rPr>
              <a:t>hello</a:t>
            </a:r>
            <a:r>
              <a:rPr>
                <a:solidFill>
                  <a:srgbClr val="666666"/>
                </a:solidFill>
                <a:latin typeface="Courier"/>
              </a:rPr>
              <a:t>,</a:t>
            </a:r>
            <a:r>
              <a:rPr>
                <a:latin typeface="Courier"/>
              </a:rPr>
              <a:t> world</a:t>
            </a:r>
            <a:br/>
            <a:r>
              <a:rPr>
                <a:latin typeface="Courier"/>
              </a:rPr>
              <a:t>$ </a:t>
            </a:r>
          </a:p>
          <a:p>
            <a:pPr lvl="0" indent="0" marL="0">
              <a:buNone/>
            </a:pPr>
            <a:r>
              <a:rPr/>
              <a:t>Also you can use visual studio community edition.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CE103 Algorithms and Programming I</a:t>
            </a:r>
          </a:p>
          <a:p>
            <a:pPr lvl="0" indent="0" marL="0">
              <a:spcBef>
                <a:spcPts val="3000"/>
              </a:spcBef>
              <a:buNone/>
            </a:pPr>
            <a:r>
              <a:rPr b="1"/>
              <a:t>Week-5</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preprocessing</a:t>
            </a:r>
          </a:p>
        </p:txBody>
      </p:sp>
      <p:sp>
        <p:nvSpPr>
          <p:cNvPr id="3" name="Content Placeholder 2"/>
          <p:cNvSpPr>
            <a:spLocks noGrp="1"/>
          </p:cNvSpPr>
          <p:nvPr>
            <p:ph idx="1"/>
          </p:nvPr>
        </p:nvSpPr>
        <p:spPr/>
        <p:txBody>
          <a:bodyPr/>
          <a:lstStyle/>
          <a:p>
            <a:pPr lvl="0" indent="0" marL="0">
              <a:buNone/>
            </a:pPr>
            <a:r>
              <a:rPr/>
              <a:t>get included file declarations</a:t>
            </a:r>
          </a:p>
          <a:p>
            <a:pPr lvl="0" indent="0">
              <a:buNone/>
            </a:pPr>
            <a:r>
              <a:rPr>
                <a:solidFill>
                  <a:srgbClr val="BC7A00"/>
                </a:solidFill>
                <a:latin typeface="Courier"/>
              </a:rPr>
              <a:t>#include </a:t>
            </a:r>
            <a:r>
              <a:rPr>
                <a:latin typeface="Courier"/>
              </a:rPr>
              <a:t>&lt;cs50.h&gt;</a:t>
            </a: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string name </a:t>
            </a:r>
            <a:r>
              <a:rPr>
                <a:solidFill>
                  <a:srgbClr val="666666"/>
                </a:solidFill>
                <a:latin typeface="Courier"/>
              </a:rPr>
              <a:t>=</a:t>
            </a:r>
            <a:r>
              <a:rPr>
                <a:latin typeface="Courier"/>
              </a:rPr>
              <a:t> get_string</a:t>
            </a:r>
            <a:r>
              <a:rPr>
                <a:solidFill>
                  <a:srgbClr val="666666"/>
                </a:solidFill>
                <a:latin typeface="Courier"/>
              </a:rPr>
              <a:t>(</a:t>
            </a:r>
            <a:r>
              <a:rPr>
                <a:solidFill>
                  <a:srgbClr val="4070A0"/>
                </a:solidFill>
                <a:latin typeface="Courier"/>
              </a:rPr>
              <a:t>"What's your name?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%s\n"</a:t>
            </a:r>
            <a:r>
              <a:rPr>
                <a:solidFill>
                  <a:srgbClr val="666666"/>
                </a:solidFill>
                <a:latin typeface="Courier"/>
              </a:rPr>
              <a:t>,</a:t>
            </a:r>
            <a:r>
              <a:rPr>
                <a:latin typeface="Courier"/>
              </a:rPr>
              <a:t> name</a:t>
            </a:r>
            <a:r>
              <a:rPr>
                <a:solidFill>
                  <a:srgbClr val="666666"/>
                </a:solidFill>
                <a:latin typeface="Courier"/>
              </a:rPr>
              <a:t>);</a:t>
            </a:r>
            <a:br/>
            <a:r>
              <a:rPr>
                <a:solidFill>
                  <a:srgbClr val="666666"/>
                </a:solidFill>
                <a:latin typeface="Courier"/>
              </a:rPr>
              <a:t>}</a:t>
            </a:r>
          </a:p>
          <a:p>
            <a:pPr lvl="0" indent="0" marL="0">
              <a:buNone/>
            </a:pPr>
            <a:r>
              <a:rPr/>
              <a:t>to this</a:t>
            </a:r>
          </a:p>
          <a:p>
            <a:pPr lvl="0" indent="0">
              <a:buNone/>
            </a:pPr>
            <a:r>
              <a:rPr>
                <a:latin typeface="Courier"/>
              </a:rPr>
              <a:t>string get_string</a:t>
            </a:r>
            <a:r>
              <a:rPr>
                <a:solidFill>
                  <a:srgbClr val="666666"/>
                </a:solidFill>
                <a:latin typeface="Courier"/>
              </a:rPr>
              <a:t>(</a:t>
            </a:r>
            <a:r>
              <a:rPr>
                <a:latin typeface="Courier"/>
              </a:rPr>
              <a:t>string prompt</a:t>
            </a:r>
            <a:r>
              <a:rPr>
                <a:solidFill>
                  <a:srgbClr val="666666"/>
                </a:solidFill>
                <a:latin typeface="Courier"/>
              </a:rPr>
              <a:t>);</a:t>
            </a:r>
            <a:br/>
            <a:r>
              <a:rPr>
                <a:solidFill>
                  <a:srgbClr val="902000"/>
                </a:solidFill>
                <a:latin typeface="Courier"/>
              </a:rPr>
              <a:t>int</a:t>
            </a:r>
            <a:r>
              <a:rPr>
                <a:latin typeface="Courier"/>
              </a:rPr>
              <a:t> printf</a:t>
            </a:r>
            <a:r>
              <a:rPr>
                <a:solidFill>
                  <a:srgbClr val="666666"/>
                </a:solidFill>
                <a:latin typeface="Courier"/>
              </a:rPr>
              <a:t>(</a:t>
            </a:r>
            <a:r>
              <a:rPr>
                <a:latin typeface="Courier"/>
              </a:rPr>
              <a:t>string format</a:t>
            </a:r>
            <a:r>
              <a:rPr>
                <a:solidFill>
                  <a:srgbClr val="666666"/>
                </a:solidFill>
                <a:latin typeface="Courier"/>
              </a:rPr>
              <a:t>,</a:t>
            </a:r>
            <a:r>
              <a:rPr>
                <a:latin typeface="Courier"/>
              </a:rPr>
              <a:t> </a:t>
            </a:r>
            <a:r>
              <a:rPr>
                <a:solidFill>
                  <a:srgbClr val="666666"/>
                </a:solidFill>
                <a:latin typeface="Courier"/>
              </a:rPr>
              <a: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string name </a:t>
            </a:r>
            <a:r>
              <a:rPr>
                <a:solidFill>
                  <a:srgbClr val="666666"/>
                </a:solidFill>
                <a:latin typeface="Courier"/>
              </a:rPr>
              <a:t>=</a:t>
            </a:r>
            <a:r>
              <a:rPr>
                <a:latin typeface="Courier"/>
              </a:rPr>
              <a:t> get_string</a:t>
            </a:r>
            <a:r>
              <a:rPr>
                <a:solidFill>
                  <a:srgbClr val="666666"/>
                </a:solidFill>
                <a:latin typeface="Courier"/>
              </a:rPr>
              <a:t>(</a:t>
            </a:r>
            <a:r>
              <a:rPr>
                <a:solidFill>
                  <a:srgbClr val="4070A0"/>
                </a:solidFill>
                <a:latin typeface="Courier"/>
              </a:rPr>
              <a:t>"What's your name?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%s\n"</a:t>
            </a:r>
            <a:r>
              <a:rPr>
                <a:solidFill>
                  <a:srgbClr val="666666"/>
                </a:solidFill>
                <a:latin typeface="Courier"/>
              </a:rPr>
              <a:t>,</a:t>
            </a:r>
            <a:r>
              <a:rPr>
                <a:latin typeface="Courier"/>
              </a:rPr>
              <a:t> name</a:t>
            </a:r>
            <a:r>
              <a:rPr>
                <a:solidFill>
                  <a:srgbClr val="666666"/>
                </a:solidFill>
                <a:latin typeface="Courier"/>
              </a:rPr>
              <a:t>);</a:t>
            </a:r>
            <a:br/>
            <a:r>
              <a:rPr>
                <a:solidFill>
                  <a:srgbClr val="666666"/>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compiling</a:t>
            </a:r>
          </a:p>
        </p:txBody>
      </p:sp>
      <p:sp>
        <p:nvSpPr>
          <p:cNvPr id="3" name="Content Placeholder 2"/>
          <p:cNvSpPr>
            <a:spLocks noGrp="1"/>
          </p:cNvSpPr>
          <p:nvPr>
            <p:ph idx="1"/>
          </p:nvPr>
        </p:nvSpPr>
        <p:spPr/>
        <p:txBody>
          <a:bodyPr/>
          <a:lstStyle/>
          <a:p>
            <a:pPr lvl="0" indent="0" marL="0">
              <a:buNone/>
            </a:pPr>
            <a:r>
              <a:rPr/>
              <a:t>convert source code to assembler code</a:t>
            </a:r>
          </a:p>
          <a:p>
            <a:pPr lvl="0" indent="0">
              <a:buNone/>
            </a:pPr>
            <a:r>
              <a:rPr>
                <a:latin typeface="Courier"/>
              </a:rPr>
              <a:t>...
main:                                   # @main
    .cfi_startproc
# BB#0:
    pushq    %rbp
.Ltmp0:
    .cfi_def_cfa_offset 16
.Ltmp1:
    .cfi_offset %rbp, -16
    movq    %rsp, %rbp
.Ltmp2:
    .cfi_def_cfa_register %rbp
    subq    $16, %rsp
    xorl    %eax, %eax
    movl    %eax, %edi
    movabsq    $.L.str, %rsi
    movb    $0, %al
    callq    get_string
    movabsq    $.L.str.1, %rdi
    movq    %rax, -8(%rbp)
    movq    -8(%rbp), %rsi
    movb    $0, %al
    callq    printf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assembling</a:t>
            </a:r>
          </a:p>
        </p:txBody>
      </p:sp>
      <p:sp>
        <p:nvSpPr>
          <p:cNvPr id="3" name="Content Placeholder 2"/>
          <p:cNvSpPr>
            <a:spLocks noGrp="1"/>
          </p:cNvSpPr>
          <p:nvPr>
            <p:ph idx="1"/>
          </p:nvPr>
        </p:nvSpPr>
        <p:spPr/>
        <p:txBody>
          <a:bodyPr/>
          <a:lstStyle/>
          <a:p>
            <a:pPr lvl="0" indent="0" marL="0">
              <a:buNone/>
            </a:pPr>
            <a:r>
              <a:rPr/>
              <a:t>convert assembler to opcodes</a:t>
            </a:r>
          </a:p>
          <a:p>
            <a:pPr lvl="0" indent="0">
              <a:buNone/>
            </a:pPr>
            <a:r>
              <a:rPr>
                <a:latin typeface="Courier"/>
              </a:rPr>
              <a:t>...
main:                                   # @main
    .cfi_startproc
# BB#0:
    pushq    %rbp
.Ltmp0:
    .cfi_def_cfa_offset 16
.Ltmp1:
    .cfi_offset %rbp, -16
    movq    %rsp, %rbp
.Ltmp2:
    .cfi_def_cfa_register %rbp
    subq    $16, %rsp
    xorl    %eax, %eax
    movl    %eax, %edi
    movabsq    $.L.str, %rsi
    movb    $0, %al
    callq    get_string
    movabsq    $.L.str.1, %rdi
    movq    %rax, -8(%rbp)
    movq    -8(%rbp), %rsi
    movb    $0, %al
    callq    printf
    ...</a:t>
            </a:r>
          </a:p>
          <a:p>
            <a:pPr lvl="0" indent="0" marL="0">
              <a:buNone/>
            </a:pPr>
            <a:r>
              <a:rPr/>
              <a:t>to this</a:t>
            </a:r>
          </a:p>
          <a:p>
            <a:pPr lvl="0" indent="0">
              <a:buNone/>
            </a:pPr>
            <a:r>
              <a:rPr>
                <a:latin typeface="Courier"/>
              </a:rPr>
              <a:t>01111111010001010100110001000110</a:t>
            </a:r>
            <a:br/>
            <a:r>
              <a:rPr>
                <a:latin typeface="Courier"/>
              </a:rPr>
              <a:t>00000010000000010000000100000000</a:t>
            </a:r>
            <a:br/>
            <a:r>
              <a:rPr>
                <a:latin typeface="Courier"/>
              </a:rPr>
              <a:t>00000000000000000000000000000000</a:t>
            </a:r>
            <a:br/>
            <a:r>
              <a:rPr>
                <a:latin typeface="Courier"/>
              </a:rPr>
              <a:t>00000000000000000000000000000000</a:t>
            </a:r>
            <a:br/>
            <a:r>
              <a:rPr>
                <a:latin typeface="Courier"/>
              </a:rPr>
              <a:t>00000001000000000011111000000000</a:t>
            </a:r>
            <a:br/>
            <a:r>
              <a:rPr>
                <a:latin typeface="Courier"/>
              </a:rPr>
              <a:t>00000001000000000000000000000000</a:t>
            </a:r>
            <a:br/>
            <a:r>
              <a:rPr>
                <a:latin typeface="Courier"/>
              </a:rPr>
              <a:t>00000000000000000000000000000000</a:t>
            </a:r>
            <a:br/>
            <a:r>
              <a:rPr>
                <a:latin typeface="Courier"/>
              </a:rPr>
              <a:t>00000000000000000000000000000000</a:t>
            </a:r>
            <a:br/>
            <a:r>
              <a:rPr>
                <a:latin typeface="Courier"/>
              </a:rPr>
              <a:t>00000000000000000000000000000000</a:t>
            </a:r>
            <a:br/>
            <a:r>
              <a:rPr>
                <a:latin typeface="Courier"/>
              </a:rPr>
              <a:t>00000000000000000000000000000000</a:t>
            </a:r>
            <a:br/>
            <a:r>
              <a:rPr>
                <a:latin typeface="Courier"/>
              </a:rPr>
              <a:t>10100000000000100000000000000000</a:t>
            </a:r>
            <a:br/>
            <a:r>
              <a:rPr>
                <a:latin typeface="Courier"/>
              </a:rPr>
              <a:t>00000000000000000000000000000000</a:t>
            </a:r>
            <a:br/>
            <a:r>
              <a:rPr>
                <a:latin typeface="Courier"/>
              </a:rPr>
              <a:t>00000000000000000000000000000000</a:t>
            </a:r>
            <a:br/>
            <a:r>
              <a:rPr>
                <a:latin typeface="Courier"/>
              </a:rPr>
              <a:t>01000000000000000000000000000000</a:t>
            </a:r>
            <a:br/>
            <a:r>
              <a:rPr>
                <a:latin typeface="Courier"/>
              </a:rPr>
              <a:t>00000000000000000100000000000000</a:t>
            </a:r>
            <a:br/>
            <a:r>
              <a:rPr>
                <a:latin typeface="Courier"/>
              </a:rPr>
              <a:t>00001010000000000000000100000000</a:t>
            </a:r>
            <a:br/>
            <a:r>
              <a:rPr>
                <a:latin typeface="Courier"/>
              </a:rPr>
              <a:t>01010101010010001000100111100101</a:t>
            </a:r>
            <a:br/>
            <a:r>
              <a:rPr>
                <a:latin typeface="Courier"/>
              </a:rPr>
              <a:t>01001000100000111110110000010000</a:t>
            </a:r>
            <a:br/>
            <a:r>
              <a:rPr>
                <a:latin typeface="Courier"/>
              </a:rPr>
              <a:t>00110001110000001000100111000111</a:t>
            </a:r>
            <a:br/>
            <a:r>
              <a:rPr>
                <a:latin typeface="Courier"/>
              </a:rPr>
              <a:t>01001000101111100000000000000000</a:t>
            </a:r>
            <a:br/>
            <a:r>
              <a:rPr>
                <a:latin typeface="Courier"/>
              </a:rPr>
              <a:t>00000000000000000000000000000000</a:t>
            </a:r>
            <a:br/>
            <a:r>
              <a:rPr>
                <a:latin typeface="Courier"/>
              </a:rPr>
              <a:t>00000000000000001011000000000000</a:t>
            </a:r>
            <a:br/>
            <a:r>
              <a:rPr>
                <a:latin typeface="Courier"/>
              </a:rPr>
              <a:t>11101000000000000000000000000000</a:t>
            </a:r>
            <a:br/>
            <a:r>
              <a:rPr>
                <a:latin typeface="Courier"/>
              </a:rPr>
              <a:t>00000000010010001011111100000000</a:t>
            </a:r>
            <a:br/>
            <a:r>
              <a:rPr>
                <a:latin typeface="Courier"/>
              </a:rPr>
              <a:t>00000000000000000000000000000000</a:t>
            </a:r>
            <a:br/>
            <a:r>
              <a:rPr>
                <a:latin typeface="Courier"/>
              </a:rPr>
              <a:t>00000000000000000000000001001000</a:t>
            </a:r>
            <a:br/>
            <a:r>
              <a:rPr>
                <a:latin typeface="Courie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linking</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buNone/>
                      </a:pPr>
                      <a:r>
                        <a:rPr/>
                        <a:t>hello.c</a:t>
                      </a:r>
                    </a:p>
                  </a:txBody>
                  <a:tcPr/>
                </a:tc>
                <a:tc>
                  <a:txBody>
                    <a:bodyPr/>
                    <a:lstStyle/>
                    <a:p>
                      <a:pPr lvl="0" indent="0" marL="0">
                        <a:buNone/>
                      </a:pPr>
                      <a:r>
                        <a:rPr/>
                        <a:t>cs50.c</a:t>
                      </a:r>
                    </a:p>
                  </a:txBody>
                  <a:tcPr/>
                </a:tc>
                <a:tc>
                  <a:txBody>
                    <a:bodyPr/>
                    <a:lstStyle/>
                    <a:p>
                      <a:pPr lvl="0" indent="0" marL="0">
                        <a:buNone/>
                      </a:pPr>
                      <a:r>
                        <a:rPr/>
                        <a:t>stdio.c</a:t>
                      </a:r>
                    </a:p>
                  </a:txBody>
                  <a:tcPr/>
                </a:tc>
              </a:tr>
              <a:tr h="0">
                <a:tc>
                  <a:txBody>
                    <a:bodyPr/>
                    <a:lstStyle/>
                    <a:p>
                      <a:pPr lvl="0" indent="0" marL="0">
                        <a:buNone/>
                      </a:pPr>
                      <a:r>
                        <a:rPr/>
                        <a:t>01111111010001010100110001000110</a:t>
                      </a:r>
                    </a:p>
                  </a:txBody>
                </a:tc>
                <a:tc>
                  <a:txBody>
                    <a:bodyPr/>
                    <a:lstStyle/>
                    <a:p>
                      <a:endParaRPr/>
                    </a:p>
                  </a:txBody>
                </a:tc>
                <a:tc>
                  <a:txBody>
                    <a:bodyPr/>
                    <a:lstStyle/>
                    <a:p>
                      <a:endParaRPr/>
                    </a:p>
                  </a:txBody>
                </a:tc>
              </a:tr>
              <a:tr h="0">
                <a:tc>
                  <a:txBody>
                    <a:bodyPr/>
                    <a:lstStyle/>
                    <a:p>
                      <a:pPr lvl="0" indent="0" marL="0">
                        <a:buNone/>
                      </a:pPr>
                      <a:r>
                        <a:rPr/>
                        <a:t>00000010000000010000000100000000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00000001000000000011111000000000</a:t>
                      </a:r>
                    </a:p>
                  </a:txBody>
                </a:tc>
                <a:tc>
                  <a:txBody>
                    <a:bodyPr/>
                    <a:lstStyle/>
                    <a:p>
                      <a:endParaRPr/>
                    </a:p>
                  </a:txBody>
                </a:tc>
                <a:tc>
                  <a:txBody>
                    <a:bodyPr/>
                    <a:lstStyle/>
                    <a:p>
                      <a:endParaRPr/>
                    </a:p>
                  </a:txBody>
                </a:tc>
              </a:tr>
              <a:tr h="0">
                <a:tc>
                  <a:txBody>
                    <a:bodyPr/>
                    <a:lstStyle/>
                    <a:p>
                      <a:pPr lvl="0" indent="0" marL="0">
                        <a:buNone/>
                      </a:pPr>
                      <a:r>
                        <a:rPr/>
                        <a:t>00000001000000000000000000000000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10100000000000100000000000000000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01000000000000000000000000000000</a:t>
                      </a:r>
                    </a:p>
                  </a:txBody>
                </a:tc>
                <a:tc>
                  <a:txBody>
                    <a:bodyPr/>
                    <a:lstStyle/>
                    <a:p>
                      <a:endParaRPr/>
                    </a:p>
                  </a:txBody>
                </a:tc>
                <a:tc>
                  <a:txBody>
                    <a:bodyPr/>
                    <a:lstStyle/>
                    <a:p>
                      <a:endParaRPr/>
                    </a:p>
                  </a:txBody>
                </a:tc>
              </a:tr>
              <a:tr h="0">
                <a:tc>
                  <a:txBody>
                    <a:bodyPr/>
                    <a:lstStyle/>
                    <a:p>
                      <a:pPr lvl="0" indent="0" marL="0">
                        <a:buNone/>
                      </a:pPr>
                      <a:r>
                        <a:rPr/>
                        <a:t>00000000000000000100000000000000</a:t>
                      </a:r>
                    </a:p>
                  </a:txBody>
                </a:tc>
                <a:tc>
                  <a:txBody>
                    <a:bodyPr/>
                    <a:lstStyle/>
                    <a:p>
                      <a:endParaRPr/>
                    </a:p>
                  </a:txBody>
                </a:tc>
                <a:tc>
                  <a:txBody>
                    <a:bodyPr/>
                    <a:lstStyle/>
                    <a:p>
                      <a:endParaRPr/>
                    </a:p>
                  </a:txBody>
                </a:tc>
              </a:tr>
              <a:tr h="0">
                <a:tc>
                  <a:txBody>
                    <a:bodyPr/>
                    <a:lstStyle/>
                    <a:p>
                      <a:pPr lvl="0" indent="0" marL="0">
                        <a:buNone/>
                      </a:pPr>
                      <a:r>
                        <a:rPr/>
                        <a:t>00001010000000000000000100000000</a:t>
                      </a:r>
                    </a:p>
                  </a:txBody>
                </a:tc>
                <a:tc>
                  <a:txBody>
                    <a:bodyPr/>
                    <a:lstStyle/>
                    <a:p>
                      <a:endParaRPr/>
                    </a:p>
                  </a:txBody>
                </a:tc>
                <a:tc>
                  <a:txBody>
                    <a:bodyPr/>
                    <a:lstStyle/>
                    <a:p>
                      <a:endParaRPr/>
                    </a:p>
                  </a:txBody>
                </a:tc>
              </a:tr>
              <a:tr h="0">
                <a:tc>
                  <a:txBody>
                    <a:bodyPr/>
                    <a:lstStyle/>
                    <a:p>
                      <a:pPr lvl="0" indent="0" marL="0">
                        <a:buNone/>
                      </a:pPr>
                      <a:r>
                        <a:rPr/>
                        <a:t>01010101010010001000100111100101</a:t>
                      </a:r>
                    </a:p>
                  </a:txBody>
                </a:tc>
                <a:tc>
                  <a:txBody>
                    <a:bodyPr/>
                    <a:lstStyle/>
                    <a:p>
                      <a:endParaRPr/>
                    </a:p>
                  </a:txBody>
                </a:tc>
                <a:tc>
                  <a:txBody>
                    <a:bodyPr/>
                    <a:lstStyle/>
                    <a:p>
                      <a:endParaRPr/>
                    </a:p>
                  </a:txBody>
                </a:tc>
              </a:tr>
              <a:tr h="0">
                <a:tc>
                  <a:txBody>
                    <a:bodyPr/>
                    <a:lstStyle/>
                    <a:p>
                      <a:pPr lvl="0" indent="0" marL="0">
                        <a:buNone/>
                      </a:pPr>
                      <a:r>
                        <a:rPr/>
                        <a:t>01001000100000111110110000010000</a:t>
                      </a:r>
                    </a:p>
                  </a:txBody>
                </a:tc>
                <a:tc>
                  <a:txBody>
                    <a:bodyPr/>
                    <a:lstStyle/>
                    <a:p>
                      <a:endParaRPr/>
                    </a:p>
                  </a:txBody>
                </a:tc>
                <a:tc>
                  <a:txBody>
                    <a:bodyPr/>
                    <a:lstStyle/>
                    <a:p>
                      <a:endParaRPr/>
                    </a:p>
                  </a:txBody>
                </a:tc>
              </a:tr>
              <a:tr h="0">
                <a:tc>
                  <a:txBody>
                    <a:bodyPr/>
                    <a:lstStyle/>
                    <a:p>
                      <a:pPr lvl="0" indent="0" marL="0">
                        <a:buNone/>
                      </a:pPr>
                      <a:r>
                        <a:rPr/>
                        <a:t>00110001110000001000100111000111</a:t>
                      </a:r>
                    </a:p>
                  </a:txBody>
                </a:tc>
                <a:tc>
                  <a:txBody>
                    <a:bodyPr/>
                    <a:lstStyle/>
                    <a:p>
                      <a:endParaRPr/>
                    </a:p>
                  </a:txBody>
                </a:tc>
                <a:tc>
                  <a:txBody>
                    <a:bodyPr/>
                    <a:lstStyle/>
                    <a:p>
                      <a:endParaRPr/>
                    </a:p>
                  </a:txBody>
                </a:tc>
              </a:tr>
              <a:tr h="0">
                <a:tc>
                  <a:txBody>
                    <a:bodyPr/>
                    <a:lstStyle/>
                    <a:p>
                      <a:pPr lvl="0" indent="0" marL="0">
                        <a:buNone/>
                      </a:pPr>
                      <a:r>
                        <a:rPr/>
                        <a:t>01001000101111100000000000000000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00000000000000001011000000000000</a:t>
                      </a:r>
                    </a:p>
                  </a:txBody>
                </a:tc>
                <a:tc>
                  <a:txBody>
                    <a:bodyPr/>
                    <a:lstStyle/>
                    <a:p>
                      <a:endParaRPr/>
                    </a:p>
                  </a:txBody>
                </a:tc>
                <a:tc>
                  <a:txBody>
                    <a:bodyPr/>
                    <a:lstStyle/>
                    <a:p>
                      <a:endParaRPr/>
                    </a:p>
                  </a:txBody>
                </a:tc>
              </a:tr>
              <a:tr h="0">
                <a:tc>
                  <a:txBody>
                    <a:bodyPr/>
                    <a:lstStyle/>
                    <a:p>
                      <a:pPr lvl="0" indent="0" marL="0">
                        <a:buNone/>
                      </a:pPr>
                      <a:r>
                        <a:rPr/>
                        <a:t>11101000000000000000000000000000</a:t>
                      </a:r>
                    </a:p>
                  </a:txBody>
                </a:tc>
                <a:tc>
                  <a:txBody>
                    <a:bodyPr/>
                    <a:lstStyle/>
                    <a:p>
                      <a:endParaRPr/>
                    </a:p>
                  </a:txBody>
                </a:tc>
                <a:tc>
                  <a:txBody>
                    <a:bodyPr/>
                    <a:lstStyle/>
                    <a:p>
                      <a:endParaRPr/>
                    </a:p>
                  </a:txBody>
                </a:tc>
              </a:tr>
              <a:tr h="0">
                <a:tc>
                  <a:txBody>
                    <a:bodyPr/>
                    <a:lstStyle/>
                    <a:p>
                      <a:pPr lvl="0" indent="0" marL="0">
                        <a:buNone/>
                      </a:pPr>
                      <a:r>
                        <a:rPr/>
                        <a:t>00000000010010001011111100000000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00000000000000000000000001001000</a:t>
                      </a:r>
                    </a:p>
                  </a:txBody>
                </a:tc>
                <a:tc>
                  <a:txBody>
                    <a:bodyPr/>
                    <a:lstStyle/>
                    <a:p>
                      <a:endParaRPr/>
                    </a:p>
                  </a:txBody>
                </a:tc>
                <a:tc>
                  <a:txBody>
                    <a:bodyPr/>
                    <a:lstStyle/>
                    <a:p>
                      <a:endParaRPr/>
                    </a:p>
                  </a:txBody>
                </a:tc>
              </a:tr>
              <a:tr h="0">
                <a:tc>
                  <a:txBody>
                    <a:bodyPr/>
                    <a:lstStyle/>
                    <a:p>
                      <a:pPr lvl="0" indent="0" marL="0">
                        <a:buNone/>
                      </a:pPr>
                      <a:r>
                        <a:rPr/>
                        <a:t>…</a:t>
                      </a:r>
                    </a:p>
                  </a:txBody>
                </a:tc>
                <a:tc>
                  <a:txBody>
                    <a:bodyPr/>
                    <a:lstStyle/>
                    <a:p>
                      <a:pPr lvl="0" indent="0" marL="0">
                        <a:buNone/>
                      </a:pPr>
                      <a:r>
                        <a:rPr/>
                        <a:t>01111111010001010100110001000110</a:t>
                      </a:r>
                    </a:p>
                  </a:txBody>
                </a:tc>
                <a:tc>
                  <a:txBody>
                    <a:bodyPr/>
                    <a:lstStyle/>
                    <a:p>
                      <a:endParaRPr/>
                    </a:p>
                  </a:txBody>
                </a:tc>
              </a:tr>
              <a:tr h="0">
                <a:tc>
                  <a:txBody>
                    <a:bodyPr/>
                    <a:lstStyle/>
                    <a:p>
                      <a:pPr lvl="0" indent="0" marL="0">
                        <a:buNone/>
                      </a:pPr>
                      <a:r>
                        <a:rPr/>
                        <a:t>00000010000000010000000100000000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00000011000000000011111000000000</a:t>
                      </a:r>
                    </a:p>
                  </a:txBody>
                </a:tc>
                <a:tc>
                  <a:txBody>
                    <a:bodyPr/>
                    <a:lstStyle/>
                    <a:p>
                      <a:endParaRPr/>
                    </a:p>
                  </a:txBody>
                </a:tc>
                <a:tc>
                  <a:txBody>
                    <a:bodyPr/>
                    <a:lstStyle/>
                    <a:p>
                      <a:endParaRPr/>
                    </a:p>
                  </a:txBody>
                </a:tc>
              </a:tr>
              <a:tr h="0">
                <a:tc>
                  <a:txBody>
                    <a:bodyPr/>
                    <a:lstStyle/>
                    <a:p>
                      <a:pPr lvl="0" indent="0" marL="0">
                        <a:buNone/>
                      </a:pPr>
                      <a:r>
                        <a:rPr/>
                        <a:t>00000001000000000000000000000000</a:t>
                      </a:r>
                    </a:p>
                  </a:txBody>
                </a:tc>
                <a:tc>
                  <a:txBody>
                    <a:bodyPr/>
                    <a:lstStyle/>
                    <a:p>
                      <a:endParaRPr/>
                    </a:p>
                  </a:txBody>
                </a:tc>
                <a:tc>
                  <a:txBody>
                    <a:bodyPr/>
                    <a:lstStyle/>
                    <a:p>
                      <a:endParaRPr/>
                    </a:p>
                  </a:txBody>
                </a:tc>
              </a:tr>
              <a:tr h="0">
                <a:tc>
                  <a:txBody>
                    <a:bodyPr/>
                    <a:lstStyle/>
                    <a:p>
                      <a:pPr lvl="0" indent="0" marL="0">
                        <a:buNone/>
                      </a:pPr>
                      <a:r>
                        <a:rPr/>
                        <a:t>11000000000011110000000000000000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00101000001100100000000000000000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01000000000000000011100000000000</a:t>
                      </a:r>
                    </a:p>
                  </a:txBody>
                </a:tc>
                <a:tc>
                  <a:txBody>
                    <a:bodyPr/>
                    <a:lstStyle/>
                    <a:p>
                      <a:endParaRPr/>
                    </a:p>
                  </a:txBody>
                </a:tc>
                <a:tc>
                  <a:txBody>
                    <a:bodyPr/>
                    <a:lstStyle/>
                    <a:p>
                      <a:endParaRPr/>
                    </a:p>
                  </a:txBody>
                </a:tc>
              </a:tr>
              <a:tr h="0">
                <a:tc>
                  <a:txBody>
                    <a:bodyPr/>
                    <a:lstStyle/>
                    <a:p>
                      <a:pPr lvl="0" indent="0" marL="0">
                        <a:buNone/>
                      </a:pPr>
                      <a:r>
                        <a:rPr/>
                        <a:t>00000111000000000100000000000000</a:t>
                      </a:r>
                    </a:p>
                  </a:txBody>
                </a:tc>
                <a:tc>
                  <a:txBody>
                    <a:bodyPr/>
                    <a:lstStyle/>
                    <a:p>
                      <a:endParaRPr/>
                    </a:p>
                  </a:txBody>
                </a:tc>
                <a:tc>
                  <a:txBody>
                    <a:bodyPr/>
                    <a:lstStyle/>
                    <a:p>
                      <a:endParaRPr/>
                    </a:p>
                  </a:txBody>
                </a:tc>
              </a:tr>
              <a:tr h="0">
                <a:tc>
                  <a:txBody>
                    <a:bodyPr/>
                    <a:lstStyle/>
                    <a:p>
                      <a:pPr lvl="0" indent="0" marL="0">
                        <a:buNone/>
                      </a:pPr>
                      <a:r>
                        <a:rPr/>
                        <a:t>00011100000000000001100100000000</a:t>
                      </a:r>
                    </a:p>
                  </a:txBody>
                </a:tc>
                <a:tc>
                  <a:txBody>
                    <a:bodyPr/>
                    <a:lstStyle/>
                    <a:p>
                      <a:endParaRPr/>
                    </a:p>
                  </a:txBody>
                </a:tc>
                <a:tc>
                  <a:txBody>
                    <a:bodyPr/>
                    <a:lstStyle/>
                    <a:p>
                      <a:endParaRPr/>
                    </a:p>
                  </a:txBody>
                </a:tc>
              </a:tr>
              <a:tr h="0">
                <a:tc>
                  <a:txBody>
                    <a:bodyPr/>
                    <a:lstStyle/>
                    <a:p>
                      <a:pPr lvl="0" indent="0" marL="0">
                        <a:buNone/>
                      </a:pPr>
                      <a:r>
                        <a:rPr/>
                        <a:t>00000001000000000000000000000000</a:t>
                      </a:r>
                    </a:p>
                  </a:txBody>
                </a:tc>
                <a:tc>
                  <a:txBody>
                    <a:bodyPr/>
                    <a:lstStyle/>
                    <a:p>
                      <a:endParaRPr/>
                    </a:p>
                  </a:txBody>
                </a:tc>
                <a:tc>
                  <a:txBody>
                    <a:bodyPr/>
                    <a:lstStyle/>
                    <a:p>
                      <a:endParaRPr/>
                    </a:p>
                  </a:txBody>
                </a:tc>
              </a:tr>
              <a:tr h="0">
                <a:tc>
                  <a:txBody>
                    <a:bodyPr/>
                    <a:lstStyle/>
                    <a:p>
                      <a:pPr lvl="0" indent="0" marL="0">
                        <a:buNone/>
                      </a:pPr>
                      <a:r>
                        <a:rPr/>
                        <a:t>00000101000000000000000000000000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01011100001001010000000000000000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a:t>
                      </a:r>
                    </a:p>
                  </a:txBody>
                </a:tc>
                <a:tc>
                  <a:txBody>
                    <a:bodyPr/>
                    <a:lstStyle/>
                    <a:p>
                      <a:pPr lvl="0" indent="0" marL="0">
                        <a:buNone/>
                      </a:pPr>
                      <a:r>
                        <a:rPr/>
                        <a:t>00101111011011000110100101100010</a:t>
                      </a:r>
                    </a:p>
                  </a:txBody>
                </a:tc>
                <a:tc>
                  <a:txBody>
                    <a:bodyPr/>
                    <a:lstStyle/>
                    <a:p>
                      <a:endParaRPr/>
                    </a:p>
                  </a:txBody>
                </a:tc>
              </a:tr>
              <a:tr h="0">
                <a:tc>
                  <a:txBody>
                    <a:bodyPr/>
                    <a:lstStyle/>
                    <a:p>
                      <a:pPr lvl="0" indent="0" marL="0">
                        <a:buNone/>
                      </a:pPr>
                      <a:r>
                        <a:rPr/>
                        <a:t>01100011001011100111001101101111</a:t>
                      </a:r>
                    </a:p>
                  </a:txBody>
                </a:tc>
                <a:tc>
                  <a:txBody>
                    <a:bodyPr/>
                    <a:lstStyle/>
                    <a:p>
                      <a:endParaRPr/>
                    </a:p>
                  </a:txBody>
                </a:tc>
                <a:tc>
                  <a:txBody>
                    <a:bodyPr/>
                    <a:lstStyle/>
                    <a:p>
                      <a:endParaRPr/>
                    </a:p>
                  </a:txBody>
                </a:tc>
              </a:tr>
              <a:tr h="0">
                <a:tc>
                  <a:txBody>
                    <a:bodyPr/>
                    <a:lstStyle/>
                    <a:p>
                      <a:pPr lvl="0" indent="0" marL="0">
                        <a:buNone/>
                      </a:pPr>
                      <a:r>
                        <a:rPr/>
                        <a:t>00101110001101100010000000101111</a:t>
                      </a:r>
                    </a:p>
                  </a:txBody>
                </a:tc>
                <a:tc>
                  <a:txBody>
                    <a:bodyPr/>
                    <a:lstStyle/>
                    <a:p>
                      <a:endParaRPr/>
                    </a:p>
                  </a:txBody>
                </a:tc>
                <a:tc>
                  <a:txBody>
                    <a:bodyPr/>
                    <a:lstStyle/>
                    <a:p>
                      <a:endParaRPr/>
                    </a:p>
                  </a:txBody>
                </a:tc>
              </a:tr>
              <a:tr h="0">
                <a:tc>
                  <a:txBody>
                    <a:bodyPr/>
                    <a:lstStyle/>
                    <a:p>
                      <a:pPr lvl="0" indent="0" marL="0">
                        <a:buNone/>
                      </a:pPr>
                      <a:r>
                        <a:rPr/>
                        <a:t>01110101011100110111001000101111</a:t>
                      </a:r>
                    </a:p>
                  </a:txBody>
                </a:tc>
                <a:tc>
                  <a:txBody>
                    <a:bodyPr/>
                    <a:lstStyle/>
                    <a:p>
                      <a:endParaRPr/>
                    </a:p>
                  </a:txBody>
                </a:tc>
                <a:tc>
                  <a:txBody>
                    <a:bodyPr/>
                    <a:lstStyle/>
                    <a:p>
                      <a:endParaRPr/>
                    </a:p>
                  </a:txBody>
                </a:tc>
              </a:tr>
              <a:tr h="0">
                <a:tc>
                  <a:txBody>
                    <a:bodyPr/>
                    <a:lstStyle/>
                    <a:p>
                      <a:pPr lvl="0" indent="0" marL="0">
                        <a:buNone/>
                      </a:pPr>
                      <a:r>
                        <a:rPr/>
                        <a:t>01101100011010010110001000101111</a:t>
                      </a:r>
                    </a:p>
                  </a:txBody>
                </a:tc>
                <a:tc>
                  <a:txBody>
                    <a:bodyPr/>
                    <a:lstStyle/>
                    <a:p>
                      <a:endParaRPr/>
                    </a:p>
                  </a:txBody>
                </a:tc>
                <a:tc>
                  <a:txBody>
                    <a:bodyPr/>
                    <a:lstStyle/>
                    <a:p>
                      <a:endParaRPr/>
                    </a:p>
                  </a:txBody>
                </a:tc>
              </a:tr>
              <a:tr h="0">
                <a:tc>
                  <a:txBody>
                    <a:bodyPr/>
                    <a:lstStyle/>
                    <a:p>
                      <a:pPr lvl="0" indent="0" marL="0">
                        <a:buNone/>
                      </a:pPr>
                      <a:r>
                        <a:rPr/>
                        <a:t>01111000001110000011011001011111</a:t>
                      </a:r>
                    </a:p>
                  </a:txBody>
                </a:tc>
                <a:tc>
                  <a:txBody>
                    <a:bodyPr/>
                    <a:lstStyle/>
                    <a:p>
                      <a:endParaRPr/>
                    </a:p>
                  </a:txBody>
                </a:tc>
                <a:tc>
                  <a:txBody>
                    <a:bodyPr/>
                    <a:lstStyle/>
                    <a:p>
                      <a:endParaRPr/>
                    </a:p>
                  </a:txBody>
                </a:tc>
              </a:tr>
              <a:tr h="0">
                <a:tc>
                  <a:txBody>
                    <a:bodyPr/>
                    <a:lstStyle/>
                    <a:p>
                      <a:pPr lvl="0" indent="0" marL="0">
                        <a:buNone/>
                      </a:pPr>
                      <a:r>
                        <a:rPr/>
                        <a:t>00110110001101000010110101101100</a:t>
                      </a:r>
                    </a:p>
                  </a:txBody>
                </a:tc>
                <a:tc>
                  <a:txBody>
                    <a:bodyPr/>
                    <a:lstStyle/>
                    <a:p>
                      <a:endParaRPr/>
                    </a:p>
                  </a:txBody>
                </a:tc>
                <a:tc>
                  <a:txBody>
                    <a:bodyPr/>
                    <a:lstStyle/>
                    <a:p>
                      <a:endParaRPr/>
                    </a:p>
                  </a:txBody>
                </a:tc>
              </a:tr>
              <a:tr h="0">
                <a:tc>
                  <a:txBody>
                    <a:bodyPr/>
                    <a:lstStyle/>
                    <a:p>
                      <a:pPr lvl="0" indent="0" marL="0">
                        <a:buNone/>
                      </a:pPr>
                      <a:r>
                        <a:rPr/>
                        <a:t>01101001011011100111010101111000</a:t>
                      </a:r>
                    </a:p>
                  </a:txBody>
                </a:tc>
                <a:tc>
                  <a:txBody>
                    <a:bodyPr/>
                    <a:lstStyle/>
                    <a:p>
                      <a:endParaRPr/>
                    </a:p>
                  </a:txBody>
                </a:tc>
                <a:tc>
                  <a:txBody>
                    <a:bodyPr/>
                    <a:lstStyle/>
                    <a:p>
                      <a:endParaRPr/>
                    </a:p>
                  </a:txBody>
                </a:tc>
              </a:tr>
              <a:tr h="0">
                <a:tc>
                  <a:txBody>
                    <a:bodyPr/>
                    <a:lstStyle/>
                    <a:p>
                      <a:pPr lvl="0" indent="0" marL="0">
                        <a:buNone/>
                      </a:pPr>
                      <a:r>
                        <a:rPr/>
                        <a:t>00101101011001110110111001110101</a:t>
                      </a:r>
                    </a:p>
                  </a:txBody>
                </a:tc>
                <a:tc>
                  <a:txBody>
                    <a:bodyPr/>
                    <a:lstStyle/>
                    <a:p>
                      <a:endParaRPr/>
                    </a:p>
                  </a:txBody>
                </a:tc>
                <a:tc>
                  <a:txBody>
                    <a:bodyPr/>
                    <a:lstStyle/>
                    <a:p>
                      <a:endParaRPr/>
                    </a:p>
                  </a:txBody>
                </a:tc>
              </a:tr>
              <a:tr h="0">
                <a:tc>
                  <a:txBody>
                    <a:bodyPr/>
                    <a:lstStyle/>
                    <a:p>
                      <a:pPr lvl="0" indent="0" marL="0">
                        <a:buNone/>
                      </a:pPr>
                      <a:r>
                        <a:rPr/>
                        <a:t>00101111011011000110100101100010</a:t>
                      </a:r>
                    </a:p>
                  </a:txBody>
                </a:tc>
                <a:tc>
                  <a:txBody>
                    <a:bodyPr/>
                    <a:lstStyle/>
                    <a:p>
                      <a:endParaRPr/>
                    </a:p>
                  </a:txBody>
                </a:tc>
                <a:tc>
                  <a:txBody>
                    <a:bodyPr/>
                    <a:lstStyle/>
                    <a:p>
                      <a:endParaRPr/>
                    </a:p>
                  </a:txBody>
                </a:tc>
              </a:tr>
              <a:tr h="0">
                <a:tc>
                  <a:txBody>
                    <a:bodyPr/>
                    <a:lstStyle/>
                    <a:p>
                      <a:pPr lvl="0" indent="0" marL="0">
                        <a:buNone/>
                      </a:pPr>
                      <a:r>
                        <a:rPr/>
                        <a:t>01100011010111110110111001101111</a:t>
                      </a:r>
                    </a:p>
                  </a:txBody>
                </a:tc>
                <a:tc>
                  <a:txBody>
                    <a:bodyPr/>
                    <a:lstStyle/>
                    <a:p>
                      <a:endParaRPr/>
                    </a:p>
                  </a:txBody>
                </a:tc>
                <a:tc>
                  <a:txBody>
                    <a:bodyPr/>
                    <a:lstStyle/>
                    <a:p>
                      <a:endParaRPr/>
                    </a:p>
                  </a:txBody>
                </a:tc>
              </a:tr>
              <a:tr h="0">
                <a:tc>
                  <a:txBody>
                    <a:bodyPr/>
                    <a:lstStyle/>
                    <a:p>
                      <a:pPr lvl="0" indent="0" marL="0">
                        <a:buNone/>
                      </a:pPr>
                      <a:r>
                        <a:rPr/>
                        <a:t>01101110011100110110100001100001</a:t>
                      </a:r>
                    </a:p>
                  </a:txBody>
                </a:tc>
                <a:tc>
                  <a:txBody>
                    <a:bodyPr/>
                    <a:lstStyle/>
                    <a:p>
                      <a:endParaRPr/>
                    </a:p>
                  </a:txBody>
                </a:tc>
                <a:tc>
                  <a:txBody>
                    <a:bodyPr/>
                    <a:lstStyle/>
                    <a:p>
                      <a:endParaRPr/>
                    </a:p>
                  </a:txBody>
                </a:tc>
              </a:tr>
              <a:tr h="0">
                <a:tc>
                  <a:txBody>
                    <a:bodyPr/>
                    <a:lstStyle/>
                    <a:p>
                      <a:pPr lvl="0" indent="0" marL="0">
                        <a:buNone/>
                      </a:pPr>
                      <a:r>
                        <a:rPr/>
                        <a:t>01110010011001010110010000101110</a:t>
                      </a:r>
                    </a:p>
                  </a:txBody>
                </a:tc>
                <a:tc>
                  <a:txBody>
                    <a:bodyPr/>
                    <a:lstStyle/>
                    <a:p>
                      <a:endParaRPr/>
                    </a:p>
                  </a:txBody>
                </a:tc>
                <a:tc>
                  <a:txBody>
                    <a:bodyPr/>
                    <a:lstStyle/>
                    <a:p>
                      <a:endParaRPr/>
                    </a:p>
                  </a:txBody>
                </a:tc>
              </a:tr>
              <a:tr h="0">
                <a:tc>
                  <a:txBody>
                    <a:bodyPr/>
                    <a:lstStyle/>
                    <a:p>
                      <a:pPr lvl="0" indent="0" marL="0">
                        <a:buNone/>
                      </a:pPr>
                      <a:r>
                        <a:rPr/>
                        <a:t>01100001001000000010000001000001</a:t>
                      </a:r>
                    </a:p>
                  </a:txBody>
                </a:tc>
                <a:tc>
                  <a:txBody>
                    <a:bodyPr/>
                    <a:lstStyle/>
                    <a:p>
                      <a:endParaRPr/>
                    </a:p>
                  </a:txBody>
                </a:tc>
                <a:tc>
                  <a:txBody>
                    <a:bodyPr/>
                    <a:lstStyle/>
                    <a:p>
                      <a:endParaRPr/>
                    </a:p>
                  </a:txBody>
                </a:tc>
              </a:tr>
              <a:tr h="0">
                <a:tc>
                  <a:txBody>
                    <a:bodyPr/>
                    <a:lstStyle/>
                    <a:p>
                      <a:pPr lvl="0" indent="0" marL="0">
                        <a:buNone/>
                      </a:pPr>
                      <a:r>
                        <a:rPr/>
                        <a:t>01010011010111110100111001000101</a:t>
                      </a:r>
                    </a:p>
                  </a:txBody>
                </a:tc>
                <a:tc>
                  <a:txBody>
                    <a:bodyPr/>
                    <a:lstStyle/>
                    <a:p>
                      <a:endParaRPr/>
                    </a:p>
                  </a:txBody>
                </a:tc>
                <a:tc>
                  <a:txBody>
                    <a:bodyPr/>
                    <a:lstStyle/>
                    <a:p>
                      <a:endParaRPr/>
                    </a:p>
                  </a:txBody>
                </a:tc>
              </a:tr>
              <a:tr h="0">
                <a:tc>
                  <a:txBody>
                    <a:bodyPr/>
                    <a:lstStyle/>
                    <a:p>
                      <a:pPr lvl="0" indent="0" marL="0">
                        <a:buNone/>
                      </a:pPr>
                      <a:r>
                        <a:rPr/>
                        <a:t>01000101010001000100010101000100</a:t>
                      </a:r>
                    </a:p>
                  </a:txBody>
                </a:tc>
                <a:tc>
                  <a:txBody>
                    <a:bodyPr/>
                    <a:lstStyle/>
                    <a:p>
                      <a:endParaRPr/>
                    </a:p>
                  </a:txBody>
                </a:tc>
                <a:tc>
                  <a:txBody>
                    <a:bodyPr/>
                    <a:lstStyle/>
                    <a:p>
                      <a:endParaRPr/>
                    </a:p>
                  </a:txBody>
                </a:tc>
              </a:tr>
              <a:tr h="0">
                <a:tc>
                  <a:txBody>
                    <a:bodyPr/>
                    <a:lstStyle/>
                    <a:p>
                      <a:pPr lvl="0" indent="0" marL="0">
                        <a:buNone/>
                      </a:pPr>
                      <a:r>
                        <a:rPr/>
                        <a:t>00100000001010000010000000101111</a:t>
                      </a:r>
                    </a:p>
                  </a:txBody>
                </a:tc>
                <a:tc>
                  <a:txBody>
                    <a:bodyPr/>
                    <a:lstStyle/>
                    <a:p>
                      <a:endParaRPr/>
                    </a:p>
                  </a:txBody>
                </a:tc>
                <a:tc>
                  <a:txBody>
                    <a:bodyPr/>
                    <a:lstStyle/>
                    <a:p>
                      <a:endParaRPr/>
                    </a:p>
                  </a:txBody>
                </a:tc>
              </a:tr>
              <a:tr h="0">
                <a:tc>
                  <a:txBody>
                    <a:bodyPr/>
                    <a:lstStyle/>
                    <a:p>
                      <a:pPr lvl="0" indent="0" marL="0">
                        <a:buNone/>
                      </a:pPr>
                      <a:r>
                        <a:rPr/>
                        <a:t>01101100011010010110001000101111</a:t>
                      </a:r>
                    </a:p>
                  </a:txBody>
                </a:tc>
                <a:tc>
                  <a:txBody>
                    <a:bodyPr/>
                    <a:lstStyle/>
                    <a:p>
                      <a:endParaRPr/>
                    </a:p>
                  </a:txBody>
                </a:tc>
                <a:tc>
                  <a:txBody>
                    <a:bodyPr/>
                    <a:lstStyle/>
                    <a:p>
                      <a:endParaRPr/>
                    </a:p>
                  </a:txBody>
                </a:tc>
              </a:tr>
              <a:tr h="0">
                <a:tc>
                  <a:txBody>
                    <a:bodyPr/>
                    <a:lstStyle/>
                    <a:p>
                      <a:pPr lvl="0" indent="0" marL="0">
                        <a:buNone/>
                      </a:pPr>
                      <a:r>
                        <a:rPr/>
                        <a:t>01111000001110000011011001011111</a:t>
                      </a:r>
                    </a:p>
                  </a:txBody>
                </a:tc>
                <a:tc>
                  <a:txBody>
                    <a:bodyPr/>
                    <a:lstStyle/>
                    <a:p>
                      <a:endParaRPr/>
                    </a:p>
                  </a:txBody>
                </a:tc>
                <a:tc>
                  <a:txBody>
                    <a:bodyPr/>
                    <a:lstStyle/>
                    <a:p>
                      <a:endParaRPr/>
                    </a:p>
                  </a:txBody>
                </a:tc>
              </a:tr>
              <a:tr h="0">
                <a:tc>
                  <a:txBody>
                    <a:bodyPr/>
                    <a:lstStyle/>
                    <a:p>
                      <a:pPr lvl="0" indent="0" marL="0">
                        <a:buNone/>
                      </a:pPr>
                      <a:r>
                        <a:rPr/>
                        <a:t>00110110001101000010110101101100</a:t>
                      </a:r>
                    </a:p>
                  </a:txBody>
                </a:tc>
                <a:tc>
                  <a:txBody>
                    <a:bodyPr/>
                    <a:lstStyle/>
                    <a:p>
                      <a:endParaRPr/>
                    </a:p>
                  </a:txBody>
                </a:tc>
                <a:tc>
                  <a:txBody>
                    <a:bodyPr/>
                    <a:lstStyle/>
                    <a:p>
                      <a:endParaRPr/>
                    </a:p>
                  </a:txBody>
                </a:tc>
              </a:tr>
              <a:tr h="0">
                <a:tc>
                  <a:txBody>
                    <a:bodyPr/>
                    <a:lstStyle/>
                    <a:p>
                      <a:pPr lvl="0" indent="0" marL="0">
                        <a:buNone/>
                      </a:pPr>
                      <a:r>
                        <a:rPr/>
                        <a:t>01101001011011100111010101111000</a:t>
                      </a:r>
                    </a:p>
                  </a:txBody>
                </a:tc>
                <a:tc>
                  <a:txBody>
                    <a:bodyPr/>
                    <a:lstStyle/>
                    <a:p>
                      <a:endParaRPr/>
                    </a:p>
                  </a:txBody>
                </a:tc>
                <a:tc>
                  <a:txBody>
                    <a:bodyPr/>
                    <a:lstStyle/>
                    <a:p>
                      <a:endParaRPr/>
                    </a:p>
                  </a:txBody>
                </a:tc>
              </a:tr>
              <a:tr h="0">
                <a:tc>
                  <a:txBody>
                    <a:bodyPr/>
                    <a:lstStyle/>
                    <a:p>
                      <a:pPr lvl="0" indent="0" marL="0">
                        <a:buNone/>
                      </a:pPr>
                      <a:r>
                        <a:rPr/>
                        <a:t>00101101011001110110111001110101</a:t>
                      </a:r>
                    </a:p>
                  </a:txBody>
                </a:tc>
                <a:tc>
                  <a:txBody>
                    <a:bodyPr/>
                    <a:lstStyle/>
                    <a:p>
                      <a:endParaRPr/>
                    </a:p>
                  </a:txBody>
                </a:tc>
                <a:tc>
                  <a:txBody>
                    <a:bodyPr/>
                    <a:lstStyle/>
                    <a:p>
                      <a:endParaRPr/>
                    </a:p>
                  </a:txBody>
                </a:tc>
              </a:tr>
              <a:tr h="0">
                <a:tc>
                  <a:txBody>
                    <a:bodyPr/>
                    <a:lstStyle/>
                    <a:p>
                      <a:pPr lvl="0" indent="0" marL="0">
                        <a:buNone/>
                      </a:pPr>
                      <a:r>
                        <a:rPr/>
                        <a:t>00101111011011000110010000101101</a:t>
                      </a:r>
                    </a:p>
                  </a:txBody>
                </a:tc>
                <a:tc>
                  <a:txBody>
                    <a:bodyPr/>
                    <a:lstStyle/>
                    <a:p>
                      <a:endParaRPr/>
                    </a:p>
                  </a:txBody>
                </a:tc>
                <a:tc>
                  <a:txBody>
                    <a:bodyPr/>
                    <a:lstStyle/>
                    <a:p>
                      <a:endParaRPr/>
                    </a:p>
                  </a:txBody>
                </a:tc>
              </a:tr>
              <a:tr h="0">
                <a:tc>
                  <a:txBody>
                    <a:bodyPr/>
                    <a:lstStyle/>
                    <a:p>
                      <a:pPr lvl="0" indent="0" marL="0">
                        <a:buNone/>
                      </a:pPr>
                      <a:r>
                        <a:rPr/>
                        <a:t>01101100011010010110111001110101</a:t>
                      </a:r>
                    </a:p>
                  </a:txBody>
                </a:tc>
                <a:tc>
                  <a:txBody>
                    <a:bodyPr/>
                    <a:lstStyle/>
                    <a:p>
                      <a:endParaRPr/>
                    </a:p>
                  </a:txBody>
                </a:tc>
                <a:tc>
                  <a:txBody>
                    <a:bodyPr/>
                    <a:lstStyle/>
                    <a:p>
                      <a:endParaRPr/>
                    </a:p>
                  </a:txBody>
                </a:tc>
              </a:tr>
              <a:tr h="0">
                <a:tc>
                  <a:txBody>
                    <a:bodyPr/>
                    <a:lstStyle/>
                    <a:p>
                      <a:pPr lvl="0" indent="0" marL="0">
                        <a:buNone/>
                      </a:pPr>
                      <a:r>
                        <a:rPr/>
                        <a:t>01111000001011010111100000111000</a:t>
                      </a:r>
                    </a:p>
                  </a:txBody>
                </a:tc>
                <a:tc>
                  <a:txBody>
                    <a:bodyPr/>
                    <a:lstStyle/>
                    <a:p>
                      <a:endParaRPr/>
                    </a:p>
                  </a:txBody>
                </a:tc>
                <a:tc>
                  <a:txBody>
                    <a:bodyPr/>
                    <a:lstStyle/>
                    <a:p>
                      <a:endParaRPr/>
                    </a:p>
                  </a:txBody>
                </a:tc>
              </a:tr>
              <a:tr h="0">
                <a:tc>
                  <a:txBody>
                    <a:bodyPr/>
                    <a:lstStyle/>
                    <a:p>
                      <a:pPr lvl="0" indent="0" marL="0">
                        <a:buNone/>
                      </a:pPr>
                      <a:r>
                        <a:rPr/>
                        <a:t>00110110001011010011011000110100</a:t>
                      </a:r>
                    </a:p>
                  </a:txBody>
                </a:tc>
                <a:tc>
                  <a:txBody>
                    <a:bodyPr/>
                    <a:lstStyle/>
                    <a:p>
                      <a:endParaRPr/>
                    </a:p>
                  </a:txBody>
                </a:tc>
                <a:tc>
                  <a:txBody>
                    <a:bodyPr/>
                    <a:lstStyle/>
                    <a:p>
                      <a:endParaRPr/>
                    </a:p>
                  </a:txBody>
                </a:tc>
              </a:tr>
              <a:tr h="0">
                <a:tc>
                  <a:txBody>
                    <a:bodyPr/>
                    <a:lstStyle/>
                    <a:p>
                      <a:pPr lvl="0" indent="0" marL="0">
                        <a:buNone/>
                      </a:pPr>
                      <a:r>
                        <a:rPr/>
                        <a:t>…</a:t>
                      </a:r>
                    </a:p>
                  </a:txBody>
                </a:tc>
                <a:tc>
                  <a:txBody>
                    <a:bodyPr/>
                    <a:lstStyle/>
                    <a:p>
                      <a:endParaRPr/>
                    </a:p>
                  </a:txBody>
                </a:tc>
                <a:tc>
                  <a:txBody>
                    <a:bodyPr/>
                    <a:lstStyle/>
                    <a:p>
                      <a:endParaRP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combine binary codes to generate exe</a:t>
            </a:r>
          </a:p>
          <a:p>
            <a:pPr lvl="0" indent="0">
              <a:buNone/>
            </a:pPr>
            <a:r>
              <a:rPr>
                <a:latin typeface="Courier"/>
              </a:rPr>
              <a:t>011111110100010101001100010001100000001000000001000000010000000000000000000000000000000000000000000000</a:t>
            </a:r>
            <a:br/>
            <a:r>
              <a:rPr>
                <a:latin typeface="Courier"/>
              </a:rPr>
              <a:t>000000000000000000000000000000000100000000001111100000000000000001000000000000000000000000000000000000</a:t>
            </a:r>
            <a:br/>
            <a:r>
              <a:rPr>
                <a:latin typeface="Courier"/>
              </a:rPr>
              <a:t>000000000000000000000000000000000000000000000000000000000000000000000000000000000000000000000000000000</a:t>
            </a:r>
            <a:br/>
            <a:r>
              <a:rPr>
                <a:latin typeface="Courier"/>
              </a:rPr>
              <a:t>000000000000001010000000000010000000000000000000000000000000000000000000000000000000000000000000000000</a:t>
            </a:r>
            <a:br/>
            <a:r>
              <a:rPr>
                <a:latin typeface="Courier"/>
              </a:rPr>
              <a:t>000000000100000000000000000000000000000000000000000000000100000000000000000010100000000000000001000000</a:t>
            </a:r>
            <a:br/>
            <a:r>
              <a:rPr>
                <a:latin typeface="Courier"/>
              </a:rPr>
              <a:t>000101010101001000100010011110010101001000100000111110110000010000001100011100000010001001110001110100</a:t>
            </a:r>
            <a:br/>
            <a:r>
              <a:rPr>
                <a:latin typeface="Courier"/>
              </a:rPr>
              <a:t>100010111110000000000000000000000000000000000000000000000000000000000000000010110000000000001110100000</a:t>
            </a:r>
            <a:br/>
            <a:r>
              <a:rPr>
                <a:latin typeface="Courier"/>
              </a:rPr>
              <a:t>000000000000000000000000000000010010001011111100000000000000000000000000000000000000000000000000000000</a:t>
            </a:r>
            <a:br/>
            <a:r>
              <a:rPr>
                <a:latin typeface="Courier"/>
              </a:rPr>
              <a:t>0000000001001000...01111111010001010100110001000110000000100000000100000001000000000000000000000000000</a:t>
            </a:r>
            <a:br/>
            <a:r>
              <a:rPr>
                <a:latin typeface="Courier"/>
              </a:rPr>
              <a:t>000000000000000000000000000000000000000000000000000110000000000111110000000000000000100000000000000000</a:t>
            </a:r>
            <a:br/>
            <a:r>
              <a:rPr>
                <a:latin typeface="Courier"/>
              </a:rPr>
              <a:t>000000011000000000011110000000000000000000000000000000000000000000000000100000000000000000000000000000</a:t>
            </a:r>
            <a:br/>
            <a:r>
              <a:rPr>
                <a:latin typeface="Courier"/>
              </a:rPr>
              <a:t>000000000000000000000000000000000001010000011001000000000000000000000000000000000000000000000000000000</a:t>
            </a:r>
            <a:br/>
            <a:r>
              <a:rPr>
                <a:latin typeface="Courier"/>
              </a:rPr>
              <a:t>000000000000000000000000000010000000000000000111000000000000000011100000000010000000000000000011100000</a:t>
            </a:r>
            <a:br/>
            <a:r>
              <a:rPr>
                <a:latin typeface="Courier"/>
              </a:rPr>
              <a:t>000000001100100000000000000010000000000000000000000000000010100000000000000000000000000000000000000000</a:t>
            </a:r>
            <a:br/>
            <a:r>
              <a:rPr>
                <a:latin typeface="Courier"/>
              </a:rPr>
              <a:t>000000000000000000000000000000000000000000000000000000000000000000000000000000000000000000000000000000</a:t>
            </a:r>
            <a:br/>
            <a:r>
              <a:rPr>
                <a:latin typeface="Courier"/>
              </a:rPr>
              <a:t>000000000000000000000000000000000000000000000000000000000000000000000000001011100001001010000000000000</a:t>
            </a:r>
            <a:br/>
            <a:r>
              <a:rPr>
                <a:latin typeface="Courier"/>
              </a:rPr>
              <a:t>00000000000000000000000000000000000...0010111101101100011010010110001001100011001011100111001101101111</a:t>
            </a:r>
            <a:br/>
            <a:r>
              <a:rPr>
                <a:latin typeface="Courier"/>
              </a:rPr>
              <a:t>001011100011011000100000001011110111010101110011011100100010111101101100011010010110001000101111011110</a:t>
            </a:r>
            <a:br/>
            <a:r>
              <a:rPr>
                <a:latin typeface="Courier"/>
              </a:rPr>
              <a:t>000011100000110110010111110011011000110100001011010110110001101001011011100111010101111000001011010110</a:t>
            </a:r>
            <a:br/>
            <a:r>
              <a:rPr>
                <a:latin typeface="Courier"/>
              </a:rPr>
              <a:t>011101101110011101010010111101101100011010010110001001100011010111110110111001101111011011100111001101</a:t>
            </a:r>
            <a:br/>
            <a:r>
              <a:rPr>
                <a:latin typeface="Courier"/>
              </a:rPr>
              <a:t>101000011000010111001001100101011001000010111001100001001000000010000001000001010100110101111101001110</a:t>
            </a:r>
            <a:br/>
            <a:r>
              <a:rPr>
                <a:latin typeface="Courier"/>
              </a:rPr>
              <a:t>010001010100010101000100010001010100010000100000001010000010000000101111011011000110100101100010001011</a:t>
            </a:r>
            <a:br/>
            <a:r>
              <a:rPr>
                <a:latin typeface="Courier"/>
              </a:rPr>
              <a:t>110111100000111000001101100101111100110110001101000010110101101100011010010110111001110101011110000010</a:t>
            </a:r>
            <a:br/>
            <a:r>
              <a:rPr>
                <a:latin typeface="Courier"/>
              </a:rPr>
              <a:t>110101100111011011100111010100101111011011000110010000101101011011000110100101101110011101010111100000</a:t>
            </a:r>
            <a:br/>
            <a:r>
              <a:rPr>
                <a:latin typeface="Courier"/>
              </a:rPr>
              <a:t>101101011110000011100000110110001011010011011000110100...</a:t>
            </a:r>
          </a:p>
          <a:p>
            <a:pPr lvl="0" indent="0" marL="0">
              <a:spcBef>
                <a:spcPts val="3000"/>
              </a:spcBef>
              <a:buNone/>
            </a:pPr>
            <a:r>
              <a:rPr b="1"/>
              <a:t>C Introduction</a:t>
            </a:r>
          </a:p>
          <a:p>
            <a:pPr lvl="0" indent="0" marL="0">
              <a:spcBef>
                <a:spcPts val="3000"/>
              </a:spcBef>
              <a:buNone/>
            </a:pPr>
            <a:r>
              <a:rPr b="1"/>
              <a:t>Keywords and Identifiers</a:t>
            </a:r>
          </a:p>
          <a:p>
            <a:pPr lvl="0" indent="0" marL="0">
              <a:buNone/>
            </a:pPr>
            <a:r>
              <a:rPr/>
              <a:t>This tutorial will teach you about keywords, which are reserved words in C programming that are part of the syntax. You will also be taught about identifiers and how to name them.</a:t>
            </a:r>
          </a:p>
          <a:p>
            <a:pPr lvl="0" indent="0" marL="0">
              <a:spcBef>
                <a:spcPts val="3000"/>
              </a:spcBef>
              <a:buNone/>
            </a:pPr>
            <a:r>
              <a:rPr b="1"/>
              <a:t>Character set</a:t>
            </a:r>
          </a:p>
          <a:p>
            <a:pPr lvl="0" indent="0" marL="0">
              <a:buNone/>
            </a:pPr>
            <a:r>
              <a:rPr/>
              <a:t>A character set is a collection of alphabets, letters, and special characters that are supported by the C programming language. As variables and functions, C accepts both lowercase and uppercase alphabets.</a:t>
            </a:r>
          </a:p>
          <a:p>
            <a:pPr lvl="0" indent="0" marL="0">
              <a:spcBef>
                <a:spcPts val="3000"/>
              </a:spcBef>
              <a:buNone/>
            </a:pPr>
            <a:r>
              <a:rPr b="1"/>
              <a:t>Alphabets</a:t>
            </a:r>
          </a:p>
          <a:p>
            <a:pPr lvl="0" indent="0">
              <a:buNone/>
            </a:pPr>
            <a:r>
              <a:rPr>
                <a:latin typeface="Courier"/>
              </a:rPr>
              <a:t>Uppercase</a:t>
            </a:r>
            <a:r>
              <a:rPr>
                <a:solidFill>
                  <a:srgbClr val="666666"/>
                </a:solidFill>
                <a:latin typeface="Courier"/>
              </a:rPr>
              <a:t>:</a:t>
            </a:r>
            <a:r>
              <a:rPr>
                <a:latin typeface="Courier"/>
              </a:rPr>
              <a:t> A B C </a:t>
            </a:r>
            <a:r>
              <a:rPr>
                <a:solidFill>
                  <a:srgbClr val="666666"/>
                </a:solidFill>
                <a:latin typeface="Courier"/>
              </a:rPr>
              <a:t>...................................</a:t>
            </a:r>
            <a:r>
              <a:rPr>
                <a:latin typeface="Courier"/>
              </a:rPr>
              <a:t> X Y Z</a:t>
            </a:r>
            <a:br/>
            <a:r>
              <a:rPr>
                <a:latin typeface="Courier"/>
              </a:rPr>
              <a:t>Lowercase</a:t>
            </a:r>
            <a:r>
              <a:rPr>
                <a:solidFill>
                  <a:srgbClr val="666666"/>
                </a:solidFill>
                <a:latin typeface="Courier"/>
              </a:rPr>
              <a:t>:</a:t>
            </a:r>
            <a:r>
              <a:rPr>
                <a:latin typeface="Courier"/>
              </a:rPr>
              <a:t> a b c </a:t>
            </a:r>
            <a:r>
              <a:rPr>
                <a:solidFill>
                  <a:srgbClr val="666666"/>
                </a:solidFill>
                <a:latin typeface="Courier"/>
              </a:rPr>
              <a:t>......................................</a:t>
            </a:r>
            <a:r>
              <a:rPr>
                <a:latin typeface="Courier"/>
              </a:rPr>
              <a:t> x y z</a:t>
            </a:r>
          </a:p>
          <a:p>
            <a:pPr lvl="0" indent="0" marL="0">
              <a:spcBef>
                <a:spcPts val="3000"/>
              </a:spcBef>
              <a:buNone/>
            </a:pPr>
            <a:r>
              <a:rPr b="1"/>
              <a:t>Digits</a:t>
            </a:r>
          </a:p>
          <a:p>
            <a:pPr lvl="0" indent="0">
              <a:buNone/>
            </a:pPr>
            <a:r>
              <a:rPr>
                <a:solidFill>
                  <a:srgbClr val="40A070"/>
                </a:solidFill>
                <a:latin typeface="Courier"/>
              </a:rPr>
              <a:t>0</a:t>
            </a:r>
            <a:r>
              <a:rPr>
                <a:latin typeface="Courier"/>
              </a:rPr>
              <a:t> </a:t>
            </a:r>
            <a:r>
              <a:rPr>
                <a:solidFill>
                  <a:srgbClr val="40A070"/>
                </a:solidFill>
                <a:latin typeface="Courier"/>
              </a:rPr>
              <a:t>1</a:t>
            </a:r>
            <a:r>
              <a:rPr>
                <a:latin typeface="Courier"/>
              </a:rPr>
              <a:t> </a:t>
            </a:r>
            <a:r>
              <a:rPr>
                <a:solidFill>
                  <a:srgbClr val="40A070"/>
                </a:solidFill>
                <a:latin typeface="Courier"/>
              </a:rPr>
              <a:t>2</a:t>
            </a:r>
            <a:r>
              <a:rPr>
                <a:latin typeface="Courier"/>
              </a:rPr>
              <a:t> </a:t>
            </a:r>
            <a:r>
              <a:rPr>
                <a:solidFill>
                  <a:srgbClr val="40A070"/>
                </a:solidFill>
                <a:latin typeface="Courier"/>
              </a:rPr>
              <a:t>3</a:t>
            </a:r>
            <a:r>
              <a:rPr>
                <a:latin typeface="Courier"/>
              </a:rPr>
              <a:t> </a:t>
            </a:r>
            <a:r>
              <a:rPr>
                <a:solidFill>
                  <a:srgbClr val="40A070"/>
                </a:solidFill>
                <a:latin typeface="Courier"/>
              </a:rPr>
              <a:t>4</a:t>
            </a:r>
            <a:r>
              <a:rPr>
                <a:latin typeface="Courier"/>
              </a:rPr>
              <a:t> </a:t>
            </a:r>
            <a:r>
              <a:rPr>
                <a:solidFill>
                  <a:srgbClr val="40A070"/>
                </a:solidFill>
                <a:latin typeface="Courier"/>
              </a:rPr>
              <a:t>5</a:t>
            </a:r>
            <a:r>
              <a:rPr>
                <a:latin typeface="Courier"/>
              </a:rPr>
              <a:t> </a:t>
            </a:r>
            <a:r>
              <a:rPr>
                <a:solidFill>
                  <a:srgbClr val="40A070"/>
                </a:solidFill>
                <a:latin typeface="Courier"/>
              </a:rPr>
              <a:t>6</a:t>
            </a:r>
            <a:r>
              <a:rPr>
                <a:latin typeface="Courier"/>
              </a:rPr>
              <a:t> </a:t>
            </a:r>
            <a:r>
              <a:rPr>
                <a:solidFill>
                  <a:srgbClr val="40A070"/>
                </a:solidFill>
                <a:latin typeface="Courier"/>
              </a:rPr>
              <a:t>7</a:t>
            </a:r>
            <a:r>
              <a:rPr>
                <a:latin typeface="Courier"/>
              </a:rPr>
              <a:t> </a:t>
            </a:r>
            <a:r>
              <a:rPr>
                <a:solidFill>
                  <a:srgbClr val="40A070"/>
                </a:solidFill>
                <a:latin typeface="Courier"/>
              </a:rPr>
              <a:t>8</a:t>
            </a:r>
            <a:r>
              <a:rPr>
                <a:latin typeface="Courier"/>
              </a:rPr>
              <a:t> </a:t>
            </a:r>
            <a:r>
              <a:rPr>
                <a:solidFill>
                  <a:srgbClr val="40A070"/>
                </a:solidFill>
                <a:latin typeface="Courier"/>
              </a:rPr>
              <a:t>9</a:t>
            </a:r>
          </a:p>
          <a:p>
            <a:pPr lvl="0" indent="0" marL="0">
              <a:spcBef>
                <a:spcPts val="3000"/>
              </a:spcBef>
              <a:buNone/>
            </a:pPr>
            <a:r>
              <a:rPr b="1"/>
              <a:t>Special Characters</a:t>
            </a:r>
          </a:p>
          <a:p>
            <a:pPr lvl="0" indent="0" marL="0">
              <a:buNone/>
            </a:pPr>
            <a:r>
              <a:rPr/>
              <a:t>Special Characters in C Programming</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pPr lvl="0" indent="0" marL="0">
                        <a:buNone/>
                      </a:pPr>
                      <a:r>
                        <a:rPr/>
                        <a:t>,</a:t>
                      </a:r>
                    </a:p>
                  </a:txBody>
                  <a:tcPr/>
                </a:tc>
                <a:tc>
                  <a:txBody>
                    <a:bodyPr/>
                    <a:lstStyle/>
                    <a:p>
                      <a:pPr lvl="0" indent="0" marL="0">
                        <a:buNone/>
                      </a:pPr>
                      <a:r>
                        <a:rPr/>
                        <a:t>&lt;</a:t>
                      </a:r>
                    </a:p>
                  </a:txBody>
                  <a:tcPr/>
                </a:tc>
                <a:tc>
                  <a:txBody>
                    <a:bodyPr/>
                    <a:lstStyle/>
                    <a:p>
                      <a:pPr lvl="0" indent="0" marL="0">
                        <a:buNone/>
                      </a:pPr>
                      <a:r>
                        <a:rPr/>
                        <a:t>&gt;</a:t>
                      </a:r>
                    </a:p>
                  </a:txBody>
                  <a:tcPr/>
                </a:tc>
                <a:tc>
                  <a:txBody>
                    <a:bodyPr/>
                    <a:lstStyle/>
                    <a:p>
                      <a:pPr lvl="0" indent="0" marL="0">
                        <a:buNone/>
                      </a:pPr>
                      <a:r>
                        <a:rPr/>
                        <a:t>.</a:t>
                      </a:r>
                    </a:p>
                  </a:txBody>
                  <a:tcPr/>
                </a:tc>
                <a:tc>
                  <a:txBody>
                    <a:bodyPr/>
                    <a:lstStyle/>
                    <a:p>
                      <a:pPr lvl="0" indent="0" marL="0">
                        <a:buNone/>
                      </a:pPr>
                      <a:r>
                        <a:rPr/>
                        <a:t>-</a:t>
                      </a:r>
                    </a:p>
                  </a:txBody>
                  <a:tcPr/>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r>
              <a:tr h="0">
                <a:tc>
                  <a:txBody>
                    <a:bodyPr/>
                    <a:lstStyle/>
                    <a:p>
                      <a:pPr lvl="0" indent="0" marL="0">
                        <a:buNone/>
                      </a:pPr>
                      <a:r>
                        <a:rPr/>
                        <a:t>’</a:t>
                      </a:r>
                    </a:p>
                  </a:txBody>
                </a:tc>
                <a:tc>
                  <a:txBody>
                    <a:bodyPr/>
                    <a:lstStyle/>
                    <a:p>
                      <a:pPr lvl="0" indent="0" marL="0">
                        <a:buNone/>
                      </a:pPr>
                      <a:r>
                        <a:rPr/>
                        <a:t>&amp;</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endParaRPr/>
                    </a:p>
                  </a:txBody>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endParaRP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White space Characters</a:t>
            </a:r>
          </a:p>
          <a:p>
            <a:pPr lvl="0" indent="0" marL="0">
              <a:buNone/>
            </a:pPr>
            <a:r>
              <a:rPr/>
              <a:t>A newline, a horizontal tab, a carriage return, and a form feed are all examples of punctuation.</a:t>
            </a:r>
          </a:p>
          <a:p>
            <a:pPr lvl="0" indent="0" marL="0">
              <a:spcBef>
                <a:spcPts val="3000"/>
              </a:spcBef>
              <a:buNone/>
            </a:pPr>
            <a:r>
              <a:rPr b="1"/>
              <a:t>C Keywords</a:t>
            </a:r>
          </a:p>
          <a:p>
            <a:pPr lvl="0" indent="0" marL="0">
              <a:buNone/>
            </a:pPr>
            <a:r>
              <a:rPr/>
              <a:t>Keywords are reserved words in programming that have special meanings to the compiler. Keywords are syntax elements that cannot be used as identifiers. As an example:</a:t>
            </a:r>
          </a:p>
          <a:p>
            <a:pPr lvl="0" indent="0">
              <a:buNone/>
            </a:pPr>
            <a:r>
              <a:rPr>
                <a:solidFill>
                  <a:srgbClr val="902000"/>
                </a:solidFill>
                <a:latin typeface="Courier"/>
              </a:rPr>
              <a:t>int</a:t>
            </a:r>
            <a:r>
              <a:rPr>
                <a:latin typeface="Courier"/>
              </a:rPr>
              <a:t> money</a:t>
            </a:r>
            <a:r>
              <a:rPr>
                <a:solidFill>
                  <a:srgbClr val="666666"/>
                </a:solidFill>
                <a:latin typeface="Courier"/>
              </a:rPr>
              <a:t>;</a:t>
            </a:r>
          </a:p>
          <a:p>
            <a:pPr lvl="0" indent="0" marL="0">
              <a:buNone/>
            </a:pPr>
            <a:r>
              <a:rPr/>
              <a:t>In this case, </a:t>
            </a:r>
            <a:r>
              <a:rPr>
                <a:latin typeface="Courier"/>
              </a:rPr>
              <a:t>int</a:t>
            </a:r>
            <a:r>
              <a:rPr/>
              <a:t> is a keyword indicating that </a:t>
            </a:r>
            <a:r>
              <a:rPr>
                <a:latin typeface="Courier"/>
              </a:rPr>
              <a:t>money</a:t>
            </a:r>
            <a:r>
              <a:rPr/>
              <a:t>is a variable of type </a:t>
            </a:r>
            <a:r>
              <a:rPr>
                <a:latin typeface="Courier"/>
              </a:rPr>
              <a:t>int</a:t>
            </a:r>
            <a:r>
              <a:rPr/>
              <a:t>(integer).</a:t>
            </a:r>
          </a:p>
          <a:p>
            <a:pPr lvl="0" indent="0" marL="0">
              <a:buNone/>
            </a:pPr>
            <a:r>
              <a:rPr/>
              <a:t>Because C is a case-sensitive language, all keywords must be written in lowercase. The following is a list of all the keywords permitted in ANSI C.</a:t>
            </a:r>
          </a:p>
          <a:p>
            <a:pPr lvl="0" indent="0" marL="0">
              <a:buNone/>
            </a:pPr>
            <a:r>
              <a:rPr/>
              <a:t>C Keywords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auto</a:t>
                      </a:r>
                    </a:p>
                  </a:txBody>
                  <a:tcPr/>
                </a:tc>
                <a:tc>
                  <a:txBody>
                    <a:bodyPr/>
                    <a:lstStyle/>
                    <a:p>
                      <a:pPr lvl="0" indent="0" marL="0">
                        <a:buNone/>
                      </a:pPr>
                      <a:r>
                        <a:rPr/>
                        <a:t>double</a:t>
                      </a:r>
                    </a:p>
                  </a:txBody>
                  <a:tcPr/>
                </a:tc>
                <a:tc>
                  <a:txBody>
                    <a:bodyPr/>
                    <a:lstStyle/>
                    <a:p>
                      <a:pPr lvl="0" indent="0" marL="0">
                        <a:buNone/>
                      </a:pPr>
                      <a:r>
                        <a:rPr/>
                        <a:t>int</a:t>
                      </a:r>
                    </a:p>
                  </a:txBody>
                  <a:tcPr/>
                </a:tc>
                <a:tc>
                  <a:txBody>
                    <a:bodyPr/>
                    <a:lstStyle/>
                    <a:p>
                      <a:pPr lvl="0" indent="0" marL="0">
                        <a:buNone/>
                      </a:pPr>
                      <a:r>
                        <a:rPr/>
                        <a:t>struct</a:t>
                      </a:r>
                    </a:p>
                  </a:txBody>
                  <a:tcPr/>
                </a:tc>
              </a:tr>
              <a:tr h="0">
                <a:tc>
                  <a:txBody>
                    <a:bodyPr/>
                    <a:lstStyle/>
                    <a:p>
                      <a:pPr lvl="0" indent="0" marL="0">
                        <a:buNone/>
                      </a:pPr>
                      <a:r>
                        <a:rPr/>
                        <a:t>break</a:t>
                      </a:r>
                    </a:p>
                  </a:txBody>
                </a:tc>
                <a:tc>
                  <a:txBody>
                    <a:bodyPr/>
                    <a:lstStyle/>
                    <a:p>
                      <a:pPr lvl="0" indent="0" marL="0">
                        <a:buNone/>
                      </a:pPr>
                      <a:r>
                        <a:rPr/>
                        <a:t>else</a:t>
                      </a:r>
                    </a:p>
                  </a:txBody>
                </a:tc>
                <a:tc>
                  <a:txBody>
                    <a:bodyPr/>
                    <a:lstStyle/>
                    <a:p>
                      <a:pPr lvl="0" indent="0" marL="0">
                        <a:buNone/>
                      </a:pPr>
                      <a:r>
                        <a:rPr/>
                        <a:t>long</a:t>
                      </a:r>
                    </a:p>
                  </a:txBody>
                </a:tc>
                <a:tc>
                  <a:txBody>
                    <a:bodyPr/>
                    <a:lstStyle/>
                    <a:p>
                      <a:pPr lvl="0" indent="0" marL="0">
                        <a:buNone/>
                      </a:pPr>
                      <a:r>
                        <a:rPr/>
                        <a:t>switch</a:t>
                      </a:r>
                    </a:p>
                  </a:txBody>
                </a:tc>
              </a:tr>
              <a:tr h="0">
                <a:tc>
                  <a:txBody>
                    <a:bodyPr/>
                    <a:lstStyle/>
                    <a:p>
                      <a:pPr lvl="0" indent="0" marL="0">
                        <a:buNone/>
                      </a:pPr>
                      <a:r>
                        <a:rPr/>
                        <a:t>case</a:t>
                      </a:r>
                    </a:p>
                  </a:txBody>
                </a:tc>
                <a:tc>
                  <a:txBody>
                    <a:bodyPr/>
                    <a:lstStyle/>
                    <a:p>
                      <a:pPr lvl="0" indent="0" marL="0">
                        <a:buNone/>
                      </a:pPr>
                      <a:r>
                        <a:rPr/>
                        <a:t>enum</a:t>
                      </a:r>
                    </a:p>
                  </a:txBody>
                </a:tc>
                <a:tc>
                  <a:txBody>
                    <a:bodyPr/>
                    <a:lstStyle/>
                    <a:p>
                      <a:pPr lvl="0" indent="0" marL="0">
                        <a:buNone/>
                      </a:pPr>
                      <a:r>
                        <a:rPr/>
                        <a:t>register</a:t>
                      </a:r>
                    </a:p>
                  </a:txBody>
                </a:tc>
                <a:tc>
                  <a:txBody>
                    <a:bodyPr/>
                    <a:lstStyle/>
                    <a:p>
                      <a:pPr lvl="0" indent="0" marL="0">
                        <a:buNone/>
                      </a:pPr>
                      <a:r>
                        <a:rPr/>
                        <a:t>typedef</a:t>
                      </a:r>
                    </a:p>
                  </a:txBody>
                </a:tc>
              </a:tr>
              <a:tr h="0">
                <a:tc>
                  <a:txBody>
                    <a:bodyPr/>
                    <a:lstStyle/>
                    <a:p>
                      <a:pPr lvl="0" indent="0" marL="0">
                        <a:buNone/>
                      </a:pPr>
                      <a:r>
                        <a:rPr/>
                        <a:t>char</a:t>
                      </a:r>
                    </a:p>
                  </a:txBody>
                </a:tc>
                <a:tc>
                  <a:txBody>
                    <a:bodyPr/>
                    <a:lstStyle/>
                    <a:p>
                      <a:pPr lvl="0" indent="0" marL="0">
                        <a:buNone/>
                      </a:pPr>
                      <a:r>
                        <a:rPr/>
                        <a:t>extern</a:t>
                      </a:r>
                    </a:p>
                  </a:txBody>
                </a:tc>
                <a:tc>
                  <a:txBody>
                    <a:bodyPr/>
                    <a:lstStyle/>
                    <a:p>
                      <a:pPr lvl="0" indent="0" marL="0">
                        <a:buNone/>
                      </a:pPr>
                      <a:r>
                        <a:rPr/>
                        <a:t>return</a:t>
                      </a:r>
                    </a:p>
                  </a:txBody>
                </a:tc>
                <a:tc>
                  <a:txBody>
                    <a:bodyPr/>
                    <a:lstStyle/>
                    <a:p>
                      <a:pPr lvl="0" indent="0" marL="0">
                        <a:buNone/>
                      </a:pPr>
                      <a:r>
                        <a:rPr/>
                        <a:t>union</a:t>
                      </a:r>
                    </a:p>
                  </a:txBody>
                </a:tc>
              </a:tr>
              <a:tr h="0">
                <a:tc>
                  <a:txBody>
                    <a:bodyPr/>
                    <a:lstStyle/>
                    <a:p>
                      <a:pPr lvl="0" indent="0" marL="0">
                        <a:buNone/>
                      </a:pPr>
                      <a:r>
                        <a:rPr/>
                        <a:t>continue</a:t>
                      </a:r>
                    </a:p>
                  </a:txBody>
                </a:tc>
                <a:tc>
                  <a:txBody>
                    <a:bodyPr/>
                    <a:lstStyle/>
                    <a:p>
                      <a:pPr lvl="0" indent="0" marL="0">
                        <a:buNone/>
                      </a:pPr>
                      <a:r>
                        <a:rPr/>
                        <a:t>for</a:t>
                      </a:r>
                    </a:p>
                  </a:txBody>
                </a:tc>
                <a:tc>
                  <a:txBody>
                    <a:bodyPr/>
                    <a:lstStyle/>
                    <a:p>
                      <a:pPr lvl="0" indent="0" marL="0">
                        <a:buNone/>
                      </a:pPr>
                      <a:r>
                        <a:rPr/>
                        <a:t>signed</a:t>
                      </a:r>
                    </a:p>
                  </a:txBody>
                </a:tc>
                <a:tc>
                  <a:txBody>
                    <a:bodyPr/>
                    <a:lstStyle/>
                    <a:p>
                      <a:pPr lvl="0" indent="0" marL="0">
                        <a:buNone/>
                      </a:pPr>
                      <a:r>
                        <a:rPr/>
                        <a:t>void</a:t>
                      </a:r>
                    </a:p>
                  </a:txBody>
                </a:tc>
              </a:tr>
              <a:tr h="0">
                <a:tc>
                  <a:txBody>
                    <a:bodyPr/>
                    <a:lstStyle/>
                    <a:p>
                      <a:pPr lvl="0" indent="0" marL="0">
                        <a:buNone/>
                      </a:pPr>
                      <a:r>
                        <a:rPr/>
                        <a:t>do</a:t>
                      </a:r>
                    </a:p>
                  </a:txBody>
                </a:tc>
                <a:tc>
                  <a:txBody>
                    <a:bodyPr/>
                    <a:lstStyle/>
                    <a:p>
                      <a:pPr lvl="0" indent="0" marL="0">
                        <a:buNone/>
                      </a:pPr>
                      <a:r>
                        <a:rPr/>
                        <a:t>if</a:t>
                      </a:r>
                    </a:p>
                  </a:txBody>
                </a:tc>
                <a:tc>
                  <a:txBody>
                    <a:bodyPr/>
                    <a:lstStyle/>
                    <a:p>
                      <a:pPr lvl="0" indent="0" marL="0">
                        <a:buNone/>
                      </a:pPr>
                      <a:r>
                        <a:rPr/>
                        <a:t>static</a:t>
                      </a:r>
                    </a:p>
                  </a:txBody>
                </a:tc>
                <a:tc>
                  <a:txBody>
                    <a:bodyPr/>
                    <a:lstStyle/>
                    <a:p>
                      <a:pPr lvl="0" indent="0" marL="0">
                        <a:buNone/>
                      </a:pPr>
                      <a:r>
                        <a:rPr/>
                        <a:t>while</a:t>
                      </a:r>
                    </a:p>
                  </a:txBody>
                </a:tc>
              </a:tr>
              <a:tr h="0">
                <a:tc>
                  <a:txBody>
                    <a:bodyPr/>
                    <a:lstStyle/>
                    <a:p>
                      <a:pPr lvl="0" indent="0" marL="0">
                        <a:buNone/>
                      </a:pPr>
                      <a:r>
                        <a:rPr/>
                        <a:t>default</a:t>
                      </a:r>
                    </a:p>
                  </a:txBody>
                </a:tc>
                <a:tc>
                  <a:txBody>
                    <a:bodyPr/>
                    <a:lstStyle/>
                    <a:p>
                      <a:pPr lvl="0" indent="0" marL="0">
                        <a:buNone/>
                      </a:pPr>
                      <a:r>
                        <a:rPr/>
                        <a:t>goto</a:t>
                      </a:r>
                    </a:p>
                  </a:txBody>
                </a:tc>
                <a:tc>
                  <a:txBody>
                    <a:bodyPr/>
                    <a:lstStyle/>
                    <a:p>
                      <a:pPr lvl="0" indent="0" marL="0">
                        <a:buNone/>
                      </a:pPr>
                      <a:r>
                        <a:rPr/>
                        <a:t>sizeof</a:t>
                      </a:r>
                    </a:p>
                  </a:txBody>
                </a:tc>
                <a:tc>
                  <a:txBody>
                    <a:bodyPr/>
                    <a:lstStyle/>
                    <a:p>
                      <a:pPr lvl="0" indent="0" marL="0">
                        <a:buNone/>
                      </a:pPr>
                      <a:r>
                        <a:rPr/>
                        <a:t>volatile</a:t>
                      </a:r>
                    </a:p>
                  </a:txBody>
                </a:tc>
              </a:tr>
              <a:tr h="0">
                <a:tc>
                  <a:txBody>
                    <a:bodyPr/>
                    <a:lstStyle/>
                    <a:p>
                      <a:pPr lvl="0" indent="0" marL="0">
                        <a:buNone/>
                      </a:pPr>
                      <a:r>
                        <a:rPr/>
                        <a:t>const</a:t>
                      </a:r>
                    </a:p>
                  </a:txBody>
                </a:tc>
                <a:tc>
                  <a:txBody>
                    <a:bodyPr/>
                    <a:lstStyle/>
                    <a:p>
                      <a:pPr lvl="0" indent="0" marL="0">
                        <a:buNone/>
                      </a:pPr>
                      <a:r>
                        <a:rPr/>
                        <a:t>float</a:t>
                      </a:r>
                    </a:p>
                  </a:txBody>
                </a:tc>
                <a:tc>
                  <a:txBody>
                    <a:bodyPr/>
                    <a:lstStyle/>
                    <a:p>
                      <a:pPr lvl="0" indent="0" marL="0">
                        <a:buNone/>
                      </a:pPr>
                      <a:r>
                        <a:rPr/>
                        <a:t>short</a:t>
                      </a:r>
                    </a:p>
                  </a:txBody>
                </a:tc>
                <a:tc>
                  <a:txBody>
                    <a:bodyPr/>
                    <a:lstStyle/>
                    <a:p>
                      <a:pPr lvl="0" indent="0" marL="0">
                        <a:buNone/>
                      </a:pPr>
                      <a:r>
                        <a:rPr/>
                        <a:t>unsigned</a:t>
                      </a:r>
                    </a:p>
                  </a:txBody>
                </a:tc>
              </a:tr>
            </a:tbl>
          </a:graphicData>
        </a:graphic>
      </p:graphicFrame>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of these keywords, as well as their syntax and application, will be covered in their respective topics.</a:t>
            </a:r>
          </a:p>
          <a:p>
            <a:pPr lvl="0" indent="0" marL="0">
              <a:buNone/>
            </a:pPr>
            <a:r>
              <a:rPr>
                <a:hlinkClick r:id="rId2"/>
              </a:rPr>
              <a:t>The Complete List of all 32 C Programming Keywords (With Examples) - Programiz</a:t>
            </a:r>
          </a:p>
          <a:p>
            <a:pPr lvl="0" indent="0" marL="0">
              <a:spcBef>
                <a:spcPts val="3000"/>
              </a:spcBef>
              <a:buNone/>
            </a:pPr>
            <a:r>
              <a:rPr b="1"/>
              <a:t>C Identifiers</a:t>
            </a:r>
          </a:p>
          <a:p>
            <a:pPr lvl="0" indent="0" marL="0">
              <a:buNone/>
            </a:pPr>
            <a:r>
              <a:rPr/>
              <a:t>The term “identifier” refers to the name given to entities such as variables, functions, structures, and so on. Identifiers must be distinct. They are created to give a unique name to an entity in order to identify it during program execution. As an example:</a:t>
            </a:r>
          </a:p>
          <a:p>
            <a:pPr lvl="0" indent="0">
              <a:buNone/>
            </a:pPr>
            <a:r>
              <a:rPr>
                <a:solidFill>
                  <a:srgbClr val="902000"/>
                </a:solidFill>
                <a:latin typeface="Courier"/>
              </a:rPr>
              <a:t>int</a:t>
            </a:r>
            <a:r>
              <a:rPr>
                <a:latin typeface="Courier"/>
              </a:rPr>
              <a:t> money</a:t>
            </a:r>
            <a:r>
              <a:rPr>
                <a:solidFill>
                  <a:srgbClr val="666666"/>
                </a:solidFill>
                <a:latin typeface="Courier"/>
              </a:rPr>
              <a:t>;</a:t>
            </a:r>
            <a:br/>
            <a:r>
              <a:rPr>
                <a:solidFill>
                  <a:srgbClr val="902000"/>
                </a:solidFill>
                <a:latin typeface="Courier"/>
              </a:rPr>
              <a:t>double</a:t>
            </a:r>
            <a:r>
              <a:rPr>
                <a:latin typeface="Courier"/>
              </a:rPr>
              <a:t> accountBalance</a:t>
            </a:r>
            <a:r>
              <a:rPr>
                <a:solidFill>
                  <a:srgbClr val="666666"/>
                </a:solidFill>
                <a:latin typeface="Courier"/>
              </a:rPr>
              <a:t>;</a:t>
            </a:r>
          </a:p>
          <a:p>
            <a:pPr lvl="0" indent="0" marL="0">
              <a:buNone/>
            </a:pPr>
            <a:r>
              <a:rPr>
                <a:latin typeface="Courier"/>
              </a:rPr>
              <a:t>money</a:t>
            </a:r>
            <a:r>
              <a:rPr/>
              <a:t>and </a:t>
            </a:r>
            <a:r>
              <a:rPr>
                <a:latin typeface="Courier"/>
              </a:rPr>
              <a:t>accountBalance</a:t>
            </a:r>
            <a:r>
              <a:rPr/>
              <a:t>are identifiers in this context. Also, keep in mind that identifier names must be distinct from keyword names. Because </a:t>
            </a:r>
            <a:r>
              <a:rPr>
                <a:latin typeface="Courier"/>
              </a:rPr>
              <a:t>int</a:t>
            </a:r>
            <a:r>
              <a:rPr/>
              <a:t>is a keyword, it cannot be used as an identifier.</a:t>
            </a:r>
          </a:p>
          <a:p>
            <a:pPr lvl="0" indent="0" marL="0">
              <a:spcBef>
                <a:spcPts val="3000"/>
              </a:spcBef>
              <a:buNone/>
            </a:pPr>
            <a:r>
              <a:rPr b="1"/>
              <a:t>Rules for naming identifiers</a:t>
            </a:r>
          </a:p>
          <a:p>
            <a:pPr lvl="0" indent="-457200" marL="457200">
              <a:buAutoNum type="arabicPeriod"/>
            </a:pPr>
            <a:r>
              <a:rPr/>
              <a:t>Letters (including capital and lowercase letters), numbers, and underscores can all be used in a valid identification.</a:t>
            </a:r>
          </a:p>
          <a:p>
            <a:pPr lvl="0" indent="-457200" marL="457200">
              <a:buAutoNum type="arabicPeriod"/>
            </a:pPr>
            <a:r>
              <a:rPr/>
              <a:t>An identifier’s initial letter should be either a letter or an underscore.</a:t>
            </a:r>
          </a:p>
          <a:p>
            <a:pPr lvl="0" indent="-457200" marL="457200">
              <a:buAutoNum type="arabicPeriod"/>
            </a:pPr>
            <a:r>
              <a:rPr/>
              <a:t>Keywords such as int, while, and so on cannot be used as identifiers.</a:t>
            </a:r>
          </a:p>
          <a:p>
            <a:pPr lvl="0" indent="-457200" marL="457200">
              <a:buAutoNum type="arabicPeriod"/>
            </a:pPr>
            <a:r>
              <a:rPr/>
              <a:t>There are no restrictions on the length of an identification. However, if the identifier is larger than 31 characters, you may have issues with some compilers.</a:t>
            </a:r>
          </a:p>
          <a:p>
            <a:pPr lvl="1" indent="0" marL="457200">
              <a:buNone/>
            </a:pPr>
            <a:r>
              <a:rPr/>
              <a:t>If you follow the above criterion, you can use any name as an identifier; nevertheless, provide meaningful names to identifiers that make sense.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Variables, Constants and Literals</a:t>
            </a:r>
          </a:p>
        </p:txBody>
      </p:sp>
      <p:sp>
        <p:nvSpPr>
          <p:cNvPr id="3" name="Content Placeholder 2"/>
          <p:cNvSpPr>
            <a:spLocks noGrp="1"/>
          </p:cNvSpPr>
          <p:nvPr>
            <p:ph idx="1"/>
          </p:nvPr>
        </p:nvSpPr>
        <p:spPr/>
        <p:txBody>
          <a:bodyPr/>
          <a:lstStyle/>
          <a:p>
            <a:pPr lvl="0" indent="0" marL="0">
              <a:buNone/>
            </a:pPr>
            <a:r>
              <a:rPr/>
              <a:t>This article will teach you about variables and the rules for naming variables. You will also learn about different literals and how to build constants in C programming.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Variables</a:t>
            </a:r>
          </a:p>
          <a:p>
            <a:pPr lvl="0" indent="0" marL="0">
              <a:buNone/>
            </a:pPr>
            <a:r>
              <a:rPr/>
              <a:t>A variable in programming is a container (storage space) for data. Each variable should be given a unique name to denote the storage region (identifier). Variable names are simply a graphical representation of a memory location. As an example:</a:t>
            </a:r>
          </a:p>
          <a:p>
            <a:pPr lvl="0" indent="0">
              <a:buNone/>
            </a:pPr>
            <a:r>
              <a:rPr>
                <a:solidFill>
                  <a:srgbClr val="902000"/>
                </a:solidFill>
                <a:latin typeface="Courier"/>
              </a:rPr>
              <a:t>int</a:t>
            </a:r>
            <a:r>
              <a:rPr>
                <a:latin typeface="Courier"/>
              </a:rPr>
              <a:t> playerScore </a:t>
            </a:r>
            <a:r>
              <a:rPr>
                <a:solidFill>
                  <a:srgbClr val="666666"/>
                </a:solidFill>
                <a:latin typeface="Courier"/>
              </a:rPr>
              <a:t>=</a:t>
            </a:r>
            <a:r>
              <a:rPr>
                <a:latin typeface="Courier"/>
              </a:rPr>
              <a:t> </a:t>
            </a:r>
            <a:r>
              <a:rPr>
                <a:solidFill>
                  <a:srgbClr val="40A070"/>
                </a:solidFill>
                <a:latin typeface="Courier"/>
              </a:rPr>
              <a:t>95</a:t>
            </a:r>
            <a:r>
              <a:rPr>
                <a:solidFill>
                  <a:srgbClr val="666666"/>
                </a:solidFill>
                <a:latin typeface="Courier"/>
              </a:rPr>
              <a:t>;</a:t>
            </a:r>
          </a:p>
          <a:p>
            <a:pPr lvl="0" indent="0" marL="0">
              <a:buNone/>
            </a:pPr>
            <a:r>
              <a:rPr/>
              <a:t>In this case, </a:t>
            </a:r>
            <a:r>
              <a:rPr>
                <a:latin typeface="Courier"/>
              </a:rPr>
              <a:t>playerScore</a:t>
            </a:r>
            <a:r>
              <a:rPr/>
              <a:t> is an </a:t>
            </a:r>
            <a:r>
              <a:rPr>
                <a:latin typeface="Courier"/>
              </a:rPr>
              <a:t>int</a:t>
            </a:r>
            <a:r>
              <a:rPr/>
              <a:t> variable. The variable is given the integer value </a:t>
            </a:r>
            <a:r>
              <a:rPr>
                <a:latin typeface="Courier"/>
              </a:rPr>
              <a:t>95</a:t>
            </a:r>
            <a:r>
              <a:rPr/>
              <a:t>in this case.</a:t>
            </a:r>
          </a:p>
          <a:p>
            <a:pPr lvl="0" indent="0" marL="0">
              <a:buNone/>
            </a:pPr>
            <a:r>
              <a:rPr/>
              <a:t>A variable’s value may be altered, thus the term variable.</a:t>
            </a:r>
          </a:p>
          <a:p>
            <a:pPr lvl="0" indent="0">
              <a:buNone/>
            </a:pPr>
            <a:r>
              <a:rPr>
                <a:solidFill>
                  <a:srgbClr val="902000"/>
                </a:solidFill>
                <a:latin typeface="Courier"/>
              </a:rPr>
              <a:t>char</a:t>
            </a:r>
            <a:r>
              <a:rPr>
                <a:latin typeface="Courier"/>
              </a:rPr>
              <a:t> ch </a:t>
            </a:r>
            <a:r>
              <a:rPr>
                <a:solidFill>
                  <a:srgbClr val="666666"/>
                </a:solidFill>
                <a:latin typeface="Courier"/>
              </a:rPr>
              <a:t>=</a:t>
            </a:r>
            <a:r>
              <a:rPr>
                <a:latin typeface="Courier"/>
              </a:rPr>
              <a:t> </a:t>
            </a:r>
            <a:r>
              <a:rPr>
                <a:solidFill>
                  <a:srgbClr val="4070A0"/>
                </a:solidFill>
                <a:latin typeface="Courier"/>
              </a:rPr>
              <a:t>'a'</a:t>
            </a:r>
            <a:r>
              <a:rPr>
                <a:solidFill>
                  <a:srgbClr val="666666"/>
                </a:solidFill>
                <a:latin typeface="Courier"/>
              </a:rPr>
              <a:t>;</a:t>
            </a:r>
            <a:br/>
            <a:r>
              <a:rPr i="1">
                <a:solidFill>
                  <a:srgbClr val="60A0B0"/>
                </a:solidFill>
                <a:latin typeface="Courier"/>
              </a:rPr>
              <a:t>// some code</a:t>
            </a:r>
            <a:br/>
            <a:r>
              <a:rPr>
                <a:latin typeface="Courier"/>
              </a:rPr>
              <a:t>ch </a:t>
            </a:r>
            <a:r>
              <a:rPr>
                <a:solidFill>
                  <a:srgbClr val="666666"/>
                </a:solidFill>
                <a:latin typeface="Courier"/>
              </a:rPr>
              <a:t>=</a:t>
            </a:r>
            <a:r>
              <a:rPr>
                <a:latin typeface="Courier"/>
              </a:rPr>
              <a:t> </a:t>
            </a:r>
            <a:r>
              <a:rPr>
                <a:solidFill>
                  <a:srgbClr val="4070A0"/>
                </a:solidFill>
                <a:latin typeface="Courier"/>
              </a:rPr>
              <a:t>'l'</a:t>
            </a:r>
            <a:r>
              <a:rPr>
                <a:solidFill>
                  <a:srgbClr val="666666"/>
                </a:solidFill>
                <a:latin typeface="Courier"/>
              </a:rPr>
              <a: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Rules for naming a variable</a:t>
                </a:r>
              </a:p>
              <a:p>
                <a:pPr lvl="0" indent="-457200" marL="457200">
                  <a:buAutoNum type="arabicPeriod"/>
                </a:pPr>
                <a:r>
                  <a:rPr/>
                  <a:t>A variable name can only contain characters (uppercase and lowercase), numbers, and underscores.</a:t>
                </a:r>
              </a:p>
              <a:p>
                <a:pPr lvl="0" indent="-457200" marL="457200">
                  <a:buAutoNum type="arabicPeriod"/>
                </a:pPr>
                <a:r>
                  <a:rPr/>
                  <a:t>A variable’s initial letter should be either a letter or an underscore.</a:t>
                </a:r>
              </a:p>
              <a:p>
                <a:pPr lvl="0" indent="-457200" marL="457200">
                  <a:buAutoNum type="arabicPeriod"/>
                </a:pPr>
                <a:r>
                  <a:rPr/>
                  <a:t>There are no restrictions on the length of a variable name (identifier). However, if the variable name is larger than </a:t>
                </a:r>
                <a:r>
                  <a:rPr>
                    <a:latin typeface="Courier"/>
                  </a:rPr>
                  <a:t>31</a:t>
                </a:r>
                <a:r>
                  <a:rPr/>
                  <a:t>characters, you may have issues with some compilers.</a:t>
                </a:r>
              </a:p>
              <a:p>
                <a:pPr lvl="0" indent="0" marL="0">
                  <a:buNone/>
                </a:pPr>
                <a:r>
                  <a:rPr/>
                  <a:t>Please keep in mind that you should always aim to give variables meaningful names. For example, </a:t>
                </a:r>
                <a:r>
                  <a:rPr>
                    <a:latin typeface="Courier"/>
                  </a:rPr>
                  <a:t>firstName</a:t>
                </a:r>
                <a:r>
                  <a:rPr/>
                  <a:t> is a more appropriate variable name than </a:t>
                </a:r>
                <a:r>
                  <a:rPr>
                    <a:latin typeface="Courier"/>
                  </a:rPr>
                  <a:t>fn</a:t>
                </a:r>
                <a:r>
                  <a:rPr/>
                  <a:t>.</a:t>
                </a:r>
              </a:p>
              <a:p>
                <a:pPr lvl="0" indent="0" marL="0">
                  <a:buNone/>
                </a:pPr>
                <a:r>
                  <a:rPr/>
                  <a:t>C is a highly typed programming language. This means that once a variable is declared, it cannot be modified. As an example:</a:t>
                </a:r>
              </a:p>
              <a:p>
                <a:pPr lvl="0" indent="0">
                  <a:buNone/>
                </a:pPr>
                <a:r>
                  <a:rPr>
                    <a:solidFill>
                      <a:srgbClr val="902000"/>
                    </a:solidFill>
                    <a:latin typeface="Courier"/>
                  </a:rPr>
                  <a:t>int</a:t>
                </a:r>
                <a:r>
                  <a:rPr>
                    <a:latin typeface="Courier"/>
                  </a:rPr>
                  <a:t> number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a:t>
                </a:r>
                <a:r>
                  <a:rPr i="1">
                    <a:solidFill>
                      <a:srgbClr val="60A0B0"/>
                    </a:solidFill>
                    <a:latin typeface="Courier"/>
                  </a:rPr>
                  <a:t>// integer variable</a:t>
                </a:r>
                <a:br/>
                <a:r>
                  <a:rPr>
                    <a:latin typeface="Courier"/>
                  </a:rPr>
                  <a:t>number </a:t>
                </a:r>
                <a:r>
                  <a:rPr>
                    <a:solidFill>
                      <a:srgbClr val="666666"/>
                    </a:solidFill>
                    <a:latin typeface="Courier"/>
                  </a:rPr>
                  <a:t>=</a:t>
                </a:r>
                <a:r>
                  <a:rPr>
                    <a:latin typeface="Courier"/>
                  </a:rPr>
                  <a:t> </a:t>
                </a:r>
                <a:r>
                  <a:rPr>
                    <a:solidFill>
                      <a:srgbClr val="40A070"/>
                    </a:solidFill>
                    <a:latin typeface="Courier"/>
                  </a:rPr>
                  <a:t>5.5</a:t>
                </a:r>
                <a:r>
                  <a:rPr>
                    <a:solidFill>
                      <a:srgbClr val="666666"/>
                    </a:solidFill>
                    <a:latin typeface="Courier"/>
                  </a:rPr>
                  <a:t>;</a:t>
                </a:r>
                <a:r>
                  <a:rPr>
                    <a:latin typeface="Courier"/>
                  </a:rPr>
                  <a:t>        </a:t>
                </a:r>
                <a:r>
                  <a:rPr i="1">
                    <a:solidFill>
                      <a:srgbClr val="60A0B0"/>
                    </a:solidFill>
                    <a:latin typeface="Courier"/>
                  </a:rPr>
                  <a:t>// error</a:t>
                </a:r>
                <a:br/>
                <a:r>
                  <a:rPr>
                    <a:solidFill>
                      <a:srgbClr val="902000"/>
                    </a:solidFill>
                    <a:latin typeface="Courier"/>
                  </a:rPr>
                  <a:t>double</a:t>
                </a:r>
                <a:r>
                  <a:rPr>
                    <a:latin typeface="Courier"/>
                  </a:rPr>
                  <a:t> number</a:t>
                </a:r>
                <a:r>
                  <a:rPr>
                    <a:solidFill>
                      <a:srgbClr val="666666"/>
                    </a:solidFill>
                    <a:latin typeface="Courier"/>
                  </a:rPr>
                  <a:t>;</a:t>
                </a:r>
                <a:r>
                  <a:rPr>
                    <a:latin typeface="Courier"/>
                  </a:rPr>
                  <a:t>       </a:t>
                </a:r>
                <a:r>
                  <a:rPr i="1">
                    <a:solidFill>
                      <a:srgbClr val="60A0B0"/>
                    </a:solidFill>
                    <a:latin typeface="Courier"/>
                  </a:rPr>
                  <a:t>// error</a:t>
                </a:r>
              </a:p>
              <a:p>
                <a:pPr lvl="0" indent="0" marL="0">
                  <a:buNone/>
                </a:pPr>
                <a:r>
                  <a:rPr/>
                  <a:t>In this case, the type of number variable is int. This variable cannot be assigned the floating-point (decimal) value 5.5. Furthermore, you cannot change the variable’s data type to double. By the way, in order to hold decimal values in C, you must designate their type as double or float.</a:t>
                </a:r>
              </a:p>
              <a:p>
                <a:pPr lvl="0" indent="0" marL="0">
                  <a:spcBef>
                    <a:spcPts val="3000"/>
                  </a:spcBef>
                  <a:buNone/>
                </a:pPr>
                <a:r>
                  <a:rPr b="1"/>
                  <a:t>Literals</a:t>
                </a:r>
              </a:p>
              <a:p>
                <a:pPr lvl="0" indent="0" marL="0">
                  <a:buNone/>
                </a:pPr>
                <a:r>
                  <a:rPr/>
                  <a:t>Literals are data that are used to represent fixed values. They can be directly utilized in the code. For example: 1, 2.5, ‘c,’ and so on. Literals are 1, 2.5, and ‘c’ in this case. Why? These words cannot have various values assigned to them.</a:t>
                </a:r>
              </a:p>
              <a:p>
                <a:pPr lvl="0" indent="0" marL="0">
                  <a:spcBef>
                    <a:spcPts val="3000"/>
                  </a:spcBef>
                  <a:buNone/>
                </a:pPr>
                <a:r>
                  <a:rPr b="1"/>
                  <a:t>1. Integers</a:t>
                </a:r>
              </a:p>
              <a:p>
                <a:pPr lvl="0" indent="0" marL="0">
                  <a:buNone/>
                </a:pPr>
                <a:r>
                  <a:rPr/>
                  <a:t>An integer is a numeric literal (related with numbers) that does not have any fractional or exponential components. In C programming, there are three types of integer literals:</a:t>
                </a:r>
              </a:p>
              <a:p>
                <a:pPr lvl="0"/>
                <a:r>
                  <a:rPr/>
                  <a:t>digits (base 10)</a:t>
                </a:r>
              </a:p>
              <a:p>
                <a:pPr lvl="0"/>
                <a:r>
                  <a:rPr/>
                  <a:t>the number octal (base 8)</a:t>
                </a:r>
              </a:p>
              <a:p>
                <a:pPr lvl="0"/>
                <a:r>
                  <a:rPr/>
                  <a:t>hexadecimal (base 16)</a:t>
                </a:r>
              </a:p>
              <a:p>
                <a:pPr lvl="0" indent="0" marL="0">
                  <a:buNone/>
                </a:pPr>
                <a:r>
                  <a:rPr/>
                  <a:t>For example:</a:t>
                </a:r>
              </a:p>
              <a:p>
                <a:pPr lvl="0" indent="0">
                  <a:buNone/>
                </a:pPr>
                <a:r>
                  <a:rPr>
                    <a:latin typeface="Courier"/>
                  </a:rPr>
                  <a:t>Decimal</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r>
                  <a:rPr>
                    <a:latin typeface="Courier"/>
                  </a:rPr>
                  <a:t> </a:t>
                </a:r>
                <a:r>
                  <a:rPr>
                    <a:solidFill>
                      <a:srgbClr val="666666"/>
                    </a:solidFill>
                    <a:latin typeface="Courier"/>
                  </a:rPr>
                  <a:t>-</a:t>
                </a:r>
                <a:r>
                  <a:rPr>
                    <a:solidFill>
                      <a:srgbClr val="40A070"/>
                    </a:solidFill>
                    <a:latin typeface="Courier"/>
                  </a:rPr>
                  <a:t>9</a:t>
                </a:r>
                <a:r>
                  <a:rPr>
                    <a:solidFill>
                      <a:srgbClr val="666666"/>
                    </a:solidFill>
                    <a:latin typeface="Courier"/>
                  </a:rPr>
                  <a:t>,</a:t>
                </a:r>
                <a:r>
                  <a:rPr>
                    <a:latin typeface="Courier"/>
                  </a:rPr>
                  <a:t> </a:t>
                </a:r>
                <a:r>
                  <a:rPr>
                    <a:solidFill>
                      <a:srgbClr val="40A070"/>
                    </a:solidFill>
                    <a:latin typeface="Courier"/>
                  </a:rPr>
                  <a:t>22</a:t>
                </a:r>
                <a:r>
                  <a:rPr>
                    <a:latin typeface="Courier"/>
                  </a:rPr>
                  <a:t> etc</a:t>
                </a:r>
                <a:br/>
                <a:r>
                  <a:rPr>
                    <a:latin typeface="Courier"/>
                  </a:rPr>
                  <a:t>Octal</a:t>
                </a:r>
                <a:r>
                  <a:rPr>
                    <a:solidFill>
                      <a:srgbClr val="666666"/>
                    </a:solidFill>
                    <a:latin typeface="Courier"/>
                  </a:rPr>
                  <a:t>:</a:t>
                </a:r>
                <a:r>
                  <a:rPr>
                    <a:latin typeface="Courier"/>
                  </a:rPr>
                  <a:t> </a:t>
                </a:r>
                <a:r>
                  <a:rPr>
                    <a:solidFill>
                      <a:srgbClr val="40A070"/>
                    </a:solidFill>
                    <a:latin typeface="Courier"/>
                  </a:rPr>
                  <a:t>021</a:t>
                </a:r>
                <a:r>
                  <a:rPr>
                    <a:solidFill>
                      <a:srgbClr val="666666"/>
                    </a:solidFill>
                    <a:latin typeface="Courier"/>
                  </a:rPr>
                  <a:t>,</a:t>
                </a:r>
                <a:r>
                  <a:rPr>
                    <a:latin typeface="Courier"/>
                  </a:rPr>
                  <a:t> </a:t>
                </a:r>
                <a:r>
                  <a:rPr>
                    <a:solidFill>
                      <a:srgbClr val="40A070"/>
                    </a:solidFill>
                    <a:latin typeface="Courier"/>
                  </a:rPr>
                  <a:t>077</a:t>
                </a:r>
                <a:r>
                  <a:rPr>
                    <a:solidFill>
                      <a:srgbClr val="666666"/>
                    </a:solidFill>
                    <a:latin typeface="Courier"/>
                  </a:rPr>
                  <a:t>,</a:t>
                </a:r>
                <a:r>
                  <a:rPr>
                    <a:latin typeface="Courier"/>
                  </a:rPr>
                  <a:t> </a:t>
                </a:r>
                <a:r>
                  <a:rPr>
                    <a:solidFill>
                      <a:srgbClr val="40A070"/>
                    </a:solidFill>
                    <a:latin typeface="Courier"/>
                  </a:rPr>
                  <a:t>033</a:t>
                </a:r>
                <a:r>
                  <a:rPr>
                    <a:latin typeface="Courier"/>
                  </a:rPr>
                  <a:t> etc</a:t>
                </a:r>
                <a:br/>
                <a:r>
                  <a:rPr>
                    <a:latin typeface="Courier"/>
                  </a:rPr>
                  <a:t>Hexadecimal</a:t>
                </a:r>
                <a:r>
                  <a:rPr>
                    <a:solidFill>
                      <a:srgbClr val="666666"/>
                    </a:solidFill>
                    <a:latin typeface="Courier"/>
                  </a:rPr>
                  <a:t>:</a:t>
                </a:r>
                <a:r>
                  <a:rPr>
                    <a:latin typeface="Courier"/>
                  </a:rPr>
                  <a:t> </a:t>
                </a:r>
                <a:r>
                  <a:rPr>
                    <a:solidFill>
                      <a:srgbClr val="40A070"/>
                    </a:solidFill>
                    <a:latin typeface="Courier"/>
                  </a:rPr>
                  <a:t>0x7f</a:t>
                </a:r>
                <a:r>
                  <a:rPr>
                    <a:solidFill>
                      <a:srgbClr val="666666"/>
                    </a:solidFill>
                    <a:latin typeface="Courier"/>
                  </a:rPr>
                  <a:t>,</a:t>
                </a:r>
                <a:r>
                  <a:rPr>
                    <a:latin typeface="Courier"/>
                  </a:rPr>
                  <a:t> </a:t>
                </a:r>
                <a:r>
                  <a:rPr>
                    <a:solidFill>
                      <a:srgbClr val="40A070"/>
                    </a:solidFill>
                    <a:latin typeface="Courier"/>
                  </a:rPr>
                  <a:t>0x2a</a:t>
                </a:r>
                <a:r>
                  <a:rPr>
                    <a:solidFill>
                      <a:srgbClr val="666666"/>
                    </a:solidFill>
                    <a:latin typeface="Courier"/>
                  </a:rPr>
                  <a:t>,</a:t>
                </a:r>
                <a:r>
                  <a:rPr>
                    <a:latin typeface="Courier"/>
                  </a:rPr>
                  <a:t> </a:t>
                </a:r>
                <a:r>
                  <a:rPr>
                    <a:solidFill>
                      <a:srgbClr val="40A070"/>
                    </a:solidFill>
                    <a:latin typeface="Courier"/>
                  </a:rPr>
                  <a:t>0x521</a:t>
                </a:r>
                <a:r>
                  <a:rPr>
                    <a:latin typeface="Courier"/>
                  </a:rPr>
                  <a:t> etc</a:t>
                </a:r>
              </a:p>
              <a:p>
                <a:pPr lvl="0" indent="0" marL="0">
                  <a:buNone/>
                </a:pPr>
                <a:r>
                  <a:rPr/>
                  <a:t>In C, octal begins with a 0 while hexadecimal begins with a 0x.</a:t>
                </a:r>
              </a:p>
              <a:p>
                <a:pPr lvl="0" indent="0" marL="0">
                  <a:spcBef>
                    <a:spcPts val="3000"/>
                  </a:spcBef>
                  <a:buNone/>
                </a:pPr>
                <a:r>
                  <a:rPr b="1"/>
                  <a:t>2. Floating-point Literals</a:t>
                </a:r>
              </a:p>
              <a:p>
                <a:pPr lvl="0" indent="0" marL="0">
                  <a:buNone/>
                </a:pPr>
                <a:r>
                  <a:rPr/>
                  <a:t>A floating-point literal is a numeric literal with a fractional or exponent form. As an example:</a:t>
                </a:r>
              </a:p>
              <a:p>
                <a:pPr lvl="0" indent="0">
                  <a:buNone/>
                </a:pPr>
                <a:r>
                  <a:rPr>
                    <a:solidFill>
                      <a:srgbClr val="666666"/>
                    </a:solidFill>
                    <a:latin typeface="Courier"/>
                  </a:rPr>
                  <a:t>-</a:t>
                </a:r>
                <a:r>
                  <a:rPr>
                    <a:solidFill>
                      <a:srgbClr val="40A070"/>
                    </a:solidFill>
                    <a:latin typeface="Courier"/>
                  </a:rPr>
                  <a:t>2.0</a:t>
                </a:r>
                <a:br/>
                <a:r>
                  <a:rPr>
                    <a:solidFill>
                      <a:srgbClr val="40A070"/>
                    </a:solidFill>
                    <a:latin typeface="Courier"/>
                  </a:rPr>
                  <a:t>0.0000234</a:t>
                </a:r>
                <a:br/>
                <a:r>
                  <a:rPr>
                    <a:solidFill>
                      <a:srgbClr val="666666"/>
                    </a:solidFill>
                    <a:latin typeface="Courier"/>
                  </a:rPr>
                  <a:t>-</a:t>
                </a:r>
                <a:r>
                  <a:rPr>
                    <a:solidFill>
                      <a:srgbClr val="40A070"/>
                    </a:solidFill>
                    <a:latin typeface="Courier"/>
                  </a:rPr>
                  <a:t>0.22E-5</a:t>
                </a:r>
              </a:p>
              <a:p>
                <a:pPr lvl="0" indent="0" marL="0">
                  <a:buNone/>
                </a:pPr>
                <a:r>
                  <a:rPr/>
                  <a:t>Please note that</a:t>
                </a:r>
              </a:p>
              <a:p>
                <a:pPr lvl="0" indent="0" marL="0">
                  <a:buNone/>
                </a:pPr>
                <a14:m>
                  <m:oMathPara xmlns:m="http://schemas.openxmlformats.org/officeDocument/2006/math">
                    <m:oMathParaPr>
                      <m:jc m:val="center"/>
                    </m:oMathParaPr>
                    <m:oMath>
                      <m:r>
                        <m:t>E</m:t>
                      </m:r>
                      <m:r>
                        <m:rPr>
                          <m:sty m:val="p"/>
                        </m:rPr>
                        <m:t>−</m:t>
                      </m:r>
                      <m:r>
                        <m:t>5</m:t>
                      </m:r>
                      <m:r>
                        <m:rPr>
                          <m:sty m:val="p"/>
                        </m:rPr>
                        <m:t>=</m:t>
                      </m:r>
                      <m:sSup>
                        <m:e>
                          <m:r>
                            <m:t>10</m:t>
                          </m:r>
                        </m:e>
                        <m:sup>
                          <m:r>
                            <m:rPr>
                              <m:sty m:val="p"/>
                            </m:rPr>
                            <m:t>−</m:t>
                          </m:r>
                          <m:r>
                            <m:t>5</m:t>
                          </m:r>
                        </m:sup>
                      </m:sSup>
                    </m:oMath>
                  </m:oMathPara>
                </a14:m>
              </a:p>
              <a:p>
                <a:pPr lvl="0" indent="0" marL="0">
                  <a:spcBef>
                    <a:spcPts val="3000"/>
                  </a:spcBef>
                  <a:buNone/>
                </a:pPr>
                <a:r>
                  <a:rPr b="1"/>
                  <a:t>3. Characters</a:t>
                </a:r>
              </a:p>
              <a:p>
                <a:pPr lvl="0" indent="0" marL="0">
                  <a:buNone/>
                </a:pPr>
                <a:r>
                  <a:rPr/>
                  <a:t>Enclosing a single character inside single quote marks yields a character literal. For example, ‘a’,‘m’, ‘F’, ‘2’, “, and so on.</a:t>
                </a:r>
              </a:p>
              <a:p>
                <a:pPr lvl="0" indent="0" marL="0">
                  <a:spcBef>
                    <a:spcPts val="3000"/>
                  </a:spcBef>
                  <a:buNone/>
                </a:pPr>
                <a:r>
                  <a:rPr b="1"/>
                  <a:t>4. Escape Sequences</a:t>
                </a:r>
              </a:p>
              <a:p>
                <a:pPr lvl="0" indent="0" marL="0">
                  <a:buNone/>
                </a:pPr>
                <a:r>
                  <a:rPr/>
                  <a:t>In C programming, it is sometimes important to employ characters that cannot be typed or have specific meaning. For instance, newline (enter), tab, question mark, and so on.</a:t>
                </a:r>
              </a:p>
              <a:p>
                <a:pPr lvl="0" indent="0" marL="0">
                  <a:buNone/>
                </a:pPr>
                <a:r>
                  <a:rPr/>
                  <a:t>Escape sequences are utilized to utilise these characters.</a:t>
                </a:r>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Escape Sequences</a:t>
                      </a:r>
                    </a:p>
                  </a:txBody>
                  <a:tcPr/>
                </a:tc>
                <a:tc>
                  <a:txBody>
                    <a:bodyPr/>
                    <a:lstStyle/>
                    <a:p>
                      <a:pPr lvl="0" indent="0" marL="0">
                        <a:buNone/>
                      </a:pPr>
                      <a:r>
                        <a:rPr/>
                        <a:t>Character</a:t>
                      </a:r>
                    </a:p>
                  </a:txBody>
                  <a:tcPr/>
                </a:tc>
              </a:tr>
              <a:tr h="0">
                <a:tc>
                  <a:txBody>
                    <a:bodyPr/>
                    <a:lstStyle/>
                    <a:p>
                      <a:pPr lvl="0" indent="0" marL="0">
                        <a:buNone/>
                      </a:pPr>
                      <a:r>
                        <a:rPr>
                          <a:latin typeface="Courier"/>
                        </a:rPr>
                        <a:t>\b</a:t>
                      </a:r>
                    </a:p>
                  </a:txBody>
                </a:tc>
                <a:tc>
                  <a:txBody>
                    <a:bodyPr/>
                    <a:lstStyle/>
                    <a:p>
                      <a:pPr lvl="0" indent="0" marL="0">
                        <a:buNone/>
                      </a:pPr>
                      <a:r>
                        <a:rPr/>
                        <a:t>Backspace</a:t>
                      </a:r>
                    </a:p>
                  </a:txBody>
                </a:tc>
              </a:tr>
              <a:tr h="0">
                <a:tc>
                  <a:txBody>
                    <a:bodyPr/>
                    <a:lstStyle/>
                    <a:p>
                      <a:pPr lvl="0" indent="0" marL="0">
                        <a:buNone/>
                      </a:pPr>
                      <a:r>
                        <a:rPr>
                          <a:latin typeface="Courier"/>
                        </a:rPr>
                        <a:t>\f</a:t>
                      </a:r>
                    </a:p>
                  </a:txBody>
                </a:tc>
                <a:tc>
                  <a:txBody>
                    <a:bodyPr/>
                    <a:lstStyle/>
                    <a:p>
                      <a:pPr lvl="0" indent="0" marL="0">
                        <a:buNone/>
                      </a:pPr>
                      <a:r>
                        <a:rPr/>
                        <a:t>Form feed</a:t>
                      </a:r>
                    </a:p>
                  </a:txBody>
                </a:tc>
              </a:tr>
              <a:tr h="0">
                <a:tc>
                  <a:txBody>
                    <a:bodyPr/>
                    <a:lstStyle/>
                    <a:p>
                      <a:pPr lvl="0" indent="0" marL="0">
                        <a:buNone/>
                      </a:pPr>
                      <a:r>
                        <a:rPr>
                          <a:latin typeface="Courier"/>
                        </a:rPr>
                        <a:t>\n</a:t>
                      </a:r>
                    </a:p>
                  </a:txBody>
                </a:tc>
                <a:tc>
                  <a:txBody>
                    <a:bodyPr/>
                    <a:lstStyle/>
                    <a:p>
                      <a:pPr lvl="0" indent="0" marL="0">
                        <a:buNone/>
                      </a:pPr>
                      <a:r>
                        <a:rPr/>
                        <a:t>Newline</a:t>
                      </a:r>
                    </a:p>
                  </a:txBody>
                </a:tc>
              </a:tr>
              <a:tr h="0">
                <a:tc>
                  <a:txBody>
                    <a:bodyPr/>
                    <a:lstStyle/>
                    <a:p>
                      <a:pPr lvl="0" indent="0" marL="0">
                        <a:buNone/>
                      </a:pPr>
                      <a:r>
                        <a:rPr>
                          <a:latin typeface="Courier"/>
                        </a:rPr>
                        <a:t>\r</a:t>
                      </a:r>
                    </a:p>
                  </a:txBody>
                </a:tc>
                <a:tc>
                  <a:txBody>
                    <a:bodyPr/>
                    <a:lstStyle/>
                    <a:p>
                      <a:pPr lvl="0" indent="0" marL="0">
                        <a:buNone/>
                      </a:pPr>
                      <a:r>
                        <a:rPr/>
                        <a:t>Return</a:t>
                      </a:r>
                    </a:p>
                  </a:txBody>
                </a:tc>
              </a:tr>
              <a:tr h="0">
                <a:tc>
                  <a:txBody>
                    <a:bodyPr/>
                    <a:lstStyle/>
                    <a:p>
                      <a:pPr lvl="0" indent="0" marL="0">
                        <a:buNone/>
                      </a:pPr>
                      <a:r>
                        <a:rPr>
                          <a:latin typeface="Courier"/>
                        </a:rPr>
                        <a:t>\t</a:t>
                      </a:r>
                    </a:p>
                  </a:txBody>
                </a:tc>
                <a:tc>
                  <a:txBody>
                    <a:bodyPr/>
                    <a:lstStyle/>
                    <a:p>
                      <a:pPr lvl="0" indent="0" marL="0">
                        <a:buNone/>
                      </a:pPr>
                      <a:r>
                        <a:rPr/>
                        <a:t>Horizontal Tab</a:t>
                      </a:r>
                    </a:p>
                  </a:txBody>
                </a:tc>
              </a:tr>
              <a:tr h="0">
                <a:tc>
                  <a:txBody>
                    <a:bodyPr/>
                    <a:lstStyle/>
                    <a:p>
                      <a:pPr lvl="0" indent="0" marL="0">
                        <a:buNone/>
                      </a:pPr>
                      <a:r>
                        <a:rPr>
                          <a:latin typeface="Courier"/>
                        </a:rPr>
                        <a:t>\v</a:t>
                      </a:r>
                    </a:p>
                  </a:txBody>
                </a:tc>
                <a:tc>
                  <a:txBody>
                    <a:bodyPr/>
                    <a:lstStyle/>
                    <a:p>
                      <a:pPr lvl="0" indent="0" marL="0">
                        <a:buNone/>
                      </a:pPr>
                      <a:r>
                        <a:rPr/>
                        <a:t>Vertical Tab</a:t>
                      </a:r>
                    </a:p>
                  </a:txBody>
                </a:tc>
              </a:tr>
              <a:tr h="0">
                <a:tc>
                  <a:txBody>
                    <a:bodyPr/>
                    <a:lstStyle/>
                    <a:p>
                      <a:pPr lvl="0" indent="0" marL="0">
                        <a:buNone/>
                      </a:pPr>
                      <a:r>
                        <a:rPr>
                          <a:latin typeface="Courier"/>
                        </a:rPr>
                        <a:t>\\\             | Backslash             | |</a:t>
                      </a:r>
                      <a:r>
                        <a:rPr/>
                        <a:t>'</a:t>
                      </a:r>
                      <a:r>
                        <a:rPr>
                          <a:latin typeface="Courier"/>
                        </a:rPr>
                        <a:t>| Single quotation mark | |</a:t>
                      </a:r>
                      <a:r>
                        <a:rPr/>
                        <a:t>"</a:t>
                      </a:r>
                      <a:r>
                        <a:rPr>
                          <a:latin typeface="Courier"/>
                        </a:rPr>
                        <a:t>| Double quotation mark | |</a:t>
                      </a:r>
                      <a:r>
                        <a:rPr/>
                        <a:t>?</a:t>
                      </a:r>
                      <a:r>
                        <a:rPr>
                          <a:latin typeface="Courier"/>
                        </a:rPr>
                        <a:t>| Question mark         | |</a:t>
                      </a:r>
                      <a:r>
                        <a:rPr/>
                        <a:t>\0`</a:t>
                      </a:r>
                    </a:p>
                  </a:txBody>
                </a:tc>
                <a:tc>
                  <a:txBody>
                    <a:bodyPr/>
                    <a:lstStyle/>
                    <a:p>
                      <a:pPr lvl="0" indent="0" marL="0">
                        <a:buNone/>
                      </a:pPr>
                      <a:r>
                        <a:rPr/>
                        <a:t>Null character</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Functional Console Programming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5. String Literals</a:t>
            </a:r>
          </a:p>
          <a:p>
            <a:pPr lvl="0" indent="0" marL="0">
              <a:buNone/>
            </a:pPr>
            <a:r>
              <a:rPr/>
              <a:t>A string literal is a string of characters surrounded by double quotation marks. As an example:</a:t>
            </a:r>
          </a:p>
          <a:p>
            <a:pPr lvl="0" indent="0">
              <a:buNone/>
            </a:pPr>
            <a:r>
              <a:rPr>
                <a:solidFill>
                  <a:srgbClr val="4070A0"/>
                </a:solidFill>
                <a:latin typeface="Courier"/>
              </a:rPr>
              <a:t>"good"</a:t>
            </a:r>
            <a:r>
              <a:rPr>
                <a:latin typeface="Courier"/>
              </a:rPr>
              <a:t>                  </a:t>
            </a:r>
            <a:r>
              <a:rPr i="1">
                <a:solidFill>
                  <a:srgbClr val="60A0B0"/>
                </a:solidFill>
                <a:latin typeface="Courier"/>
              </a:rPr>
              <a:t>//string constant</a:t>
            </a:r>
            <a:br/>
            <a:r>
              <a:rPr>
                <a:solidFill>
                  <a:srgbClr val="4070A0"/>
                </a:solidFill>
                <a:latin typeface="Courier"/>
              </a:rPr>
              <a:t>""</a:t>
            </a:r>
            <a:r>
              <a:rPr>
                <a:latin typeface="Courier"/>
              </a:rPr>
              <a:t>                     </a:t>
            </a:r>
            <a:r>
              <a:rPr i="1">
                <a:solidFill>
                  <a:srgbClr val="60A0B0"/>
                </a:solidFill>
                <a:latin typeface="Courier"/>
              </a:rPr>
              <a:t>//null string constant</a:t>
            </a:r>
            <a:br/>
            <a:r>
              <a:rPr>
                <a:solidFill>
                  <a:srgbClr val="4070A0"/>
                </a:solidFill>
                <a:latin typeface="Courier"/>
              </a:rPr>
              <a:t>"      "</a:t>
            </a:r>
            <a:r>
              <a:rPr>
                <a:latin typeface="Courier"/>
              </a:rPr>
              <a:t>               </a:t>
            </a:r>
            <a:r>
              <a:rPr i="1">
                <a:solidFill>
                  <a:srgbClr val="60A0B0"/>
                </a:solidFill>
                <a:latin typeface="Courier"/>
              </a:rPr>
              <a:t>//string constant of six white space</a:t>
            </a:r>
            <a:br/>
            <a:r>
              <a:rPr>
                <a:solidFill>
                  <a:srgbClr val="4070A0"/>
                </a:solidFill>
                <a:latin typeface="Courier"/>
              </a:rPr>
              <a:t>"x"</a:t>
            </a:r>
            <a:r>
              <a:rPr>
                <a:latin typeface="Courier"/>
              </a:rPr>
              <a:t>                    </a:t>
            </a:r>
            <a:r>
              <a:rPr i="1">
                <a:solidFill>
                  <a:srgbClr val="60A0B0"/>
                </a:solidFill>
                <a:latin typeface="Courier"/>
              </a:rPr>
              <a:t>//string constant having a single character.</a:t>
            </a:r>
            <a:br/>
            <a:r>
              <a:rPr>
                <a:solidFill>
                  <a:srgbClr val="4070A0"/>
                </a:solidFill>
                <a:latin typeface="Courier"/>
              </a:rPr>
              <a:t>"Earth is round\n"</a:t>
            </a:r>
            <a:r>
              <a:rPr>
                <a:latin typeface="Courier"/>
              </a:rPr>
              <a:t>         </a:t>
            </a:r>
            <a:r>
              <a:rPr i="1">
                <a:solidFill>
                  <a:srgbClr val="60A0B0"/>
                </a:solidFill>
                <a:latin typeface="Courier"/>
              </a:rPr>
              <a:t>//prints string with a newline</a:t>
            </a:r>
          </a:p>
          <a:p>
            <a:pPr lvl="0" indent="0" marL="0">
              <a:spcBef>
                <a:spcPts val="3000"/>
              </a:spcBef>
              <a:buNone/>
            </a:pPr>
            <a:r>
              <a:rPr b="1"/>
              <a:t>Constants</a:t>
            </a:r>
          </a:p>
          <a:p>
            <a:pPr lvl="0" indent="0" marL="0">
              <a:buNone/>
            </a:pPr>
            <a:r>
              <a:rPr/>
              <a:t>The const keyword can be used to declare a variable whose value cannot be modified. This will result in a constant. As an example,</a:t>
            </a:r>
          </a:p>
          <a:p>
            <a:pPr lvl="0" indent="0">
              <a:buNone/>
            </a:pPr>
            <a:r>
              <a:rPr>
                <a:solidFill>
                  <a:srgbClr val="902000"/>
                </a:solidFill>
                <a:latin typeface="Courier"/>
              </a:rPr>
              <a:t>const</a:t>
            </a:r>
            <a:r>
              <a:rPr>
                <a:latin typeface="Courier"/>
              </a:rPr>
              <a:t> </a:t>
            </a:r>
            <a:r>
              <a:rPr>
                <a:solidFill>
                  <a:srgbClr val="902000"/>
                </a:solidFill>
                <a:latin typeface="Courier"/>
              </a:rPr>
              <a:t>double</a:t>
            </a:r>
            <a:r>
              <a:rPr>
                <a:latin typeface="Courier"/>
              </a:rPr>
              <a:t> PI </a:t>
            </a:r>
            <a:r>
              <a:rPr>
                <a:solidFill>
                  <a:srgbClr val="666666"/>
                </a:solidFill>
                <a:latin typeface="Courier"/>
              </a:rPr>
              <a:t>=</a:t>
            </a:r>
            <a:r>
              <a:rPr>
                <a:latin typeface="Courier"/>
              </a:rPr>
              <a:t> </a:t>
            </a:r>
            <a:r>
              <a:rPr>
                <a:solidFill>
                  <a:srgbClr val="40A070"/>
                </a:solidFill>
                <a:latin typeface="Courier"/>
              </a:rPr>
              <a:t>3.14</a:t>
            </a:r>
            <a:r>
              <a:rPr>
                <a:solidFill>
                  <a:srgbClr val="666666"/>
                </a:solidFill>
                <a:latin typeface="Courier"/>
              </a:rPr>
              <a:t>;</a:t>
            </a:r>
          </a:p>
          <a:p>
            <a:pPr lvl="0" indent="0" marL="0">
              <a:buNone/>
            </a:pPr>
            <a:r>
              <a:rPr/>
              <a:t>We’ve introduced the keyword const. PI is a symbolic constant in this context; its value cannot be modified.</a:t>
            </a:r>
          </a:p>
          <a:p>
            <a:pPr lvl="0" indent="0">
              <a:buNone/>
            </a:pPr>
            <a:r>
              <a:rPr>
                <a:solidFill>
                  <a:srgbClr val="902000"/>
                </a:solidFill>
                <a:latin typeface="Courier"/>
              </a:rPr>
              <a:t>const</a:t>
            </a:r>
            <a:r>
              <a:rPr>
                <a:latin typeface="Courier"/>
              </a:rPr>
              <a:t> </a:t>
            </a:r>
            <a:r>
              <a:rPr>
                <a:solidFill>
                  <a:srgbClr val="902000"/>
                </a:solidFill>
                <a:latin typeface="Courier"/>
              </a:rPr>
              <a:t>double</a:t>
            </a:r>
            <a:r>
              <a:rPr>
                <a:latin typeface="Courier"/>
              </a:rPr>
              <a:t> PI </a:t>
            </a:r>
            <a:r>
              <a:rPr>
                <a:solidFill>
                  <a:srgbClr val="666666"/>
                </a:solidFill>
                <a:latin typeface="Courier"/>
              </a:rPr>
              <a:t>=</a:t>
            </a:r>
            <a:r>
              <a:rPr>
                <a:latin typeface="Courier"/>
              </a:rPr>
              <a:t> </a:t>
            </a:r>
            <a:r>
              <a:rPr>
                <a:solidFill>
                  <a:srgbClr val="40A070"/>
                </a:solidFill>
                <a:latin typeface="Courier"/>
              </a:rPr>
              <a:t>3.14</a:t>
            </a:r>
            <a:r>
              <a:rPr>
                <a:solidFill>
                  <a:srgbClr val="666666"/>
                </a:solidFill>
                <a:latin typeface="Courier"/>
              </a:rPr>
              <a:t>;</a:t>
            </a:r>
            <a:br/>
            <a:r>
              <a:rPr>
                <a:latin typeface="Courier"/>
              </a:rPr>
              <a:t>PI </a:t>
            </a:r>
            <a:r>
              <a:rPr>
                <a:solidFill>
                  <a:srgbClr val="666666"/>
                </a:solidFill>
                <a:latin typeface="Courier"/>
              </a:rPr>
              <a:t>=</a:t>
            </a:r>
            <a:r>
              <a:rPr>
                <a:latin typeface="Courier"/>
              </a:rPr>
              <a:t> </a:t>
            </a:r>
            <a:r>
              <a:rPr>
                <a:solidFill>
                  <a:srgbClr val="40A070"/>
                </a:solidFill>
                <a:latin typeface="Courier"/>
              </a:rPr>
              <a:t>2.9</a:t>
            </a:r>
            <a:r>
              <a:rPr>
                <a:solidFill>
                  <a:srgbClr val="666666"/>
                </a:solidFill>
                <a:latin typeface="Courier"/>
              </a:rPr>
              <a:t>;</a:t>
            </a:r>
            <a:r>
              <a:rPr>
                <a:latin typeface="Courier"/>
              </a:rPr>
              <a:t> </a:t>
            </a:r>
            <a:r>
              <a:rPr i="1">
                <a:solidFill>
                  <a:srgbClr val="60A0B0"/>
                </a:solidFill>
                <a:latin typeface="Courier"/>
              </a:rPr>
              <a:t>//Error</a:t>
            </a:r>
          </a:p>
          <a:p>
            <a:pPr lvl="0" indent="0" marL="0">
              <a:buNone/>
            </a:pPr>
            <a:r>
              <a:rPr/>
              <a:t>You may also use the </a:t>
            </a:r>
            <a:r>
              <a:rPr>
                <a:latin typeface="Courier"/>
              </a:rPr>
              <a:t>#define</a:t>
            </a:r>
            <a:r>
              <a:rPr/>
              <a:t> preprocessor directive to declare a constant.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Data Types</a:t>
            </a:r>
          </a:p>
        </p:txBody>
      </p:sp>
      <p:sp>
        <p:nvSpPr>
          <p:cNvPr id="4" name="Text Placeholder 3"/>
          <p:cNvSpPr>
            <a:spLocks noGrp="1"/>
          </p:cNvSpPr>
          <p:nvPr>
            <p:ph idx="2" sz="half" type="body"/>
          </p:nvPr>
        </p:nvSpPr>
        <p:spPr/>
        <p:txBody>
          <a:bodyPr/>
          <a:lstStyle/>
          <a:p>
            <a:pPr lvl="0" indent="0" marL="0">
              <a:buNone/>
            </a:pPr>
            <a:r>
              <a:rPr/>
              <a:t>In this course, you will learn about basic data types in C programming, such as int, float, and char.</a:t>
            </a:r>
          </a:p>
          <a:p>
            <a:pPr lvl="0" indent="0" marL="0">
              <a:buNone/>
            </a:pPr>
            <a:r>
              <a:rPr/>
              <a:t>Data types are variable declarations in C programming. The kind and quantity of data linked with variables are determined by this. As an example,</a:t>
            </a:r>
          </a:p>
          <a:p>
            <a:pPr lvl="0" indent="0">
              <a:buNone/>
            </a:pPr>
            <a:r>
              <a:rPr>
                <a:solidFill>
                  <a:srgbClr val="902000"/>
                </a:solidFill>
                <a:latin typeface="Courier"/>
              </a:rPr>
              <a:t>int</a:t>
            </a:r>
            <a:r>
              <a:rPr>
                <a:latin typeface="Courier"/>
              </a:rPr>
              <a:t> myVar</a:t>
            </a:r>
            <a:r>
              <a:rPr>
                <a:solidFill>
                  <a:srgbClr val="666666"/>
                </a:solidFill>
                <a:latin typeface="Courier"/>
              </a:rPr>
              <a:t>;</a:t>
            </a:r>
          </a:p>
          <a:p>
            <a:pPr lvl="0" indent="0" marL="0">
              <a:buNone/>
            </a:pPr>
            <a:r>
              <a:rPr/>
              <a:t>In this case, </a:t>
            </a:r>
            <a:r>
              <a:rPr>
                <a:latin typeface="Courier"/>
              </a:rPr>
              <a:t>myVar</a:t>
            </a:r>
            <a:r>
              <a:rPr/>
              <a:t> is an </a:t>
            </a:r>
            <a:r>
              <a:rPr>
                <a:latin typeface="Courier"/>
              </a:rPr>
              <a:t>int</a:t>
            </a:r>
            <a:r>
              <a:rPr/>
              <a:t> (integer) variable. </a:t>
            </a:r>
            <a:r>
              <a:rPr>
                <a:latin typeface="Courier"/>
              </a:rPr>
              <a:t>int</a:t>
            </a:r>
            <a:r>
              <a:rPr/>
              <a:t> has a size of 4 bytes.</a:t>
            </a:r>
          </a:p>
          <a:p>
            <a:pPr lvl="0" indent="0" marL="0">
              <a:spcBef>
                <a:spcPts val="3000"/>
              </a:spcBef>
              <a:buNone/>
            </a:pPr>
            <a:r>
              <a:rPr b="1"/>
              <a:t>Basic types</a:t>
            </a:r>
          </a:p>
          <a:p>
            <a:pPr lvl="0" indent="0" marL="0">
              <a:buNone/>
            </a:pPr>
            <a:r>
              <a:rPr/>
              <a:t>Here’s a table containing commonly used types in C programming for quick access.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Type</a:t>
                      </a:r>
                    </a:p>
                  </a:txBody>
                  <a:tcPr/>
                </a:tc>
                <a:tc>
                  <a:txBody>
                    <a:bodyPr/>
                    <a:lstStyle/>
                    <a:p>
                      <a:pPr lvl="0" indent="0" marL="0">
                        <a:buNone/>
                      </a:pPr>
                      <a:r>
                        <a:rPr/>
                        <a:t>Size(bytes)</a:t>
                      </a:r>
                    </a:p>
                  </a:txBody>
                  <a:tcPr/>
                </a:tc>
                <a:tc>
                  <a:txBody>
                    <a:bodyPr/>
                    <a:lstStyle/>
                    <a:p>
                      <a:pPr lvl="0" indent="0" marL="0">
                        <a:buNone/>
                      </a:pPr>
                      <a:r>
                        <a:rPr/>
                        <a:t>Format Specifiers</a:t>
                      </a:r>
                    </a:p>
                  </a:txBody>
                  <a:tcPr/>
                </a:tc>
              </a:tr>
              <a:tr h="0">
                <a:tc>
                  <a:txBody>
                    <a:bodyPr/>
                    <a:lstStyle/>
                    <a:p>
                      <a:pPr lvl="0" indent="0" marL="0">
                        <a:buNone/>
                      </a:pPr>
                      <a:r>
                        <a:rPr/>
                        <a:t>int</a:t>
                      </a:r>
                    </a:p>
                  </a:txBody>
                </a:tc>
                <a:tc>
                  <a:txBody>
                    <a:bodyPr/>
                    <a:lstStyle/>
                    <a:p>
                      <a:pPr lvl="0" indent="0" marL="0">
                        <a:buNone/>
                      </a:pPr>
                      <a:r>
                        <a:rPr/>
                        <a:t>at least 2, usually 4</a:t>
                      </a:r>
                    </a:p>
                  </a:txBody>
                </a:tc>
                <a:tc>
                  <a:txBody>
                    <a:bodyPr/>
                    <a:lstStyle/>
                    <a:p>
                      <a:pPr lvl="0" indent="0" marL="0">
                        <a:buNone/>
                      </a:pPr>
                      <a:r>
                        <a:rPr/>
                        <a:t>%d %i</a:t>
                      </a:r>
                    </a:p>
                  </a:txBody>
                </a:tc>
              </a:tr>
              <a:tr h="0">
                <a:tc>
                  <a:txBody>
                    <a:bodyPr/>
                    <a:lstStyle/>
                    <a:p>
                      <a:pPr lvl="0" indent="0" marL="0">
                        <a:buNone/>
                      </a:pPr>
                      <a:r>
                        <a:rPr/>
                        <a:t>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float</a:t>
                      </a:r>
                    </a:p>
                  </a:txBody>
                </a:tc>
                <a:tc>
                  <a:txBody>
                    <a:bodyPr/>
                    <a:lstStyle/>
                    <a:p>
                      <a:pPr lvl="0" indent="0" marL="0">
                        <a:buNone/>
                      </a:pPr>
                      <a:r>
                        <a:rPr/>
                        <a:t>4</a:t>
                      </a:r>
                    </a:p>
                  </a:txBody>
                </a:tc>
                <a:tc>
                  <a:txBody>
                    <a:bodyPr/>
                    <a:lstStyle/>
                    <a:p>
                      <a:pPr lvl="0" indent="0" marL="0">
                        <a:buNone/>
                      </a:pPr>
                      <a:r>
                        <a:rPr/>
                        <a:t>%f</a:t>
                      </a:r>
                    </a:p>
                  </a:txBody>
                </a:tc>
              </a:tr>
              <a:tr h="0">
                <a:tc>
                  <a:txBody>
                    <a:bodyPr/>
                    <a:lstStyle/>
                    <a:p>
                      <a:pPr lvl="0" indent="0" marL="0">
                        <a:buNone/>
                      </a:pPr>
                      <a:r>
                        <a:rPr/>
                        <a:t>double</a:t>
                      </a:r>
                    </a:p>
                  </a:txBody>
                </a:tc>
                <a:tc>
                  <a:txBody>
                    <a:bodyPr/>
                    <a:lstStyle/>
                    <a:p>
                      <a:pPr lvl="0" indent="0" marL="0">
                        <a:buNone/>
                      </a:pPr>
                      <a:r>
                        <a:rPr/>
                        <a:t>8</a:t>
                      </a:r>
                    </a:p>
                  </a:txBody>
                </a:tc>
                <a:tc>
                  <a:txBody>
                    <a:bodyPr/>
                    <a:lstStyle/>
                    <a:p>
                      <a:pPr lvl="0" indent="0" marL="0">
                        <a:buNone/>
                      </a:pPr>
                      <a:r>
                        <a:rPr/>
                        <a:t>%lf</a:t>
                      </a:r>
                    </a:p>
                  </a:txBody>
                </a:tc>
              </a:tr>
              <a:tr h="0">
                <a:tc>
                  <a:txBody>
                    <a:bodyPr/>
                    <a:lstStyle/>
                    <a:p>
                      <a:pPr lvl="0" indent="0" marL="0">
                        <a:buNone/>
                      </a:pPr>
                      <a:r>
                        <a:rPr/>
                        <a:t>short int</a:t>
                      </a:r>
                    </a:p>
                  </a:txBody>
                </a:tc>
                <a:tc>
                  <a:txBody>
                    <a:bodyPr/>
                    <a:lstStyle/>
                    <a:p>
                      <a:pPr lvl="0" indent="0" marL="0">
                        <a:buNone/>
                      </a:pPr>
                      <a:r>
                        <a:rPr/>
                        <a:t>2 usually</a:t>
                      </a:r>
                    </a:p>
                  </a:txBody>
                </a:tc>
                <a:tc>
                  <a:txBody>
                    <a:bodyPr/>
                    <a:lstStyle/>
                    <a:p>
                      <a:pPr lvl="0" indent="0" marL="0">
                        <a:buNone/>
                      </a:pPr>
                      <a:r>
                        <a:rPr/>
                        <a:t>%hd</a:t>
                      </a:r>
                    </a:p>
                  </a:txBody>
                </a:tc>
              </a:tr>
              <a:tr h="0">
                <a:tc>
                  <a:txBody>
                    <a:bodyPr/>
                    <a:lstStyle/>
                    <a:p>
                      <a:pPr lvl="0" indent="0" marL="0">
                        <a:buNone/>
                      </a:pPr>
                      <a:r>
                        <a:rPr/>
                        <a:t>unsigned int</a:t>
                      </a:r>
                    </a:p>
                  </a:txBody>
                </a:tc>
                <a:tc>
                  <a:txBody>
                    <a:bodyPr/>
                    <a:lstStyle/>
                    <a:p>
                      <a:pPr lvl="0" indent="0" marL="0">
                        <a:buNone/>
                      </a:pPr>
                      <a:r>
                        <a:rPr/>
                        <a:t>at least 2, usually 4</a:t>
                      </a:r>
                    </a:p>
                  </a:txBody>
                </a:tc>
                <a:tc>
                  <a:txBody>
                    <a:bodyPr/>
                    <a:lstStyle/>
                    <a:p>
                      <a:pPr lvl="0" indent="0" marL="0">
                        <a:buNone/>
                      </a:pPr>
                      <a:r>
                        <a:rPr/>
                        <a:t>%u</a:t>
                      </a:r>
                    </a:p>
                  </a:txBody>
                </a:tc>
              </a:tr>
              <a:tr h="0">
                <a:tc>
                  <a:txBody>
                    <a:bodyPr/>
                    <a:lstStyle/>
                    <a:p>
                      <a:pPr lvl="0" indent="0" marL="0">
                        <a:buNone/>
                      </a:pPr>
                      <a:r>
                        <a:rPr/>
                        <a:t>long int</a:t>
                      </a:r>
                    </a:p>
                  </a:txBody>
                </a:tc>
                <a:tc>
                  <a:txBody>
                    <a:bodyPr/>
                    <a:lstStyle/>
                    <a:p>
                      <a:pPr lvl="0" indent="0" marL="0">
                        <a:buNone/>
                      </a:pPr>
                      <a:r>
                        <a:rPr/>
                        <a:t>at least 4, usually 8</a:t>
                      </a:r>
                    </a:p>
                  </a:txBody>
                </a:tc>
                <a:tc>
                  <a:txBody>
                    <a:bodyPr/>
                    <a:lstStyle/>
                    <a:p>
                      <a:pPr lvl="0" indent="0" marL="0">
                        <a:buNone/>
                      </a:pPr>
                      <a:r>
                        <a:rPr/>
                        <a:t>%ld %li</a:t>
                      </a:r>
                    </a:p>
                  </a:txBody>
                </a:tc>
              </a:tr>
              <a:tr h="0">
                <a:tc>
                  <a:txBody>
                    <a:bodyPr/>
                    <a:lstStyle/>
                    <a:p>
                      <a:pPr lvl="0" indent="0" marL="0">
                        <a:buNone/>
                      </a:pPr>
                      <a:r>
                        <a:rPr/>
                        <a:t>long long int</a:t>
                      </a:r>
                    </a:p>
                  </a:txBody>
                </a:tc>
                <a:tc>
                  <a:txBody>
                    <a:bodyPr/>
                    <a:lstStyle/>
                    <a:p>
                      <a:pPr lvl="0" indent="0" marL="0">
                        <a:buNone/>
                      </a:pPr>
                      <a:r>
                        <a:rPr/>
                        <a:t>at least 8</a:t>
                      </a:r>
                    </a:p>
                  </a:txBody>
                </a:tc>
                <a:tc>
                  <a:txBody>
                    <a:bodyPr/>
                    <a:lstStyle/>
                    <a:p>
                      <a:pPr lvl="0" indent="0" marL="0">
                        <a:buNone/>
                      </a:pPr>
                      <a:r>
                        <a:rPr/>
                        <a:t>%lld %lli</a:t>
                      </a:r>
                    </a:p>
                  </a:txBody>
                </a:tc>
              </a:tr>
              <a:tr h="0">
                <a:tc>
                  <a:txBody>
                    <a:bodyPr/>
                    <a:lstStyle/>
                    <a:p>
                      <a:pPr lvl="0" indent="0" marL="0">
                        <a:buNone/>
                      </a:pPr>
                      <a:r>
                        <a:rPr/>
                        <a:t>unsigned long int</a:t>
                      </a:r>
                    </a:p>
                  </a:txBody>
                </a:tc>
                <a:tc>
                  <a:txBody>
                    <a:bodyPr/>
                    <a:lstStyle/>
                    <a:p>
                      <a:pPr lvl="0" indent="0" marL="0">
                        <a:buNone/>
                      </a:pPr>
                      <a:r>
                        <a:rPr/>
                        <a:t>at least 4</a:t>
                      </a:r>
                    </a:p>
                  </a:txBody>
                </a:tc>
                <a:tc>
                  <a:txBody>
                    <a:bodyPr/>
                    <a:lstStyle/>
                    <a:p>
                      <a:pPr lvl="0" indent="0" marL="0">
                        <a:buNone/>
                      </a:pPr>
                      <a:r>
                        <a:rPr/>
                        <a:t>%lu</a:t>
                      </a:r>
                    </a:p>
                  </a:txBody>
                </a:tc>
              </a:tr>
              <a:tr h="0">
                <a:tc>
                  <a:txBody>
                    <a:bodyPr/>
                    <a:lstStyle/>
                    <a:p>
                      <a:pPr lvl="0" indent="0" marL="0">
                        <a:buNone/>
                      </a:pPr>
                      <a:r>
                        <a:rPr/>
                        <a:t>unsigned long long int</a:t>
                      </a:r>
                    </a:p>
                  </a:txBody>
                </a:tc>
                <a:tc>
                  <a:txBody>
                    <a:bodyPr/>
                    <a:lstStyle/>
                    <a:p>
                      <a:pPr lvl="0" indent="0" marL="0">
                        <a:buNone/>
                      </a:pPr>
                      <a:r>
                        <a:rPr/>
                        <a:t>at least 8</a:t>
                      </a:r>
                    </a:p>
                  </a:txBody>
                </a:tc>
                <a:tc>
                  <a:txBody>
                    <a:bodyPr/>
                    <a:lstStyle/>
                    <a:p>
                      <a:pPr lvl="0" indent="0" marL="0">
                        <a:buNone/>
                      </a:pPr>
                      <a:r>
                        <a:rPr/>
                        <a:t>%llu</a:t>
                      </a:r>
                    </a:p>
                  </a:txBody>
                </a:tc>
              </a:tr>
              <a:tr h="0">
                <a:tc>
                  <a:txBody>
                    <a:bodyPr/>
                    <a:lstStyle/>
                    <a:p>
                      <a:pPr lvl="0" indent="0" marL="0">
                        <a:buNone/>
                      </a:pPr>
                      <a:r>
                        <a:rPr/>
                        <a:t>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usigned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long double</a:t>
                      </a:r>
                    </a:p>
                  </a:txBody>
                </a:tc>
                <a:tc>
                  <a:txBody>
                    <a:bodyPr/>
                    <a:lstStyle/>
                    <a:p>
                      <a:pPr lvl="0" indent="0" marL="0">
                        <a:buNone/>
                      </a:pPr>
                      <a:r>
                        <a:rPr/>
                        <a:t>at least 10, usually 12 or 16</a:t>
                      </a:r>
                    </a:p>
                  </a:txBody>
                </a:tc>
                <a:tc>
                  <a:txBody>
                    <a:bodyPr/>
                    <a:lstStyle/>
                    <a:p>
                      <a:pPr lvl="0" indent="0" marL="0">
                        <a:buNone/>
                      </a:pPr>
                      <a:r>
                        <a:rPr/>
                        <a:t>%Lf</a:t>
                      </a:r>
                    </a:p>
                  </a:txBody>
                </a:tc>
              </a:tr>
            </a:tbl>
          </a:graphicData>
        </a:graphic>
      </p:graphicFrame>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int</a:t>
                </a:r>
              </a:p>
              <a:p>
                <a:pPr lvl="0" indent="0" marL="0">
                  <a:buNone/>
                </a:pPr>
                <a:r>
                  <a:rPr/>
                  <a:t>Integers are entire integers with zero, positive, and negative values but no decimal values. For instance, </a:t>
                </a:r>
                <a14:m>
                  <m:oMath xmlns:m="http://schemas.openxmlformats.org/officeDocument/2006/math">
                    <m:r>
                      <m:t>0</m:t>
                    </m:r>
                  </m:oMath>
                </a14:m>
                <a:r>
                  <a:rPr/>
                  <a:t>, </a:t>
                </a:r>
                <a14:m>
                  <m:oMath xmlns:m="http://schemas.openxmlformats.org/officeDocument/2006/math">
                    <m:r>
                      <m:rPr>
                        <m:sty m:val="p"/>
                      </m:rPr>
                      <m:t>−</m:t>
                    </m:r>
                    <m:r>
                      <m:t>5</m:t>
                    </m:r>
                  </m:oMath>
                </a14:m>
                <a:r>
                  <a:rPr/>
                  <a:t>, and </a:t>
                </a:r>
                <a14:m>
                  <m:oMath xmlns:m="http://schemas.openxmlformats.org/officeDocument/2006/math">
                    <m:r>
                      <m:t>10</m:t>
                    </m:r>
                  </m:oMath>
                </a14:m>
              </a:p>
              <a:p>
                <a:pPr lvl="0" indent="0" marL="0">
                  <a:buNone/>
                </a:pPr>
                <a:r>
                  <a:rPr/>
                  <a:t>In order to declare an integer variable, we can use </a:t>
                </a:r>
                <a:r>
                  <a:rPr>
                    <a:latin typeface="Courier"/>
                  </a:rPr>
                  <a:t>int</a:t>
                </a:r>
                <a:r>
                  <a:rPr/>
                  <a:t>.</a:t>
                </a:r>
              </a:p>
              <a:p>
                <a:pPr lvl="0" indent="0">
                  <a:buNone/>
                </a:pPr>
                <a:r>
                  <a:rPr>
                    <a:solidFill>
                      <a:srgbClr val="902000"/>
                    </a:solidFill>
                    <a:latin typeface="Courier"/>
                  </a:rPr>
                  <a:t>int</a:t>
                </a:r>
                <a:r>
                  <a:rPr>
                    <a:latin typeface="Courier"/>
                  </a:rPr>
                  <a:t> id</a:t>
                </a:r>
                <a:r>
                  <a:rPr>
                    <a:solidFill>
                      <a:srgbClr val="666666"/>
                    </a:solidFill>
                    <a:latin typeface="Courier"/>
                  </a:rPr>
                  <a:t>;</a:t>
                </a:r>
              </a:p>
              <a:p>
                <a:pPr lvl="0" indent="0" marL="0">
                  <a:buNone/>
                </a:pPr>
                <a:r>
                  <a:rPr/>
                  <a:t>In this case, id is an integer variable.</a:t>
                </a:r>
              </a:p>
              <a:p>
                <a:pPr lvl="0" indent="0" marL="0">
                  <a:buNone/>
                </a:pPr>
                <a:r>
                  <a:rPr/>
                  <a:t>In C programming, you can define many variables at the same time. As an example,</a:t>
                </a:r>
              </a:p>
              <a:p>
                <a:pPr lvl="0" indent="0">
                  <a:buNone/>
                </a:pPr>
                <a:r>
                  <a:rPr>
                    <a:solidFill>
                      <a:srgbClr val="902000"/>
                    </a:solidFill>
                    <a:latin typeface="Courier"/>
                  </a:rPr>
                  <a:t>int</a:t>
                </a:r>
                <a:r>
                  <a:rPr>
                    <a:latin typeface="Courier"/>
                  </a:rPr>
                  <a:t> id</a:t>
                </a:r>
                <a:r>
                  <a:rPr>
                    <a:solidFill>
                      <a:srgbClr val="666666"/>
                    </a:solidFill>
                    <a:latin typeface="Courier"/>
                  </a:rPr>
                  <a:t>,</a:t>
                </a:r>
                <a:r>
                  <a:rPr>
                    <a:latin typeface="Courier"/>
                  </a:rPr>
                  <a:t> age</a:t>
                </a:r>
                <a:r>
                  <a:rPr>
                    <a:solidFill>
                      <a:srgbClr val="666666"/>
                    </a:solidFill>
                    <a:latin typeface="Courier"/>
                  </a:rPr>
                  <a:t>;</a:t>
                </a:r>
              </a:p>
              <a:p>
                <a:pPr lvl="0" indent="0" marL="0">
                  <a:buNone/>
                </a:pPr>
                <a:r>
                  <a:rPr/>
                  <a:t>Integers are typically </a:t>
                </a:r>
                <a14:m>
                  <m:oMath xmlns:m="http://schemas.openxmlformats.org/officeDocument/2006/math">
                    <m:r>
                      <m:rPr>
                        <m:nor/>
                        <m:sty m:val="p"/>
                      </m:rPr>
                      <m:t>4 bytes</m:t>
                    </m:r>
                  </m:oMath>
                </a14:m>
                <a:r>
                  <a:rPr/>
                  <a:t> in size (</a:t>
                </a:r>
                <a14:m>
                  <m:oMath xmlns:m="http://schemas.openxmlformats.org/officeDocument/2006/math">
                    <m:r>
                      <m:rPr>
                        <m:nor/>
                        <m:sty m:val="p"/>
                      </m:rPr>
                      <m:t>32 bits</m:t>
                    </m:r>
                  </m:oMath>
                </a14:m>
                <a:r>
                  <a:rPr/>
                  <a:t>). It may also take $2^{32} $ different states from </a:t>
                </a:r>
                <a14:m>
                  <m:oMath xmlns:m="http://schemas.openxmlformats.org/officeDocument/2006/math">
                    <m:r>
                      <m:rPr>
                        <m:sty m:val="p"/>
                      </m:rPr>
                      <m:t>−</m:t>
                    </m:r>
                    <m:r>
                      <m:t>2147483648</m:t>
                    </m:r>
                  </m:oMath>
                </a14:m>
                <a:r>
                  <a:rPr/>
                  <a:t> to </a:t>
                </a:r>
                <a14:m>
                  <m:oMath xmlns:m="http://schemas.openxmlformats.org/officeDocument/2006/math">
                    <m:r>
                      <m:t>2147483647</m:t>
                    </m:r>
                  </m:oMath>
                </a14:m>
                <a:r>
                  <a:rPr/>
                  <a:t>.</a:t>
                </a:r>
              </a:p>
              <a:p>
                <a:pPr lvl="0" indent="0" marL="0">
                  <a:spcBef>
                    <a:spcPts val="3000"/>
                  </a:spcBef>
                  <a:buNone/>
                </a:pPr>
                <a:r>
                  <a:rPr b="1"/>
                  <a:t>float and double</a:t>
                </a:r>
              </a:p>
              <a:p>
                <a:pPr lvl="0" indent="0" marL="0">
                  <a:buNone/>
                </a:pPr>
                <a:r>
                  <a:rPr/>
                  <a:t>Real values are stored in float and double variables.</a:t>
                </a:r>
              </a:p>
              <a:p>
                <a:pPr lvl="0" indent="0">
                  <a:buNone/>
                </a:pPr>
                <a:r>
                  <a:rPr>
                    <a:solidFill>
                      <a:srgbClr val="902000"/>
                    </a:solidFill>
                    <a:latin typeface="Courier"/>
                  </a:rPr>
                  <a:t>float</a:t>
                </a:r>
                <a:r>
                  <a:rPr>
                    <a:latin typeface="Courier"/>
                  </a:rPr>
                  <a:t> salary</a:t>
                </a:r>
                <a:r>
                  <a:rPr>
                    <a:solidFill>
                      <a:srgbClr val="666666"/>
                    </a:solidFill>
                    <a:latin typeface="Courier"/>
                  </a:rPr>
                  <a:t>;</a:t>
                </a:r>
                <a:br/>
                <a:r>
                  <a:rPr>
                    <a:solidFill>
                      <a:srgbClr val="902000"/>
                    </a:solidFill>
                    <a:latin typeface="Courier"/>
                  </a:rPr>
                  <a:t>double</a:t>
                </a:r>
                <a:r>
                  <a:rPr>
                    <a:latin typeface="Courier"/>
                  </a:rPr>
                  <a:t> price</a:t>
                </a:r>
                <a:r>
                  <a:rPr>
                    <a:solidFill>
                      <a:srgbClr val="666666"/>
                    </a:solidFill>
                    <a:latin typeface="Courier"/>
                  </a:rPr>
                  <a:t>;</a:t>
                </a:r>
              </a:p>
              <a:p>
                <a:pPr lvl="0" indent="0" marL="0">
                  <a:buNone/>
                </a:pPr>
                <a:r>
                  <a:rPr/>
                  <a:t>Floating-point numbers in C can also be expressed in exponential form. As an example,</a:t>
                </a:r>
              </a:p>
              <a:p>
                <a:pPr lvl="0" indent="0">
                  <a:buNone/>
                </a:pPr>
                <a:r>
                  <a:rPr>
                    <a:solidFill>
                      <a:srgbClr val="902000"/>
                    </a:solidFill>
                    <a:latin typeface="Courier"/>
                  </a:rPr>
                  <a:t>float</a:t>
                </a:r>
                <a:r>
                  <a:rPr>
                    <a:latin typeface="Courier"/>
                  </a:rPr>
                  <a:t> normalizationFactor </a:t>
                </a:r>
                <a:r>
                  <a:rPr>
                    <a:solidFill>
                      <a:srgbClr val="666666"/>
                    </a:solidFill>
                    <a:latin typeface="Courier"/>
                  </a:rPr>
                  <a:t>=</a:t>
                </a:r>
                <a:r>
                  <a:rPr>
                    <a:latin typeface="Courier"/>
                  </a:rPr>
                  <a:t> </a:t>
                </a:r>
                <a:r>
                  <a:rPr>
                    <a:solidFill>
                      <a:srgbClr val="40A070"/>
                    </a:solidFill>
                    <a:latin typeface="Courier"/>
                  </a:rPr>
                  <a:t>22.442e2</a:t>
                </a:r>
                <a:r>
                  <a:rPr>
                    <a:solidFill>
                      <a:srgbClr val="666666"/>
                    </a:solidFill>
                    <a:latin typeface="Courier"/>
                  </a:rPr>
                  <a:t>;</a:t>
                </a:r>
              </a:p>
              <a:p>
                <a:pPr lvl="0" indent="0" marL="0">
                  <a:buNone/>
                </a:pPr>
                <a:r>
                  <a:rPr/>
                  <a:t>What is the distinction between float and double?</a:t>
                </a:r>
              </a:p>
              <a:p>
                <a:pPr lvl="0" indent="0" marL="0">
                  <a:buNone/>
                </a:pPr>
                <a:r>
                  <a:rPr/>
                  <a:t>Float (single precision float data type) has a size of 4 bytes. And double (double precision float data type) is 8 bytes in size.</a:t>
                </a:r>
              </a:p>
              <a:p>
                <a:pPr lvl="0" indent="0" marL="0">
                  <a:spcBef>
                    <a:spcPts val="3000"/>
                  </a:spcBef>
                  <a:buNone/>
                </a:pPr>
                <a:r>
                  <a:rPr b="1"/>
                  <a:t>char</a:t>
                </a:r>
              </a:p>
              <a:p>
                <a:pPr lvl="0" indent="0" marL="0">
                  <a:buNone/>
                </a:pPr>
                <a:r>
                  <a:rPr/>
                  <a:t>The keyword char is used to declare variables of the character type. As an example,</a:t>
                </a:r>
              </a:p>
              <a:p>
                <a:pPr lvl="0" indent="0">
                  <a:buNone/>
                </a:pPr>
                <a:r>
                  <a:rPr>
                    <a:solidFill>
                      <a:srgbClr val="902000"/>
                    </a:solidFill>
                    <a:latin typeface="Courier"/>
                  </a:rPr>
                  <a:t>char</a:t>
                </a:r>
                <a:r>
                  <a:rPr>
                    <a:latin typeface="Courier"/>
                  </a:rPr>
                  <a:t> test </a:t>
                </a:r>
                <a:r>
                  <a:rPr>
                    <a:solidFill>
                      <a:srgbClr val="666666"/>
                    </a:solidFill>
                    <a:latin typeface="Courier"/>
                  </a:rPr>
                  <a:t>=</a:t>
                </a:r>
                <a:r>
                  <a:rPr>
                    <a:latin typeface="Courier"/>
                  </a:rPr>
                  <a:t> </a:t>
                </a:r>
                <a:r>
                  <a:rPr>
                    <a:solidFill>
                      <a:srgbClr val="4070A0"/>
                    </a:solidFill>
                    <a:latin typeface="Courier"/>
                  </a:rPr>
                  <a:t>'h'</a:t>
                </a:r>
                <a:r>
                  <a:rPr>
                    <a:solidFill>
                      <a:srgbClr val="666666"/>
                    </a:solidFill>
                    <a:latin typeface="Courier"/>
                  </a:rPr>
                  <a:t>;</a:t>
                </a:r>
              </a:p>
              <a:p>
                <a:pPr lvl="0" indent="0" marL="0">
                  <a:buNone/>
                </a:pPr>
                <a:r>
                  <a:rPr/>
                  <a:t>The character variable is 1 byte in size.</a:t>
                </a:r>
              </a:p>
              <a:p>
                <a:pPr lvl="0" indent="0" marL="0">
                  <a:spcBef>
                    <a:spcPts val="3000"/>
                  </a:spcBef>
                  <a:buNone/>
                </a:pPr>
                <a:r>
                  <a:rPr b="1"/>
                  <a:t>void</a:t>
                </a:r>
              </a:p>
              <a:p>
                <a:pPr lvl="0" indent="0" marL="0">
                  <a:buNone/>
                </a:pPr>
                <a:r>
                  <a:rPr/>
                  <a:t>void is an unfinished type. It signifies “nothing” or “nothing of the sort.” You might conceive of emptiness as the absence of something.</a:t>
                </a:r>
              </a:p>
              <a:p>
                <a:pPr lvl="0" indent="0" marL="0">
                  <a:buNone/>
                </a:pPr>
                <a:r>
                  <a:rPr/>
                  <a:t>If a function does not return anything, its return type should be void.</a:t>
                </a:r>
              </a:p>
              <a:p>
                <a:pPr lvl="0" indent="0" marL="0">
                  <a:buNone/>
                </a:pPr>
                <a:r>
                  <a:rPr/>
                  <a:t>It is important to note that void variables cannot be created.</a:t>
                </a:r>
              </a:p>
              <a:p>
                <a:pPr lvl="0" indent="0" marL="0">
                  <a:spcBef>
                    <a:spcPts val="3000"/>
                  </a:spcBef>
                  <a:buNone/>
                </a:pPr>
                <a:r>
                  <a:rPr b="1"/>
                  <a:t>short and long</a:t>
                </a:r>
              </a:p>
              <a:p>
                <a:pPr lvl="0" indent="0" marL="0">
                  <a:buNone/>
                </a:pPr>
                <a:r>
                  <a:rPr/>
                  <a:t>If you need to utilize a huge number, a type specifier </a:t>
                </a:r>
                <a:r>
                  <a:rPr>
                    <a:latin typeface="Courier"/>
                  </a:rPr>
                  <a:t>long</a:t>
                </a:r>
                <a:r>
                  <a:rPr/>
                  <a:t> can be used. Here’s how it works:</a:t>
                </a:r>
              </a:p>
              <a:p>
                <a:pPr lvl="0" indent="0">
                  <a:buNone/>
                </a:pPr>
                <a:r>
                  <a:rPr>
                    <a:solidFill>
                      <a:srgbClr val="902000"/>
                    </a:solidFill>
                    <a:latin typeface="Courier"/>
                  </a:rPr>
                  <a:t>long</a:t>
                </a:r>
                <a:r>
                  <a:rPr>
                    <a:latin typeface="Courier"/>
                  </a:rPr>
                  <a:t> a</a:t>
                </a:r>
                <a:r>
                  <a:rPr>
                    <a:solidFill>
                      <a:srgbClr val="666666"/>
                    </a:solidFill>
                    <a:latin typeface="Courier"/>
                  </a:rPr>
                  <a:t>;</a:t>
                </a:r>
                <a:br/>
                <a:r>
                  <a:rPr>
                    <a:solidFill>
                      <a:srgbClr val="902000"/>
                    </a:solidFill>
                    <a:latin typeface="Courier"/>
                  </a:rPr>
                  <a:t>long</a:t>
                </a:r>
                <a:r>
                  <a:rPr>
                    <a:latin typeface="Courier"/>
                  </a:rPr>
                  <a:t> </a:t>
                </a:r>
                <a:r>
                  <a:rPr>
                    <a:solidFill>
                      <a:srgbClr val="902000"/>
                    </a:solidFill>
                    <a:latin typeface="Courier"/>
                  </a:rPr>
                  <a:t>long</a:t>
                </a:r>
                <a:r>
                  <a:rPr>
                    <a:latin typeface="Courier"/>
                  </a:rPr>
                  <a:t> b</a:t>
                </a:r>
                <a:r>
                  <a:rPr>
                    <a:solidFill>
                      <a:srgbClr val="666666"/>
                    </a:solidFill>
                    <a:latin typeface="Courier"/>
                  </a:rPr>
                  <a:t>;</a:t>
                </a:r>
                <a:br/>
                <a:r>
                  <a:rPr>
                    <a:solidFill>
                      <a:srgbClr val="902000"/>
                    </a:solidFill>
                    <a:latin typeface="Courier"/>
                  </a:rPr>
                  <a:t>long</a:t>
                </a:r>
                <a:r>
                  <a:rPr>
                    <a:latin typeface="Courier"/>
                  </a:rPr>
                  <a:t> </a:t>
                </a:r>
                <a:r>
                  <a:rPr>
                    <a:solidFill>
                      <a:srgbClr val="902000"/>
                    </a:solidFill>
                    <a:latin typeface="Courier"/>
                  </a:rPr>
                  <a:t>double</a:t>
                </a:r>
                <a:r>
                  <a:rPr>
                    <a:latin typeface="Courier"/>
                  </a:rPr>
                  <a:t> c</a:t>
                </a:r>
                <a:r>
                  <a:rPr>
                    <a:solidFill>
                      <a:srgbClr val="666666"/>
                    </a:solidFill>
                    <a:latin typeface="Courier"/>
                  </a:rPr>
                  <a:t>;</a:t>
                </a:r>
              </a:p>
              <a:p>
                <a:pPr lvl="0" indent="0" marL="0">
                  <a:buNone/>
                </a:pPr>
                <a:r>
                  <a:rPr/>
                  <a:t>Variables a and b can store integer values in this case. In addition, c may hold a floating-point number.</a:t>
                </a:r>
              </a:p>
              <a:p>
                <a:pPr lvl="0" indent="0" marL="0">
                  <a:buNone/>
                </a:pPr>
                <a:r>
                  <a:rPr/>
                  <a:t>You can use </a:t>
                </a:r>
                <a:r>
                  <a:rPr>
                    <a:latin typeface="Courier"/>
                  </a:rPr>
                  <a:t>short</a:t>
                </a:r>
                <a:r>
                  <a:rPr/>
                  <a:t> if you are certain that just a tiny integer range between</a:t>
                </a:r>
              </a:p>
              <a:p>
                <a:pPr lvl="0" indent="0" marL="0">
                  <a:buNone/>
                </a:pPr>
                <a14:m>
                  <m:oMath xmlns:m="http://schemas.openxmlformats.org/officeDocument/2006/math">
                    <m:r>
                      <m:rPr>
                        <m:sty m:val="p"/>
                      </m:rPr>
                      <m:t>−</m:t>
                    </m:r>
                    <m:r>
                      <m:t>32767</m:t>
                    </m:r>
                    <m:r>
                      <m:rPr>
                        <m:sty m:val="p"/>
                      </m:rPr>
                      <m:t>,</m:t>
                    </m:r>
                    <m:r>
                      <m:rPr>
                        <m:sty m:val="p"/>
                      </m:rPr>
                      <m:t>+</m:t>
                    </m:r>
                    <m:r>
                      <m:t>32767</m:t>
                    </m:r>
                  </m:oMath>
                </a14:m>
                <a:r>
                  <a:rPr/>
                  <a:t> will be utilized.</a:t>
                </a:r>
              </a:p>
              <a:p>
                <a:pPr lvl="0" indent="0">
                  <a:buNone/>
                </a:pPr>
                <a:r>
                  <a:rPr>
                    <a:solidFill>
                      <a:srgbClr val="902000"/>
                    </a:solidFill>
                    <a:latin typeface="Courier"/>
                  </a:rPr>
                  <a:t>short</a:t>
                </a:r>
                <a:r>
                  <a:rPr>
                    <a:latin typeface="Courier"/>
                  </a:rPr>
                  <a:t> d</a:t>
                </a:r>
                <a:r>
                  <a:rPr>
                    <a:solidFill>
                      <a:srgbClr val="666666"/>
                    </a:solidFill>
                    <a:latin typeface="Courier"/>
                  </a:rPr>
                  <a:t>;</a:t>
                </a:r>
              </a:p>
              <a:p>
                <a:pPr lvl="0" indent="0" marL="0">
                  <a:buNone/>
                </a:pPr>
                <a:r>
                  <a:rPr/>
                  <a:t>The </a:t>
                </a:r>
                <a:r>
                  <a:rPr>
                    <a:latin typeface="Courier"/>
                  </a:rPr>
                  <a:t>sizeof()</a:t>
                </a:r>
                <a:r>
                  <a:rPr/>
                  <a:t> operator may always be used to determine the size of a variable.</a:t>
                </a:r>
              </a:p>
              <a:p>
                <a:pPr lvl="0" indent="0">
                  <a:buNone/>
                </a:pPr>
                <a:r>
                  <a:rPr>
                    <a:solidFill>
                      <a:srgbClr val="BC7A00"/>
                    </a:solidFill>
                    <a:latin typeface="Courier"/>
                  </a:rPr>
                  <a:t>#include </a:t>
                </a:r>
                <a:r>
                  <a:rPr>
                    <a:latin typeface="Courier"/>
                  </a:rPr>
                  <a:t>&lt;stdio.h&gt;</a:t>
                </a:r>
                <a:r>
                  <a:rPr>
                    <a:solidFill>
                      <a:srgbClr val="BC7A00"/>
                    </a:solidFill>
                    <a:latin typeface="Courier"/>
                  </a:rPr>
                  <a:t>    </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short</a:t>
                </a:r>
                <a:r>
                  <a:rPr>
                    <a:latin typeface="Courier"/>
                  </a:rPr>
                  <a:t> a</a:t>
                </a:r>
                <a:r>
                  <a:rPr>
                    <a:solidFill>
                      <a:srgbClr val="666666"/>
                    </a:solidFill>
                    <a:latin typeface="Courier"/>
                  </a:rPr>
                  <a:t>;</a:t>
                </a:r>
                <a:br/>
                <a:r>
                  <a:rPr>
                    <a:latin typeface="Courier"/>
                  </a:rPr>
                  <a:t>  </a:t>
                </a:r>
                <a:r>
                  <a:rPr>
                    <a:solidFill>
                      <a:srgbClr val="902000"/>
                    </a:solidFill>
                    <a:latin typeface="Courier"/>
                  </a:rPr>
                  <a:t>long</a:t>
                </a:r>
                <a:r>
                  <a:rPr>
                    <a:latin typeface="Courier"/>
                  </a:rPr>
                  <a:t> b</a:t>
                </a:r>
                <a:r>
                  <a:rPr>
                    <a:solidFill>
                      <a:srgbClr val="666666"/>
                    </a:solidFill>
                    <a:latin typeface="Courier"/>
                  </a:rPr>
                  <a:t>;</a:t>
                </a:r>
                <a:br/>
                <a:r>
                  <a:rPr>
                    <a:latin typeface="Courier"/>
                  </a:rPr>
                  <a:t>  </a:t>
                </a:r>
                <a:r>
                  <a:rPr>
                    <a:solidFill>
                      <a:srgbClr val="902000"/>
                    </a:solidFill>
                    <a:latin typeface="Courier"/>
                  </a:rPr>
                  <a:t>long</a:t>
                </a:r>
                <a:r>
                  <a:rPr>
                    <a:latin typeface="Courier"/>
                  </a:rPr>
                  <a:t> </a:t>
                </a:r>
                <a:r>
                  <a:rPr>
                    <a:solidFill>
                      <a:srgbClr val="902000"/>
                    </a:solidFill>
                    <a:latin typeface="Courier"/>
                  </a:rPr>
                  <a:t>long</a:t>
                </a:r>
                <a:r>
                  <a:rPr>
                    <a:latin typeface="Courier"/>
                  </a:rPr>
                  <a:t> c</a:t>
                </a:r>
                <a:r>
                  <a:rPr>
                    <a:solidFill>
                      <a:srgbClr val="666666"/>
                    </a:solidFill>
                    <a:latin typeface="Courier"/>
                  </a:rPr>
                  <a:t>;</a:t>
                </a:r>
                <a:br/>
                <a:r>
                  <a:rPr>
                    <a:latin typeface="Courier"/>
                  </a:rPr>
                  <a:t>  </a:t>
                </a:r>
                <a:r>
                  <a:rPr>
                    <a:solidFill>
                      <a:srgbClr val="902000"/>
                    </a:solidFill>
                    <a:latin typeface="Courier"/>
                  </a:rPr>
                  <a:t>long</a:t>
                </a:r>
                <a:r>
                  <a:rPr>
                    <a:latin typeface="Courier"/>
                  </a:rPr>
                  <a:t> </a:t>
                </a:r>
                <a:r>
                  <a:rPr>
                    <a:solidFill>
                      <a:srgbClr val="902000"/>
                    </a:solidFill>
                    <a:latin typeface="Courier"/>
                  </a:rPr>
                  <a:t>double</a:t>
                </a:r>
                <a:r>
                  <a:rPr>
                    <a:latin typeface="Courier"/>
                  </a:rPr>
                  <a:t> d</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"size of short =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a</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long =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long long =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long double=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d</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spcBef>
                    <a:spcPts val="3000"/>
                  </a:spcBef>
                  <a:buNone/>
                </a:pPr>
                <a:r>
                  <a:rPr b="1"/>
                  <a:t>signed and unsigned</a:t>
                </a:r>
              </a:p>
              <a:p>
                <a:pPr lvl="0" indent="0" marL="0">
                  <a:buNone/>
                </a:pPr>
                <a:r>
                  <a:rPr/>
                  <a:t>Signed and unsigned are type modifiers in C. You may use them to change the data storage of a data type. As an example,</a:t>
                </a:r>
              </a:p>
              <a:p>
                <a:pPr lvl="0" indent="0">
                  <a:buNone/>
                </a:pPr>
                <a:r>
                  <a:rPr>
                    <a:solidFill>
                      <a:srgbClr val="902000"/>
                    </a:solidFill>
                    <a:latin typeface="Courier"/>
                  </a:rPr>
                  <a:t>unsigned</a:t>
                </a:r>
                <a:r>
                  <a:rPr>
                    <a:latin typeface="Courier"/>
                  </a:rPr>
                  <a:t> </a:t>
                </a:r>
                <a:r>
                  <a:rPr>
                    <a:solidFill>
                      <a:srgbClr val="902000"/>
                    </a:solidFill>
                    <a:latin typeface="Courier"/>
                  </a:rPr>
                  <a:t>int</a:t>
                </a:r>
                <a:r>
                  <a:rPr>
                    <a:latin typeface="Courier"/>
                  </a:rPr>
                  <a:t> x</a:t>
                </a:r>
                <a:r>
                  <a:rPr>
                    <a:solidFill>
                      <a:srgbClr val="666666"/>
                    </a:solidFill>
                    <a:latin typeface="Courier"/>
                  </a:rPr>
                  <a:t>;</a:t>
                </a:r>
                <a:br/>
                <a:r>
                  <a:rPr>
                    <a:solidFill>
                      <a:srgbClr val="902000"/>
                    </a:solidFill>
                    <a:latin typeface="Courier"/>
                  </a:rPr>
                  <a:t>int</a:t>
                </a:r>
                <a:r>
                  <a:rPr>
                    <a:latin typeface="Courier"/>
                  </a:rPr>
                  <a:t> y</a:t>
                </a:r>
                <a:r>
                  <a:rPr>
                    <a:solidFill>
                      <a:srgbClr val="666666"/>
                    </a:solidFill>
                    <a:latin typeface="Courier"/>
                  </a:rPr>
                  <a:t>;</a:t>
                </a:r>
              </a:p>
              <a:p>
                <a:pPr lvl="0" indent="0" marL="0">
                  <a:buNone/>
                </a:pPr>
                <a:r>
                  <a:rPr/>
                  <a:t>Because we applied the unsigned modifier, the variable </a:t>
                </a:r>
                <a:r>
                  <a:rPr>
                    <a:latin typeface="Courier"/>
                  </a:rPr>
                  <a:t>x</a:t>
                </a:r>
                <a:r>
                  <a:rPr/>
                  <a:t> can only retain zero and positive numbers.</a:t>
                </a:r>
              </a:p>
              <a:p>
                <a:pPr lvl="0" indent="0" marL="0">
                  <a:buNone/>
                </a:pPr>
                <a:r>
                  <a:rPr/>
                  <a:t>Given that </a:t>
                </a:r>
                <a:r>
                  <a:rPr>
                    <a:latin typeface="Courier"/>
                  </a:rPr>
                  <a:t>int</a:t>
                </a:r>
                <a:r>
                  <a:rPr/>
                  <a:t> has a capacity of </a:t>
                </a:r>
                <a:r>
                  <a:rPr>
                    <a:latin typeface="Courier"/>
                  </a:rPr>
                  <a:t>4 bytes</a:t>
                </a:r>
                <a:r>
                  <a:rPr/>
                  <a:t>, variable </a:t>
                </a:r>
                <a:r>
                  <a:rPr>
                    <a:latin typeface="Courier"/>
                  </a:rPr>
                  <a:t>y</a:t>
                </a:r>
                <a:r>
                  <a:rPr/>
                  <a:t> can have values ranging from</a:t>
                </a:r>
              </a:p>
              <a:p>
                <a:pPr lvl="0" indent="0" marL="0">
                  <a:buNone/>
                </a:pPr>
                <a:r>
                  <a:rPr/>
                  <a:t>-</a:t>
                </a:r>
                <a14:m>
                  <m:oMath xmlns:m="http://schemas.openxmlformats.org/officeDocument/2006/math">
                    <m:sSup>
                      <m:e>
                        <m:r>
                          <m:t>2</m:t>
                        </m:r>
                      </m:e>
                      <m:sup>
                        <m:r>
                          <m:t>31</m:t>
                        </m:r>
                      </m:sup>
                    </m:sSup>
                  </m:oMath>
                </a14:m>
                <a:r>
                  <a:rPr/>
                  <a:t> to </a:t>
                </a:r>
                <a14:m>
                  <m:oMath xmlns:m="http://schemas.openxmlformats.org/officeDocument/2006/math">
                    <m:sSup>
                      <m:e>
                        <m:r>
                          <m:t>2</m:t>
                        </m:r>
                      </m:e>
                      <m:sup>
                        <m:r>
                          <m:t>31</m:t>
                        </m:r>
                      </m:sup>
                    </m:sSup>
                    <m:r>
                      <m:rPr>
                        <m:sty m:val="p"/>
                      </m:rPr>
                      <m:t>−</m:t>
                    </m:r>
                    <m:r>
                      <m:t>1</m:t>
                    </m:r>
                  </m:oMath>
                </a14:m>
                <a:r>
                  <a:rPr/>
                  <a:t>,</a:t>
                </a:r>
              </a:p>
              <a:p>
                <a:pPr lvl="0" indent="0" marL="0">
                  <a:buNone/>
                </a:pPr>
                <a:r>
                  <a:rPr/>
                  <a:t>But variable </a:t>
                </a:r>
                <a:r>
                  <a:rPr>
                    <a:latin typeface="Courier"/>
                  </a:rPr>
                  <a:t>x</a:t>
                </a:r>
                <a:r>
                  <a:rPr/>
                  <a:t>can hold values ranging from</a:t>
                </a:r>
              </a:p>
              <a:p>
                <a:pPr lvl="0" indent="0" marL="0">
                  <a:buNone/>
                </a:pPr>
                <a14:m>
                  <m:oMath xmlns:m="http://schemas.openxmlformats.org/officeDocument/2006/math">
                    <m:r>
                      <m:t>0</m:t>
                    </m:r>
                  </m:oMath>
                </a14:m>
                <a:r>
                  <a:rPr/>
                  <a:t> to </a:t>
                </a:r>
                <a14:m>
                  <m:oMath xmlns:m="http://schemas.openxmlformats.org/officeDocument/2006/math">
                    <m:sSup>
                      <m:e>
                        <m:r>
                          <m:t>2</m:t>
                        </m:r>
                      </m:e>
                      <m:sup>
                        <m:r>
                          <m:t>32</m:t>
                        </m:r>
                      </m:sup>
                    </m:sSup>
                    <m:r>
                      <m:rPr>
                        <m:sty m:val="p"/>
                      </m:rPr>
                      <m:t>−</m:t>
                    </m:r>
                    <m:r>
                      <m:t>1</m:t>
                    </m:r>
                  </m:oMath>
                </a14:m>
                <a:r>
                  <a:rPr/>
                  <a:t>.</a:t>
                </a:r>
              </a:p>
              <a:p>
                <a:pPr lvl="0" indent="0" marL="0">
                  <a:spcBef>
                    <a:spcPts val="3000"/>
                  </a:spcBef>
                  <a:buNone/>
                </a:pPr>
                <a:r>
                  <a:rPr b="1"/>
                  <a:t>Other data types defined in C programming are:</a:t>
                </a:r>
              </a:p>
              <a:p>
                <a:pPr lvl="0"/>
                <a:r>
                  <a:rPr/>
                  <a:t>bool Type</a:t>
                </a:r>
              </a:p>
              <a:p>
                <a:pPr lvl="0"/>
                <a:r>
                  <a:rPr/>
                  <a:t>Enumerated type</a:t>
                </a:r>
              </a:p>
              <a:p>
                <a:pPr lvl="0"/>
                <a:r>
                  <a:rPr/>
                  <a:t>Complex types</a:t>
                </a:r>
              </a:p>
              <a:p>
                <a:pPr lvl="0" indent="0" marL="0">
                  <a:spcBef>
                    <a:spcPts val="3000"/>
                  </a:spcBef>
                  <a:buNone/>
                </a:pPr>
                <a:r>
                  <a:rPr b="1"/>
                  <a:t>Derived Data Types</a:t>
                </a:r>
              </a:p>
              <a:p>
                <a:pPr lvl="0" indent="0" marL="0">
                  <a:buNone/>
                </a:pPr>
                <a:r>
                  <a:rPr/>
                  <a:t>Derived types are data types that are derived from basic data types. Arrays, pointers, function types, structures, and so on are examples.</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Input Output (I/O)</a:t>
            </a:r>
          </a:p>
        </p:txBody>
      </p:sp>
      <p:sp>
        <p:nvSpPr>
          <p:cNvPr id="4" name="Text Placeholder 3"/>
          <p:cNvSpPr>
            <a:spLocks noGrp="1"/>
          </p:cNvSpPr>
          <p:nvPr>
            <p:ph idx="2" sz="half" type="body"/>
          </p:nvPr>
        </p:nvSpPr>
        <p:spPr/>
        <p:txBody>
          <a:bodyPr/>
          <a:lstStyle/>
          <a:p>
            <a:pPr lvl="0" indent="0" marL="0">
              <a:buNone/>
            </a:pPr>
            <a:r>
              <a:rPr/>
              <a:t>In this lesson, you will learn how to utilize the </a:t>
            </a:r>
            <a:r>
              <a:rPr>
                <a:latin typeface="Courier"/>
              </a:rPr>
              <a:t>scanf()</a:t>
            </a:r>
            <a:r>
              <a:rPr/>
              <a:t> function to accept user input and the </a:t>
            </a:r>
            <a:r>
              <a:rPr>
                <a:latin typeface="Courier"/>
              </a:rPr>
              <a:t>printf()</a:t>
            </a:r>
            <a:r>
              <a:rPr/>
              <a:t> method to display output to the user.</a:t>
            </a:r>
          </a:p>
          <a:p>
            <a:pPr lvl="0" indent="0" marL="0">
              <a:spcBef>
                <a:spcPts val="3000"/>
              </a:spcBef>
              <a:buNone/>
            </a:pPr>
            <a:r>
              <a:rPr b="1"/>
              <a:t>C Output</a:t>
            </a:r>
          </a:p>
          <a:p>
            <a:pPr lvl="0" indent="0" marL="0">
              <a:buNone/>
            </a:pPr>
            <a:r>
              <a:rPr>
                <a:latin typeface="Courier"/>
              </a:rPr>
              <a:t>printf()</a:t>
            </a:r>
            <a:r>
              <a:rPr/>
              <a:t> is a common output function in C programming. The function outputs formatted data to the screen. As an example,</a:t>
            </a:r>
          </a:p>
          <a:p>
            <a:pPr lvl="0" indent="0" marL="0">
              <a:spcBef>
                <a:spcPts val="3000"/>
              </a:spcBef>
              <a:buNone/>
            </a:pPr>
            <a:r>
              <a:rPr b="1"/>
              <a:t>Example 1: C Output</a:t>
            </a:r>
          </a:p>
          <a:p>
            <a:pPr lvl="0" indent="0">
              <a:buNone/>
            </a:pPr>
            <a:r>
              <a:rPr>
                <a:solidFill>
                  <a:srgbClr val="BC7A00"/>
                </a:solidFill>
                <a:latin typeface="Courier"/>
              </a:rPr>
              <a:t>#include </a:t>
            </a:r>
            <a:r>
              <a:rPr>
                <a:latin typeface="Courier"/>
              </a:rPr>
              <a:t>&lt;stdio.h&gt;</a:t>
            </a:r>
            <a:r>
              <a:rPr>
                <a:solidFill>
                  <a:srgbClr val="BC7A00"/>
                </a:solidFill>
                <a:latin typeface="Courier"/>
              </a:rPr>
              <a:t>    </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r>
              <a:rPr>
                <a:latin typeface="Courier"/>
              </a:rPr>
              <a:t> </a:t>
            </a:r>
            <a:br/>
            <a:r>
              <a:rPr>
                <a:latin typeface="Courier"/>
              </a:rPr>
              <a:t>    </a:t>
            </a:r>
            <a:r>
              <a:rPr i="1">
                <a:solidFill>
                  <a:srgbClr val="60A0B0"/>
                </a:solidFill>
                <a:latin typeface="Courier"/>
              </a:rPr>
              <a:t>// Displays the string inside quotations</a:t>
            </a:r>
            <a:br/>
            <a:r>
              <a:rPr>
                <a:latin typeface="Courier"/>
              </a:rPr>
              <a:t>    printf</a:t>
            </a:r>
            <a:r>
              <a:rPr>
                <a:solidFill>
                  <a:srgbClr val="666666"/>
                </a:solidFill>
                <a:latin typeface="Courier"/>
              </a:rPr>
              <a:t>(</a:t>
            </a:r>
            <a:r>
              <a:rPr>
                <a:solidFill>
                  <a:srgbClr val="4070A0"/>
                </a:solidFill>
                <a:latin typeface="Courier"/>
              </a:rPr>
              <a:t>"C Programming"</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C Programming</a:t>
            </a:r>
          </a:p>
          <a:p>
            <a:pPr lvl="0" indent="0" marL="0">
              <a:buNone/>
            </a:pPr>
            <a:r>
              <a:rPr/>
              <a:t>How does this software function?</a:t>
            </a:r>
          </a:p>
          <a:p>
            <a:pPr lvl="0" indent="0" marL="0">
              <a:buNone/>
            </a:pPr>
            <a:r>
              <a:rPr/>
              <a:t>The </a:t>
            </a:r>
            <a:r>
              <a:rPr>
                <a:latin typeface="Courier"/>
              </a:rPr>
              <a:t>main()</a:t>
            </a:r>
            <a:r>
              <a:rPr/>
              <a:t> function is required in all legal C programs.</a:t>
            </a:r>
          </a:p>
          <a:p>
            <a:pPr lvl="0" indent="0" marL="0">
              <a:buNone/>
            </a:pPr>
            <a:r>
              <a:rPr/>
              <a:t>The execution of the code begins at the commencement of the main() function.</a:t>
            </a:r>
          </a:p>
          <a:p>
            <a:pPr lvl="0" indent="0" marL="0">
              <a:buNone/>
            </a:pPr>
            <a:r>
              <a:rPr/>
              <a:t>The </a:t>
            </a:r>
            <a:r>
              <a:rPr>
                <a:latin typeface="Courier"/>
              </a:rPr>
              <a:t>printf()</a:t>
            </a:r>
            <a:r>
              <a:rPr/>
              <a:t> function is a library function that is used to provide formatted output to the screen.</a:t>
            </a:r>
          </a:p>
          <a:p>
            <a:pPr lvl="0" indent="0" marL="0">
              <a:buNone/>
            </a:pPr>
            <a:r>
              <a:rPr/>
              <a:t>The string is printed within quote marks by the function.</a:t>
            </a:r>
          </a:p>
          <a:p>
            <a:pPr lvl="0" indent="0" marL="0">
              <a:buNone/>
            </a:pPr>
            <a:r>
              <a:rPr/>
              <a:t>In order to utilize printf() in our program, we must include the </a:t>
            </a:r>
            <a:r>
              <a:rPr>
                <a:latin typeface="Courier"/>
              </a:rPr>
              <a:t>stdio.h</a:t>
            </a:r>
            <a:r>
              <a:rPr/>
              <a:t> header file using the </a:t>
            </a:r>
            <a:r>
              <a:rPr>
                <a:latin typeface="Courier"/>
              </a:rPr>
              <a:t>#include &lt;stdio.h&gt;</a:t>
            </a:r>
            <a:r>
              <a:rPr/>
              <a:t> declaration.</a:t>
            </a:r>
          </a:p>
          <a:p>
            <a:pPr lvl="0" indent="0" marL="0">
              <a:buNone/>
            </a:pPr>
            <a:r>
              <a:rPr/>
              <a:t>The “Exit status” of the program is the return 0; statement within the main() method. It’s entirely voluntary.</a:t>
            </a:r>
          </a:p>
          <a:p>
            <a:pPr lvl="0" indent="0" marL="0">
              <a:spcBef>
                <a:spcPts val="3000"/>
              </a:spcBef>
              <a:buNone/>
            </a:pPr>
            <a:r>
              <a:rPr b="1"/>
              <a:t>Example 2: Integer 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testInteger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"Number = %d"</a:t>
            </a:r>
            <a:r>
              <a:rPr>
                <a:solidFill>
                  <a:srgbClr val="666666"/>
                </a:solidFill>
                <a:latin typeface="Courier"/>
              </a:rPr>
              <a:t>,</a:t>
            </a:r>
            <a:r>
              <a:rPr>
                <a:latin typeface="Courier"/>
              </a:rPr>
              <a:t> testInteger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Number = 5</a:t>
            </a:r>
          </a:p>
          <a:p>
            <a:pPr lvl="0" indent="0" marL="0">
              <a:buNone/>
            </a:pPr>
            <a:r>
              <a:rPr/>
              <a:t>To print </a:t>
            </a:r>
            <a:r>
              <a:rPr>
                <a:latin typeface="Courier"/>
              </a:rPr>
              <a:t>int</a:t>
            </a:r>
            <a:r>
              <a:rPr/>
              <a:t>types, we utilize the </a:t>
            </a:r>
            <a:r>
              <a:rPr>
                <a:latin typeface="Courier"/>
              </a:rPr>
              <a:t>%d</a:t>
            </a:r>
            <a:r>
              <a:rPr/>
              <a:t> format specifier. The value of </a:t>
            </a:r>
            <a:r>
              <a:rPr>
                <a:latin typeface="Courier"/>
              </a:rPr>
              <a:t>testInteger</a:t>
            </a:r>
            <a:r>
              <a:rPr/>
              <a:t> will be used in instead of the </a:t>
            </a:r>
            <a:r>
              <a:rPr>
                <a:latin typeface="Courier"/>
              </a:rPr>
              <a:t>%d</a:t>
            </a:r>
            <a:r>
              <a:rPr/>
              <a:t> inside the quotes.</a:t>
            </a:r>
          </a:p>
          <a:p>
            <a:pPr lvl="0" indent="0" marL="0">
              <a:spcBef>
                <a:spcPts val="3000"/>
              </a:spcBef>
              <a:buNone/>
            </a:pPr>
            <a:r>
              <a:rPr b="1"/>
              <a:t>Example 3: float and double 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float</a:t>
            </a:r>
            <a:r>
              <a:rPr>
                <a:latin typeface="Courier"/>
              </a:rPr>
              <a:t> number1 </a:t>
            </a:r>
            <a:r>
              <a:rPr>
                <a:solidFill>
                  <a:srgbClr val="666666"/>
                </a:solidFill>
                <a:latin typeface="Courier"/>
              </a:rPr>
              <a:t>=</a:t>
            </a:r>
            <a:r>
              <a:rPr>
                <a:latin typeface="Courier"/>
              </a:rPr>
              <a:t> </a:t>
            </a:r>
            <a:r>
              <a:rPr>
                <a:solidFill>
                  <a:srgbClr val="40A070"/>
                </a:solidFill>
                <a:latin typeface="Courier"/>
              </a:rPr>
              <a:t>13.5</a:t>
            </a:r>
            <a:r>
              <a:rPr>
                <a:solidFill>
                  <a:srgbClr val="666666"/>
                </a:solidFill>
                <a:latin typeface="Courier"/>
              </a:rPr>
              <a:t>;</a:t>
            </a:r>
            <a:br/>
            <a:r>
              <a:rPr>
                <a:latin typeface="Courier"/>
              </a:rPr>
              <a:t>    </a:t>
            </a:r>
            <a:r>
              <a:rPr>
                <a:solidFill>
                  <a:srgbClr val="902000"/>
                </a:solidFill>
                <a:latin typeface="Courier"/>
              </a:rPr>
              <a:t>double</a:t>
            </a:r>
            <a:r>
              <a:rPr>
                <a:latin typeface="Courier"/>
              </a:rPr>
              <a:t> number2 </a:t>
            </a:r>
            <a:r>
              <a:rPr>
                <a:solidFill>
                  <a:srgbClr val="666666"/>
                </a:solidFill>
                <a:latin typeface="Courier"/>
              </a:rPr>
              <a:t>=</a:t>
            </a:r>
            <a:r>
              <a:rPr>
                <a:latin typeface="Courier"/>
              </a:rPr>
              <a:t> </a:t>
            </a:r>
            <a:r>
              <a:rPr>
                <a:solidFill>
                  <a:srgbClr val="40A070"/>
                </a:solidFill>
                <a:latin typeface="Courier"/>
              </a:rPr>
              <a:t>12.4</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"number1 = %f\n"</a:t>
            </a:r>
            <a:r>
              <a:rPr>
                <a:solidFill>
                  <a:srgbClr val="666666"/>
                </a:solidFill>
                <a:latin typeface="Courier"/>
              </a:rPr>
              <a:t>,</a:t>
            </a:r>
            <a:r>
              <a:rPr>
                <a:latin typeface="Courier"/>
              </a:rPr>
              <a:t> number1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"number2 = %lf"</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number1 = 13.500000</a:t>
            </a:r>
            <a:br/>
            <a:r>
              <a:rPr>
                <a:latin typeface="Courier"/>
              </a:rPr>
              <a:t>number2 = 12.400000</a:t>
            </a:r>
          </a:p>
          <a:p>
            <a:pPr lvl="0" indent="0" marL="0">
              <a:buNone/>
            </a:pPr>
            <a:r>
              <a:rPr/>
              <a:t>We utilize the </a:t>
            </a:r>
            <a:r>
              <a:rPr>
                <a:latin typeface="Courier"/>
              </a:rPr>
              <a:t>%f</a:t>
            </a:r>
            <a:r>
              <a:rPr/>
              <a:t> format specifier to print </a:t>
            </a:r>
            <a:r>
              <a:rPr>
                <a:latin typeface="Courier"/>
              </a:rPr>
              <a:t>floats</a:t>
            </a:r>
            <a:r>
              <a:rPr/>
              <a:t>. Similarly, to display </a:t>
            </a:r>
            <a:r>
              <a:rPr>
                <a:latin typeface="Courier"/>
              </a:rPr>
              <a:t>double</a:t>
            </a:r>
            <a:r>
              <a:rPr/>
              <a:t> numbers, we use </a:t>
            </a:r>
            <a:r>
              <a:rPr>
                <a:latin typeface="Courier"/>
              </a:rPr>
              <a:t>%lf</a:t>
            </a:r>
            <a:r>
              <a:rPr/>
              <a:t>.</a:t>
            </a:r>
          </a:p>
          <a:p>
            <a:pPr lvl="0" indent="0" marL="0">
              <a:spcBef>
                <a:spcPts val="3000"/>
              </a:spcBef>
              <a:buNone/>
            </a:pPr>
            <a:r>
              <a:rPr b="1"/>
              <a:t>Example 4: Print Characters</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chr </a:t>
            </a:r>
            <a:r>
              <a:rPr>
                <a:solidFill>
                  <a:srgbClr val="666666"/>
                </a:solidFill>
                <a:latin typeface="Courier"/>
              </a:rPr>
              <a:t>=</a:t>
            </a:r>
            <a:r>
              <a:rPr>
                <a:latin typeface="Courier"/>
              </a:rPr>
              <a:t> </a:t>
            </a:r>
            <a:r>
              <a:rPr>
                <a:solidFill>
                  <a:srgbClr val="4070A0"/>
                </a:solidFill>
                <a:latin typeface="Courier"/>
              </a:rPr>
              <a:t>'a'</a:t>
            </a:r>
            <a:r>
              <a:rPr>
                <a:solidFill>
                  <a:srgbClr val="666666"/>
                </a:solidFill>
                <a:latin typeface="Courier"/>
              </a:rPr>
              <a:t>;</a:t>
            </a:r>
            <a:r>
              <a:rPr>
                <a:latin typeface="Courier"/>
              </a:rPr>
              <a:t>    </a:t>
            </a:r>
            <a:br/>
            <a:r>
              <a:rPr>
                <a:latin typeface="Courier"/>
              </a:rPr>
              <a:t>    printf</a:t>
            </a:r>
            <a:r>
              <a:rPr>
                <a:solidFill>
                  <a:srgbClr val="666666"/>
                </a:solidFill>
                <a:latin typeface="Courier"/>
              </a:rPr>
              <a:t>(</a:t>
            </a:r>
            <a:r>
              <a:rPr>
                <a:solidFill>
                  <a:srgbClr val="4070A0"/>
                </a:solidFill>
                <a:latin typeface="Courier"/>
              </a:rPr>
              <a:t>"character = %c"</a:t>
            </a:r>
            <a:r>
              <a:rPr>
                <a:solidFill>
                  <a:srgbClr val="666666"/>
                </a:solidFill>
                <a:latin typeface="Courier"/>
              </a:rPr>
              <a:t>,</a:t>
            </a:r>
            <a:r>
              <a:rPr>
                <a:latin typeface="Courier"/>
              </a:rPr>
              <a:t> chr</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r>
              <a:rPr>
                <a:latin typeface="Courier"/>
              </a:rPr>
              <a:t> </a:t>
            </a:r>
          </a:p>
          <a:p>
            <a:pPr lvl="0" indent="0" marL="0">
              <a:buNone/>
            </a:pPr>
            <a:r>
              <a:rPr b="1"/>
              <a:t>Output</a:t>
            </a:r>
          </a:p>
          <a:p>
            <a:pPr lvl="0" indent="0">
              <a:buNone/>
            </a:pPr>
            <a:r>
              <a:rPr>
                <a:latin typeface="Courier"/>
              </a:rPr>
              <a:t>character = a</a:t>
            </a:r>
          </a:p>
          <a:p>
            <a:pPr lvl="0" indent="0" marL="0">
              <a:buNone/>
            </a:pPr>
            <a:r>
              <a:rPr/>
              <a:t>We utilize the </a:t>
            </a:r>
            <a:r>
              <a:rPr>
                <a:latin typeface="Courier"/>
              </a:rPr>
              <a:t>%c</a:t>
            </a:r>
            <a:r>
              <a:rPr/>
              <a:t> format specifier to print char.</a:t>
            </a:r>
          </a:p>
          <a:p>
            <a:pPr lvl="0" indent="0" marL="0">
              <a:spcBef>
                <a:spcPts val="3000"/>
              </a:spcBef>
              <a:buNone/>
            </a:pPr>
            <a:r>
              <a:rPr b="1"/>
              <a:t>C Input</a:t>
            </a:r>
          </a:p>
          <a:p>
            <a:pPr lvl="0" indent="0" marL="0">
              <a:buNone/>
            </a:pPr>
            <a:r>
              <a:rPr>
                <a:latin typeface="Courier"/>
              </a:rPr>
              <a:t>scanf()</a:t>
            </a:r>
            <a:r>
              <a:rPr/>
              <a:t> is a widely used function in C programming to accept user input. The </a:t>
            </a:r>
            <a:r>
              <a:rPr>
                <a:latin typeface="Courier"/>
              </a:rPr>
              <a:t>scanf()</a:t>
            </a:r>
            <a:r>
              <a:rPr/>
              <a:t> function reads formatted input from typical input devices like keyboards.</a:t>
            </a:r>
          </a:p>
          <a:p>
            <a:pPr lvl="0" indent="0" marL="0">
              <a:spcBef>
                <a:spcPts val="3000"/>
              </a:spcBef>
              <a:buNone/>
            </a:pPr>
            <a:r>
              <a:rPr b="1"/>
              <a:t>Example 5: Integer Input/Output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testInteger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an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testInteger</a:t>
            </a:r>
            <a:r>
              <a:rPr>
                <a:solidFill>
                  <a:srgbClr val="666666"/>
                </a:solidFill>
                <a:latin typeface="Courier"/>
              </a:rPr>
              <a:t>);</a:t>
            </a:r>
            <a:r>
              <a:rPr>
                <a:latin typeface="Courier"/>
              </a:rPr>
              <a:t>  </a:t>
            </a:r>
            <a:br/>
            <a:r>
              <a:rPr>
                <a:latin typeface="Courier"/>
              </a:rPr>
              <a:t>    printf</a:t>
            </a:r>
            <a:r>
              <a:rPr>
                <a:solidFill>
                  <a:srgbClr val="666666"/>
                </a:solidFill>
                <a:latin typeface="Courier"/>
              </a:rPr>
              <a:t>(</a:t>
            </a:r>
            <a:r>
              <a:rPr>
                <a:solidFill>
                  <a:srgbClr val="4070A0"/>
                </a:solidFill>
                <a:latin typeface="Courier"/>
              </a:rPr>
              <a:t>"Number = %d"</a:t>
            </a:r>
            <a:r>
              <a:rPr>
                <a:solidFill>
                  <a:srgbClr val="666666"/>
                </a:solidFill>
                <a:latin typeface="Courier"/>
              </a:rPr>
              <a:t>,</a:t>
            </a:r>
            <a:r>
              <a:rPr>
                <a:latin typeface="Courier"/>
              </a:rPr>
              <a:t>testInteger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an integer: 4</a:t>
            </a:r>
            <a:br/>
            <a:r>
              <a:rPr>
                <a:latin typeface="Courier"/>
              </a:rPr>
              <a:t>Number = 4</a:t>
            </a:r>
          </a:p>
          <a:p>
            <a:pPr lvl="0" indent="0" marL="0">
              <a:buNone/>
            </a:pPr>
            <a:r>
              <a:rPr/>
              <a:t>To accept </a:t>
            </a:r>
            <a:r>
              <a:rPr>
                <a:latin typeface="Courier"/>
              </a:rPr>
              <a:t>int</a:t>
            </a:r>
            <a:r>
              <a:rPr/>
              <a:t> input from the user, we utilized the </a:t>
            </a:r>
            <a:r>
              <a:rPr>
                <a:latin typeface="Courier"/>
              </a:rPr>
              <a:t>%d</a:t>
            </a:r>
            <a:r>
              <a:rPr/>
              <a:t> format specifier inside the </a:t>
            </a:r>
            <a:r>
              <a:rPr>
                <a:latin typeface="Courier"/>
              </a:rPr>
              <a:t>scanf()</a:t>
            </a:r>
            <a:r>
              <a:rPr/>
              <a:t> method. When a user enters an integer, it is saved in the variable </a:t>
            </a:r>
            <a:r>
              <a:rPr>
                <a:latin typeface="Courier"/>
              </a:rPr>
              <a:t>testInteger</a:t>
            </a:r>
            <a:r>
              <a:rPr/>
              <a:t>.</a:t>
            </a:r>
          </a:p>
          <a:p>
            <a:pPr lvl="0" indent="0" marL="0">
              <a:buNone/>
            </a:pPr>
            <a:r>
              <a:rPr/>
              <a:t>You’ll see that we used </a:t>
            </a:r>
            <a:r>
              <a:rPr>
                <a:latin typeface="Courier"/>
              </a:rPr>
              <a:t>&amp;testInteger</a:t>
            </a:r>
            <a:r>
              <a:rPr/>
              <a:t> within </a:t>
            </a:r>
            <a:r>
              <a:rPr>
                <a:latin typeface="Courier"/>
              </a:rPr>
              <a:t>scanf ()</a:t>
            </a:r>
            <a:r>
              <a:rPr/>
              <a:t>. This is due to the fact that </a:t>
            </a:r>
            <a:r>
              <a:rPr>
                <a:latin typeface="Courier"/>
              </a:rPr>
              <a:t>&amp;testInteger</a:t>
            </a:r>
            <a:r>
              <a:rPr/>
              <a:t> obtains the address of </a:t>
            </a:r>
            <a:r>
              <a:rPr>
                <a:latin typeface="Courier"/>
              </a:rPr>
              <a:t>testInteger</a:t>
            </a:r>
            <a:r>
              <a:rPr/>
              <a:t>, and the value given by the user is saved in that address.</a:t>
            </a:r>
          </a:p>
          <a:p>
            <a:pPr lvl="0" indent="0" marL="0">
              <a:spcBef>
                <a:spcPts val="3000"/>
              </a:spcBef>
              <a:buNone/>
            </a:pPr>
            <a:r>
              <a:rPr b="1"/>
              <a:t>Example 6: Float and Double Input/Output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float</a:t>
            </a:r>
            <a:r>
              <a:rPr>
                <a:latin typeface="Courier"/>
              </a:rPr>
              <a:t> num1</a:t>
            </a:r>
            <a:r>
              <a:rPr>
                <a:solidFill>
                  <a:srgbClr val="666666"/>
                </a:solidFill>
                <a:latin typeface="Courier"/>
              </a:rPr>
              <a:t>;</a:t>
            </a:r>
            <a:br/>
            <a:r>
              <a:rPr>
                <a:latin typeface="Courier"/>
              </a:rPr>
              <a:t>    </a:t>
            </a:r>
            <a:r>
              <a:rPr>
                <a:solidFill>
                  <a:srgbClr val="902000"/>
                </a:solidFill>
                <a:latin typeface="Courier"/>
              </a:rPr>
              <a:t>double</a:t>
            </a:r>
            <a:r>
              <a:rPr>
                <a:latin typeface="Courier"/>
              </a:rPr>
              <a:t> num2</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"%f"</a:t>
            </a:r>
            <a:r>
              <a:rPr>
                <a:solidFill>
                  <a:srgbClr val="666666"/>
                </a:solidFill>
                <a:latin typeface="Courier"/>
              </a:rPr>
              <a:t>,</a:t>
            </a:r>
            <a:r>
              <a:rPr>
                <a:latin typeface="Courier"/>
              </a:rPr>
              <a:t> </a:t>
            </a:r>
            <a:r>
              <a:rPr>
                <a:solidFill>
                  <a:srgbClr val="666666"/>
                </a:solidFill>
                <a:latin typeface="Courier"/>
              </a:rPr>
              <a:t>&amp;</a:t>
            </a:r>
            <a:r>
              <a:rPr>
                <a:latin typeface="Courier"/>
              </a:rPr>
              <a:t>num1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another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num2</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"num1 = %f\n"</a:t>
            </a:r>
            <a:r>
              <a:rPr>
                <a:solidFill>
                  <a:srgbClr val="666666"/>
                </a:solidFill>
                <a:latin typeface="Courier"/>
              </a:rPr>
              <a:t>,</a:t>
            </a:r>
            <a:r>
              <a:rPr>
                <a:latin typeface="Courier"/>
              </a:rPr>
              <a:t> num1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"num2 = %lf"</a:t>
            </a:r>
            <a:r>
              <a:rPr>
                <a:solidFill>
                  <a:srgbClr val="666666"/>
                </a:solidFill>
                <a:latin typeface="Courier"/>
              </a:rPr>
              <a:t>,</a:t>
            </a:r>
            <a:r>
              <a:rPr>
                <a:latin typeface="Courier"/>
              </a:rPr>
              <a:t> num2</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number: 12.523</a:t>
            </a:r>
            <a:br/>
            <a:r>
              <a:rPr>
                <a:latin typeface="Courier"/>
              </a:rPr>
              <a:t>Enter another number: 10.2</a:t>
            </a:r>
            <a:br/>
            <a:r>
              <a:rPr>
                <a:latin typeface="Courier"/>
              </a:rPr>
              <a:t>num1 = 12.523000</a:t>
            </a:r>
            <a:br/>
            <a:r>
              <a:rPr>
                <a:latin typeface="Courier"/>
              </a:rPr>
              <a:t>num2 = 10.200000</a:t>
            </a:r>
          </a:p>
          <a:p>
            <a:pPr lvl="0" indent="0" marL="0">
              <a:buNone/>
            </a:pPr>
            <a:r>
              <a:rPr/>
              <a:t>For </a:t>
            </a:r>
            <a:r>
              <a:rPr>
                <a:latin typeface="Courier"/>
              </a:rPr>
              <a:t>float</a:t>
            </a:r>
            <a:r>
              <a:rPr/>
              <a:t>and </a:t>
            </a:r>
            <a:r>
              <a:rPr>
                <a:latin typeface="Courier"/>
              </a:rPr>
              <a:t>double</a:t>
            </a:r>
            <a:r>
              <a:rPr/>
              <a:t>, we use the format specifiers </a:t>
            </a:r>
            <a:r>
              <a:rPr>
                <a:latin typeface="Courier"/>
              </a:rPr>
              <a:t>%f</a:t>
            </a:r>
            <a:r>
              <a:rPr/>
              <a:t> and </a:t>
            </a:r>
            <a:r>
              <a:rPr>
                <a:latin typeface="Courier"/>
              </a:rPr>
              <a:t>%lf</a:t>
            </a:r>
            <a:r>
              <a:rPr/>
              <a:t>, respectively.</a:t>
            </a:r>
          </a:p>
          <a:p>
            <a:pPr lvl="0" indent="0" marL="0">
              <a:spcBef>
                <a:spcPts val="3000"/>
              </a:spcBef>
              <a:buNone/>
            </a:pPr>
            <a:r>
              <a:rPr b="1"/>
              <a:t>Example 7: C Character I/O</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chr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character: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"%c"</a:t>
            </a:r>
            <a:r>
              <a:rPr>
                <a:solidFill>
                  <a:srgbClr val="666666"/>
                </a:solidFill>
                <a:latin typeface="Courier"/>
              </a:rPr>
              <a:t>,&amp;</a:t>
            </a:r>
            <a:r>
              <a:rPr>
                <a:latin typeface="Courier"/>
              </a:rPr>
              <a:t>chr</a:t>
            </a:r>
            <a:r>
              <a:rPr>
                <a:solidFill>
                  <a:srgbClr val="666666"/>
                </a:solidFill>
                <a:latin typeface="Courier"/>
              </a:rPr>
              <a:t>);</a:t>
            </a:r>
            <a:r>
              <a:rPr>
                <a:latin typeface="Courier"/>
              </a:rPr>
              <a:t>     </a:t>
            </a:r>
            <a:br/>
            <a:r>
              <a:rPr>
                <a:latin typeface="Courier"/>
              </a:rPr>
              <a:t>    printf</a:t>
            </a:r>
            <a:r>
              <a:rPr>
                <a:solidFill>
                  <a:srgbClr val="666666"/>
                </a:solidFill>
                <a:latin typeface="Courier"/>
              </a:rPr>
              <a:t>(</a:t>
            </a:r>
            <a:r>
              <a:rPr>
                <a:solidFill>
                  <a:srgbClr val="4070A0"/>
                </a:solidFill>
                <a:latin typeface="Courier"/>
              </a:rPr>
              <a:t>"You entered %c."</a:t>
            </a:r>
            <a:r>
              <a:rPr>
                <a:solidFill>
                  <a:srgbClr val="666666"/>
                </a:solidFill>
                <a:latin typeface="Courier"/>
              </a:rPr>
              <a:t>,</a:t>
            </a:r>
            <a:r>
              <a:rPr>
                <a:latin typeface="Courier"/>
              </a:rPr>
              <a:t> chr</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r>
              <a:rPr>
                <a:latin typeface="Courier"/>
              </a:rPr>
              <a:t>   </a:t>
            </a:r>
          </a:p>
          <a:p>
            <a:pPr lvl="0" indent="0" marL="0">
              <a:buNone/>
            </a:pPr>
            <a:r>
              <a:rPr b="1"/>
              <a:t>Output</a:t>
            </a:r>
          </a:p>
          <a:p>
            <a:pPr lvl="0" indent="0">
              <a:buNone/>
            </a:pPr>
            <a:r>
              <a:rPr>
                <a:latin typeface="Courier"/>
              </a:rPr>
              <a:t>Enter a character: g</a:t>
            </a:r>
            <a:br/>
            <a:r>
              <a:rPr>
                <a:latin typeface="Courier"/>
              </a:rPr>
              <a:t>You entered g</a:t>
            </a:r>
          </a:p>
          <a:p>
            <a:pPr lvl="0" indent="0" marL="0">
              <a:buNone/>
            </a:pPr>
            <a:r>
              <a:rPr/>
              <a:t>When a user enters a character into the aforementioned software, the character itself is not saved. An integer value (ASCII value) is instead stored.</a:t>
            </a:r>
          </a:p>
          <a:p>
            <a:pPr lvl="0" indent="0" marL="0">
              <a:buNone/>
            </a:pPr>
            <a:r>
              <a:rPr/>
              <a:t>When we use the </a:t>
            </a:r>
            <a:r>
              <a:rPr>
                <a:latin typeface="Courier"/>
              </a:rPr>
              <a:t>%c</a:t>
            </a:r>
            <a:r>
              <a:rPr/>
              <a:t> text format to represent that value, the input character is displayed. The ASCII value of the character is printed when we utilize </a:t>
            </a:r>
            <a:r>
              <a:rPr>
                <a:latin typeface="Courier"/>
              </a:rPr>
              <a:t>%d</a:t>
            </a:r>
            <a:r>
              <a:rPr/>
              <a:t> to show it.</a:t>
            </a:r>
          </a:p>
          <a:p>
            <a:pPr lvl="0" indent="0" marL="0">
              <a:spcBef>
                <a:spcPts val="3000"/>
              </a:spcBef>
              <a:buNone/>
            </a:pPr>
            <a:r>
              <a:rPr b="1"/>
              <a:t>Example 8: ASCII Value</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chr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character: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"%c"</a:t>
            </a:r>
            <a:r>
              <a:rPr>
                <a:solidFill>
                  <a:srgbClr val="666666"/>
                </a:solidFill>
                <a:latin typeface="Courier"/>
              </a:rPr>
              <a:t>,</a:t>
            </a:r>
            <a:r>
              <a:rPr>
                <a:latin typeface="Courier"/>
              </a:rPr>
              <a:t> </a:t>
            </a:r>
            <a:r>
              <a:rPr>
                <a:solidFill>
                  <a:srgbClr val="666666"/>
                </a:solidFill>
                <a:latin typeface="Courier"/>
              </a:rPr>
              <a:t>&amp;</a:t>
            </a:r>
            <a:r>
              <a:rPr>
                <a:latin typeface="Courier"/>
              </a:rPr>
              <a:t>chr</a:t>
            </a:r>
            <a:r>
              <a:rPr>
                <a:solidFill>
                  <a:srgbClr val="666666"/>
                </a:solidFill>
                <a:latin typeface="Courier"/>
              </a:rPr>
              <a:t>);</a:t>
            </a:r>
            <a:r>
              <a:rPr>
                <a:latin typeface="Courier"/>
              </a:rPr>
              <a:t>     </a:t>
            </a:r>
            <a:br/>
            <a:br/>
            <a:r>
              <a:rPr>
                <a:latin typeface="Courier"/>
              </a:rPr>
              <a:t>    </a:t>
            </a:r>
            <a:r>
              <a:rPr i="1">
                <a:solidFill>
                  <a:srgbClr val="60A0B0"/>
                </a:solidFill>
                <a:latin typeface="Courier"/>
              </a:rPr>
              <a:t>// When %c is used, a character is displayed</a:t>
            </a:r>
            <a:br/>
            <a:r>
              <a:rPr>
                <a:latin typeface="Courier"/>
              </a:rPr>
              <a:t>    printf</a:t>
            </a:r>
            <a:r>
              <a:rPr>
                <a:solidFill>
                  <a:srgbClr val="666666"/>
                </a:solidFill>
                <a:latin typeface="Courier"/>
              </a:rPr>
              <a:t>(</a:t>
            </a:r>
            <a:r>
              <a:rPr>
                <a:solidFill>
                  <a:srgbClr val="4070A0"/>
                </a:solidFill>
                <a:latin typeface="Courier"/>
              </a:rPr>
              <a:t>"You entered %c.\n"</a:t>
            </a:r>
            <a:r>
              <a:rPr>
                <a:solidFill>
                  <a:srgbClr val="666666"/>
                </a:solidFill>
                <a:latin typeface="Courier"/>
              </a:rPr>
              <a:t>,</a:t>
            </a:r>
            <a:r>
              <a:rPr>
                <a:latin typeface="Courier"/>
              </a:rPr>
              <a:t>chr</a:t>
            </a:r>
            <a:r>
              <a:rPr>
                <a:solidFill>
                  <a:srgbClr val="666666"/>
                </a:solidFill>
                <a:latin typeface="Courier"/>
              </a:rPr>
              <a:t>);</a:t>
            </a:r>
            <a:r>
              <a:rPr>
                <a:latin typeface="Courier"/>
              </a:rPr>
              <a:t>  </a:t>
            </a:r>
            <a:br/>
            <a:br/>
            <a:r>
              <a:rPr>
                <a:latin typeface="Courier"/>
              </a:rPr>
              <a:t>    </a:t>
            </a:r>
            <a:r>
              <a:rPr i="1">
                <a:solidFill>
                  <a:srgbClr val="60A0B0"/>
                </a:solidFill>
                <a:latin typeface="Courier"/>
              </a:rPr>
              <a:t>// When %d is used, ASCII value is displayed</a:t>
            </a:r>
            <a:br/>
            <a:r>
              <a:rPr>
                <a:latin typeface="Courier"/>
              </a:rPr>
              <a:t>    printf</a:t>
            </a:r>
            <a:r>
              <a:rPr>
                <a:solidFill>
                  <a:srgbClr val="666666"/>
                </a:solidFill>
                <a:latin typeface="Courier"/>
              </a:rPr>
              <a:t>(</a:t>
            </a:r>
            <a:r>
              <a:rPr>
                <a:solidFill>
                  <a:srgbClr val="4070A0"/>
                </a:solidFill>
                <a:latin typeface="Courier"/>
              </a:rPr>
              <a:t>"ASCII value is %d."</a:t>
            </a:r>
            <a:r>
              <a:rPr>
                <a:solidFill>
                  <a:srgbClr val="666666"/>
                </a:solidFill>
                <a:latin typeface="Courier"/>
              </a:rPr>
              <a:t>,</a:t>
            </a:r>
            <a:r>
              <a:rPr>
                <a:latin typeface="Courier"/>
              </a:rPr>
              <a:t> chr</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character: g</a:t>
            </a:r>
            <a:br/>
            <a:r>
              <a:rPr>
                <a:latin typeface="Courier"/>
              </a:rPr>
              <a:t>You entered g.</a:t>
            </a:r>
            <a:br/>
            <a:r>
              <a:rPr>
                <a:latin typeface="Courier"/>
              </a:rPr>
              <a:t>ASCII value is 103.</a:t>
            </a:r>
          </a:p>
          <a:p>
            <a:pPr lvl="0" indent="0" marL="0">
              <a:spcBef>
                <a:spcPts val="3000"/>
              </a:spcBef>
              <a:buNone/>
            </a:pPr>
            <a:r>
              <a:rPr b="1"/>
              <a:t>I/O Multiple Values</a:t>
            </a:r>
          </a:p>
          <a:p>
            <a:pPr lvl="0" indent="0" marL="0">
              <a:buNone/>
            </a:pPr>
            <a:r>
              <a:rPr/>
              <a:t>Here’s how to take numerous user inputs and show them.</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a:t>
            </a:r>
            <a:r>
              <a:rPr>
                <a:solidFill>
                  <a:srgbClr val="666666"/>
                </a:solidFill>
                <a:latin typeface="Courier"/>
              </a:rPr>
              <a:t>;</a:t>
            </a:r>
            <a:br/>
            <a:r>
              <a:rPr>
                <a:latin typeface="Courier"/>
              </a:rPr>
              <a:t>    </a:t>
            </a:r>
            <a:r>
              <a:rPr>
                <a:solidFill>
                  <a:srgbClr val="902000"/>
                </a:solidFill>
                <a:latin typeface="Courier"/>
              </a:rPr>
              <a:t>float</a:t>
            </a:r>
            <a:r>
              <a:rPr>
                <a:latin typeface="Courier"/>
              </a:rPr>
              <a:t> b</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integer and then a float: "</a:t>
            </a:r>
            <a:r>
              <a:rPr>
                <a:solidFill>
                  <a:srgbClr val="666666"/>
                </a:solidFill>
                <a:latin typeface="Courier"/>
              </a:rPr>
              <a:t>);</a:t>
            </a:r>
            <a:br/>
            <a:br/>
            <a:r>
              <a:rPr>
                <a:latin typeface="Courier"/>
              </a:rPr>
              <a:t>    </a:t>
            </a:r>
            <a:r>
              <a:rPr i="1">
                <a:solidFill>
                  <a:srgbClr val="60A0B0"/>
                </a:solidFill>
                <a:latin typeface="Courier"/>
              </a:rPr>
              <a:t>// Taking multiple inputs</a:t>
            </a:r>
            <a:br/>
            <a:r>
              <a:rPr>
                <a:latin typeface="Courier"/>
              </a:rPr>
              <a:t>    scanf</a:t>
            </a:r>
            <a:r>
              <a:rPr>
                <a:solidFill>
                  <a:srgbClr val="666666"/>
                </a:solidFill>
                <a:latin typeface="Courier"/>
              </a:rPr>
              <a:t>(</a:t>
            </a:r>
            <a:r>
              <a:rPr>
                <a:solidFill>
                  <a:srgbClr val="4070A0"/>
                </a:solidFill>
                <a:latin typeface="Courier"/>
              </a:rPr>
              <a:t>"%d%f"</a:t>
            </a:r>
            <a:r>
              <a:rPr>
                <a:solidFill>
                  <a:srgbClr val="666666"/>
                </a:solidFill>
                <a:latin typeface="Courier"/>
              </a:rPr>
              <a:t>,</a:t>
            </a:r>
            <a:r>
              <a:rPr>
                <a:latin typeface="Courier"/>
              </a:rPr>
              <a:t> </a:t>
            </a:r>
            <a:r>
              <a:rPr>
                <a:solidFill>
                  <a:srgbClr val="666666"/>
                </a:solidFill>
                <a:latin typeface="Courier"/>
              </a:rPr>
              <a:t>&amp;</a:t>
            </a:r>
            <a:r>
              <a:rPr>
                <a:latin typeface="Courier"/>
              </a:rPr>
              <a:t>a</a:t>
            </a:r>
            <a:r>
              <a:rPr>
                <a:solidFill>
                  <a:srgbClr val="666666"/>
                </a:solidFill>
                <a:latin typeface="Courier"/>
              </a:rPr>
              <a:t>,</a:t>
            </a:r>
            <a:r>
              <a:rPr>
                <a:latin typeface="Courier"/>
              </a:rPr>
              <a:t> </a:t>
            </a:r>
            <a:r>
              <a:rPr>
                <a:solidFill>
                  <a:srgbClr val="666666"/>
                </a:solidFill>
                <a:latin typeface="Courier"/>
              </a:rPr>
              <a:t>&amp;</a:t>
            </a:r>
            <a:r>
              <a:rPr>
                <a:latin typeface="Courier"/>
              </a:rPr>
              <a:t>b</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"You entered %d and %f"</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integer and then a float: </a:t>
            </a:r>
            <a:r>
              <a:rPr>
                <a:solidFill>
                  <a:srgbClr val="7D9029"/>
                </a:solidFill>
                <a:latin typeface="Courier"/>
              </a:rPr>
              <a:t>-3</a:t>
            </a:r>
            <a:br/>
            <a:r>
              <a:rPr>
                <a:latin typeface="Courier"/>
              </a:rPr>
              <a:t>3.4</a:t>
            </a:r>
            <a:br/>
            <a:r>
              <a:rPr>
                <a:latin typeface="Courier"/>
              </a:rPr>
              <a:t>You entered </a:t>
            </a:r>
            <a:r>
              <a:rPr>
                <a:solidFill>
                  <a:srgbClr val="7D9029"/>
                </a:solidFill>
                <a:latin typeface="Courier"/>
              </a:rPr>
              <a:t>-3</a:t>
            </a:r>
            <a:r>
              <a:rPr>
                <a:latin typeface="Courier"/>
              </a:rPr>
              <a:t> and 3.400000</a:t>
            </a:r>
          </a:p>
          <a:p>
            <a:pPr lvl="0" indent="0" marL="0">
              <a:spcBef>
                <a:spcPts val="3000"/>
              </a:spcBef>
              <a:buNone/>
            </a:pPr>
            <a:r>
              <a:rPr b="1"/>
              <a:t>Format Specifiers for I/O</a:t>
            </a:r>
          </a:p>
          <a:p>
            <a:pPr lvl="0" indent="0" marL="0">
              <a:buNone/>
            </a:pPr>
            <a:r>
              <a:rPr/>
              <a:t>As you can see from the samples above, we apply</a:t>
            </a:r>
          </a:p>
          <a:p>
            <a:pPr lvl="0"/>
            <a:r>
              <a:rPr>
                <a:latin typeface="Courier"/>
              </a:rPr>
              <a:t>%d</a:t>
            </a:r>
            <a:r>
              <a:rPr/>
              <a:t> for </a:t>
            </a:r>
            <a:r>
              <a:rPr>
                <a:latin typeface="Courier"/>
              </a:rPr>
              <a:t>int</a:t>
            </a:r>
          </a:p>
          <a:p>
            <a:pPr lvl="0"/>
            <a:r>
              <a:rPr>
                <a:latin typeface="Courier"/>
              </a:rPr>
              <a:t>%f</a:t>
            </a:r>
            <a:r>
              <a:rPr/>
              <a:t> for </a:t>
            </a:r>
            <a:r>
              <a:rPr>
                <a:latin typeface="Courier"/>
              </a:rPr>
              <a:t>float</a:t>
            </a:r>
          </a:p>
          <a:p>
            <a:pPr lvl="0"/>
            <a:r>
              <a:rPr>
                <a:latin typeface="Courier"/>
              </a:rPr>
              <a:t>%lf</a:t>
            </a:r>
            <a:r>
              <a:rPr/>
              <a:t> for </a:t>
            </a:r>
            <a:r>
              <a:rPr>
                <a:latin typeface="Courier"/>
              </a:rPr>
              <a:t>double</a:t>
            </a:r>
          </a:p>
          <a:p>
            <a:pPr lvl="0"/>
            <a:r>
              <a:rPr>
                <a:latin typeface="Courier"/>
              </a:rPr>
              <a:t>%c</a:t>
            </a:r>
            <a:r>
              <a:rPr/>
              <a:t> for </a:t>
            </a:r>
            <a:r>
              <a:rPr>
                <a:latin typeface="Courier"/>
              </a:rPr>
              <a:t>char</a:t>
            </a:r>
          </a:p>
          <a:p>
            <a:pPr lvl="0" indent="0" marL="0">
              <a:buNone/>
            </a:pPr>
            <a:r>
              <a:rPr/>
              <a:t>The following is a collection of widely used C data types and associated format specifiers.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Type</a:t>
                      </a:r>
                    </a:p>
                  </a:txBody>
                  <a:tcPr/>
                </a:tc>
                <a:tc>
                  <a:txBody>
                    <a:bodyPr/>
                    <a:lstStyle/>
                    <a:p>
                      <a:pPr lvl="0" indent="0" marL="0">
                        <a:buNone/>
                      </a:pPr>
                      <a:r>
                        <a:rPr/>
                        <a:t>Size(bytes)</a:t>
                      </a:r>
                    </a:p>
                  </a:txBody>
                  <a:tcPr/>
                </a:tc>
                <a:tc>
                  <a:txBody>
                    <a:bodyPr/>
                    <a:lstStyle/>
                    <a:p>
                      <a:pPr lvl="0" indent="0" marL="0">
                        <a:buNone/>
                      </a:pPr>
                      <a:r>
                        <a:rPr/>
                        <a:t>Format Specifiers</a:t>
                      </a:r>
                    </a:p>
                  </a:txBody>
                  <a:tcPr/>
                </a:tc>
              </a:tr>
              <a:tr h="0">
                <a:tc>
                  <a:txBody>
                    <a:bodyPr/>
                    <a:lstStyle/>
                    <a:p>
                      <a:pPr lvl="0" indent="0" marL="0">
                        <a:buNone/>
                      </a:pPr>
                      <a:r>
                        <a:rPr/>
                        <a:t>int</a:t>
                      </a:r>
                    </a:p>
                  </a:txBody>
                </a:tc>
                <a:tc>
                  <a:txBody>
                    <a:bodyPr/>
                    <a:lstStyle/>
                    <a:p>
                      <a:pPr lvl="0" indent="0" marL="0">
                        <a:buNone/>
                      </a:pPr>
                      <a:r>
                        <a:rPr/>
                        <a:t>at least 2, usually 4</a:t>
                      </a:r>
                    </a:p>
                  </a:txBody>
                </a:tc>
                <a:tc>
                  <a:txBody>
                    <a:bodyPr/>
                    <a:lstStyle/>
                    <a:p>
                      <a:pPr lvl="0" indent="0" marL="0">
                        <a:buNone/>
                      </a:pPr>
                      <a:r>
                        <a:rPr/>
                        <a:t>%d %i</a:t>
                      </a:r>
                    </a:p>
                  </a:txBody>
                </a:tc>
              </a:tr>
              <a:tr h="0">
                <a:tc>
                  <a:txBody>
                    <a:bodyPr/>
                    <a:lstStyle/>
                    <a:p>
                      <a:pPr lvl="0" indent="0" marL="0">
                        <a:buNone/>
                      </a:pPr>
                      <a:r>
                        <a:rPr/>
                        <a:t>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float</a:t>
                      </a:r>
                    </a:p>
                  </a:txBody>
                </a:tc>
                <a:tc>
                  <a:txBody>
                    <a:bodyPr/>
                    <a:lstStyle/>
                    <a:p>
                      <a:pPr lvl="0" indent="0" marL="0">
                        <a:buNone/>
                      </a:pPr>
                      <a:r>
                        <a:rPr/>
                        <a:t>4</a:t>
                      </a:r>
                    </a:p>
                  </a:txBody>
                </a:tc>
                <a:tc>
                  <a:txBody>
                    <a:bodyPr/>
                    <a:lstStyle/>
                    <a:p>
                      <a:pPr lvl="0" indent="0" marL="0">
                        <a:buNone/>
                      </a:pPr>
                      <a:r>
                        <a:rPr/>
                        <a:t>%f</a:t>
                      </a:r>
                    </a:p>
                  </a:txBody>
                </a:tc>
              </a:tr>
              <a:tr h="0">
                <a:tc>
                  <a:txBody>
                    <a:bodyPr/>
                    <a:lstStyle/>
                    <a:p>
                      <a:pPr lvl="0" indent="0" marL="0">
                        <a:buNone/>
                      </a:pPr>
                      <a:r>
                        <a:rPr/>
                        <a:t>double</a:t>
                      </a:r>
                    </a:p>
                  </a:txBody>
                </a:tc>
                <a:tc>
                  <a:txBody>
                    <a:bodyPr/>
                    <a:lstStyle/>
                    <a:p>
                      <a:pPr lvl="0" indent="0" marL="0">
                        <a:buNone/>
                      </a:pPr>
                      <a:r>
                        <a:rPr/>
                        <a:t>8</a:t>
                      </a:r>
                    </a:p>
                  </a:txBody>
                </a:tc>
                <a:tc>
                  <a:txBody>
                    <a:bodyPr/>
                    <a:lstStyle/>
                    <a:p>
                      <a:pPr lvl="0" indent="0" marL="0">
                        <a:buNone/>
                      </a:pPr>
                      <a:r>
                        <a:rPr/>
                        <a:t>%lf</a:t>
                      </a:r>
                    </a:p>
                  </a:txBody>
                </a:tc>
              </a:tr>
              <a:tr h="0">
                <a:tc>
                  <a:txBody>
                    <a:bodyPr/>
                    <a:lstStyle/>
                    <a:p>
                      <a:pPr lvl="0" indent="0" marL="0">
                        <a:buNone/>
                      </a:pPr>
                      <a:r>
                        <a:rPr/>
                        <a:t>short int</a:t>
                      </a:r>
                    </a:p>
                  </a:txBody>
                </a:tc>
                <a:tc>
                  <a:txBody>
                    <a:bodyPr/>
                    <a:lstStyle/>
                    <a:p>
                      <a:pPr lvl="0" indent="0" marL="0">
                        <a:buNone/>
                      </a:pPr>
                      <a:r>
                        <a:rPr/>
                        <a:t>2 usually</a:t>
                      </a:r>
                    </a:p>
                  </a:txBody>
                </a:tc>
                <a:tc>
                  <a:txBody>
                    <a:bodyPr/>
                    <a:lstStyle/>
                    <a:p>
                      <a:pPr lvl="0" indent="0" marL="0">
                        <a:buNone/>
                      </a:pPr>
                      <a:r>
                        <a:rPr/>
                        <a:t>%hd</a:t>
                      </a:r>
                    </a:p>
                  </a:txBody>
                </a:tc>
              </a:tr>
              <a:tr h="0">
                <a:tc>
                  <a:txBody>
                    <a:bodyPr/>
                    <a:lstStyle/>
                    <a:p>
                      <a:pPr lvl="0" indent="0" marL="0">
                        <a:buNone/>
                      </a:pPr>
                      <a:r>
                        <a:rPr/>
                        <a:t>unsigned int</a:t>
                      </a:r>
                    </a:p>
                  </a:txBody>
                </a:tc>
                <a:tc>
                  <a:txBody>
                    <a:bodyPr/>
                    <a:lstStyle/>
                    <a:p>
                      <a:pPr lvl="0" indent="0" marL="0">
                        <a:buNone/>
                      </a:pPr>
                      <a:r>
                        <a:rPr/>
                        <a:t>at least 2, usually 4</a:t>
                      </a:r>
                    </a:p>
                  </a:txBody>
                </a:tc>
                <a:tc>
                  <a:txBody>
                    <a:bodyPr/>
                    <a:lstStyle/>
                    <a:p>
                      <a:pPr lvl="0" indent="0" marL="0">
                        <a:buNone/>
                      </a:pPr>
                      <a:r>
                        <a:rPr/>
                        <a:t>%u</a:t>
                      </a:r>
                    </a:p>
                  </a:txBody>
                </a:tc>
              </a:tr>
              <a:tr h="0">
                <a:tc>
                  <a:txBody>
                    <a:bodyPr/>
                    <a:lstStyle/>
                    <a:p>
                      <a:pPr lvl="0" indent="0" marL="0">
                        <a:buNone/>
                      </a:pPr>
                      <a:r>
                        <a:rPr/>
                        <a:t>long int</a:t>
                      </a:r>
                    </a:p>
                  </a:txBody>
                </a:tc>
                <a:tc>
                  <a:txBody>
                    <a:bodyPr/>
                    <a:lstStyle/>
                    <a:p>
                      <a:pPr lvl="0" indent="0" marL="0">
                        <a:buNone/>
                      </a:pPr>
                      <a:r>
                        <a:rPr/>
                        <a:t>at least 4, usually 8</a:t>
                      </a:r>
                    </a:p>
                  </a:txBody>
                </a:tc>
                <a:tc>
                  <a:txBody>
                    <a:bodyPr/>
                    <a:lstStyle/>
                    <a:p>
                      <a:pPr lvl="0" indent="0" marL="0">
                        <a:buNone/>
                      </a:pPr>
                      <a:r>
                        <a:rPr/>
                        <a:t>%ld %li</a:t>
                      </a:r>
                    </a:p>
                  </a:txBody>
                </a:tc>
              </a:tr>
              <a:tr h="0">
                <a:tc>
                  <a:txBody>
                    <a:bodyPr/>
                    <a:lstStyle/>
                    <a:p>
                      <a:pPr lvl="0" indent="0" marL="0">
                        <a:buNone/>
                      </a:pPr>
                      <a:r>
                        <a:rPr/>
                        <a:t>long long int</a:t>
                      </a:r>
                    </a:p>
                  </a:txBody>
                </a:tc>
                <a:tc>
                  <a:txBody>
                    <a:bodyPr/>
                    <a:lstStyle/>
                    <a:p>
                      <a:pPr lvl="0" indent="0" marL="0">
                        <a:buNone/>
                      </a:pPr>
                      <a:r>
                        <a:rPr/>
                        <a:t>at least 8</a:t>
                      </a:r>
                    </a:p>
                  </a:txBody>
                </a:tc>
                <a:tc>
                  <a:txBody>
                    <a:bodyPr/>
                    <a:lstStyle/>
                    <a:p>
                      <a:pPr lvl="0" indent="0" marL="0">
                        <a:buNone/>
                      </a:pPr>
                      <a:r>
                        <a:rPr/>
                        <a:t>%lld %lli</a:t>
                      </a:r>
                    </a:p>
                  </a:txBody>
                </a:tc>
              </a:tr>
              <a:tr h="0">
                <a:tc>
                  <a:txBody>
                    <a:bodyPr/>
                    <a:lstStyle/>
                    <a:p>
                      <a:pPr lvl="0" indent="0" marL="0">
                        <a:buNone/>
                      </a:pPr>
                      <a:r>
                        <a:rPr/>
                        <a:t>unsigned long int</a:t>
                      </a:r>
                    </a:p>
                  </a:txBody>
                </a:tc>
                <a:tc>
                  <a:txBody>
                    <a:bodyPr/>
                    <a:lstStyle/>
                    <a:p>
                      <a:pPr lvl="0" indent="0" marL="0">
                        <a:buNone/>
                      </a:pPr>
                      <a:r>
                        <a:rPr/>
                        <a:t>at least 4</a:t>
                      </a:r>
                    </a:p>
                  </a:txBody>
                </a:tc>
                <a:tc>
                  <a:txBody>
                    <a:bodyPr/>
                    <a:lstStyle/>
                    <a:p>
                      <a:pPr lvl="0" indent="0" marL="0">
                        <a:buNone/>
                      </a:pPr>
                      <a:r>
                        <a:rPr/>
                        <a:t>%lu</a:t>
                      </a:r>
                    </a:p>
                  </a:txBody>
                </a:tc>
              </a:tr>
              <a:tr h="0">
                <a:tc>
                  <a:txBody>
                    <a:bodyPr/>
                    <a:lstStyle/>
                    <a:p>
                      <a:pPr lvl="0" indent="0" marL="0">
                        <a:buNone/>
                      </a:pPr>
                      <a:r>
                        <a:rPr/>
                        <a:t>unsigned long long int</a:t>
                      </a:r>
                    </a:p>
                  </a:txBody>
                </a:tc>
                <a:tc>
                  <a:txBody>
                    <a:bodyPr/>
                    <a:lstStyle/>
                    <a:p>
                      <a:pPr lvl="0" indent="0" marL="0">
                        <a:buNone/>
                      </a:pPr>
                      <a:r>
                        <a:rPr/>
                        <a:t>at least 8</a:t>
                      </a:r>
                    </a:p>
                  </a:txBody>
                </a:tc>
                <a:tc>
                  <a:txBody>
                    <a:bodyPr/>
                    <a:lstStyle/>
                    <a:p>
                      <a:pPr lvl="0" indent="0" marL="0">
                        <a:buNone/>
                      </a:pPr>
                      <a:r>
                        <a:rPr/>
                        <a:t>%llu</a:t>
                      </a:r>
                    </a:p>
                  </a:txBody>
                </a:tc>
              </a:tr>
              <a:tr h="0">
                <a:tc>
                  <a:txBody>
                    <a:bodyPr/>
                    <a:lstStyle/>
                    <a:p>
                      <a:pPr lvl="0" indent="0" marL="0">
                        <a:buNone/>
                      </a:pPr>
                      <a:r>
                        <a:rPr/>
                        <a:t>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usigned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long double</a:t>
                      </a:r>
                    </a:p>
                  </a:txBody>
                </a:tc>
                <a:tc>
                  <a:txBody>
                    <a:bodyPr/>
                    <a:lstStyle/>
                    <a:p>
                      <a:pPr lvl="0" indent="0" marL="0">
                        <a:buNone/>
                      </a:pPr>
                      <a:r>
                        <a:rPr/>
                        <a:t>at least 10, usually 12 or 16</a:t>
                      </a:r>
                    </a:p>
                  </a:txBody>
                </a:tc>
                <a:tc>
                  <a:txBody>
                    <a:bodyPr/>
                    <a:lstStyle/>
                    <a:p>
                      <a:pPr lvl="0" indent="0" marL="0">
                        <a:buNone/>
                      </a:pPr>
                      <a:r>
                        <a:rPr/>
                        <a:t>%Lf</a:t>
                      </a:r>
                    </a:p>
                  </a:txBody>
                </a:tc>
              </a:tr>
            </a:tbl>
          </a:graphicData>
        </a:graphic>
      </p:graphicFrame>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Programming Operators</a:t>
            </a:r>
          </a:p>
        </p:txBody>
      </p:sp>
      <p:sp>
        <p:nvSpPr>
          <p:cNvPr id="4" name="Text Placeholder 3"/>
          <p:cNvSpPr>
            <a:spLocks noGrp="1"/>
          </p:cNvSpPr>
          <p:nvPr>
            <p:ph idx="2" sz="half" type="body"/>
          </p:nvPr>
        </p:nvSpPr>
        <p:spPr/>
        <p:txBody>
          <a:bodyPr/>
          <a:lstStyle/>
          <a:p>
            <a:pPr lvl="0" indent="0" marL="0">
              <a:buNone/>
            </a:pPr>
            <a:r>
              <a:rPr/>
              <a:t>With the assistance of examples, you will learn about several operators in C programming in this course.</a:t>
            </a:r>
          </a:p>
          <a:p>
            <a:pPr lvl="0" indent="0" marL="0">
              <a:buNone/>
            </a:pPr>
            <a:r>
              <a:rPr/>
              <a:t>An operator is a symbol that performs an operation on a value or variable. For example, the operator + is used to compute addition.</a:t>
            </a:r>
          </a:p>
          <a:p>
            <a:pPr lvl="0" indent="0" marL="0">
              <a:buNone/>
            </a:pPr>
            <a:r>
              <a:rPr/>
              <a:t>C has a diverse set of operators to execute a variety of tasks.</a:t>
            </a:r>
          </a:p>
          <a:p>
            <a:pPr lvl="0" indent="0" marL="0">
              <a:spcBef>
                <a:spcPts val="3000"/>
              </a:spcBef>
              <a:buNone/>
            </a:pPr>
            <a:r>
              <a:rPr b="1"/>
              <a:t>C Arithmetic Operators</a:t>
            </a:r>
          </a:p>
          <a:p>
            <a:pPr lvl="0" indent="0" marL="0">
              <a:buNone/>
            </a:pPr>
            <a:r>
              <a:rPr/>
              <a:t>An arithmetic operator performs mathematical operations such as addition, subtraction, multiplication, division etc on numerical values (constants and variables).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Operator</a:t>
                      </a:r>
                    </a:p>
                  </a:txBody>
                  <a:tcPr/>
                </a:tc>
                <a:tc>
                  <a:txBody>
                    <a:bodyPr/>
                    <a:lstStyle/>
                    <a:p>
                      <a:pPr lvl="0" indent="0" marL="0">
                        <a:buNone/>
                      </a:pPr>
                      <a:r>
                        <a:rPr/>
                        <a:t>Meaning of Operator</a:t>
                      </a:r>
                    </a:p>
                  </a:txBody>
                  <a:tcPr/>
                </a:tc>
              </a:tr>
              <a:tr h="0">
                <a:tc>
                  <a:txBody>
                    <a:bodyPr/>
                    <a:lstStyle/>
                    <a:p>
                      <a:pPr lvl="0" indent="0" marL="0">
                        <a:buNone/>
                      </a:pPr>
                      <a:r>
                        <a:rPr/>
                        <a:t>+</a:t>
                      </a:r>
                    </a:p>
                  </a:txBody>
                </a:tc>
                <a:tc>
                  <a:txBody>
                    <a:bodyPr/>
                    <a:lstStyle/>
                    <a:p>
                      <a:pPr lvl="0" indent="0" marL="0">
                        <a:buNone/>
                      </a:pPr>
                      <a:r>
                        <a:rPr/>
                        <a:t>Addition or unary plus</a:t>
                      </a:r>
                    </a:p>
                  </a:txBody>
                </a:tc>
              </a:tr>
              <a:tr h="0">
                <a:tc>
                  <a:txBody>
                    <a:bodyPr/>
                    <a:lstStyle/>
                    <a:p>
                      <a:pPr lvl="0" indent="0" marL="0">
                        <a:buNone/>
                      </a:pPr>
                      <a:r>
                        <a:rPr/>
                        <a:t>-</a:t>
                      </a:r>
                    </a:p>
                  </a:txBody>
                </a:tc>
                <a:tc>
                  <a:txBody>
                    <a:bodyPr/>
                    <a:lstStyle/>
                    <a:p>
                      <a:pPr lvl="0" indent="0" marL="0">
                        <a:buNone/>
                      </a:pPr>
                      <a:r>
                        <a:rPr/>
                        <a:t>Substraction or unary minus</a:t>
                      </a:r>
                    </a:p>
                  </a:txBody>
                </a:tc>
              </a:tr>
              <a:tr h="0">
                <a:tc>
                  <a:txBody>
                    <a:bodyPr/>
                    <a:lstStyle/>
                    <a:p>
                      <a:pPr lvl="0" indent="0" marL="0">
                        <a:buNone/>
                      </a:pPr>
                      <a:r>
                        <a:rPr/>
                        <a:t>*</a:t>
                      </a:r>
                    </a:p>
                  </a:txBody>
                </a:tc>
                <a:tc>
                  <a:txBody>
                    <a:bodyPr/>
                    <a:lstStyle/>
                    <a:p>
                      <a:pPr lvl="0" indent="0" marL="0">
                        <a:buNone/>
                      </a:pPr>
                      <a:r>
                        <a:rPr/>
                        <a:t>Multiplication</a:t>
                      </a:r>
                    </a:p>
                  </a:txBody>
                </a:tc>
              </a:tr>
              <a:tr h="0">
                <a:tc>
                  <a:txBody>
                    <a:bodyPr/>
                    <a:lstStyle/>
                    <a:p>
                      <a:pPr lvl="0" indent="0" marL="0">
                        <a:buNone/>
                      </a:pPr>
                      <a:r>
                        <a:rPr/>
                        <a:t>/</a:t>
                      </a:r>
                    </a:p>
                  </a:txBody>
                </a:tc>
                <a:tc>
                  <a:txBody>
                    <a:bodyPr/>
                    <a:lstStyle/>
                    <a:p>
                      <a:pPr lvl="0" indent="0" marL="0">
                        <a:buNone/>
                      </a:pPr>
                      <a:r>
                        <a:rPr/>
                        <a:t>Division</a:t>
                      </a:r>
                    </a:p>
                  </a:txBody>
                </a:tc>
              </a:tr>
              <a:tr h="0">
                <a:tc>
                  <a:txBody>
                    <a:bodyPr/>
                    <a:lstStyle/>
                    <a:p>
                      <a:pPr lvl="0" indent="0" marL="0">
                        <a:buNone/>
                      </a:pPr>
                      <a:r>
                        <a:rPr/>
                        <a:t>%</a:t>
                      </a:r>
                    </a:p>
                  </a:txBody>
                </a:tc>
                <a:tc>
                  <a:txBody>
                    <a:bodyPr/>
                    <a:lstStyle/>
                    <a:p>
                      <a:pPr lvl="0" indent="0" marL="0">
                        <a:buNone/>
                      </a:pPr>
                      <a:r>
                        <a:rPr/>
                        <a:t>Remainder after division (modulo division)</a:t>
                      </a:r>
                    </a:p>
                  </a:txBody>
                </a:tc>
              </a:tr>
            </a:tbl>
          </a:graphicData>
        </a:graphic>
      </p:graphicFrame>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Arithmetic Operators</a:t>
            </a:r>
          </a:p>
          <a:p>
            <a:pPr lvl="0" indent="0">
              <a:buNone/>
            </a:pPr>
            <a:r>
              <a:rPr i="1">
                <a:solidFill>
                  <a:srgbClr val="60A0B0"/>
                </a:solidFill>
                <a:latin typeface="Courier"/>
              </a:rPr>
              <a:t>// Working of arithmetic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9</a:t>
            </a:r>
            <a:r>
              <a:rPr>
                <a:solidFill>
                  <a:srgbClr val="666666"/>
                </a:solidFill>
                <a:latin typeface="Courier"/>
              </a:rPr>
              <a:t>,</a:t>
            </a:r>
            <a:r>
              <a:rPr>
                <a:latin typeface="Courier"/>
              </a:rPr>
              <a:t>b </a:t>
            </a:r>
            <a:r>
              <a:rPr>
                <a:solidFill>
                  <a:srgbClr val="666666"/>
                </a:solidFill>
                <a:latin typeface="Courier"/>
              </a:rPr>
              <a:t>=</a:t>
            </a:r>
            <a:r>
              <a:rPr>
                <a:latin typeface="Courier"/>
              </a:rPr>
              <a:t> </a:t>
            </a:r>
            <a:r>
              <a:rPr>
                <a:solidFill>
                  <a:srgbClr val="40A070"/>
                </a:solidFill>
                <a:latin typeface="Courier"/>
              </a:rPr>
              <a:t>4</a:t>
            </a:r>
            <a:r>
              <a:rPr>
                <a:solidFill>
                  <a:srgbClr val="666666"/>
                </a:solidFill>
                <a:latin typeface="Courier"/>
              </a:rPr>
              <a:t>,</a:t>
            </a:r>
            <a:r>
              <a:rPr>
                <a:latin typeface="Courier"/>
              </a:rPr>
              <a:t> c</a:t>
            </a:r>
            <a:r>
              <a:rPr>
                <a:solidFill>
                  <a:srgbClr val="666666"/>
                </a:solidFill>
                <a:latin typeface="Courier"/>
              </a:rPr>
              <a:t>;</a:t>
            </a:r>
            <a:b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"Remainder when a divided by b = %d \n"</a:t>
            </a:r>
            <a:r>
              <a:rPr>
                <a:solidFill>
                  <a:srgbClr val="666666"/>
                </a:solidFill>
                <a:latin typeface="Courier"/>
              </a:rPr>
              <a:t>,</a:t>
            </a:r>
            <a:r>
              <a:rPr>
                <a:latin typeface="Courier"/>
              </a:rPr>
              <a:t>c</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a+b = 13</a:t>
            </a:r>
            <a:br/>
            <a:r>
              <a:rPr>
                <a:latin typeface="Courier"/>
              </a:rPr>
              <a:t>a-b = 5</a:t>
            </a:r>
            <a:br/>
            <a:r>
              <a:rPr>
                <a:latin typeface="Courier"/>
              </a:rPr>
              <a:t>a*b = 36</a:t>
            </a:r>
            <a:br/>
            <a:r>
              <a:rPr>
                <a:latin typeface="Courier"/>
              </a:rPr>
              <a:t>a/b = 2</a:t>
            </a:r>
            <a:br/>
            <a:r>
              <a:rPr>
                <a:latin typeface="Courier"/>
              </a:rPr>
              <a:t>Remainder when a divided by b=1</a:t>
            </a:r>
          </a:p>
          <a:p>
            <a:pPr lvl="0" indent="0" marL="0">
              <a:buNone/>
            </a:pPr>
            <a:r>
              <a:rPr/>
              <a:t>As you might guess, the operators +, -, and * calculate addition, subtraction, and multiplication, respectively.</a:t>
            </a:r>
          </a:p>
          <a:p>
            <a:pPr lvl="0" indent="0" marL="0">
              <a:buNone/>
            </a:pPr>
            <a:r>
              <a:rPr>
                <a:latin typeface="Courier"/>
              </a:rPr>
              <a:t>9/4</a:t>
            </a:r>
            <a:r>
              <a:rPr/>
              <a:t>Equals </a:t>
            </a:r>
            <a:r>
              <a:rPr>
                <a:latin typeface="Courier"/>
              </a:rPr>
              <a:t>2.25</a:t>
            </a:r>
            <a:r>
              <a:rPr/>
              <a:t> in standard math. In the program, however, the result is </a:t>
            </a:r>
            <a:r>
              <a:rPr>
                <a:latin typeface="Courier"/>
              </a:rPr>
              <a:t>2</a:t>
            </a:r>
            <a:r>
              <a:rPr/>
              <a:t>.</a:t>
            </a:r>
          </a:p>
          <a:p>
            <a:pPr lvl="0" indent="0" marL="0">
              <a:buNone/>
            </a:pPr>
            <a:r>
              <a:rPr/>
              <a:t>This is due to the fact that both variables a and b are integers. As a result, the output is also an integer. The compiler ignores the word following the decimal point and displays response </a:t>
            </a:r>
            <a:r>
              <a:rPr>
                <a:latin typeface="Courier"/>
              </a:rPr>
              <a:t>2</a:t>
            </a:r>
            <a:r>
              <a:rPr/>
              <a:t> rather than </a:t>
            </a:r>
            <a:r>
              <a:rPr>
                <a:latin typeface="Courier"/>
              </a:rPr>
              <a:t>2.25</a:t>
            </a:r>
            <a:r>
              <a:rPr/>
              <a:t>.</a:t>
            </a:r>
          </a:p>
          <a:p>
            <a:pPr lvl="0" indent="0" marL="0">
              <a:buNone/>
            </a:pPr>
            <a:r>
              <a:rPr/>
              <a:t>The residual is computed using the modulo operator percent. The remaining is </a:t>
            </a:r>
            <a:r>
              <a:rPr>
                <a:latin typeface="Courier"/>
              </a:rPr>
              <a:t>1</a:t>
            </a:r>
            <a:r>
              <a:rPr/>
              <a:t> when </a:t>
            </a:r>
            <a:r>
              <a:rPr>
                <a:latin typeface="Courier"/>
              </a:rPr>
              <a:t>a=9</a:t>
            </a:r>
            <a:r>
              <a:rPr/>
              <a:t> is divided by </a:t>
            </a:r>
            <a:r>
              <a:rPr>
                <a:latin typeface="Courier"/>
              </a:rPr>
              <a:t>b=4</a:t>
            </a:r>
            <a:r>
              <a:rPr/>
              <a:t>. Only integers can be used with the percent operator.</a:t>
            </a:r>
          </a:p>
          <a:p>
            <a:pPr lvl="0" indent="0" marL="0">
              <a:buNone/>
            </a:pPr>
            <a:r>
              <a:rPr/>
              <a:t>Assume that </a:t>
            </a:r>
            <a:r>
              <a:rPr>
                <a:latin typeface="Courier"/>
              </a:rPr>
              <a:t>a = 5.0, b = 2.0, c = 5</a:t>
            </a:r>
            <a:r>
              <a:rPr/>
              <a:t>, and </a:t>
            </a:r>
            <a:r>
              <a:rPr>
                <a:latin typeface="Courier"/>
              </a:rPr>
              <a:t>d = 2</a:t>
            </a:r>
            <a:r>
              <a:rPr/>
              <a:t>. After that, in C programming.</a:t>
            </a:r>
          </a:p>
          <a:p>
            <a:pPr lvl="0" indent="0">
              <a:buNone/>
            </a:pPr>
            <a:r>
              <a:rPr>
                <a:latin typeface="Courier"/>
              </a:rPr>
              <a:t>// Either one of the operands is a floating-point number</a:t>
            </a:r>
            <a:br/>
            <a:r>
              <a:rPr>
                <a:latin typeface="Courier"/>
              </a:rPr>
              <a:t>a/b = 2.5  </a:t>
            </a:r>
            <a:br/>
            <a:r>
              <a:rPr>
                <a:latin typeface="Courier"/>
              </a:rPr>
              <a:t>a/d = 2.5  </a:t>
            </a:r>
            <a:br/>
            <a:r>
              <a:rPr>
                <a:latin typeface="Courier"/>
              </a:rPr>
              <a:t>c/b = 2.5  </a:t>
            </a:r>
            <a:br/>
            <a:br/>
            <a:r>
              <a:rPr>
                <a:latin typeface="Courier"/>
              </a:rPr>
              <a:t>// Both operands are integers</a:t>
            </a:r>
            <a:br/>
            <a:r>
              <a:rPr>
                <a:latin typeface="Courier"/>
              </a:rPr>
              <a:t>c/d = 2</a:t>
            </a:r>
          </a:p>
          <a:p>
            <a:pPr lvl="0" indent="0" marL="0">
              <a:spcBef>
                <a:spcPts val="3000"/>
              </a:spcBef>
              <a:buNone/>
            </a:pPr>
            <a:r>
              <a:rPr b="1"/>
              <a:t>C Increment and Decrement Operators</a:t>
            </a:r>
          </a:p>
          <a:p>
            <a:pPr lvl="0" indent="0" marL="0">
              <a:buNone/>
            </a:pPr>
            <a:r>
              <a:rPr/>
              <a:t>To alter the value of an operand (constant or variable) by one, C programming offers two operators: increment </a:t>
            </a:r>
            <a:r>
              <a:rPr>
                <a:latin typeface="Courier"/>
              </a:rPr>
              <a:t>++</a:t>
            </a:r>
            <a:r>
              <a:rPr/>
              <a:t> and decrease </a:t>
            </a:r>
            <a:r>
              <a:rPr>
                <a:latin typeface="Courier"/>
              </a:rPr>
              <a:t>--</a:t>
            </a:r>
            <a:r>
              <a:rPr/>
              <a:t>.</a:t>
            </a:r>
          </a:p>
          <a:p>
            <a:pPr lvl="0" indent="0" marL="0">
              <a:buNone/>
            </a:pPr>
            <a:r>
              <a:rPr/>
              <a:t>Increment </a:t>
            </a:r>
            <a:r>
              <a:rPr>
                <a:latin typeface="Courier"/>
              </a:rPr>
              <a:t>++</a:t>
            </a:r>
            <a:r>
              <a:rPr/>
              <a:t> raises the value by one, and decrement </a:t>
            </a:r>
            <a:r>
              <a:rPr>
                <a:latin typeface="Courier"/>
              </a:rPr>
              <a:t>--</a:t>
            </a:r>
            <a:r>
              <a:rPr/>
              <a:t> lowers the value by one. These two operators are unary, which means they only work on a single operand.</a:t>
            </a:r>
          </a:p>
          <a:p>
            <a:pPr lvl="0" indent="0" marL="0">
              <a:spcBef>
                <a:spcPts val="3000"/>
              </a:spcBef>
              <a:buNone/>
            </a:pPr>
            <a:r>
              <a:rPr b="1"/>
              <a:t>Example 2: Increment and Decrement Operators</a:t>
            </a:r>
          </a:p>
          <a:p>
            <a:pPr lvl="0" indent="0">
              <a:buNone/>
            </a:pPr>
            <a:r>
              <a:rPr i="1">
                <a:solidFill>
                  <a:srgbClr val="60A0B0"/>
                </a:solidFill>
                <a:latin typeface="Courier"/>
              </a:rPr>
              <a:t>// Working of increment and decrement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r>
              <a:rPr>
                <a:latin typeface="Courier"/>
              </a:rPr>
              <a:t> b </a:t>
            </a:r>
            <a:r>
              <a:rPr>
                <a:solidFill>
                  <a:srgbClr val="666666"/>
                </a:solidFill>
                <a:latin typeface="Courier"/>
              </a:rPr>
              <a:t>=</a:t>
            </a:r>
            <a:r>
              <a:rPr>
                <a:latin typeface="Courier"/>
              </a:rPr>
              <a:t> </a:t>
            </a:r>
            <a:r>
              <a:rPr>
                <a:solidFill>
                  <a:srgbClr val="40A070"/>
                </a:solidFill>
                <a:latin typeface="Courier"/>
              </a:rPr>
              <a:t>100</a:t>
            </a:r>
            <a:r>
              <a:rPr>
                <a:solidFill>
                  <a:srgbClr val="666666"/>
                </a:solidFill>
                <a:latin typeface="Courier"/>
              </a:rPr>
              <a:t>;</a:t>
            </a:r>
            <a:br/>
            <a:r>
              <a:rPr>
                <a:latin typeface="Courier"/>
              </a:rPr>
              <a:t>    </a:t>
            </a:r>
            <a:r>
              <a:rPr>
                <a:solidFill>
                  <a:srgbClr val="902000"/>
                </a:solidFill>
                <a:latin typeface="Courier"/>
              </a:rPr>
              <a:t>float</a:t>
            </a:r>
            <a:r>
              <a:rPr>
                <a:latin typeface="Courier"/>
              </a:rPr>
              <a:t> c </a:t>
            </a:r>
            <a:r>
              <a:rPr>
                <a:solidFill>
                  <a:srgbClr val="666666"/>
                </a:solidFill>
                <a:latin typeface="Courier"/>
              </a:rPr>
              <a:t>=</a:t>
            </a:r>
            <a:r>
              <a:rPr>
                <a:latin typeface="Courier"/>
              </a:rPr>
              <a:t> </a:t>
            </a:r>
            <a:r>
              <a:rPr>
                <a:solidFill>
                  <a:srgbClr val="40A070"/>
                </a:solidFill>
                <a:latin typeface="Courier"/>
              </a:rPr>
              <a:t>10.5</a:t>
            </a:r>
            <a:r>
              <a:rPr>
                <a:solidFill>
                  <a:srgbClr val="666666"/>
                </a:solidFill>
                <a:latin typeface="Courier"/>
              </a:rPr>
              <a:t>,</a:t>
            </a:r>
            <a:r>
              <a:rPr>
                <a:latin typeface="Courier"/>
              </a:rPr>
              <a:t> d </a:t>
            </a:r>
            <a:r>
              <a:rPr>
                <a:solidFill>
                  <a:srgbClr val="666666"/>
                </a:solidFill>
                <a:latin typeface="Courier"/>
              </a:rPr>
              <a:t>=</a:t>
            </a:r>
            <a:r>
              <a:rPr>
                <a:latin typeface="Courier"/>
              </a:rPr>
              <a:t> </a:t>
            </a:r>
            <a:r>
              <a:rPr>
                <a:solidFill>
                  <a:srgbClr val="40A070"/>
                </a:solidFill>
                <a:latin typeface="Courier"/>
              </a:rPr>
              <a:t>100.5</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"++a = %d \n"</a:t>
            </a:r>
            <a:r>
              <a:rPr>
                <a:solidFill>
                  <a:srgbClr val="666666"/>
                </a:solidFill>
                <a:latin typeface="Courier"/>
              </a:rPr>
              <a:t>,</a:t>
            </a:r>
            <a:r>
              <a:rPr>
                <a:latin typeface="Courier"/>
              </a:rPr>
              <a:t> </a:t>
            </a:r>
            <a:r>
              <a:rPr>
                <a:solidFill>
                  <a:srgbClr val="666666"/>
                </a:solidFill>
                <a:latin typeface="Courier"/>
              </a:rPr>
              <a:t>++</a:t>
            </a:r>
            <a:r>
              <a:rPr>
                <a:latin typeface="Courier"/>
              </a:rPr>
              <a:t>a</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"--b = %d \n"</a:t>
            </a:r>
            <a:r>
              <a:rPr>
                <a:solidFill>
                  <a:srgbClr val="666666"/>
                </a:solidFill>
                <a:latin typeface="Courier"/>
              </a:rPr>
              <a:t>,</a:t>
            </a:r>
            <a:r>
              <a:rPr>
                <a:latin typeface="Courier"/>
              </a:rPr>
              <a:t> </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"++c = %f \n"</a:t>
            </a:r>
            <a:r>
              <a:rPr>
                <a:solidFill>
                  <a:srgbClr val="666666"/>
                </a:solidFill>
                <a:latin typeface="Courier"/>
              </a:rPr>
              <a:t>,</a:t>
            </a:r>
            <a:r>
              <a:rPr>
                <a:latin typeface="Courier"/>
              </a:rPr>
              <a:t> </a:t>
            </a:r>
            <a:r>
              <a:rPr>
                <a:solidFill>
                  <a:srgbClr val="666666"/>
                </a:solidFill>
                <a:latin typeface="Courier"/>
              </a:rPr>
              <a:t>++</a:t>
            </a:r>
            <a:r>
              <a:rPr>
                <a:latin typeface="Courier"/>
              </a:rPr>
              <a:t>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%f \n"</a:t>
            </a:r>
            <a:r>
              <a:rPr>
                <a:solidFill>
                  <a:srgbClr val="666666"/>
                </a:solidFill>
                <a:latin typeface="Courier"/>
              </a:rPr>
              <a:t>,</a:t>
            </a:r>
            <a:r>
              <a:rPr>
                <a:latin typeface="Courier"/>
              </a:rPr>
              <a:t> </a:t>
            </a:r>
            <a:r>
              <a:rPr>
                <a:solidFill>
                  <a:srgbClr val="666666"/>
                </a:solidFill>
                <a:latin typeface="Courier"/>
              </a:rPr>
              <a:t>--</a:t>
            </a:r>
            <a:r>
              <a:rPr>
                <a:latin typeface="Courier"/>
              </a:rPr>
              <a:t>d</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++a = 11</a:t>
            </a:r>
            <a:br/>
            <a:r>
              <a:rPr>
                <a:latin typeface="Courier"/>
              </a:rPr>
              <a:t>--b = 99</a:t>
            </a:r>
            <a:br/>
            <a:r>
              <a:rPr>
                <a:latin typeface="Courier"/>
              </a:rPr>
              <a:t>++c = 11.500000</a:t>
            </a:r>
            <a:br/>
            <a:r>
              <a:rPr>
                <a:latin typeface="Courier"/>
              </a:rPr>
              <a:t>--d = 99.500000</a:t>
            </a:r>
          </a:p>
          <a:p>
            <a:pPr lvl="0" indent="0" marL="0">
              <a:buNone/>
            </a:pPr>
            <a:r>
              <a:rPr/>
              <a:t>The operators </a:t>
            </a:r>
            <a:r>
              <a:rPr>
                <a:latin typeface="Courier"/>
              </a:rPr>
              <a:t>++</a:t>
            </a:r>
            <a:r>
              <a:rPr/>
              <a:t> and </a:t>
            </a:r>
            <a:r>
              <a:rPr>
                <a:latin typeface="Courier"/>
              </a:rPr>
              <a:t>--</a:t>
            </a:r>
            <a:r>
              <a:rPr/>
              <a:t> are used as prefixes here. These two operators, like </a:t>
            </a:r>
            <a:r>
              <a:rPr>
                <a:latin typeface="Courier"/>
              </a:rPr>
              <a:t>a++</a:t>
            </a:r>
            <a:r>
              <a:rPr/>
              <a:t> and </a:t>
            </a:r>
            <a:r>
              <a:rPr>
                <a:latin typeface="Courier"/>
              </a:rPr>
              <a:t>a--</a:t>
            </a:r>
            <a:r>
              <a:rPr/>
              <a:t> can also be used as postfixes.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Increment ++ and Decrement – Operator as Prefix and Postfix</a:t>
            </a:r>
          </a:p>
        </p:txBody>
      </p:sp>
      <p:sp>
        <p:nvSpPr>
          <p:cNvPr id="4" name="Text Placeholder 3"/>
          <p:cNvSpPr>
            <a:spLocks noGrp="1"/>
          </p:cNvSpPr>
          <p:nvPr>
            <p:ph idx="2" sz="half" type="body"/>
          </p:nvPr>
        </p:nvSpPr>
        <p:spPr/>
        <p:txBody>
          <a:bodyPr/>
          <a:lstStyle/>
          <a:p>
            <a:pPr lvl="0" indent="0" marL="0">
              <a:buNone/>
            </a:pPr>
            <a:r>
              <a:rPr/>
              <a:t>The increment operator ++ in programming (Java, C, C++, JavaScript, and so on) increments the value of a variable by one. Similarly, the decrement operator – reduces a variable’s value by one.</a:t>
            </a:r>
          </a:p>
          <a:p>
            <a:pPr lvl="0" indent="0">
              <a:buNone/>
            </a:pPr>
            <a:r>
              <a:rPr>
                <a:latin typeface="Courier"/>
              </a:rPr>
              <a:t>a = 5</a:t>
            </a:r>
            <a:br/>
            <a:r>
              <a:rPr>
                <a:latin typeface="Courier"/>
              </a:rPr>
              <a:t>++a</a:t>
            </a:r>
            <a:r>
              <a:rPr b="1">
                <a:solidFill>
                  <a:srgbClr val="007020"/>
                </a:solidFill>
                <a:latin typeface="Courier"/>
              </a:rPr>
              <a:t>;</a:t>
            </a:r>
            <a:r>
              <a:rPr>
                <a:latin typeface="Courier"/>
              </a:rPr>
              <a:t>          // a becomes 6</a:t>
            </a:r>
            <a:br/>
            <a:r>
              <a:rPr>
                <a:latin typeface="Courier"/>
              </a:rPr>
              <a:t>a++</a:t>
            </a:r>
            <a:r>
              <a:rPr b="1">
                <a:solidFill>
                  <a:srgbClr val="007020"/>
                </a:solidFill>
                <a:latin typeface="Courier"/>
              </a:rPr>
              <a:t>;</a:t>
            </a:r>
            <a:r>
              <a:rPr>
                <a:latin typeface="Courier"/>
              </a:rPr>
              <a:t>          // a becomes 7</a:t>
            </a:r>
            <a:br/>
            <a:r>
              <a:rPr>
                <a:latin typeface="Courier"/>
              </a:rPr>
              <a:t>--a</a:t>
            </a:r>
            <a:r>
              <a:rPr b="1">
                <a:solidFill>
                  <a:srgbClr val="007020"/>
                </a:solidFill>
                <a:latin typeface="Courier"/>
              </a:rPr>
              <a:t>;</a:t>
            </a:r>
            <a:r>
              <a:rPr>
                <a:latin typeface="Courier"/>
              </a:rPr>
              <a:t>          // a becomes 6</a:t>
            </a:r>
            <a:br/>
            <a:r>
              <a:rPr>
                <a:latin typeface="Courier"/>
              </a:rPr>
              <a:t>a--</a:t>
            </a:r>
            <a:r>
              <a:rPr b="1">
                <a:solidFill>
                  <a:srgbClr val="007020"/>
                </a:solidFill>
                <a:latin typeface="Courier"/>
              </a:rPr>
              <a:t>;</a:t>
            </a:r>
            <a:r>
              <a:rPr>
                <a:latin typeface="Courier"/>
              </a:rPr>
              <a:t>          // a becomes 5</a:t>
            </a:r>
          </a:p>
          <a:p>
            <a:pPr lvl="0" indent="0" marL="0">
              <a:buNone/>
            </a:pPr>
            <a:r>
              <a:rPr/>
              <a:t>So far, so straightforward. When these two operators are employed as a prefix and a postfix, there is a significant difference.</a:t>
            </a:r>
          </a:p>
          <a:p>
            <a:pPr lvl="0" indent="0" marL="0">
              <a:spcBef>
                <a:spcPts val="3000"/>
              </a:spcBef>
              <a:buNone/>
            </a:pPr>
            <a:r>
              <a:rPr b="1"/>
              <a:t>++ and – operator as prefix and postfix</a:t>
            </a:r>
          </a:p>
          <a:p>
            <a:pPr lvl="0" indent="0" marL="0">
              <a:buNone/>
            </a:pPr>
            <a:r>
              <a:rPr/>
              <a:t>When you use the ++ operator as a prefix, such as: ++var, the value of var is increased by one and then returned.</a:t>
            </a:r>
          </a:p>
          <a:p>
            <a:pPr lvl="0" indent="0" marL="0">
              <a:buNone/>
            </a:pPr>
            <a:r>
              <a:rPr/>
              <a:t>If you use the ++ operator as a postfix, such as var++, the original value of var is returned first, followed by a one-digit increase of var.</a:t>
            </a:r>
          </a:p>
          <a:p>
            <a:pPr lvl="0" indent="0" marL="0">
              <a:buNone/>
            </a:pPr>
            <a:r>
              <a:rPr/>
              <a:t>The – operator functions similarly to the ++ operator, except that it reduces the value by one.</a:t>
            </a:r>
          </a:p>
          <a:p>
            <a:pPr lvl="0" indent="0" marL="0">
              <a:spcBef>
                <a:spcPts val="3000"/>
              </a:spcBef>
              <a:buNone/>
            </a:pPr>
            <a:r>
              <a:rPr b="1"/>
              <a:t>Example 1: C Programming</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var1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var2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br/>
            <a:br/>
            <a:r>
              <a:rPr>
                <a:latin typeface="Courier"/>
              </a:rPr>
              <a:t>   </a:t>
            </a:r>
            <a:r>
              <a:rPr i="1">
                <a:solidFill>
                  <a:srgbClr val="60A0B0"/>
                </a:solidFill>
                <a:latin typeface="Courier"/>
              </a:rPr>
              <a:t>// 5 is displayed</a:t>
            </a:r>
            <a:br/>
            <a:r>
              <a:rPr>
                <a:latin typeface="Courier"/>
              </a:rPr>
              <a:t>   </a:t>
            </a:r>
            <a:r>
              <a:rPr i="1">
                <a:solidFill>
                  <a:srgbClr val="60A0B0"/>
                </a:solidFill>
                <a:latin typeface="Courier"/>
              </a:rPr>
              <a:t>// Then, var1 is increased to 6.</a:t>
            </a:r>
            <a:br/>
            <a:r>
              <a:rPr>
                <a:latin typeface="Courier"/>
              </a:rPr>
              <a:t>   printf</a:t>
            </a:r>
            <a:r>
              <a:rPr>
                <a:solidFill>
                  <a:srgbClr val="666666"/>
                </a:solidFill>
                <a:latin typeface="Courier"/>
              </a:rPr>
              <a:t>(</a:t>
            </a:r>
            <a:r>
              <a:rPr>
                <a:solidFill>
                  <a:srgbClr val="4070A0"/>
                </a:solidFill>
                <a:latin typeface="Courier"/>
              </a:rPr>
              <a:t>"%d\n"</a:t>
            </a:r>
            <a:r>
              <a:rPr>
                <a:solidFill>
                  <a:srgbClr val="666666"/>
                </a:solidFill>
                <a:latin typeface="Courier"/>
              </a:rPr>
              <a:t>,</a:t>
            </a:r>
            <a:r>
              <a:rPr>
                <a:latin typeface="Courier"/>
              </a:rPr>
              <a:t> var1</a:t>
            </a:r>
            <a:r>
              <a:rPr>
                <a:solidFill>
                  <a:srgbClr val="666666"/>
                </a:solidFill>
                <a:latin typeface="Courier"/>
              </a:rPr>
              <a:t>++);</a:t>
            </a:r>
            <a:br/>
            <a:br/>
            <a:r>
              <a:rPr>
                <a:latin typeface="Courier"/>
              </a:rPr>
              <a:t>   </a:t>
            </a:r>
            <a:r>
              <a:rPr i="1">
                <a:solidFill>
                  <a:srgbClr val="60A0B0"/>
                </a:solidFill>
                <a:latin typeface="Courier"/>
              </a:rPr>
              <a:t>// var2 is increased to 6 </a:t>
            </a:r>
            <a:br/>
            <a:r>
              <a:rPr>
                <a:latin typeface="Courier"/>
              </a:rPr>
              <a:t>   </a:t>
            </a:r>
            <a:r>
              <a:rPr i="1">
                <a:solidFill>
                  <a:srgbClr val="60A0B0"/>
                </a:solidFill>
                <a:latin typeface="Courier"/>
              </a:rPr>
              <a:t>// Then, it is displayed.</a:t>
            </a:r>
            <a:br/>
            <a:r>
              <a:rPr>
                <a:latin typeface="Courier"/>
              </a:rPr>
              <a:t>   printf</a:t>
            </a:r>
            <a:r>
              <a:rPr>
                <a:solidFill>
                  <a:srgbClr val="666666"/>
                </a:solidFill>
                <a:latin typeface="Courier"/>
              </a:rPr>
              <a:t>(</a:t>
            </a:r>
            <a:r>
              <a:rPr>
                <a:solidFill>
                  <a:srgbClr val="4070A0"/>
                </a:solidFill>
                <a:latin typeface="Courier"/>
              </a:rPr>
              <a:t>"%d\n"</a:t>
            </a:r>
            <a:r>
              <a:rPr>
                <a:solidFill>
                  <a:srgbClr val="666666"/>
                </a:solidFill>
                <a:latin typeface="Courier"/>
              </a:rPr>
              <a:t>,</a:t>
            </a:r>
            <a:r>
              <a:rPr>
                <a:latin typeface="Courier"/>
              </a:rPr>
              <a:t> </a:t>
            </a:r>
            <a:r>
              <a:rPr>
                <a:solidFill>
                  <a:srgbClr val="666666"/>
                </a:solidFill>
                <a:latin typeface="Courier"/>
              </a:rPr>
              <a:t>++</a:t>
            </a:r>
            <a:r>
              <a:rPr>
                <a:latin typeface="Courier"/>
              </a:rPr>
              <a:t>var2</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5</a:t>
            </a:r>
            <a:br/>
            <a:r>
              <a:rPr>
                <a:latin typeface="Courier"/>
              </a:rPr>
              <a:t>6</a:t>
            </a:r>
          </a:p>
          <a:p>
            <a:pPr lvl="0" indent="0" marL="0">
              <a:spcBef>
                <a:spcPts val="3000"/>
              </a:spcBef>
              <a:buNone/>
            </a:pPr>
            <a:r>
              <a:rPr b="1"/>
              <a:t>C Assignment Operators</a:t>
            </a:r>
          </a:p>
          <a:p>
            <a:pPr lvl="0" indent="0" marL="0">
              <a:buNone/>
            </a:pPr>
            <a:r>
              <a:rPr/>
              <a:t>An assignment operator is a type of operator that is used to assign a value to a variable. = is the most commonly used assignment operator.</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Operator</a:t>
                      </a:r>
                    </a:p>
                  </a:txBody>
                  <a:tcPr/>
                </a:tc>
                <a:tc>
                  <a:txBody>
                    <a:bodyPr/>
                    <a:lstStyle/>
                    <a:p>
                      <a:pPr lvl="0" indent="0" marL="0">
                        <a:buNone/>
                      </a:pPr>
                      <a:r>
                        <a:rPr/>
                        <a:t>Example</a:t>
                      </a:r>
                    </a:p>
                  </a:txBody>
                  <a:tcPr/>
                </a:tc>
                <a:tc>
                  <a:txBody>
                    <a:bodyPr/>
                    <a:lstStyle/>
                    <a:p>
                      <a:pPr lvl="0" indent="0" marL="0">
                        <a:buNone/>
                      </a:pPr>
                      <a:r>
                        <a:rPr/>
                        <a:t>Same as</a:t>
                      </a:r>
                    </a:p>
                  </a:txBody>
                  <a:tcPr/>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bl>
          </a:graphicData>
        </a:graphic>
      </p:graphicFrame>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3: Assignment Operators</a:t>
            </a:r>
          </a:p>
          <a:p>
            <a:pPr lvl="0" indent="0">
              <a:buNone/>
            </a:pPr>
            <a:r>
              <a:rPr i="1">
                <a:solidFill>
                  <a:srgbClr val="60A0B0"/>
                </a:solidFill>
                <a:latin typeface="Courier"/>
              </a:rPr>
              <a:t>// Working of assignment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c</a:t>
            </a:r>
            <a:r>
              <a:rPr>
                <a:solidFill>
                  <a:srgbClr val="666666"/>
                </a:solidFill>
                <a:latin typeface="Courier"/>
              </a:rPr>
              <a:t>;</a:t>
            </a:r>
            <a:b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10 </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25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 0</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c = 5 </a:t>
            </a:r>
            <a:br/>
            <a:r>
              <a:rPr>
                <a:latin typeface="Courier"/>
              </a:rPr>
              <a:t>c = 10 </a:t>
            </a:r>
            <a:br/>
            <a:r>
              <a:rPr>
                <a:latin typeface="Courier"/>
              </a:rPr>
              <a:t>c = 5 </a:t>
            </a:r>
            <a:br/>
            <a:r>
              <a:rPr>
                <a:latin typeface="Courier"/>
              </a:rPr>
              <a:t>c = 25 </a:t>
            </a:r>
            <a:br/>
            <a:r>
              <a:rPr>
                <a:latin typeface="Courier"/>
              </a:rPr>
              <a:t>c = 5 </a:t>
            </a:r>
            <a:br/>
            <a:r>
              <a:rPr>
                <a:latin typeface="Courier"/>
              </a:rPr>
              <a:t>c = 0</a:t>
            </a:r>
          </a:p>
          <a:p>
            <a:pPr lvl="0" indent="0" marL="0">
              <a:spcBef>
                <a:spcPts val="3000"/>
              </a:spcBef>
              <a:buNone/>
            </a:pPr>
            <a:r>
              <a:rPr b="1"/>
              <a:t>C Relational Operators</a:t>
            </a:r>
          </a:p>
          <a:p>
            <a:pPr lvl="0" indent="0" marL="0">
              <a:buNone/>
            </a:pPr>
            <a:r>
              <a:rPr/>
              <a:t>A relational operator verifies the relationship of two operands. If the relationship is true, it returns 1; if the relationship is false, it returns 0.</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Operator</a:t>
                      </a:r>
                    </a:p>
                  </a:txBody>
                  <a:tcPr/>
                </a:tc>
                <a:tc>
                  <a:txBody>
                    <a:bodyPr/>
                    <a:lstStyle/>
                    <a:p>
                      <a:pPr lvl="0" indent="0" marL="0">
                        <a:buNone/>
                      </a:pPr>
                      <a:r>
                        <a:rPr/>
                        <a:t>Meaning of Operator</a:t>
                      </a:r>
                    </a:p>
                  </a:txBody>
                  <a:tcPr/>
                </a:tc>
                <a:tc>
                  <a:txBody>
                    <a:bodyPr/>
                    <a:lstStyle/>
                    <a:p>
                      <a:pPr lvl="0" indent="0" marL="0">
                        <a:buNone/>
                      </a:pPr>
                      <a:r>
                        <a:rPr/>
                        <a:t>Example</a:t>
                      </a:r>
                    </a:p>
                  </a:txBody>
                  <a:tcPr/>
                </a:tc>
              </a:tr>
              <a:tr h="0">
                <a:tc>
                  <a:txBody>
                    <a:bodyPr/>
                    <a:lstStyle/>
                    <a:p>
                      <a:pPr lvl="0" indent="0" marL="0">
                        <a:buNone/>
                      </a:pPr>
                      <a:r>
                        <a:rPr/>
                        <a:t>==</a:t>
                      </a:r>
                    </a:p>
                  </a:txBody>
                </a:tc>
                <a:tc>
                  <a:txBody>
                    <a:bodyPr/>
                    <a:lstStyle/>
                    <a:p>
                      <a:pPr lvl="0" indent="0" marL="0">
                        <a:buNone/>
                      </a:pPr>
                      <a:r>
                        <a:rPr/>
                        <a:t>Equal to</a:t>
                      </a:r>
                    </a:p>
                  </a:txBody>
                </a:tc>
                <a:tc>
                  <a:txBody>
                    <a:bodyPr/>
                    <a:lstStyle/>
                    <a:p>
                      <a:pPr lvl="0" indent="0" marL="0">
                        <a:buNone/>
                      </a:pPr>
                      <a:r>
                        <a:rPr/>
                        <a:t>5 == 3 is evaluated to 0</a:t>
                      </a:r>
                    </a:p>
                  </a:txBody>
                </a:tc>
              </a:tr>
              <a:tr h="0">
                <a:tc>
                  <a:txBody>
                    <a:bodyPr/>
                    <a:lstStyle/>
                    <a:p>
                      <a:pPr lvl="0" indent="0" marL="0">
                        <a:buNone/>
                      </a:pPr>
                      <a:r>
                        <a:rPr/>
                        <a:t>&gt;</a:t>
                      </a:r>
                    </a:p>
                  </a:txBody>
                </a:tc>
                <a:tc>
                  <a:txBody>
                    <a:bodyPr/>
                    <a:lstStyle/>
                    <a:p>
                      <a:pPr lvl="0" indent="0" marL="0">
                        <a:buNone/>
                      </a:pPr>
                      <a:r>
                        <a:rPr/>
                        <a:t>Greater than</a:t>
                      </a:r>
                    </a:p>
                  </a:txBody>
                </a:tc>
                <a:tc>
                  <a:txBody>
                    <a:bodyPr/>
                    <a:lstStyle/>
                    <a:p>
                      <a:pPr lvl="0" indent="0" marL="0">
                        <a:buNone/>
                      </a:pPr>
                      <a:r>
                        <a:rPr/>
                        <a:t>5 &gt; 3 is evaluated to 1</a:t>
                      </a:r>
                    </a:p>
                  </a:txBody>
                </a:tc>
              </a:tr>
              <a:tr h="0">
                <a:tc>
                  <a:txBody>
                    <a:bodyPr/>
                    <a:lstStyle/>
                    <a:p>
                      <a:pPr lvl="0" indent="0" marL="0">
                        <a:buNone/>
                      </a:pPr>
                      <a:r>
                        <a:rPr/>
                        <a:t>&lt;</a:t>
                      </a:r>
                    </a:p>
                  </a:txBody>
                </a:tc>
                <a:tc>
                  <a:txBody>
                    <a:bodyPr/>
                    <a:lstStyle/>
                    <a:p>
                      <a:pPr lvl="0" indent="0" marL="0">
                        <a:buNone/>
                      </a:pPr>
                      <a:r>
                        <a:rPr/>
                        <a:t>Less than</a:t>
                      </a:r>
                    </a:p>
                  </a:txBody>
                </a:tc>
                <a:tc>
                  <a:txBody>
                    <a:bodyPr/>
                    <a:lstStyle/>
                    <a:p>
                      <a:pPr lvl="0" indent="0" marL="0">
                        <a:buNone/>
                      </a:pPr>
                      <a:r>
                        <a:rPr/>
                        <a:t>5 &lt; 3 is evaluated to 0</a:t>
                      </a:r>
                    </a:p>
                  </a:txBody>
                </a:tc>
              </a:tr>
              <a:tr h="0">
                <a:tc>
                  <a:txBody>
                    <a:bodyPr/>
                    <a:lstStyle/>
                    <a:p>
                      <a:pPr lvl="0" indent="0" marL="0">
                        <a:buNone/>
                      </a:pPr>
                      <a:r>
                        <a:rPr/>
                        <a:t>!=</a:t>
                      </a:r>
                    </a:p>
                  </a:txBody>
                </a:tc>
                <a:tc>
                  <a:txBody>
                    <a:bodyPr/>
                    <a:lstStyle/>
                    <a:p>
                      <a:pPr lvl="0" indent="0" marL="0">
                        <a:buNone/>
                      </a:pPr>
                      <a:r>
                        <a:rPr/>
                        <a:t>Not equal to</a:t>
                      </a:r>
                    </a:p>
                  </a:txBody>
                </a:tc>
                <a:tc>
                  <a:txBody>
                    <a:bodyPr/>
                    <a:lstStyle/>
                    <a:p>
                      <a:pPr lvl="0" indent="0" marL="0">
                        <a:buNone/>
                      </a:pPr>
                      <a:r>
                        <a:rPr/>
                        <a:t>5 != 3 is evaluated to 1</a:t>
                      </a:r>
                    </a:p>
                  </a:txBody>
                </a:tc>
              </a:tr>
              <a:tr h="0">
                <a:tc>
                  <a:txBody>
                    <a:bodyPr/>
                    <a:lstStyle/>
                    <a:p>
                      <a:pPr lvl="0" indent="0" marL="0">
                        <a:buNone/>
                      </a:pPr>
                      <a:r>
                        <a:rPr/>
                        <a:t>&gt;=</a:t>
                      </a:r>
                    </a:p>
                  </a:txBody>
                </a:tc>
                <a:tc>
                  <a:txBody>
                    <a:bodyPr/>
                    <a:lstStyle/>
                    <a:p>
                      <a:pPr lvl="0" indent="0" marL="0">
                        <a:buNone/>
                      </a:pPr>
                      <a:r>
                        <a:rPr/>
                        <a:t>Greater than or equal to</a:t>
                      </a:r>
                    </a:p>
                  </a:txBody>
                </a:tc>
                <a:tc>
                  <a:txBody>
                    <a:bodyPr/>
                    <a:lstStyle/>
                    <a:p>
                      <a:pPr lvl="0" indent="0" marL="0">
                        <a:buNone/>
                      </a:pPr>
                      <a:r>
                        <a:rPr/>
                        <a:t>5 &gt;= 3 is evaluated to 1</a:t>
                      </a:r>
                    </a:p>
                  </a:txBody>
                </a:tc>
              </a:tr>
              <a:tr h="0">
                <a:tc>
                  <a:txBody>
                    <a:bodyPr/>
                    <a:lstStyle/>
                    <a:p>
                      <a:pPr lvl="0" indent="0" marL="0">
                        <a:buNone/>
                      </a:pPr>
                      <a:r>
                        <a:rPr/>
                        <a:t>&lt;=</a:t>
                      </a:r>
                    </a:p>
                  </a:txBody>
                </a:tc>
                <a:tc>
                  <a:txBody>
                    <a:bodyPr/>
                    <a:lstStyle/>
                    <a:p>
                      <a:pPr lvl="0" indent="0" marL="0">
                        <a:buNone/>
                      </a:pPr>
                      <a:r>
                        <a:rPr/>
                        <a:t>Less than or equal to</a:t>
                      </a:r>
                    </a:p>
                  </a:txBody>
                </a:tc>
                <a:tc>
                  <a:txBody>
                    <a:bodyPr/>
                    <a:lstStyle/>
                    <a:p>
                      <a:pPr lvl="0" indent="0" marL="0">
                        <a:buNone/>
                      </a:pPr>
                      <a:r>
                        <a:rPr/>
                        <a:t>5 &lt;= 3 is evaluated to 0</a:t>
                      </a:r>
                    </a:p>
                  </a:txBody>
                </a:tc>
              </a:tr>
            </a:tbl>
          </a:graphicData>
        </a:graphic>
      </p:graphicFrame>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4: Relational Operators</a:t>
            </a:r>
          </a:p>
          <a:p>
            <a:pPr lvl="0" indent="0">
              <a:buNone/>
            </a:pPr>
            <a:r>
              <a:rPr i="1">
                <a:solidFill>
                  <a:srgbClr val="60A0B0"/>
                </a:solidFill>
                <a:latin typeface="Courier"/>
              </a:rPr>
              <a:t>// Working of relational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b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c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&gt;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&lt;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&gt;=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&lt;=</a:t>
            </a:r>
            <a:r>
              <a:rPr>
                <a:latin typeface="Courier"/>
              </a:rPr>
              <a:t> c</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5 == 5 is 1</a:t>
            </a:r>
            <a:br/>
            <a:r>
              <a:rPr>
                <a:latin typeface="Courier"/>
              </a:rPr>
              <a:t>5 == 10 is 0</a:t>
            </a:r>
            <a:br/>
            <a:r>
              <a:rPr>
                <a:latin typeface="Courier"/>
              </a:rPr>
              <a:t>5 </a:t>
            </a:r>
            <a:r>
              <a:rPr>
                <a:solidFill>
                  <a:srgbClr val="666666"/>
                </a:solidFill>
                <a:latin typeface="Courier"/>
              </a:rPr>
              <a:t>&gt;</a:t>
            </a:r>
            <a:r>
              <a:rPr>
                <a:latin typeface="Courier"/>
              </a:rPr>
              <a:t> 5 is 0</a:t>
            </a:r>
            <a:br/>
            <a:r>
              <a:rPr>
                <a:latin typeface="Courier"/>
              </a:rPr>
              <a:t>5 </a:t>
            </a:r>
            <a:r>
              <a:rPr>
                <a:solidFill>
                  <a:srgbClr val="666666"/>
                </a:solidFill>
                <a:latin typeface="Courier"/>
              </a:rPr>
              <a:t>&gt;</a:t>
            </a:r>
            <a:r>
              <a:rPr>
                <a:latin typeface="Courier"/>
              </a:rPr>
              <a:t> 10 is 0</a:t>
            </a:r>
            <a:br/>
            <a:r>
              <a:rPr>
                <a:latin typeface="Courier"/>
              </a:rPr>
              <a:t>5 </a:t>
            </a:r>
            <a:r>
              <a:rPr>
                <a:solidFill>
                  <a:srgbClr val="666666"/>
                </a:solidFill>
                <a:latin typeface="Courier"/>
              </a:rPr>
              <a:t>&lt;</a:t>
            </a:r>
            <a:r>
              <a:rPr>
                <a:latin typeface="Courier"/>
              </a:rPr>
              <a:t> 5 is 0</a:t>
            </a:r>
            <a:br/>
            <a:r>
              <a:rPr>
                <a:latin typeface="Courier"/>
              </a:rPr>
              <a:t>5 </a:t>
            </a:r>
            <a:r>
              <a:rPr>
                <a:solidFill>
                  <a:srgbClr val="666666"/>
                </a:solidFill>
                <a:latin typeface="Courier"/>
              </a:rPr>
              <a:t>&lt;</a:t>
            </a:r>
            <a:r>
              <a:rPr>
                <a:latin typeface="Courier"/>
              </a:rPr>
              <a:t> 10 is 1</a:t>
            </a:r>
            <a:br/>
            <a:r>
              <a:rPr>
                <a:latin typeface="Courier"/>
              </a:rPr>
              <a:t>5 != 5 is 0</a:t>
            </a:r>
            <a:br/>
            <a:r>
              <a:rPr>
                <a:latin typeface="Courier"/>
              </a:rPr>
              <a:t>5 != 10 is 1</a:t>
            </a:r>
            <a:br/>
            <a:r>
              <a:rPr>
                <a:latin typeface="Courier"/>
              </a:rPr>
              <a:t>5 </a:t>
            </a:r>
            <a:r>
              <a:rPr>
                <a:solidFill>
                  <a:srgbClr val="666666"/>
                </a:solidFill>
                <a:latin typeface="Courier"/>
              </a:rPr>
              <a:t>&gt;</a:t>
            </a:r>
            <a:r>
              <a:rPr>
                <a:latin typeface="Courier"/>
              </a:rPr>
              <a:t>= 5 is 1</a:t>
            </a:r>
            <a:br/>
            <a:r>
              <a:rPr>
                <a:latin typeface="Courier"/>
              </a:rPr>
              <a:t>5 </a:t>
            </a:r>
            <a:r>
              <a:rPr>
                <a:solidFill>
                  <a:srgbClr val="666666"/>
                </a:solidFill>
                <a:latin typeface="Courier"/>
              </a:rPr>
              <a:t>&gt;</a:t>
            </a:r>
            <a:r>
              <a:rPr>
                <a:latin typeface="Courier"/>
              </a:rPr>
              <a:t>= 10 is 0</a:t>
            </a:r>
            <a:br/>
            <a:r>
              <a:rPr>
                <a:latin typeface="Courier"/>
              </a:rPr>
              <a:t>5 </a:t>
            </a:r>
            <a:r>
              <a:rPr>
                <a:solidFill>
                  <a:srgbClr val="666666"/>
                </a:solidFill>
                <a:latin typeface="Courier"/>
              </a:rPr>
              <a:t>&lt;</a:t>
            </a:r>
            <a:r>
              <a:rPr>
                <a:latin typeface="Courier"/>
              </a:rPr>
              <a:t>= 5 is 1</a:t>
            </a:r>
            <a:br/>
            <a:r>
              <a:rPr>
                <a:latin typeface="Courier"/>
              </a:rPr>
              <a:t>5 </a:t>
            </a:r>
            <a:r>
              <a:rPr>
                <a:solidFill>
                  <a:srgbClr val="666666"/>
                </a:solidFill>
                <a:latin typeface="Courier"/>
              </a:rPr>
              <a:t>&lt;</a:t>
            </a:r>
            <a:r>
              <a:rPr>
                <a:latin typeface="Courier"/>
              </a:rPr>
              <a:t>= 10 is 1 </a:t>
            </a:r>
          </a:p>
          <a:p>
            <a:pPr lvl="0" indent="0" marL="0">
              <a:spcBef>
                <a:spcPts val="3000"/>
              </a:spcBef>
              <a:buNone/>
            </a:pPr>
            <a:r>
              <a:rPr b="1"/>
              <a:t>C Logical Operators</a:t>
            </a:r>
          </a:p>
          <a:p>
            <a:pPr lvl="0" indent="0" marL="0">
              <a:buNone/>
            </a:pPr>
            <a:r>
              <a:rPr/>
              <a:t>A logical operator expression returns either 0 or 1, depending on whether the expression is true or false.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Operator</a:t>
                      </a:r>
                    </a:p>
                  </a:txBody>
                  <a:tcPr/>
                </a:tc>
                <a:tc>
                  <a:txBody>
                    <a:bodyPr/>
                    <a:lstStyle/>
                    <a:p>
                      <a:pPr lvl="0" indent="0" marL="0">
                        <a:buNone/>
                      </a:pPr>
                      <a:r>
                        <a:rPr/>
                        <a:t>Meaning</a:t>
                      </a:r>
                    </a:p>
                  </a:txBody>
                  <a:tcPr/>
                </a:tc>
                <a:tc>
                  <a:txBody>
                    <a:bodyPr/>
                    <a:lstStyle/>
                    <a:p>
                      <a:pPr lvl="0" indent="0" marL="0">
                        <a:buNone/>
                      </a:pPr>
                      <a:r>
                        <a:rPr/>
                        <a:t>Example</a:t>
                      </a:r>
                    </a:p>
                  </a:txBody>
                  <a:tcPr/>
                </a:tc>
              </a:tr>
              <a:tr h="0">
                <a:tc>
                  <a:txBody>
                    <a:bodyPr/>
                    <a:lstStyle/>
                    <a:p>
                      <a:pPr lvl="0" indent="0" marL="0">
                        <a:buNone/>
                      </a:pPr>
                      <a:r>
                        <a:rPr/>
                        <a:t>&amp;&amp;</a:t>
                      </a:r>
                    </a:p>
                  </a:txBody>
                </a:tc>
                <a:tc>
                  <a:txBody>
                    <a:bodyPr/>
                    <a:lstStyle/>
                    <a:p>
                      <a:pPr lvl="0" indent="0" marL="0">
                        <a:buNone/>
                      </a:pPr>
                      <a:r>
                        <a:rPr/>
                        <a:t>Logical AND. True only if all operands are true</a:t>
                      </a:r>
                    </a:p>
                  </a:txBody>
                </a:tc>
                <a:tc>
                  <a:txBody>
                    <a:bodyPr/>
                    <a:lstStyle/>
                    <a:p>
                      <a:pPr lvl="0" indent="0" marL="0">
                        <a:buNone/>
                      </a:pPr>
                      <a:r>
                        <a:rPr/>
                        <a:t>If c = 5 and d = 2 then, expression ((c==5) &amp;&amp; (d&gt;5)) equals to 0.</a:t>
                      </a:r>
                    </a:p>
                  </a:txBody>
                </a:tc>
              </a:tr>
              <a:tr h="0">
                <a:tc>
                  <a:txBody>
                    <a:bodyPr/>
                    <a:lstStyle/>
                    <a:p>
                      <a:endParaRPr/>
                    </a:p>
                  </a:txBody>
                </a:tc>
                <a:tc>
                  <a:txBody>
                    <a:bodyPr/>
                    <a:lstStyle/>
                    <a:p>
                      <a:pPr lvl="0" indent="0" marL="0">
                        <a:buNone/>
                      </a:pPr>
                      <a:r>
                        <a:rPr/>
                        <a:t>|</a:t>
                      </a:r>
                    </a:p>
                  </a:txBody>
                </a:tc>
                <a:tc>
                  <a:txBody>
                    <a:bodyPr/>
                    <a:lstStyle/>
                    <a:p>
                      <a:pPr lvl="0" indent="0" marL="0">
                        <a:buNone/>
                      </a:pPr>
                      <a:r>
                        <a:rPr/>
                        <a:t>Logical OR. True only if either one operand is true</a:t>
                      </a:r>
                    </a:p>
                  </a:txBody>
                </a:tc>
              </a:tr>
              <a:tr h="0">
                <a:tc>
                  <a:txBody>
                    <a:bodyPr/>
                    <a:lstStyle/>
                    <a:p>
                      <a:pPr lvl="0" indent="0" marL="0">
                        <a:buNone/>
                      </a:pPr>
                      <a:r>
                        <a:rPr/>
                        <a:t>!</a:t>
                      </a:r>
                    </a:p>
                  </a:txBody>
                </a:tc>
                <a:tc>
                  <a:txBody>
                    <a:bodyPr/>
                    <a:lstStyle/>
                    <a:p>
                      <a:pPr lvl="0" indent="0" marL="0">
                        <a:buNone/>
                      </a:pPr>
                      <a:r>
                        <a:rPr/>
                        <a:t>Logical NOT. True only if the operand is 0</a:t>
                      </a:r>
                    </a:p>
                  </a:txBody>
                </a:tc>
                <a:tc>
                  <a:txBody>
                    <a:bodyPr/>
                    <a:lstStyle/>
                    <a:p>
                      <a:pPr lvl="0" indent="0" marL="0">
                        <a:buNone/>
                      </a:pPr>
                      <a:r>
                        <a:rPr/>
                        <a:t>If c = 5 then, expression !(c==5) equals to 0.</a:t>
                      </a:r>
                    </a:p>
                  </a:txBody>
                </a:tc>
              </a:tr>
            </a:tbl>
          </a:graphicData>
        </a:graphic>
      </p:graphicFrame>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5: Logical Operators</a:t>
            </a:r>
          </a:p>
          <a:p>
            <a:pPr lvl="0" indent="0">
              <a:buNone/>
            </a:pPr>
            <a:r>
              <a:rPr i="1">
                <a:solidFill>
                  <a:srgbClr val="60A0B0"/>
                </a:solidFill>
                <a:latin typeface="Courier"/>
              </a:rPr>
              <a:t>// Working of logical operators</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b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c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&amp;&amp;</a:t>
            </a:r>
            <a:r>
              <a:rPr>
                <a:latin typeface="Courier"/>
              </a:rPr>
              <a:t> </a:t>
            </a:r>
            <a:r>
              <a:rPr>
                <a:solidFill>
                  <a:srgbClr val="666666"/>
                </a:solidFill>
                <a:latin typeface="Courier"/>
              </a:rPr>
              <a:t>(</a:t>
            </a:r>
            <a:r>
              <a:rPr>
                <a:latin typeface="Courier"/>
              </a:rPr>
              <a:t>c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&amp;&amp; (c &gt;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&amp;&amp;</a:t>
            </a:r>
            <a:r>
              <a:rPr>
                <a:latin typeface="Courier"/>
              </a:rPr>
              <a:t> </a:t>
            </a:r>
            <a:r>
              <a:rPr>
                <a:solidFill>
                  <a:srgbClr val="666666"/>
                </a:solidFill>
                <a:latin typeface="Courier"/>
              </a:rPr>
              <a:t>(</a:t>
            </a:r>
            <a:r>
              <a:rPr>
                <a:latin typeface="Courier"/>
              </a:rPr>
              <a:t>c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&amp;&amp; (c &lt;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c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 (c &lt;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c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 (c &lt;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&amp;&amp;</a:t>
            </a:r>
            <a:r>
              <a:rPr>
                <a:latin typeface="Courier"/>
              </a:rPr>
              <a:t> </a:t>
            </a:r>
            <a:r>
              <a:rPr b="1">
                <a:solidFill>
                  <a:srgbClr val="007020"/>
                </a:solidFill>
                <a:latin typeface="Courier"/>
              </a:rPr>
              <a:t>(</a:t>
            </a:r>
            <a:r>
              <a:rPr>
                <a:latin typeface="Courier"/>
              </a:rPr>
              <a:t>c </a:t>
            </a:r>
            <a:r>
              <a:rPr>
                <a:solidFill>
                  <a:srgbClr val="666666"/>
                </a:solidFill>
                <a:latin typeface="Courier"/>
              </a:rPr>
              <a:t>&gt;</a:t>
            </a:r>
            <a:r>
              <a:rPr>
                <a:latin typeface="Courier"/>
              </a:rPr>
              <a:t> b</a:t>
            </a:r>
            <a:r>
              <a:rPr b="1">
                <a:solidFill>
                  <a:srgbClr val="007020"/>
                </a:solidFill>
                <a:latin typeface="Courier"/>
              </a:rPr>
              <a:t>)</a:t>
            </a:r>
            <a:r>
              <a:rPr>
                <a:latin typeface="Courier"/>
              </a:rPr>
              <a:t> is 1 </a:t>
            </a:r>
            <a:b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&amp;&amp;</a:t>
            </a:r>
            <a:r>
              <a:rPr>
                <a:latin typeface="Courier"/>
              </a:rPr>
              <a:t> </a:t>
            </a:r>
            <a:r>
              <a:rPr b="1">
                <a:solidFill>
                  <a:srgbClr val="007020"/>
                </a:solidFill>
                <a:latin typeface="Courier"/>
              </a:rPr>
              <a:t>(</a:t>
            </a:r>
            <a:r>
              <a:rPr>
                <a:latin typeface="Courier"/>
              </a:rPr>
              <a:t>c </a:t>
            </a:r>
            <a:r>
              <a:rPr>
                <a:solidFill>
                  <a:srgbClr val="666666"/>
                </a:solidFill>
                <a:latin typeface="Courier"/>
              </a:rPr>
              <a:t>&lt;</a:t>
            </a:r>
            <a:r>
              <a:rPr>
                <a:latin typeface="Courier"/>
              </a:rPr>
              <a:t> b</a:t>
            </a:r>
            <a:r>
              <a:rPr b="1">
                <a:solidFill>
                  <a:srgbClr val="007020"/>
                </a:solidFill>
                <a:latin typeface="Courier"/>
              </a:rPr>
              <a:t>)</a:t>
            </a:r>
            <a:r>
              <a:rPr>
                <a:latin typeface="Courier"/>
              </a:rPr>
              <a:t> is 0 </a:t>
            </a:r>
            <a:b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t>
            </a:r>
            <a:r>
              <a:rPr>
                <a:latin typeface="Courier"/>
              </a:rPr>
              <a:t> </a:t>
            </a:r>
            <a:r>
              <a:rPr b="1">
                <a:solidFill>
                  <a:srgbClr val="007020"/>
                </a:solidFill>
                <a:latin typeface="Courier"/>
              </a:rPr>
              <a:t>(</a:t>
            </a:r>
            <a:r>
              <a:rPr>
                <a:latin typeface="Courier"/>
              </a:rPr>
              <a:t>c </a:t>
            </a:r>
            <a:r>
              <a:rPr>
                <a:solidFill>
                  <a:srgbClr val="666666"/>
                </a:solidFill>
                <a:latin typeface="Courier"/>
              </a:rPr>
              <a:t>&lt;</a:t>
            </a:r>
            <a:r>
              <a:rPr>
                <a:latin typeface="Courier"/>
              </a:rPr>
              <a:t> b</a:t>
            </a:r>
            <a:r>
              <a:rPr b="1">
                <a:solidFill>
                  <a:srgbClr val="007020"/>
                </a:solidFill>
                <a:latin typeface="Courier"/>
              </a:rPr>
              <a:t>)</a:t>
            </a:r>
            <a:r>
              <a:rPr>
                <a:latin typeface="Courier"/>
              </a:rPr>
              <a:t> is 1 </a:t>
            </a:r>
            <a:b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t>
            </a:r>
            <a:r>
              <a:rPr>
                <a:latin typeface="Courier"/>
              </a:rPr>
              <a:t> </a:t>
            </a:r>
            <a:r>
              <a:rPr b="1">
                <a:solidFill>
                  <a:srgbClr val="007020"/>
                </a:solidFill>
                <a:latin typeface="Courier"/>
              </a:rPr>
              <a:t>(</a:t>
            </a:r>
            <a:r>
              <a:rPr>
                <a:latin typeface="Courier"/>
              </a:rPr>
              <a:t>c </a:t>
            </a:r>
            <a:r>
              <a:rPr>
                <a:solidFill>
                  <a:srgbClr val="666666"/>
                </a:solidFill>
                <a:latin typeface="Courier"/>
              </a:rPr>
              <a:t>&lt;</a:t>
            </a:r>
            <a:r>
              <a:rPr>
                <a:latin typeface="Courier"/>
              </a:rPr>
              <a:t> b</a:t>
            </a:r>
            <a:r>
              <a:rPr b="1">
                <a:solidFill>
                  <a:srgbClr val="007020"/>
                </a:solidFill>
                <a:latin typeface="Courier"/>
              </a:rPr>
              <a:t>)</a:t>
            </a:r>
            <a:r>
              <a:rPr>
                <a:latin typeface="Courier"/>
              </a:rPr>
              <a:t> is 0 </a:t>
            </a:r>
            <a:br/>
            <a:r>
              <a:rPr>
                <a:latin typeface="Courier"/>
              </a:rPr>
              <a:t>!</a:t>
            </a:r>
            <a:r>
              <a:rPr b="1">
                <a:solidFill>
                  <a:srgbClr val="FF0000"/>
                </a:solidFill>
                <a:latin typeface="Courier"/>
              </a:rPr>
              <a:t>(</a:t>
            </a:r>
            <a:r>
              <a:rPr>
                <a:latin typeface="Courier"/>
              </a:rPr>
              <a:t>a != b</a:t>
            </a:r>
            <a:r>
              <a:rPr b="1">
                <a:solidFill>
                  <a:srgbClr val="007020"/>
                </a:solidFill>
                <a:latin typeface="Courier"/>
              </a:rPr>
              <a:t>)</a:t>
            </a:r>
            <a:r>
              <a:rPr>
                <a:latin typeface="Courier"/>
              </a:rPr>
              <a:t> is 1 </a:t>
            </a:r>
            <a:br/>
            <a:r>
              <a:rPr>
                <a:latin typeface="Courier"/>
              </a:rPr>
              <a:t>!</a:t>
            </a:r>
            <a:r>
              <a:rPr b="1">
                <a:solidFill>
                  <a:srgbClr val="FF0000"/>
                </a:solidFill>
                <a:latin typeface="Courier"/>
              </a:rPr>
              <a:t>(</a:t>
            </a:r>
            <a:r>
              <a:rPr>
                <a:latin typeface="Courier"/>
              </a:rPr>
              <a:t>a == b</a:t>
            </a:r>
            <a:r>
              <a:rPr b="1">
                <a:solidFill>
                  <a:srgbClr val="007020"/>
                </a:solidFill>
                <a:latin typeface="Courier"/>
              </a:rPr>
              <a:t>)</a:t>
            </a:r>
            <a:r>
              <a:rPr>
                <a:latin typeface="Courier"/>
              </a:rPr>
              <a:t> is 0 </a:t>
            </a:r>
          </a:p>
          <a:p>
            <a:pPr lvl="0" indent="0" marL="0">
              <a:buNone/>
            </a:pPr>
            <a:r>
              <a:rPr b="1"/>
              <a:t>Explanation of logical operator program</a:t>
            </a:r>
          </a:p>
          <a:p>
            <a:pPr lvl="0"/>
            <a:r>
              <a:rPr>
                <a:latin typeface="Courier"/>
              </a:rPr>
              <a:t>(a == b) &amp;&amp; (c &gt; 5)</a:t>
            </a:r>
            <a:r>
              <a:rPr/>
              <a:t> evaluates to 1 because both operands </a:t>
            </a:r>
            <a:r>
              <a:rPr>
                <a:latin typeface="Courier"/>
              </a:rPr>
              <a:t>(a == b)</a:t>
            </a:r>
            <a:r>
              <a:rPr/>
              <a:t> and </a:t>
            </a:r>
            <a:r>
              <a:rPr>
                <a:latin typeface="Courier"/>
              </a:rPr>
              <a:t>(c &gt; b)</a:t>
            </a:r>
            <a:r>
              <a:rPr/>
              <a:t> is 1 (true).</a:t>
            </a:r>
          </a:p>
          <a:p>
            <a:pPr lvl="0"/>
            <a:r>
              <a:rPr>
                <a:latin typeface="Courier"/>
              </a:rPr>
              <a:t>(a == b) &amp;&amp; (c &lt; b)</a:t>
            </a:r>
            <a:r>
              <a:rPr/>
              <a:t> evaluates to 0 because operand </a:t>
            </a:r>
            <a:r>
              <a:rPr>
                <a:latin typeface="Courier"/>
              </a:rPr>
              <a:t>(c &lt; b)</a:t>
            </a:r>
            <a:r>
              <a:rPr/>
              <a:t> is 0 (false).</a:t>
            </a:r>
          </a:p>
          <a:p>
            <a:pPr lvl="0"/>
            <a:r>
              <a:rPr>
                <a:latin typeface="Courier"/>
              </a:rPr>
              <a:t>(a == b) || (c &lt; b)</a:t>
            </a:r>
            <a:r>
              <a:rPr/>
              <a:t> evaluates to 1 because </a:t>
            </a:r>
            <a:r>
              <a:rPr>
                <a:latin typeface="Courier"/>
              </a:rPr>
              <a:t>(a = b)</a:t>
            </a:r>
            <a:r>
              <a:rPr/>
              <a:t> is 1 (true).</a:t>
            </a:r>
          </a:p>
          <a:p>
            <a:pPr lvl="0"/>
            <a:r>
              <a:rPr>
                <a:latin typeface="Courier"/>
              </a:rPr>
              <a:t>(a != b) || (c &lt; b)</a:t>
            </a:r>
            <a:r>
              <a:rPr/>
              <a:t> evaluates to 0 because both operand </a:t>
            </a:r>
            <a:r>
              <a:rPr>
                <a:latin typeface="Courier"/>
              </a:rPr>
              <a:t>(a != b)</a:t>
            </a:r>
            <a:r>
              <a:rPr/>
              <a:t> and </a:t>
            </a:r>
            <a:r>
              <a:rPr>
                <a:latin typeface="Courier"/>
              </a:rPr>
              <a:t>(c &lt; b)</a:t>
            </a:r>
            <a:r>
              <a:rPr/>
              <a:t> are 0 (false).</a:t>
            </a:r>
          </a:p>
          <a:p>
            <a:pPr lvl="0"/>
            <a:r>
              <a:rPr>
                <a:latin typeface="Courier"/>
              </a:rPr>
              <a:t>!(a != b)</a:t>
            </a:r>
            <a:r>
              <a:rPr/>
              <a:t> evaluates to 1 because operand </a:t>
            </a:r>
            <a:r>
              <a:rPr>
                <a:latin typeface="Courier"/>
              </a:rPr>
              <a:t>(a != b)</a:t>
            </a:r>
            <a:r>
              <a:rPr/>
              <a:t> is 0 (false). Hence, !(a != b) is 1 (true).</a:t>
            </a:r>
          </a:p>
          <a:p>
            <a:pPr lvl="0"/>
            <a:r>
              <a:rPr>
                <a:latin typeface="Courier"/>
              </a:rPr>
              <a:t>!(a == b)</a:t>
            </a:r>
            <a:r>
              <a:rPr/>
              <a:t> evaluates to 0 because </a:t>
            </a:r>
            <a:r>
              <a:rPr>
                <a:latin typeface="Courier"/>
              </a:rPr>
              <a:t>(a == b)</a:t>
            </a:r>
            <a:r>
              <a:rPr/>
              <a:t> is 1 (true). Hence, </a:t>
            </a:r>
            <a:r>
              <a:rPr>
                <a:latin typeface="Courier"/>
              </a:rPr>
              <a:t>!(a == b)</a:t>
            </a:r>
            <a:r>
              <a:rPr/>
              <a:t> is 0 (false).</a:t>
            </a:r>
          </a:p>
          <a:p>
            <a:pPr lvl="0" indent="0" marL="0">
              <a:spcBef>
                <a:spcPts val="3000"/>
              </a:spcBef>
              <a:buNone/>
            </a:pPr>
            <a:r>
              <a:rPr b="1"/>
              <a:t>C Bitwise Operators</a:t>
            </a:r>
          </a:p>
          <a:p>
            <a:pPr lvl="0" indent="0" marL="0">
              <a:buNone/>
            </a:pPr>
            <a:r>
              <a:rPr/>
              <a:t>Mathematical operations like as addition, subtraction, multiplication, division, and so on are transformed to bit-level during computation, which speeds up processing and saves power.</a:t>
            </a:r>
          </a:p>
          <a:p>
            <a:pPr lvl="0" indent="0" marL="0">
              <a:buNone/>
            </a:pPr>
            <a:r>
              <a:rPr/>
              <a:t>In C programming, bitwise operators are used to execute bit-level operations.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Operators</a:t>
                      </a:r>
                    </a:p>
                  </a:txBody>
                  <a:tcPr/>
                </a:tc>
                <a:tc>
                  <a:txBody>
                    <a:bodyPr/>
                    <a:lstStyle/>
                    <a:p>
                      <a:pPr lvl="0" indent="0" marL="0">
                        <a:buNone/>
                      </a:pPr>
                      <a:r>
                        <a:rPr/>
                        <a:t>Meaning of Operators</a:t>
                      </a:r>
                    </a:p>
                  </a:txBody>
                  <a:tcPr/>
                </a:tc>
              </a:tr>
              <a:tr h="0">
                <a:tc>
                  <a:txBody>
                    <a:bodyPr/>
                    <a:lstStyle/>
                    <a:p>
                      <a:pPr lvl="0" indent="0" marL="0">
                        <a:buNone/>
                      </a:pPr>
                      <a:r>
                        <a:rPr/>
                        <a:t>&amp;</a:t>
                      </a:r>
                    </a:p>
                  </a:txBody>
                </a:tc>
                <a:tc>
                  <a:txBody>
                    <a:bodyPr/>
                    <a:lstStyle/>
                    <a:p>
                      <a:pPr lvl="0" indent="0" marL="0">
                        <a:buNone/>
                      </a:pPr>
                      <a:r>
                        <a:rPr/>
                        <a:t>Bitwise AND</a:t>
                      </a:r>
                    </a:p>
                  </a:txBody>
                </a:tc>
              </a:tr>
              <a:tr h="0">
                <a:tc>
                  <a:txBody>
                    <a:bodyPr/>
                    <a:lstStyle/>
                    <a:p>
                      <a:endParaRPr/>
                    </a:p>
                  </a:txBody>
                </a:tc>
                <a:tc>
                  <a:txBody>
                    <a:bodyPr/>
                    <a:lstStyle/>
                    <a:p>
                      <a:endParaRPr/>
                    </a:p>
                  </a:txBody>
                </a:tc>
              </a:tr>
              <a:tr h="0">
                <a:tc>
                  <a:txBody>
                    <a:bodyPr/>
                    <a:lstStyle/>
                    <a:p>
                      <a:pPr lvl="0" indent="0" marL="0">
                        <a:buNone/>
                      </a:pPr>
                      <a:r>
                        <a:rPr/>
                        <a:t>^</a:t>
                      </a:r>
                    </a:p>
                  </a:txBody>
                </a:tc>
                <a:tc>
                  <a:txBody>
                    <a:bodyPr/>
                    <a:lstStyle/>
                    <a:p>
                      <a:pPr lvl="0" indent="0" marL="0">
                        <a:buNone/>
                      </a:pPr>
                      <a:r>
                        <a:rPr/>
                        <a:t>Bitwise exclusive OR</a:t>
                      </a:r>
                    </a:p>
                  </a:txBody>
                </a:tc>
              </a:tr>
              <a:tr h="0">
                <a:tc>
                  <a:txBody>
                    <a:bodyPr/>
                    <a:lstStyle/>
                    <a:p>
                      <a:pPr lvl="0" indent="0" marL="0">
                        <a:buNone/>
                      </a:pPr>
                      <a:r>
                        <a:rPr/>
                        <a:t>~</a:t>
                      </a:r>
                    </a:p>
                  </a:txBody>
                </a:tc>
                <a:tc>
                  <a:txBody>
                    <a:bodyPr/>
                    <a:lstStyle/>
                    <a:p>
                      <a:pPr lvl="0" indent="0" marL="0">
                        <a:buNone/>
                      </a:pPr>
                      <a:r>
                        <a:rPr/>
                        <a:t>Bitwise complement</a:t>
                      </a:r>
                    </a:p>
                  </a:txBody>
                </a:tc>
              </a:tr>
              <a:tr h="0">
                <a:tc>
                  <a:txBody>
                    <a:bodyPr/>
                    <a:lstStyle/>
                    <a:p>
                      <a:pPr lvl="0" indent="0" marL="0">
                        <a:buNone/>
                      </a:pPr>
                      <a:r>
                        <a:rPr/>
                        <a:t>&lt;&lt;</a:t>
                      </a:r>
                    </a:p>
                  </a:txBody>
                </a:tc>
                <a:tc>
                  <a:txBody>
                    <a:bodyPr/>
                    <a:lstStyle/>
                    <a:p>
                      <a:pPr lvl="0" indent="0" marL="0">
                        <a:buNone/>
                      </a:pPr>
                      <a:r>
                        <a:rPr/>
                        <a:t>Shift left</a:t>
                      </a:r>
                    </a:p>
                  </a:txBody>
                </a:tc>
              </a:tr>
              <a:tr h="0">
                <a:tc>
                  <a:txBody>
                    <a:bodyPr/>
                    <a:lstStyle/>
                    <a:p>
                      <a:pPr lvl="0" indent="0" marL="0">
                        <a:buNone/>
                      </a:pPr>
                      <a:r>
                        <a:rPr/>
                        <a:t>&gt;&gt;</a:t>
                      </a:r>
                    </a:p>
                  </a:txBody>
                </a:tc>
                <a:tc>
                  <a:txBody>
                    <a:bodyPr/>
                    <a:lstStyle/>
                    <a:p>
                      <a:pPr lvl="0" indent="0" marL="0">
                        <a:buNone/>
                      </a:pPr>
                      <a:r>
                        <a:rPr/>
                        <a:t>Shift right</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Books and Resources</a:t>
            </a:r>
          </a:p>
          <a:p>
            <a:pPr lvl="0" indent="0" marL="0">
              <a:buNone/>
            </a:pPr>
            <a:r>
              <a:rPr>
                <a:hlinkClick r:id="rId2"/>
              </a:rPr>
              <a:t>free-programming-books/free-programming-books-langs.md at master · EbookFoundation/free-programming-books · GitHub</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Operators</a:t>
            </a:r>
          </a:p>
          <a:p>
            <a:pPr lvl="0" indent="0" marL="0">
              <a:spcBef>
                <a:spcPts val="3000"/>
              </a:spcBef>
              <a:buNone/>
            </a:pPr>
            <a:r>
              <a:rPr b="1"/>
              <a:t>Comma Operator</a:t>
            </a:r>
          </a:p>
          <a:p>
            <a:pPr lvl="0" indent="0" marL="0">
              <a:buNone/>
            </a:pPr>
            <a:r>
              <a:rPr/>
              <a:t>Comma operators are used to connect similar expressions. As an example:</a:t>
            </a:r>
          </a:p>
          <a:p>
            <a:pPr lvl="0" indent="0">
              <a:buNone/>
            </a:pPr>
            <a:r>
              <a:rPr>
                <a:solidFill>
                  <a:srgbClr val="902000"/>
                </a:solidFill>
                <a:latin typeface="Courier"/>
              </a:rPr>
              <a:t>int</a:t>
            </a:r>
            <a:r>
              <a:rPr>
                <a:latin typeface="Courier"/>
              </a:rPr>
              <a:t> a</a:t>
            </a:r>
            <a:r>
              <a:rPr>
                <a:solidFill>
                  <a:srgbClr val="666666"/>
                </a:solidFill>
                <a:latin typeface="Courier"/>
              </a:rPr>
              <a:t>,</a:t>
            </a:r>
            <a:r>
              <a:rPr>
                <a:latin typeface="Courier"/>
              </a:rPr>
              <a:t> c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d</a:t>
            </a:r>
            <a:r>
              <a:rPr>
                <a:solidFill>
                  <a:srgbClr val="666666"/>
                </a:solidFill>
                <a:latin typeface="Courier"/>
              </a:rPr>
              <a:t>;</a:t>
            </a:r>
          </a:p>
          <a:p>
            <a:pPr lvl="0" indent="0" marL="0">
              <a:spcBef>
                <a:spcPts val="3000"/>
              </a:spcBef>
              <a:buNone/>
            </a:pPr>
            <a:r>
              <a:rPr b="1"/>
              <a:t>The sizeof operator</a:t>
            </a:r>
          </a:p>
          <a:p>
            <a:pPr lvl="0" indent="0" marL="0">
              <a:buNone/>
            </a:pPr>
            <a:r>
              <a:rPr>
                <a:latin typeface="Courier"/>
              </a:rPr>
              <a:t>sizeof</a:t>
            </a:r>
            <a:r>
              <a:rPr/>
              <a:t> is a unary operator that returns the data size (constants, variables, array, structure, etc).</a:t>
            </a:r>
          </a:p>
          <a:p>
            <a:pPr lvl="0" indent="0" marL="0">
              <a:spcBef>
                <a:spcPts val="3000"/>
              </a:spcBef>
              <a:buNone/>
            </a:pPr>
            <a:r>
              <a:rPr b="1"/>
              <a:t>Example 6: sizeof Operator</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a:t>
            </a:r>
            <a:r>
              <a:rPr>
                <a:solidFill>
                  <a:srgbClr val="666666"/>
                </a:solidFill>
                <a:latin typeface="Courier"/>
              </a:rPr>
              <a:t>;</a:t>
            </a:r>
            <a:br/>
            <a:r>
              <a:rPr>
                <a:latin typeface="Courier"/>
              </a:rPr>
              <a:t>    </a:t>
            </a:r>
            <a:r>
              <a:rPr>
                <a:solidFill>
                  <a:srgbClr val="902000"/>
                </a:solidFill>
                <a:latin typeface="Courier"/>
              </a:rPr>
              <a:t>float</a:t>
            </a:r>
            <a:r>
              <a:rPr>
                <a:latin typeface="Courier"/>
              </a:rPr>
              <a:t> b</a:t>
            </a:r>
            <a:r>
              <a:rPr>
                <a:solidFill>
                  <a:srgbClr val="666666"/>
                </a:solidFill>
                <a:latin typeface="Courier"/>
              </a:rPr>
              <a:t>;</a:t>
            </a:r>
            <a:br/>
            <a:r>
              <a:rPr>
                <a:latin typeface="Courier"/>
              </a:rPr>
              <a:t>    </a:t>
            </a:r>
            <a:r>
              <a:rPr>
                <a:solidFill>
                  <a:srgbClr val="902000"/>
                </a:solidFill>
                <a:latin typeface="Courier"/>
              </a:rPr>
              <a:t>double</a:t>
            </a:r>
            <a:r>
              <a:rPr>
                <a:latin typeface="Courier"/>
              </a:rPr>
              <a:t> c</a:t>
            </a:r>
            <a:r>
              <a:rPr>
                <a:solidFill>
                  <a:srgbClr val="666666"/>
                </a:solidFill>
                <a:latin typeface="Courier"/>
              </a:rPr>
              <a:t>;</a:t>
            </a:r>
            <a:br/>
            <a:r>
              <a:rPr>
                <a:latin typeface="Courier"/>
              </a:rPr>
              <a:t>    </a:t>
            </a:r>
            <a:r>
              <a:rPr>
                <a:solidFill>
                  <a:srgbClr val="902000"/>
                </a:solidFill>
                <a:latin typeface="Courier"/>
              </a:rPr>
              <a:t>char</a:t>
            </a:r>
            <a:r>
              <a:rPr>
                <a:latin typeface="Courier"/>
              </a:rPr>
              <a:t> d</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int=%lu bytes\n"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a</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float=%lu bytes\n"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double=%lu bytes\n"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char=%lu byte\n"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d</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Size of int = 4 bytes</a:t>
            </a:r>
            <a:br/>
            <a:r>
              <a:rPr>
                <a:latin typeface="Courier"/>
              </a:rPr>
              <a:t>Size of float = 4 bytes</a:t>
            </a:r>
            <a:br/>
            <a:r>
              <a:rPr>
                <a:latin typeface="Courier"/>
              </a:rPr>
              <a:t>Size of double = 8 bytes</a:t>
            </a:r>
            <a:br/>
            <a:r>
              <a:rPr>
                <a:latin typeface="Courier"/>
              </a:rPr>
              <a:t>Size of char = 1 byte</a:t>
            </a:r>
          </a:p>
          <a:p>
            <a:pPr lvl="0" indent="0" marL="0">
              <a:buNone/>
            </a:pPr>
            <a:r>
              <a:rPr/>
              <a:t>Other operators, </a:t>
            </a:r>
          </a:p>
          <a:p>
            <a:pPr lvl="0" indent="0" marL="0">
              <a:buNone/>
            </a:pPr>
            <a:r>
              <a:rPr/>
              <a:t>such as the ternary operator </a:t>
            </a:r>
            <a:r>
              <a:rPr>
                <a:latin typeface="Courier"/>
              </a:rPr>
              <a:t>?:</a:t>
            </a:r>
            <a:r>
              <a:rPr/>
              <a:t>,</a:t>
            </a:r>
          </a:p>
          <a:p>
            <a:pPr lvl="0" indent="0" marL="0">
              <a:buNone/>
            </a:pPr>
            <a:r>
              <a:rPr/>
              <a:t>the reference operator </a:t>
            </a:r>
            <a:r>
              <a:rPr>
                <a:latin typeface="Courier"/>
              </a:rPr>
              <a:t>&amp;</a:t>
            </a:r>
            <a:r>
              <a:rPr/>
              <a:t>,</a:t>
            </a:r>
          </a:p>
          <a:p>
            <a:pPr lvl="0" indent="0" marL="0">
              <a:buNone/>
            </a:pPr>
            <a:r>
              <a:rPr/>
              <a:t>the dereference operator </a:t>
            </a:r>
            <a:r>
              <a:rPr>
                <a:latin typeface="Courier"/>
              </a:rPr>
              <a:t>*</a:t>
            </a:r>
            <a:r>
              <a:rPr/>
              <a:t>, and</a:t>
            </a:r>
          </a:p>
          <a:p>
            <a:pPr lvl="0" indent="0" marL="0">
              <a:buNone/>
            </a:pPr>
            <a:r>
              <a:rPr/>
              <a:t>the member selection operator </a:t>
            </a:r>
            <a:r>
              <a:rPr>
                <a:latin typeface="Courier"/>
              </a:rPr>
              <a:t>-&gt;</a:t>
            </a:r>
            <a:r>
              <a:rPr/>
              <a:t>, will be covered in more detail later.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Flow Control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if…else Statement</a:t>
            </a:r>
          </a:p>
        </p:txBody>
      </p:sp>
      <p:sp>
        <p:nvSpPr>
          <p:cNvPr id="4" name="Text Placeholder 3"/>
          <p:cNvSpPr>
            <a:spLocks noGrp="1"/>
          </p:cNvSpPr>
          <p:nvPr>
            <p:ph idx="2" sz="half" type="body"/>
          </p:nvPr>
        </p:nvSpPr>
        <p:spPr/>
        <p:txBody>
          <a:bodyPr/>
          <a:lstStyle/>
          <a:p>
            <a:pPr lvl="0" indent="0" marL="0">
              <a:buNone/>
            </a:pPr>
            <a:r>
              <a:rPr/>
              <a:t>With the assistance of examples, you will learn about the if statement (including if…else and nested if…else) in C programming.</a:t>
            </a:r>
          </a:p>
          <a:p>
            <a:pPr lvl="0" indent="0" marL="0">
              <a:spcBef>
                <a:spcPts val="3000"/>
              </a:spcBef>
              <a:buNone/>
            </a:pPr>
            <a:r>
              <a:rPr b="1"/>
              <a:t>C if Statement</a:t>
            </a:r>
          </a:p>
          <a:p>
            <a:pPr lvl="0" indent="0" marL="0">
              <a:buNone/>
            </a:pPr>
            <a:r>
              <a:rPr/>
              <a:t>In C programming, the if statement has the following syntax:</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test expression</a:t>
            </a:r>
            <a:r>
              <a:rPr>
                <a:solidFill>
                  <a:srgbClr val="666666"/>
                </a:solidFill>
                <a:latin typeface="Courier"/>
              </a:rPr>
              <a:t>)</a:t>
            </a:r>
            <a:r>
              <a:rPr>
                <a:latin typeface="Courier"/>
              </a:rPr>
              <a:t> </a:t>
            </a:r>
            <a:br/>
            <a:r>
              <a:rPr>
                <a:solidFill>
                  <a:srgbClr val="666666"/>
                </a:solidFill>
                <a:latin typeface="Courier"/>
              </a:rPr>
              <a:t>{</a:t>
            </a:r>
            <a:br/>
            <a:r>
              <a:rPr>
                <a:latin typeface="Courier"/>
              </a:rPr>
              <a:t>   </a:t>
            </a:r>
            <a:r>
              <a:rPr i="1">
                <a:solidFill>
                  <a:srgbClr val="60A0B0"/>
                </a:solidFill>
                <a:latin typeface="Courier"/>
              </a:rPr>
              <a:t>// code</a:t>
            </a:r>
            <a:br/>
            <a:r>
              <a:rPr>
                <a:solidFill>
                  <a:srgbClr val="666666"/>
                </a:solidFill>
                <a:latin typeface="Courier"/>
              </a:rPr>
              <a:t>}</a:t>
            </a:r>
          </a:p>
          <a:p>
            <a:pPr lvl="0" indent="0" marL="0">
              <a:spcBef>
                <a:spcPts val="3000"/>
              </a:spcBef>
              <a:buNone/>
            </a:pPr>
            <a:r>
              <a:rPr b="1"/>
              <a:t>How if statement works?</a:t>
            </a:r>
          </a:p>
          <a:p>
            <a:pPr lvl="0" indent="0" marL="0">
              <a:buNone/>
            </a:pPr>
            <a:r>
              <a:rPr/>
              <a:t>The test expression inside the parentheses is evaluated by the if statement ().</a:t>
            </a:r>
          </a:p>
          <a:p>
            <a:pPr lvl="0" indent="0" marL="0">
              <a:buNone/>
            </a:pPr>
            <a:r>
              <a:rPr/>
              <a:t>If the test expression is true, the statements within the if body are performed. If the test expression is interpreted as false, the statements within the if body are not performed.</a:t>
            </a:r>
          </a:p>
        </p:txBody>
      </p:sp>
      <p:pic>
        <p:nvPicPr>
          <p:cNvPr descr="fig:  https://cdn.programiz.com/sites/tutorial2program/files/working-c-if-statement.jpg" id="0" name="Picture 1"/>
          <p:cNvPicPr>
            <a:picLocks noGrp="1" noChangeAspect="1"/>
          </p:cNvPicPr>
          <p:nvPr/>
        </p:nvPicPr>
        <p:blipFill>
          <a:blip r:embed="rId2"/>
          <a:stretch>
            <a:fillRect/>
          </a:stretch>
        </p:blipFill>
        <p:spPr bwMode="auto">
          <a:xfrm>
            <a:off x="3568700" y="1981200"/>
            <a:ext cx="5105400" cy="1905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How if statement works in C programming?</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Check relational and logical operators to understand more about when a test expression is evaluated to true (non-zero value) and false (0).</a:t>
            </a:r>
          </a:p>
          <a:p>
            <a:pPr lvl="0" indent="0" marL="0">
              <a:spcBef>
                <a:spcPts val="3000"/>
              </a:spcBef>
              <a:buNone/>
            </a:pPr>
            <a:r>
              <a:rPr b="1"/>
              <a:t>Example 1: if statement</a:t>
            </a:r>
          </a:p>
          <a:p>
            <a:pPr lvl="0" indent="0">
              <a:buNone/>
            </a:pPr>
            <a:r>
              <a:rPr i="1">
                <a:solidFill>
                  <a:srgbClr val="60A0B0"/>
                </a:solidFill>
                <a:latin typeface="Courier"/>
              </a:rPr>
              <a:t>// Program to display a number if it is negative</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an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true if number is less than 0</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"You entered %d.\n"</a:t>
            </a:r>
            <a:r>
              <a:rPr>
                <a:solidFill>
                  <a:srgbClr val="666666"/>
                </a:solidFill>
                <a:latin typeface="Courier"/>
              </a:rPr>
              <a:t>,</a:t>
            </a:r>
            <a:r>
              <a:rPr>
                <a:latin typeface="Courier"/>
              </a:rPr>
              <a:t> number</a:t>
            </a:r>
            <a:r>
              <a:rPr>
                <a:solidFill>
                  <a:srgbClr val="666666"/>
                </a:solidFill>
                <a:latin typeface="Courier"/>
              </a:rPr>
              <a:t>);</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"The if statement is easy."</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 1</a:t>
            </a:r>
          </a:p>
          <a:p>
            <a:pPr lvl="0" indent="0">
              <a:buNone/>
            </a:pPr>
            <a:r>
              <a:rPr>
                <a:latin typeface="Courier"/>
              </a:rPr>
              <a:t>Enter an integer: </a:t>
            </a:r>
            <a:r>
              <a:rPr>
                <a:solidFill>
                  <a:srgbClr val="7D9029"/>
                </a:solidFill>
                <a:latin typeface="Courier"/>
              </a:rPr>
              <a:t>-2</a:t>
            </a:r>
            <a:br/>
            <a:r>
              <a:rPr>
                <a:latin typeface="Courier"/>
              </a:rPr>
              <a:t>You entered </a:t>
            </a:r>
            <a:r>
              <a:rPr>
                <a:solidFill>
                  <a:srgbClr val="7D9029"/>
                </a:solidFill>
                <a:latin typeface="Courier"/>
              </a:rPr>
              <a:t>-2.</a:t>
            </a:r>
            <a:br/>
            <a:r>
              <a:rPr>
                <a:latin typeface="Courier"/>
              </a:rPr>
              <a:t>The if statement is easy.</a:t>
            </a:r>
          </a:p>
          <a:p>
            <a:pPr lvl="0" indent="0" marL="0">
              <a:buNone/>
            </a:pPr>
            <a:r>
              <a:rPr/>
              <a:t>When the user types -2, the test expression number 0 is evaluated as true. As a result, the value -2 that you typed is displayed on the screen.</a:t>
            </a:r>
          </a:p>
          <a:p>
            <a:pPr lvl="0" indent="0" marL="0">
              <a:buNone/>
            </a:pPr>
            <a:r>
              <a:rPr b="1"/>
              <a:t>Output 2</a:t>
            </a:r>
          </a:p>
          <a:p>
            <a:pPr lvl="0" indent="0">
              <a:buNone/>
            </a:pPr>
            <a:r>
              <a:rPr>
                <a:latin typeface="Courier"/>
              </a:rPr>
              <a:t>Enter an integer: 5</a:t>
            </a:r>
            <a:br/>
            <a:r>
              <a:rPr>
                <a:latin typeface="Courier"/>
              </a:rPr>
              <a:t>The if statement is easy.</a:t>
            </a:r>
          </a:p>
          <a:p>
            <a:pPr lvl="0" indent="0" marL="0">
              <a:buNone/>
            </a:pPr>
            <a:r>
              <a:rPr/>
              <a:t>When the user enters 5, the test expression number 0 is assessed as false, and the statement within the body of the if is not performed.</a:t>
            </a:r>
          </a:p>
          <a:p>
            <a:pPr lvl="0" indent="0" marL="0">
              <a:spcBef>
                <a:spcPts val="3000"/>
              </a:spcBef>
              <a:buNone/>
            </a:pPr>
            <a:r>
              <a:rPr b="1"/>
              <a:t>C if…else Statement</a:t>
            </a:r>
          </a:p>
          <a:p>
            <a:pPr lvl="0" indent="0" marL="0">
              <a:buNone/>
            </a:pPr>
            <a:r>
              <a:rPr/>
              <a:t>An else block is optional in the if statement. The if…else sentence has the following syntax:</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test expression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run code if test expression is true</a:t>
            </a:r>
            <a:br/>
            <a:r>
              <a:rPr>
                <a:solidFill>
                  <a:srgbClr val="666666"/>
                </a:solidFill>
                <a:latin typeface="Courier"/>
              </a:rPr>
              <a:t>}</a:t>
            </a:r>
            <a:br/>
            <a:r>
              <a:rPr b="1">
                <a:solidFill>
                  <a:srgbClr val="007020"/>
                </a:solidFill>
                <a:latin typeface="Courier"/>
              </a:rPr>
              <a:t>else</a:t>
            </a:r>
            <a:r>
              <a:rPr>
                <a:latin typeface="Courier"/>
              </a:rPr>
              <a:t> </a:t>
            </a:r>
            <a:r>
              <a:rPr>
                <a:solidFill>
                  <a:srgbClr val="666666"/>
                </a:solidFill>
                <a:latin typeface="Courier"/>
              </a:rPr>
              <a:t>{</a:t>
            </a:r>
            <a:br/>
            <a:r>
              <a:rPr>
                <a:latin typeface="Courier"/>
              </a:rPr>
              <a:t>    </a:t>
            </a:r>
            <a:r>
              <a:rPr i="1">
                <a:solidFill>
                  <a:srgbClr val="60A0B0"/>
                </a:solidFill>
                <a:latin typeface="Courier"/>
              </a:rPr>
              <a:t>// run code if test expression is false</a:t>
            </a:r>
            <a:br/>
            <a:r>
              <a:rPr>
                <a:solidFill>
                  <a:srgbClr val="666666"/>
                </a:solidFill>
                <a:latin typeface="Courier"/>
              </a:rPr>
              <a:t>}</a:t>
            </a:r>
          </a:p>
          <a:p>
            <a:pPr lvl="0" indent="0" marL="0">
              <a:spcBef>
                <a:spcPts val="3000"/>
              </a:spcBef>
              <a:buNone/>
            </a:pPr>
            <a:r>
              <a:rPr b="1"/>
              <a:t>How if…else statement works?</a:t>
            </a:r>
          </a:p>
          <a:p>
            <a:pPr lvl="0" indent="0" marL="0">
              <a:buNone/>
            </a:pPr>
            <a:r>
              <a:rPr/>
              <a:t>If the test expression is found to be true,</a:t>
            </a:r>
          </a:p>
          <a:p>
            <a:pPr lvl="0" indent="0" marL="0">
              <a:buNone/>
            </a:pPr>
            <a:r>
              <a:rPr/>
              <a:t>Statements within the if body are performed. Statements within the body of else are not executed. If the test expression is found to be false,</a:t>
            </a:r>
          </a:p>
          <a:p>
            <a:pPr lvl="0" indent="0" marL="0">
              <a:buNone/>
            </a:pPr>
            <a:r>
              <a:rPr/>
              <a:t>Phrases inside the body of else are performed; statements within the body of if are skipped.</a:t>
            </a:r>
          </a:p>
        </p:txBody>
      </p:sp>
      <p:pic>
        <p:nvPicPr>
          <p:cNvPr descr="fig:  https://cdn.programiz.com/sites/tutorial2program/files/how-if-else-works-c-programming.jpg" id="0" name="Picture 1"/>
          <p:cNvPicPr>
            <a:picLocks noGrp="1" noChangeAspect="1"/>
          </p:cNvPicPr>
          <p:nvPr/>
        </p:nvPicPr>
        <p:blipFill>
          <a:blip r:embed="rId2"/>
          <a:stretch>
            <a:fillRect/>
          </a:stretch>
        </p:blipFill>
        <p:spPr bwMode="auto">
          <a:xfrm>
            <a:off x="3568700" y="1689100"/>
            <a:ext cx="5105400" cy="248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How if…else statement works in C programming?</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if…else statement</a:t>
            </a:r>
          </a:p>
          <a:p>
            <a:pPr lvl="0" indent="0">
              <a:buNone/>
            </a:pPr>
            <a:r>
              <a:rPr i="1">
                <a:solidFill>
                  <a:srgbClr val="60A0B0"/>
                </a:solidFill>
                <a:latin typeface="Courier"/>
              </a:rPr>
              <a:t>// Check whether an integer is odd or even</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an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True if the remainder is 0</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a:t>
            </a:r>
            <a:r>
              <a:rPr>
                <a:solidFill>
                  <a:srgbClr val="666666"/>
                </a:solidFill>
                <a:latin typeface="Courier"/>
              </a:rPr>
              <a:t>%</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is an even integer."</a:t>
            </a:r>
            <a:r>
              <a:rPr>
                <a:solidFill>
                  <a:srgbClr val="666666"/>
                </a:solidFill>
                <a:latin typeface="Courier"/>
              </a:rPr>
              <a:t>,</a:t>
            </a:r>
            <a:r>
              <a:rPr>
                <a:latin typeface="Courier"/>
              </a:rPr>
              <a:t>number</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is an odd integer."</a:t>
            </a:r>
            <a:r>
              <a:rPr>
                <a:solidFill>
                  <a:srgbClr val="666666"/>
                </a:solidFill>
                <a:latin typeface="Courier"/>
              </a:rPr>
              <a:t>,</a:t>
            </a:r>
            <a:r>
              <a:rPr>
                <a:latin typeface="Courier"/>
              </a:rPr>
              <a:t>number</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an integer: 7</a:t>
            </a:r>
            <a:br/>
            <a:r>
              <a:rPr>
                <a:latin typeface="Courier"/>
              </a:rPr>
              <a:t>7 is an odd integer.</a:t>
            </a:r>
          </a:p>
          <a:p>
            <a:pPr lvl="0" indent="0" marL="0">
              <a:buNone/>
            </a:pPr>
            <a:r>
              <a:rPr/>
              <a:t>When the user enters 7, the test expression </a:t>
            </a:r>
            <a:r>
              <a:rPr>
                <a:latin typeface="Courier"/>
              </a:rPr>
              <a:t>number% 2==0</a:t>
            </a:r>
            <a:r>
              <a:rPr/>
              <a:t> returns false. As a result, the statement within the body of else is performed.</a:t>
            </a:r>
          </a:p>
          <a:p>
            <a:pPr lvl="0" indent="0" marL="0">
              <a:spcBef>
                <a:spcPts val="3000"/>
              </a:spcBef>
              <a:buNone/>
            </a:pPr>
            <a:r>
              <a:rPr b="1"/>
              <a:t>C if…else Ladder</a:t>
            </a:r>
          </a:p>
          <a:p>
            <a:pPr lvl="0" indent="0" marL="0">
              <a:buNone/>
            </a:pPr>
            <a:r>
              <a:rPr/>
              <a:t>Depending on whether the test phrase is true or false, the if…else statement runs two separate programs. Sometimes a decision must be made between more than two options. You may use the </a:t>
            </a:r>
            <a:r>
              <a:rPr>
                <a:latin typeface="Courier"/>
              </a:rPr>
              <a:t>if...else</a:t>
            </a:r>
            <a:r>
              <a:rPr/>
              <a:t> ladder to compare numerous test expressions and execute various statements.</a:t>
            </a:r>
          </a:p>
          <a:p>
            <a:pPr lvl="0" indent="0" marL="0">
              <a:spcBef>
                <a:spcPts val="3000"/>
              </a:spcBef>
              <a:buNone/>
            </a:pPr>
            <a:r>
              <a:rPr b="1"/>
              <a:t>Syntax of if…else Ladder</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test expression1</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br/>
            <a:r>
              <a:rPr b="1">
                <a:solidFill>
                  <a:srgbClr val="007020"/>
                </a:solidFill>
                <a:latin typeface="Courier"/>
              </a:rPr>
              <a:t>else</a:t>
            </a:r>
            <a:r>
              <a:rPr>
                <a:latin typeface="Courier"/>
              </a:rPr>
              <a:t> </a:t>
            </a:r>
            <a:r>
              <a:rPr b="1">
                <a:solidFill>
                  <a:srgbClr val="007020"/>
                </a:solidFill>
                <a:latin typeface="Courier"/>
              </a:rPr>
              <a:t>if</a:t>
            </a:r>
            <a:r>
              <a:rPr>
                <a:solidFill>
                  <a:srgbClr val="666666"/>
                </a:solidFill>
                <a:latin typeface="Courier"/>
              </a:rPr>
              <a:t>(</a:t>
            </a:r>
            <a:r>
              <a:rPr>
                <a:latin typeface="Courier"/>
              </a:rPr>
              <a:t>test expression2</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br/>
            <a:r>
              <a:rPr b="1">
                <a:solidFill>
                  <a:srgbClr val="007020"/>
                </a:solidFill>
                <a:latin typeface="Courier"/>
              </a:rPr>
              <a:t>else</a:t>
            </a: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test expression3</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br/>
            <a:r>
              <a:rPr>
                <a:solidFill>
                  <a:srgbClr val="666666"/>
                </a:solidFill>
                <a:latin typeface="Courier"/>
              </a:rPr>
              <a:t>.</a:t>
            </a:r>
            <a:br/>
            <a:r>
              <a:rPr>
                <a:solidFill>
                  <a:srgbClr val="666666"/>
                </a:solidFill>
                <a:latin typeface="Courier"/>
              </a:rPr>
              <a:t>.</a:t>
            </a:r>
            <a:br/>
            <a:r>
              <a:rPr b="1">
                <a:solidFill>
                  <a:srgbClr val="007020"/>
                </a:solidFill>
                <a:latin typeface="Courier"/>
              </a:rPr>
              <a:t>else</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p>
          <a:p>
            <a:pPr lvl="0" indent="0" marL="0">
              <a:spcBef>
                <a:spcPts val="3000"/>
              </a:spcBef>
              <a:buNone/>
            </a:pPr>
            <a:r>
              <a:rPr b="1"/>
              <a:t>Example 3: C if…else Ladder</a:t>
            </a:r>
          </a:p>
          <a:p>
            <a:pPr lvl="0" indent="0">
              <a:buNone/>
            </a:pPr>
            <a:r>
              <a:rPr i="1">
                <a:solidFill>
                  <a:srgbClr val="60A0B0"/>
                </a:solidFill>
                <a:latin typeface="Courier"/>
              </a:rPr>
              <a:t>// Program to relate two integers using =, &gt; or &lt; symbol</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two integers: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 %d"</a:t>
            </a:r>
            <a:r>
              <a:rPr>
                <a:solidFill>
                  <a:srgbClr val="666666"/>
                </a:solidFill>
                <a:latin typeface="Courier"/>
              </a:rPr>
              <a:t>,</a:t>
            </a:r>
            <a:r>
              <a:rPr>
                <a:latin typeface="Courier"/>
              </a:rPr>
              <a:t> </a:t>
            </a:r>
            <a:r>
              <a:rPr>
                <a:solidFill>
                  <a:srgbClr val="666666"/>
                </a:solidFill>
                <a:latin typeface="Courier"/>
              </a:rPr>
              <a:t>&amp;</a:t>
            </a:r>
            <a:r>
              <a:rPr>
                <a:latin typeface="Courier"/>
              </a:rPr>
              <a:t>number1</a:t>
            </a:r>
            <a:r>
              <a:rPr>
                <a:solidFill>
                  <a:srgbClr val="666666"/>
                </a:solidFill>
                <a:latin typeface="Courier"/>
              </a:rPr>
              <a:t>,</a:t>
            </a:r>
            <a:r>
              <a:rPr>
                <a:latin typeface="Courier"/>
              </a:rPr>
              <a:t> </a:t>
            </a:r>
            <a:r>
              <a:rPr>
                <a:solidFill>
                  <a:srgbClr val="666666"/>
                </a:solidFill>
                <a:latin typeface="Courier"/>
              </a:rPr>
              <a:t>&amp;</a:t>
            </a:r>
            <a:r>
              <a:rPr>
                <a:latin typeface="Courier"/>
              </a:rPr>
              <a:t>number2</a:t>
            </a:r>
            <a:r>
              <a:rPr>
                <a:solidFill>
                  <a:srgbClr val="666666"/>
                </a:solidFill>
                <a:latin typeface="Courier"/>
              </a:rPr>
              <a:t>);</a:t>
            </a:r>
            <a:br/>
            <a:br/>
            <a:r>
              <a:rPr>
                <a:latin typeface="Courier"/>
              </a:rPr>
              <a:t>    </a:t>
            </a:r>
            <a:r>
              <a:rPr i="1">
                <a:solidFill>
                  <a:srgbClr val="60A0B0"/>
                </a:solidFill>
                <a:latin typeface="Courier"/>
              </a:rPr>
              <a:t>//checks if the two integers are equal.</a:t>
            </a:r>
            <a:br/>
            <a:r>
              <a:rPr>
                <a:latin typeface="Courier"/>
              </a:rPr>
              <a:t>    </a:t>
            </a:r>
            <a:r>
              <a:rPr b="1">
                <a:solidFill>
                  <a:srgbClr val="007020"/>
                </a:solidFill>
                <a:latin typeface="Courier"/>
              </a:rPr>
              <a:t>if</a:t>
            </a:r>
            <a:r>
              <a:rPr>
                <a:solidFill>
                  <a:srgbClr val="666666"/>
                </a:solidFill>
                <a:latin typeface="Courier"/>
              </a:rPr>
              <a:t>(</a:t>
            </a:r>
            <a:r>
              <a:rPr>
                <a:latin typeface="Courier"/>
              </a:rPr>
              <a:t>number1 </a:t>
            </a:r>
            <a:r>
              <a:rPr>
                <a:solidFill>
                  <a:srgbClr val="666666"/>
                </a:solidFill>
                <a:latin typeface="Courier"/>
              </a:rPr>
              <a: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 %d"</a:t>
            </a:r>
            <a:r>
              <a:rPr>
                <a:solidFill>
                  <a:srgbClr val="666666"/>
                </a:solidFill>
                <a:latin typeface="Courier"/>
              </a:rPr>
              <a:t>,</a:t>
            </a:r>
            <a:r>
              <a:rPr>
                <a:latin typeface="Courier"/>
              </a:rPr>
              <a:t>number1</a:t>
            </a:r>
            <a:r>
              <a:rPr>
                <a:solidFill>
                  <a:srgbClr val="666666"/>
                </a:solidFill>
                <a:latin typeface="Courier"/>
              </a:rPr>
              <a:t>,</a:t>
            </a:r>
            <a:r>
              <a:rPr>
                <a:latin typeface="Courier"/>
              </a:rPr>
              <a:t>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i="1">
                <a:solidFill>
                  <a:srgbClr val="60A0B0"/>
                </a:solidFill>
                <a:latin typeface="Courier"/>
              </a:rPr>
              <a:t>//checks if number1 is greater than number2.</a:t>
            </a:r>
            <a:br/>
            <a:r>
              <a:rPr>
                <a:latin typeface="Courier"/>
              </a:rPr>
              <a:t>    </a:t>
            </a:r>
            <a:r>
              <a:rPr b="1">
                <a:solidFill>
                  <a:srgbClr val="007020"/>
                </a:solidFill>
                <a:latin typeface="Courier"/>
              </a:rPr>
              <a:t>else</a:t>
            </a: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number1 </a:t>
            </a:r>
            <a:r>
              <a:rPr>
                <a:solidFill>
                  <a:srgbClr val="666666"/>
                </a:solidFill>
                <a:latin typeface="Courier"/>
              </a:rPr>
              <a:t>&gt;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&gt; %d"</a:t>
            </a:r>
            <a:r>
              <a:rPr>
                <a:solidFill>
                  <a:srgbClr val="666666"/>
                </a:solidFill>
                <a:latin typeface="Courier"/>
              </a:rPr>
              <a: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i="1">
                <a:solidFill>
                  <a:srgbClr val="60A0B0"/>
                </a:solidFill>
                <a:latin typeface="Courier"/>
              </a:rPr>
              <a:t>//checks if both test expressions are false</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&lt; %d"</a:t>
            </a:r>
            <a:r>
              <a:rPr>
                <a:solidFill>
                  <a:srgbClr val="666666"/>
                </a:solidFill>
                <a:latin typeface="Courier"/>
              </a:rPr>
              <a:t>,</a:t>
            </a:r>
            <a:r>
              <a:rPr>
                <a:latin typeface="Courier"/>
              </a:rPr>
              <a:t>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two integers: 12</a:t>
            </a:r>
            <a:br/>
            <a:r>
              <a:rPr>
                <a:latin typeface="Courier"/>
              </a:rPr>
              <a:t>23</a:t>
            </a:r>
            <a:br/>
            <a:r>
              <a:rPr>
                <a:latin typeface="Courier"/>
              </a:rPr>
              <a:t>Result: 12 </a:t>
            </a:r>
            <a:r>
              <a:rPr>
                <a:solidFill>
                  <a:srgbClr val="666666"/>
                </a:solidFill>
                <a:latin typeface="Courier"/>
              </a:rPr>
              <a:t>&lt;</a:t>
            </a:r>
            <a:r>
              <a:rPr>
                <a:latin typeface="Courier"/>
              </a:rPr>
              <a:t> 23</a:t>
            </a:r>
          </a:p>
          <a:p>
            <a:pPr lvl="0" indent="0" marL="0">
              <a:spcBef>
                <a:spcPts val="3000"/>
              </a:spcBef>
              <a:buNone/>
            </a:pPr>
            <a:r>
              <a:rPr b="1"/>
              <a:t>Nested if…else</a:t>
            </a:r>
          </a:p>
          <a:p>
            <a:pPr lvl="0" indent="0" marL="0">
              <a:buNone/>
            </a:pPr>
            <a:r>
              <a:rPr/>
              <a:t>An </a:t>
            </a:r>
            <a:r>
              <a:rPr>
                <a:latin typeface="Courier"/>
              </a:rPr>
              <a:t>if...else</a:t>
            </a:r>
            <a:r>
              <a:rPr/>
              <a:t> statement can be included within the body of another </a:t>
            </a:r>
            <a:r>
              <a:rPr>
                <a:latin typeface="Courier"/>
              </a:rPr>
              <a:t>if...else</a:t>
            </a:r>
            <a:r>
              <a:rPr/>
              <a:t>statement.</a:t>
            </a:r>
          </a:p>
          <a:p>
            <a:pPr lvl="0" indent="0" marL="0">
              <a:spcBef>
                <a:spcPts val="3000"/>
              </a:spcBef>
              <a:buNone/>
            </a:pPr>
            <a:r>
              <a:rPr b="1"/>
              <a:t>Example 4: Nested if…else</a:t>
            </a:r>
          </a:p>
          <a:p>
            <a:pPr lvl="0" indent="0" marL="0">
              <a:buNone/>
            </a:pPr>
            <a:r>
              <a:rPr/>
              <a:t>This program, similar to the if…else ladder’s example, compares two numbers using, &gt;, and =. To fix this problem, we will utilize a layered if…else expression.</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two integers: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 %d"</a:t>
            </a:r>
            <a:r>
              <a:rPr>
                <a:solidFill>
                  <a:srgbClr val="666666"/>
                </a:solidFill>
                <a:latin typeface="Courier"/>
              </a:rPr>
              <a:t>,</a:t>
            </a:r>
            <a:r>
              <a:rPr>
                <a:latin typeface="Courier"/>
              </a:rPr>
              <a:t> </a:t>
            </a:r>
            <a:r>
              <a:rPr>
                <a:solidFill>
                  <a:srgbClr val="666666"/>
                </a:solidFill>
                <a:latin typeface="Courier"/>
              </a:rPr>
              <a:t>&amp;</a:t>
            </a:r>
            <a:r>
              <a:rPr>
                <a:latin typeface="Courier"/>
              </a:rPr>
              <a:t>number1</a:t>
            </a:r>
            <a:r>
              <a:rPr>
                <a:solidFill>
                  <a:srgbClr val="666666"/>
                </a:solidFill>
                <a:latin typeface="Courier"/>
              </a:rPr>
              <a:t>,</a:t>
            </a:r>
            <a:r>
              <a:rPr>
                <a:latin typeface="Courier"/>
              </a:rPr>
              <a:t> </a:t>
            </a:r>
            <a:r>
              <a:rPr>
                <a:solidFill>
                  <a:srgbClr val="666666"/>
                </a:solidFill>
                <a:latin typeface="Courier"/>
              </a:rPr>
              <a:t>&amp;</a:t>
            </a:r>
            <a:r>
              <a:rPr>
                <a:latin typeface="Courier"/>
              </a:rPr>
              <a:t>number2</a:t>
            </a:r>
            <a:r>
              <a:rPr>
                <a:solidFill>
                  <a:srgbClr val="666666"/>
                </a:solidFill>
                <a:latin typeface="Courier"/>
              </a:rPr>
              <a:t>);</a:t>
            </a:r>
            <a:b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number1 </a:t>
            </a:r>
            <a:r>
              <a:rPr>
                <a:solidFill>
                  <a:srgbClr val="666666"/>
                </a:solidFill>
                <a:latin typeface="Courier"/>
              </a:rPr>
              <a:t>&gt;=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number1 </a:t>
            </a:r>
            <a:r>
              <a:rPr>
                <a:solidFill>
                  <a:srgbClr val="666666"/>
                </a:solidFill>
                <a:latin typeface="Courier"/>
              </a:rPr>
              <a: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 %d"</a:t>
            </a:r>
            <a:r>
              <a:rPr>
                <a:solidFill>
                  <a:srgbClr val="666666"/>
                </a:solidFill>
                <a:latin typeface="Courier"/>
              </a:rPr>
              <a:t>,</a:t>
            </a:r>
            <a:r>
              <a:rPr>
                <a:latin typeface="Courier"/>
              </a:rPr>
              <a:t>number1</a:t>
            </a:r>
            <a:r>
              <a:rPr>
                <a:solidFill>
                  <a:srgbClr val="666666"/>
                </a:solidFill>
                <a:latin typeface="Courier"/>
              </a:rPr>
              <a:t>,</a:t>
            </a:r>
            <a:r>
              <a:rPr>
                <a:latin typeface="Courier"/>
              </a:rPr>
              <a:t>number2</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&gt; %d"</a:t>
            </a:r>
            <a:r>
              <a:rPr>
                <a:solidFill>
                  <a:srgbClr val="666666"/>
                </a:solidFill>
                <a:latin typeface="Courier"/>
              </a:rPr>
              <a: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&lt; %d"</a:t>
            </a:r>
            <a:r>
              <a:rPr>
                <a:solidFill>
                  <a:srgbClr val="666666"/>
                </a:solidFill>
                <a:latin typeface="Courier"/>
              </a:rPr>
              <a:t>,</a:t>
            </a:r>
            <a:r>
              <a:rPr>
                <a:latin typeface="Courier"/>
              </a:rPr>
              <a:t>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a:t>You do not need to use brackets if the body of an if…else statement contains only one sentence.</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a </a:t>
            </a:r>
            <a:r>
              <a:rPr>
                <a:solidFill>
                  <a:srgbClr val="666666"/>
                </a:solidFill>
                <a:latin typeface="Courier"/>
              </a:rPr>
              <a:t>&gt;</a:t>
            </a:r>
            <a:r>
              <a:rPr>
                <a:latin typeface="Courier"/>
              </a:rPr>
              <a:t> b</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a:t>
            </a:r>
            <a:r>
              <a:rPr>
                <a:solidFill>
                  <a:srgbClr val="666666"/>
                </a:solidFill>
                <a:latin typeface="Courier"/>
              </a:rPr>
              <a:t>);</a:t>
            </a:r>
            <a:br/>
            <a:r>
              <a:rPr>
                <a:solidFill>
                  <a:srgbClr val="666666"/>
                </a:solidFill>
                <a:latin typeface="Courier"/>
              </a:rPr>
              <a:t>}</a:t>
            </a:r>
            <a:br/>
            <a:r>
              <a:rPr>
                <a:latin typeface="Courier"/>
              </a:rPr>
              <a:t>printf</a:t>
            </a:r>
            <a:r>
              <a:rPr>
                <a:solidFill>
                  <a:srgbClr val="666666"/>
                </a:solidFill>
                <a:latin typeface="Courier"/>
              </a:rPr>
              <a:t>(</a:t>
            </a:r>
            <a:r>
              <a:rPr>
                <a:solidFill>
                  <a:srgbClr val="4070A0"/>
                </a:solidFill>
                <a:latin typeface="Courier"/>
              </a:rPr>
              <a:t>"Hi"</a:t>
            </a:r>
            <a:r>
              <a:rPr>
                <a:solidFill>
                  <a:srgbClr val="666666"/>
                </a:solidFill>
                <a:latin typeface="Courier"/>
              </a:rPr>
              <a:t>);</a:t>
            </a:r>
          </a:p>
          <a:p>
            <a:pPr lvl="0" indent="0" marL="0">
              <a:buNone/>
            </a:pPr>
            <a:r>
              <a:rPr/>
              <a:t>is equivalent to</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a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a:t>
            </a:r>
            <a:r>
              <a:rPr>
                <a:solidFill>
                  <a:srgbClr val="666666"/>
                </a:solidFill>
                <a:latin typeface="Courier"/>
              </a:rPr>
              <a:t>);</a:t>
            </a:r>
            <a:br/>
            <a:r>
              <a:rPr>
                <a:latin typeface="Courier"/>
              </a:rPr>
              <a:t>printf</a:t>
            </a:r>
            <a:r>
              <a:rPr>
                <a:solidFill>
                  <a:srgbClr val="666666"/>
                </a:solidFill>
                <a:latin typeface="Courier"/>
              </a:rPr>
              <a:t>(</a:t>
            </a:r>
            <a:r>
              <a:rPr>
                <a:solidFill>
                  <a:srgbClr val="4070A0"/>
                </a:solidFill>
                <a:latin typeface="Courier"/>
              </a:rPr>
              <a:t>"Hi"</a:t>
            </a:r>
            <a:r>
              <a:rPr>
                <a:solidFill>
                  <a:srgbClr val="666666"/>
                </a:solidFill>
                <a:latin typeface="Courier"/>
              </a:rPr>
              <a: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for Loop</a:t>
            </a:r>
          </a:p>
        </p:txBody>
      </p:sp>
      <p:sp>
        <p:nvSpPr>
          <p:cNvPr id="4" name="Text Placeholder 3"/>
          <p:cNvSpPr>
            <a:spLocks noGrp="1"/>
          </p:cNvSpPr>
          <p:nvPr>
            <p:ph idx="2" sz="half" type="body"/>
          </p:nvPr>
        </p:nvSpPr>
        <p:spPr/>
        <p:txBody>
          <a:bodyPr/>
          <a:lstStyle/>
          <a:p>
            <a:pPr lvl="0" indent="0" marL="0">
              <a:buNone/>
            </a:pPr>
            <a:r>
              <a:rPr/>
              <a:t>With the assistance of examples, you will learn how to design a for loop in C programming in this article.</a:t>
            </a:r>
          </a:p>
          <a:p>
            <a:pPr lvl="0" indent="0" marL="0">
              <a:buNone/>
            </a:pPr>
            <a:r>
              <a:rPr/>
              <a:t>A loop is a programming construct that is used to repeat a block of code until the stated condition is fulfilled.</a:t>
            </a:r>
          </a:p>
          <a:p>
            <a:pPr lvl="0" indent="0" marL="0">
              <a:buNone/>
            </a:pPr>
            <a:r>
              <a:rPr/>
              <a:t>Loops in C programming are classified into three types:</a:t>
            </a:r>
          </a:p>
          <a:p>
            <a:pPr lvl="0"/>
            <a:r>
              <a:rPr/>
              <a:t>while loop</a:t>
            </a:r>
          </a:p>
          <a:p>
            <a:pPr lvl="0"/>
            <a:r>
              <a:rPr/>
              <a:t>for loop</a:t>
            </a:r>
          </a:p>
          <a:p>
            <a:pPr lvl="0"/>
            <a:r>
              <a:rPr/>
              <a:t>do..while loop</a:t>
            </a:r>
          </a:p>
          <a:p>
            <a:pPr lvl="0" indent="0" marL="0">
              <a:buNone/>
            </a:pPr>
            <a:r>
              <a:rPr/>
              <a:t>This lesson will teach us about the for loop. The while and do…while loops will be covered in the next tutorial.</a:t>
            </a:r>
          </a:p>
          <a:p>
            <a:pPr lvl="0" indent="0" marL="0">
              <a:spcBef>
                <a:spcPts val="3000"/>
              </a:spcBef>
              <a:buNone/>
            </a:pPr>
            <a:r>
              <a:rPr b="1"/>
              <a:t>for Loop</a:t>
            </a:r>
          </a:p>
          <a:p>
            <a:pPr lvl="0" indent="0" marL="0">
              <a:buNone/>
            </a:pPr>
            <a:r>
              <a:rPr/>
              <a:t>The for loop has the following syntax:</a:t>
            </a:r>
          </a:p>
          <a:p>
            <a:pPr lvl="0" indent="0">
              <a:buNone/>
            </a:pPr>
            <a:r>
              <a:rPr b="1">
                <a:solidFill>
                  <a:srgbClr val="007020"/>
                </a:solidFill>
                <a:latin typeface="Courier"/>
              </a:rPr>
              <a:t>for</a:t>
            </a:r>
            <a:r>
              <a:rPr>
                <a:latin typeface="Courier"/>
              </a:rPr>
              <a:t> </a:t>
            </a:r>
            <a:r>
              <a:rPr>
                <a:solidFill>
                  <a:srgbClr val="666666"/>
                </a:solidFill>
                <a:latin typeface="Courier"/>
              </a:rPr>
              <a:t>(</a:t>
            </a:r>
            <a:r>
              <a:rPr>
                <a:latin typeface="Courier"/>
              </a:rPr>
              <a:t>initializationStatement</a:t>
            </a:r>
            <a:r>
              <a:rPr>
                <a:solidFill>
                  <a:srgbClr val="666666"/>
                </a:solidFill>
                <a:latin typeface="Courier"/>
              </a:rPr>
              <a:t>;</a:t>
            </a:r>
            <a:r>
              <a:rPr>
                <a:latin typeface="Courier"/>
              </a:rPr>
              <a:t> testExpression</a:t>
            </a:r>
            <a:r>
              <a:rPr>
                <a:solidFill>
                  <a:srgbClr val="666666"/>
                </a:solidFill>
                <a:latin typeface="Courier"/>
              </a:rPr>
              <a:t>;</a:t>
            </a:r>
            <a:r>
              <a:rPr>
                <a:latin typeface="Courier"/>
              </a:rPr>
              <a:t> updateStatement</a:t>
            </a:r>
            <a:r>
              <a:rPr>
                <a:solidFill>
                  <a:srgbClr val="666666"/>
                </a:solidFill>
                <a:latin typeface="Courier"/>
              </a:rPr>
              <a:t>)</a:t>
            </a:r>
            <a:br/>
            <a:r>
              <a:rPr>
                <a:solidFill>
                  <a:srgbClr val="666666"/>
                </a:solidFill>
                <a:latin typeface="Courier"/>
              </a:rPr>
              <a:t>{</a:t>
            </a:r>
            <a:br/>
            <a:r>
              <a:rPr>
                <a:latin typeface="Courier"/>
              </a:rPr>
              <a:t>    </a:t>
            </a:r>
            <a:r>
              <a:rPr i="1">
                <a:solidFill>
                  <a:srgbClr val="60A0B0"/>
                </a:solidFill>
                <a:latin typeface="Courier"/>
              </a:rPr>
              <a:t>// statements inside the body of loop</a:t>
            </a:r>
            <a:br/>
            <a:r>
              <a:rPr>
                <a:solidFill>
                  <a:srgbClr val="666666"/>
                </a:solidFill>
                <a:latin typeface="Courier"/>
              </a:rPr>
              <a:t>}</a:t>
            </a:r>
          </a:p>
          <a:p>
            <a:pPr lvl="0" indent="0" marL="0">
              <a:spcBef>
                <a:spcPts val="3000"/>
              </a:spcBef>
              <a:buNone/>
            </a:pPr>
            <a:r>
              <a:rPr b="1"/>
              <a:t>How for loop works?</a:t>
            </a:r>
          </a:p>
          <a:p>
            <a:pPr lvl="0" indent="0" marL="0">
              <a:buNone/>
            </a:pPr>
            <a:r>
              <a:rPr/>
              <a:t>The initialization statement is only used once. The test expression is then evaluated. The for loop is ended if the test statement is interpreted as false. If the test expression is true, the statements inside the for loop’s body are performed, and the update expression is updated. The test expression is examined once more. This procedure is repeated until the test expression is false. The loop is terminated when the test expression is false.</a:t>
            </a:r>
          </a:p>
        </p:txBody>
      </p:sp>
      <p:pic>
        <p:nvPicPr>
          <p:cNvPr descr="fig:  https://cdn.programiz.com/sites/tutorial2program/files/c-for-loop.jpg" id="0" name="Picture 1"/>
          <p:cNvPicPr>
            <a:picLocks noGrp="1" noChangeAspect="1"/>
          </p:cNvPicPr>
          <p:nvPr/>
        </p:nvPicPr>
        <p:blipFill>
          <a:blip r:embed="rId2"/>
          <a:stretch>
            <a:fillRect/>
          </a:stretch>
        </p:blipFill>
        <p:spPr bwMode="auto">
          <a:xfrm>
            <a:off x="4216400" y="266700"/>
            <a:ext cx="37973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Flowchart of for loop in C programming</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for loop</a:t>
            </a:r>
          </a:p>
          <a:p>
            <a:pPr lvl="0" indent="0">
              <a:buNone/>
            </a:pPr>
            <a:r>
              <a:rPr i="1">
                <a:solidFill>
                  <a:srgbClr val="60A0B0"/>
                </a:solidFill>
                <a:latin typeface="Courier"/>
              </a:rPr>
              <a:t>// Print numbers from 1 to 10</a:t>
            </a: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a:t>
            </a:r>
            <a:r>
              <a:rPr>
                <a:solidFill>
                  <a:srgbClr val="40A070"/>
                </a:solidFill>
                <a:latin typeface="Courier"/>
              </a:rPr>
              <a:t>11</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b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a:t>
            </a:r>
            <a:r>
              <a:rPr>
                <a:solidFill>
                  <a:srgbClr val="666666"/>
                </a:solidFill>
                <a:latin typeface="Courier"/>
              </a:rPr>
              <a:t>,</a:t>
            </a:r>
            <a:r>
              <a:rPr>
                <a:latin typeface="Courier"/>
              </a:rPr>
              <a:t> i</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1 2 3 4 5 6 7 8 9 10</a:t>
            </a:r>
          </a:p>
          <a:p>
            <a:pPr lvl="0" indent="-457200" marL="457200">
              <a:buAutoNum type="arabicPeriod"/>
            </a:pPr>
            <a:r>
              <a:rPr/>
              <a:t>i is initialized to 1.</a:t>
            </a:r>
          </a:p>
          <a:p>
            <a:pPr lvl="0" indent="-457200" marL="457200">
              <a:buAutoNum type="arabicPeriod"/>
            </a:pPr>
            <a:r>
              <a:rPr/>
              <a:t>The test expression </a:t>
            </a:r>
            <a:r>
              <a:rPr>
                <a:latin typeface="Courier"/>
              </a:rPr>
              <a:t>i &lt; 11</a:t>
            </a:r>
            <a:r>
              <a:rPr/>
              <a:t> is evaluated. Since 1 less than 11 is true, the body of </a:t>
            </a:r>
            <a:r>
              <a:rPr>
                <a:latin typeface="Courier"/>
              </a:rPr>
              <a:t>for</a:t>
            </a:r>
            <a:r>
              <a:rPr/>
              <a:t> loop is executed. This will print the </a:t>
            </a:r>
            <a:r>
              <a:rPr b="1"/>
              <a:t>1</a:t>
            </a:r>
            <a:r>
              <a:rPr/>
              <a:t> (value of i) on the screen.</a:t>
            </a:r>
          </a:p>
          <a:p>
            <a:pPr lvl="0" indent="-457200" marL="457200">
              <a:buAutoNum type="arabicPeriod"/>
            </a:pPr>
            <a:r>
              <a:rPr/>
              <a:t>The update statement </a:t>
            </a:r>
            <a:r>
              <a:rPr>
                <a:latin typeface="Courier"/>
              </a:rPr>
              <a:t>++i</a:t>
            </a:r>
            <a:r>
              <a:rPr/>
              <a:t> is executed. Now, the value of i will be 2. Again, the test expression is evaluated to true, and the body of </a:t>
            </a:r>
            <a:r>
              <a:rPr>
                <a:latin typeface="Courier"/>
              </a:rPr>
              <a:t>for</a:t>
            </a:r>
            <a:r>
              <a:rPr/>
              <a:t> loop is executed. This will print </a:t>
            </a:r>
            <a:r>
              <a:rPr b="1"/>
              <a:t>2</a:t>
            </a:r>
            <a:r>
              <a:rPr/>
              <a:t> (value of i) on the screen.</a:t>
            </a:r>
          </a:p>
          <a:p>
            <a:pPr lvl="0" indent="-457200" marL="457200">
              <a:buAutoNum type="arabicPeriod"/>
            </a:pPr>
            <a:r>
              <a:rPr/>
              <a:t>Again, the update statement </a:t>
            </a:r>
            <a:r>
              <a:rPr>
                <a:latin typeface="Courier"/>
              </a:rPr>
              <a:t>++i</a:t>
            </a:r>
            <a:r>
              <a:rPr/>
              <a:t> is executed and the test expression </a:t>
            </a:r>
            <a:r>
              <a:rPr>
                <a:latin typeface="Courier"/>
              </a:rPr>
              <a:t>i &lt; 11</a:t>
            </a:r>
            <a:r>
              <a:rPr/>
              <a:t> is evaluated. This process goes on until i becomes 11.</a:t>
            </a:r>
          </a:p>
          <a:p>
            <a:pPr lvl="0" indent="-457200" marL="457200">
              <a:buAutoNum type="arabicPeriod"/>
            </a:pPr>
            <a:r>
              <a:rPr/>
              <a:t>When i becomes 11, i &lt; 11 will be false, and the </a:t>
            </a:r>
            <a:r>
              <a:rPr>
                <a:latin typeface="Courier"/>
              </a:rPr>
              <a:t>for</a:t>
            </a:r>
            <a:r>
              <a:rPr/>
              <a:t> loop terminates.</a:t>
            </a:r>
          </a:p>
          <a:p>
            <a:pPr lvl="0" indent="0" marL="0">
              <a:spcBef>
                <a:spcPts val="3000"/>
              </a:spcBef>
              <a:buNone/>
            </a:pPr>
            <a:r>
              <a:rPr b="1"/>
              <a:t>Example 2: for loop</a:t>
            </a:r>
          </a:p>
          <a:p>
            <a:pPr lvl="0" indent="0">
              <a:buNone/>
            </a:pPr>
            <a:r>
              <a:rPr i="1">
                <a:solidFill>
                  <a:srgbClr val="60A0B0"/>
                </a:solidFill>
                <a:latin typeface="Courier"/>
              </a:rPr>
              <a:t>// Program to calculate the sum of first n natural numbers</a:t>
            </a:r>
            <a:br/>
            <a:r>
              <a:rPr i="1">
                <a:solidFill>
                  <a:srgbClr val="60A0B0"/>
                </a:solidFill>
                <a:latin typeface="Courier"/>
              </a:rPr>
              <a:t>// Positive integers 1,2,3...n are known as natural numbers</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num</a:t>
            </a:r>
            <a:r>
              <a:rPr>
                <a:solidFill>
                  <a:srgbClr val="666666"/>
                </a:solidFill>
                <a:latin typeface="Courier"/>
              </a:rPr>
              <a:t>,</a:t>
            </a:r>
            <a:r>
              <a:rPr>
                <a:latin typeface="Courier"/>
              </a:rPr>
              <a:t> count</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 positive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num</a:t>
            </a:r>
            <a:r>
              <a:rPr>
                <a:solidFill>
                  <a:srgbClr val="666666"/>
                </a:solidFill>
                <a:latin typeface="Courier"/>
              </a:rPr>
              <a:t>);</a:t>
            </a:r>
            <a:br/>
            <a:br/>
            <a:r>
              <a:rPr>
                <a:latin typeface="Courier"/>
              </a:rPr>
              <a:t>    </a:t>
            </a:r>
            <a:r>
              <a:rPr i="1">
                <a:solidFill>
                  <a:srgbClr val="60A0B0"/>
                </a:solidFill>
                <a:latin typeface="Courier"/>
              </a:rPr>
              <a:t>// for loop terminates when num is less than count</a:t>
            </a:r>
            <a:br/>
            <a:r>
              <a:rPr>
                <a:latin typeface="Courier"/>
              </a:rPr>
              <a:t>    </a:t>
            </a:r>
            <a:r>
              <a:rPr b="1">
                <a:solidFill>
                  <a:srgbClr val="007020"/>
                </a:solidFill>
                <a:latin typeface="Courier"/>
              </a:rPr>
              <a:t>for</a:t>
            </a:r>
            <a:r>
              <a:rPr>
                <a:solidFill>
                  <a:srgbClr val="666666"/>
                </a:solidFill>
                <a:latin typeface="Courier"/>
              </a:rPr>
              <a:t>(</a:t>
            </a:r>
            <a:r>
              <a:rPr>
                <a:latin typeface="Courier"/>
              </a:rPr>
              <a:t>count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count </a:t>
            </a:r>
            <a:r>
              <a:rPr>
                <a:solidFill>
                  <a:srgbClr val="666666"/>
                </a:solidFill>
                <a:latin typeface="Courier"/>
              </a:rPr>
              <a:t>&lt;=</a:t>
            </a:r>
            <a:r>
              <a:rPr>
                <a:latin typeface="Courier"/>
              </a:rPr>
              <a:t> num</a:t>
            </a:r>
            <a:r>
              <a:rPr>
                <a:solidFill>
                  <a:srgbClr val="666666"/>
                </a:solidFill>
                <a:latin typeface="Courier"/>
              </a:rPr>
              <a:t>;</a:t>
            </a:r>
            <a:r>
              <a:rPr>
                <a:latin typeface="Courier"/>
              </a:rPr>
              <a:t> </a:t>
            </a:r>
            <a:r>
              <a:rPr>
                <a:solidFill>
                  <a:srgbClr val="666666"/>
                </a:solidFill>
                <a:latin typeface="Courier"/>
              </a:rPr>
              <a:t>++</a:t>
            </a:r>
            <a:r>
              <a:rPr>
                <a:latin typeface="Courier"/>
              </a:rPr>
              <a:t>count</a:t>
            </a:r>
            <a:r>
              <a:rPr>
                <a:solidFill>
                  <a:srgbClr val="666666"/>
                </a:solidFill>
                <a:latin typeface="Courier"/>
              </a:rPr>
              <a:t>)</a:t>
            </a:r>
            <a:br/>
            <a:r>
              <a:rPr>
                <a:latin typeface="Courier"/>
              </a:rPr>
              <a:t>    </a:t>
            </a:r>
            <a:r>
              <a:rPr>
                <a:solidFill>
                  <a:srgbClr val="666666"/>
                </a:solidFill>
                <a:latin typeface="Courier"/>
              </a:rPr>
              <a:t>{</a:t>
            </a:r>
            <a:br/>
            <a:r>
              <a:rPr>
                <a:latin typeface="Courier"/>
              </a:rPr>
              <a:t>        sum </a:t>
            </a:r>
            <a:r>
              <a:rPr>
                <a:solidFill>
                  <a:srgbClr val="666666"/>
                </a:solidFill>
                <a:latin typeface="Courier"/>
              </a:rPr>
              <a:t>+=</a:t>
            </a:r>
            <a:r>
              <a:rPr>
                <a:latin typeface="Courier"/>
              </a:rPr>
              <a:t> count</a:t>
            </a:r>
            <a:r>
              <a:rPr>
                <a:solidFill>
                  <a:srgbClr val="666666"/>
                </a:solidFill>
                <a:latin typeface="Courier"/>
              </a:rPr>
              <a:t>;</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%d"</a:t>
            </a:r>
            <a:r>
              <a:rPr>
                <a:solidFill>
                  <a:srgbClr val="666666"/>
                </a:solidFill>
                <a:latin typeface="Courier"/>
              </a:rPr>
              <a:t>,</a:t>
            </a:r>
            <a:r>
              <a:rPr>
                <a:latin typeface="Courier"/>
              </a:rPr>
              <a:t> 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positive integer: 10</a:t>
            </a:r>
            <a:br/>
            <a:r>
              <a:rPr>
                <a:latin typeface="Courier"/>
              </a:rPr>
              <a:t>Sum = 55</a:t>
            </a:r>
          </a:p>
          <a:p>
            <a:pPr lvl="0" indent="0" marL="0">
              <a:buNone/>
            </a:pPr>
            <a:r>
              <a:rPr/>
              <a:t>The value entered by the user is stored in the variable num. Suppose, the user entered 10.</a:t>
            </a:r>
          </a:p>
          <a:p>
            <a:pPr lvl="0" indent="0" marL="0">
              <a:buNone/>
            </a:pPr>
            <a:r>
              <a:rPr/>
              <a:t>The count is initialized to 1 and the test expression is evaluated. Since the test expression </a:t>
            </a:r>
            <a:r>
              <a:rPr>
                <a:latin typeface="Courier"/>
              </a:rPr>
              <a:t>count&lt;=num</a:t>
            </a:r>
            <a:r>
              <a:rPr/>
              <a:t> (1 less than or equal to 10) is true, the body of </a:t>
            </a:r>
            <a:r>
              <a:rPr>
                <a:latin typeface="Courier"/>
              </a:rPr>
              <a:t>for</a:t>
            </a:r>
            <a:r>
              <a:rPr/>
              <a:t> loop is executed and the value of sum will equal to 1.</a:t>
            </a:r>
          </a:p>
          <a:p>
            <a:pPr lvl="0" indent="0" marL="0">
              <a:buNone/>
            </a:pPr>
            <a:r>
              <a:rPr/>
              <a:t>Then, the update statement </a:t>
            </a:r>
            <a:r>
              <a:rPr>
                <a:latin typeface="Courier"/>
              </a:rPr>
              <a:t>++count</a:t>
            </a:r>
            <a:r>
              <a:rPr/>
              <a:t> is executed and count will equal to 2. Again, the test expression is evaluated. Since 2 is also less than 10, the test expression is evaluated to true and the body of the </a:t>
            </a:r>
            <a:r>
              <a:rPr>
                <a:latin typeface="Courier"/>
              </a:rPr>
              <a:t>for</a:t>
            </a:r>
            <a:r>
              <a:rPr/>
              <a:t> loop is executed. Now, sum will equal 3.</a:t>
            </a:r>
          </a:p>
          <a:p>
            <a:pPr lvl="0" indent="0" marL="0">
              <a:buNone/>
            </a:pPr>
            <a:r>
              <a:rPr/>
              <a:t>This process goes on and the sum is calculated until the count reaches 11.</a:t>
            </a:r>
          </a:p>
          <a:p>
            <a:pPr lvl="0" indent="0" marL="0">
              <a:buNone/>
            </a:pPr>
            <a:r>
              <a:rPr/>
              <a:t>When the count is 11, the test expression is evaluated to 0 (false), and the loop terminates.</a:t>
            </a:r>
          </a:p>
          <a:p>
            <a:pPr lvl="0" indent="0" marL="0">
              <a:buNone/>
            </a:pPr>
            <a:r>
              <a:rPr/>
              <a:t>Then, the value of </a:t>
            </a:r>
            <a:r>
              <a:rPr>
                <a:latin typeface="Courier"/>
              </a:rPr>
              <a:t>sum</a:t>
            </a:r>
            <a:r>
              <a:rPr/>
              <a:t> is printed on the screen.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while and do…while Loop</a:t>
            </a:r>
          </a:p>
        </p:txBody>
      </p:sp>
      <p:sp>
        <p:nvSpPr>
          <p:cNvPr id="4" name="Text Placeholder 3"/>
          <p:cNvSpPr>
            <a:spLocks noGrp="1"/>
          </p:cNvSpPr>
          <p:nvPr>
            <p:ph idx="2" sz="half" type="body"/>
          </p:nvPr>
        </p:nvSpPr>
        <p:spPr/>
        <p:txBody>
          <a:bodyPr/>
          <a:lstStyle/>
          <a:p>
            <a:pPr lvl="0" indent="0" marL="0">
              <a:buNone/>
            </a:pPr>
            <a:r>
              <a:rPr/>
              <a:t>In this tutorial, you will learn to create while and do…while loop in C programming with the help of examples.</a:t>
            </a:r>
          </a:p>
          <a:p>
            <a:pPr lvl="0" indent="0" marL="0">
              <a:buNone/>
            </a:pPr>
            <a:r>
              <a:rPr/>
              <a:t>In programming, loops are used to repeat a block of code until a specified condition is met.</a:t>
            </a:r>
          </a:p>
          <a:p>
            <a:pPr lvl="0" indent="0" marL="0">
              <a:buNone/>
            </a:pPr>
            <a:r>
              <a:rPr/>
              <a:t>C programming has three types of loops.</a:t>
            </a:r>
          </a:p>
          <a:p>
            <a:pPr lvl="0" indent="-457200" marL="457200">
              <a:buAutoNum type="arabicPeriod"/>
            </a:pPr>
            <a:r>
              <a:rPr/>
              <a:t>for loop</a:t>
            </a:r>
          </a:p>
          <a:p>
            <a:pPr lvl="0" indent="-457200" marL="457200">
              <a:buAutoNum type="arabicPeriod"/>
            </a:pPr>
            <a:r>
              <a:rPr/>
              <a:t>while loop</a:t>
            </a:r>
          </a:p>
          <a:p>
            <a:pPr lvl="0" indent="-457200" marL="457200">
              <a:buAutoNum type="arabicPeriod"/>
            </a:pPr>
            <a:r>
              <a:rPr/>
              <a:t>do…while loop</a:t>
            </a:r>
          </a:p>
          <a:p>
            <a:pPr lvl="0" indent="0" marL="0">
              <a:buNone/>
            </a:pPr>
            <a:r>
              <a:rPr/>
              <a:t>In the previous tutorial, we learned about </a:t>
            </a:r>
            <a:r>
              <a:rPr>
                <a:latin typeface="Courier"/>
              </a:rPr>
              <a:t>for</a:t>
            </a:r>
            <a:r>
              <a:rPr/>
              <a:t> loop. In this tutorial, we will learn about </a:t>
            </a:r>
            <a:r>
              <a:rPr>
                <a:latin typeface="Courier"/>
              </a:rPr>
              <a:t>while</a:t>
            </a:r>
            <a:r>
              <a:rPr/>
              <a:t> and </a:t>
            </a:r>
            <a:r>
              <a:rPr>
                <a:latin typeface="Courier"/>
              </a:rPr>
              <a:t>do..while</a:t>
            </a:r>
            <a:r>
              <a:rPr/>
              <a:t> loop.</a:t>
            </a:r>
          </a:p>
          <a:p>
            <a:pPr lvl="0" indent="0" marL="0">
              <a:spcBef>
                <a:spcPts val="3000"/>
              </a:spcBef>
              <a:buNone/>
            </a:pPr>
            <a:r>
              <a:rPr b="1"/>
              <a:t>while loop</a:t>
            </a:r>
          </a:p>
          <a:p>
            <a:pPr lvl="0" indent="0" marL="0">
              <a:buNone/>
            </a:pPr>
            <a:r>
              <a:rPr/>
              <a:t>The syntax of the </a:t>
            </a:r>
            <a:r>
              <a:rPr>
                <a:latin typeface="Courier"/>
              </a:rPr>
              <a:t>while</a:t>
            </a:r>
            <a:r>
              <a:rPr/>
              <a:t> loop is:</a:t>
            </a:r>
          </a:p>
          <a:p>
            <a:pPr lvl="0" indent="0">
              <a:buNone/>
            </a:pPr>
            <a:r>
              <a:rPr b="1">
                <a:solidFill>
                  <a:srgbClr val="007020"/>
                </a:solidFill>
                <a:latin typeface="Courier"/>
              </a:rPr>
              <a:t>while</a:t>
            </a:r>
            <a:r>
              <a:rPr>
                <a:latin typeface="Courier"/>
              </a:rPr>
              <a:t> </a:t>
            </a:r>
            <a:r>
              <a:rPr>
                <a:solidFill>
                  <a:srgbClr val="666666"/>
                </a:solidFill>
                <a:latin typeface="Courier"/>
              </a:rPr>
              <a:t>(</a:t>
            </a:r>
            <a:r>
              <a:rPr>
                <a:latin typeface="Courier"/>
              </a:rPr>
              <a:t>testExpression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the body of the loop </a:t>
            </a:r>
            <a:br/>
            <a:r>
              <a:rPr>
                <a:solidFill>
                  <a:srgbClr val="666666"/>
                </a:solidFill>
                <a:latin typeface="Courier"/>
              </a:rPr>
              <a:t>}</a:t>
            </a:r>
          </a:p>
          <a:p>
            <a:pPr lvl="0" indent="0" marL="0">
              <a:spcBef>
                <a:spcPts val="3000"/>
              </a:spcBef>
              <a:buNone/>
            </a:pPr>
            <a:r>
              <a:rPr b="1"/>
              <a:t>How while loop works?</a:t>
            </a:r>
          </a:p>
          <a:p>
            <a:pPr lvl="0"/>
            <a:r>
              <a:rPr/>
              <a:t>The </a:t>
            </a:r>
            <a:r>
              <a:rPr>
                <a:latin typeface="Courier"/>
              </a:rPr>
              <a:t>while</a:t>
            </a:r>
            <a:r>
              <a:rPr/>
              <a:t> loop evaluates the </a:t>
            </a:r>
            <a:r>
              <a:rPr>
                <a:latin typeface="Courier"/>
              </a:rPr>
              <a:t>testExpression</a:t>
            </a:r>
            <a:r>
              <a:rPr/>
              <a:t> inside the parentheses </a:t>
            </a:r>
            <a:r>
              <a:rPr>
                <a:latin typeface="Courier"/>
              </a:rPr>
              <a:t>()</a:t>
            </a:r>
            <a:r>
              <a:rPr/>
              <a:t>.</a:t>
            </a:r>
          </a:p>
          <a:p>
            <a:pPr lvl="0"/>
            <a:r>
              <a:rPr/>
              <a:t>If </a:t>
            </a:r>
            <a:r>
              <a:rPr>
                <a:latin typeface="Courier"/>
              </a:rPr>
              <a:t>testExpression</a:t>
            </a:r>
            <a:r>
              <a:rPr/>
              <a:t> is </a:t>
            </a:r>
            <a:r>
              <a:rPr b="1"/>
              <a:t>true</a:t>
            </a:r>
            <a:r>
              <a:rPr/>
              <a:t>, statements inside the body of </a:t>
            </a:r>
            <a:r>
              <a:rPr>
                <a:latin typeface="Courier"/>
              </a:rPr>
              <a:t>while</a:t>
            </a:r>
            <a:r>
              <a:rPr/>
              <a:t> loop are executed. Then, </a:t>
            </a:r>
            <a:r>
              <a:rPr>
                <a:latin typeface="Courier"/>
              </a:rPr>
              <a:t>testExpression</a:t>
            </a:r>
            <a:r>
              <a:rPr/>
              <a:t> is evaluated again.</a:t>
            </a:r>
          </a:p>
          <a:p>
            <a:pPr lvl="0"/>
            <a:r>
              <a:rPr/>
              <a:t>The process goes on until </a:t>
            </a:r>
            <a:r>
              <a:rPr>
                <a:latin typeface="Courier"/>
              </a:rPr>
              <a:t>testExpression</a:t>
            </a:r>
            <a:r>
              <a:rPr/>
              <a:t> is evaluated to </a:t>
            </a:r>
            <a:r>
              <a:rPr b="1"/>
              <a:t>false</a:t>
            </a:r>
            <a:r>
              <a:rPr/>
              <a:t>.</a:t>
            </a:r>
          </a:p>
          <a:p>
            <a:pPr lvl="0"/>
            <a:r>
              <a:rPr/>
              <a:t>If </a:t>
            </a:r>
            <a:r>
              <a:rPr>
                <a:latin typeface="Courier"/>
              </a:rPr>
              <a:t>testExpression</a:t>
            </a:r>
            <a:r>
              <a:rPr/>
              <a:t> is </a:t>
            </a:r>
            <a:r>
              <a:rPr b="1"/>
              <a:t>false</a:t>
            </a:r>
            <a:r>
              <a:rPr/>
              <a:t>, the loop terminates (ends).</a:t>
            </a:r>
          </a:p>
        </p:txBody>
      </p:sp>
      <p:pic>
        <p:nvPicPr>
          <p:cNvPr descr="fig:  https://cdn.programiz.com/sites/tutorial2program/files/c-while-loop_0.jpg" id="0" name="Picture 1"/>
          <p:cNvPicPr>
            <a:picLocks noGrp="1" noChangeAspect="1"/>
          </p:cNvPicPr>
          <p:nvPr/>
        </p:nvPicPr>
        <p:blipFill>
          <a:blip r:embed="rId2"/>
          <a:stretch>
            <a:fillRect/>
          </a:stretch>
        </p:blipFill>
        <p:spPr bwMode="auto">
          <a:xfrm>
            <a:off x="3568700" y="330200"/>
            <a:ext cx="5105400" cy="5207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flowchart of while loop in C programming</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1: while loop</a:t>
            </a:r>
          </a:p>
          <a:p>
            <a:pPr lvl="0" indent="0">
              <a:buNone/>
            </a:pPr>
            <a:r>
              <a:rPr i="1">
                <a:solidFill>
                  <a:srgbClr val="60A0B0"/>
                </a:solidFill>
                <a:latin typeface="Courier"/>
              </a:rPr>
              <a:t>// Print numbers from 1 to 5</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br/>
            <a:br/>
            <a:r>
              <a:rPr>
                <a:latin typeface="Courier"/>
              </a:rPr>
              <a:t>  </a:t>
            </a:r>
            <a:r>
              <a:rPr b="1">
                <a:solidFill>
                  <a:srgbClr val="007020"/>
                </a:solidFill>
                <a:latin typeface="Courier"/>
              </a:rPr>
              <a:t>while</a:t>
            </a:r>
            <a:r>
              <a:rPr>
                <a:latin typeface="Courier"/>
              </a:rPr>
              <a:t> </a:t>
            </a:r>
            <a:r>
              <a:rPr>
                <a:solidFill>
                  <a:srgbClr val="666666"/>
                </a:solidFill>
                <a:latin typeface="Courier"/>
              </a:rPr>
              <a:t>(</a:t>
            </a:r>
            <a:r>
              <a:rPr>
                <a:latin typeface="Courier"/>
              </a:rPr>
              <a:t>i </a:t>
            </a:r>
            <a:r>
              <a:rPr>
                <a:solidFill>
                  <a:srgbClr val="666666"/>
                </a:solidFill>
                <a:latin typeface="Courier"/>
              </a:rPr>
              <a:t>&lt;=</a:t>
            </a:r>
            <a:r>
              <a:rPr>
                <a:latin typeface="Courier"/>
              </a:rPr>
              <a:t> </a:t>
            </a:r>
            <a:r>
              <a:rPr>
                <a:solidFill>
                  <a:srgbClr val="40A070"/>
                </a:solidFill>
                <a:latin typeface="Courier"/>
              </a:rPr>
              <a:t>5</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"%d\n"</a:t>
            </a:r>
            <a:r>
              <a:rPr>
                <a:solidFill>
                  <a:srgbClr val="666666"/>
                </a:solidFill>
                <a:latin typeface="Courier"/>
              </a:rPr>
              <a:t>,</a:t>
            </a:r>
            <a:r>
              <a:rPr>
                <a:latin typeface="Courier"/>
              </a:rPr>
              <a:t> i</a:t>
            </a:r>
            <a:r>
              <a:rPr>
                <a:solidFill>
                  <a:srgbClr val="666666"/>
                </a:solidFill>
                <a:latin typeface="Courier"/>
              </a:rPr>
              <a:t>);</a:t>
            </a:r>
            <a:br/>
            <a:r>
              <a:rPr>
                <a:latin typeface="Courier"/>
              </a:rPr>
              <a:t>    </a:t>
            </a:r>
            <a:r>
              <a:rPr>
                <a:solidFill>
                  <a:srgbClr val="666666"/>
                </a:solidFill>
                <a:latin typeface="Courier"/>
              </a:rPr>
              <a:t>++</a:t>
            </a:r>
            <a:r>
              <a:rPr>
                <a:latin typeface="Courier"/>
              </a:rPr>
              <a:t>i</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1</a:t>
            </a:r>
            <a:br/>
            <a:r>
              <a:rPr>
                <a:latin typeface="Courier"/>
              </a:rPr>
              <a:t>2</a:t>
            </a:r>
            <a:br/>
            <a:r>
              <a:rPr>
                <a:latin typeface="Courier"/>
              </a:rPr>
              <a:t>3</a:t>
            </a:r>
            <a:br/>
            <a:r>
              <a:rPr>
                <a:latin typeface="Courier"/>
              </a:rPr>
              <a:t>4</a:t>
            </a:r>
            <a:br/>
            <a:r>
              <a:rPr>
                <a:latin typeface="Courier"/>
              </a:rPr>
              <a:t>5</a:t>
            </a:r>
          </a:p>
          <a:p>
            <a:pPr lvl="0" indent="0" marL="0">
              <a:buNone/>
            </a:pPr>
            <a:r>
              <a:rPr/>
              <a:t>Here, we have initialized i to 1.</a:t>
            </a:r>
          </a:p>
          <a:p>
            <a:pPr lvl="0" indent="-457200" marL="457200">
              <a:buAutoNum type="arabicPeriod"/>
            </a:pPr>
            <a:r>
              <a:rPr/>
              <a:t>When </a:t>
            </a:r>
            <a:r>
              <a:rPr>
                <a:latin typeface="Courier"/>
              </a:rPr>
              <a:t>i = 1</a:t>
            </a:r>
            <a:r>
              <a:rPr/>
              <a:t>, the test expression </a:t>
            </a:r>
            <a:r>
              <a:rPr>
                <a:latin typeface="Courier"/>
              </a:rPr>
              <a:t>i &lt;= 5</a:t>
            </a:r>
            <a:r>
              <a:rPr/>
              <a:t> is </a:t>
            </a:r>
            <a:r>
              <a:rPr b="1"/>
              <a:t>true</a:t>
            </a:r>
            <a:r>
              <a:rPr/>
              <a:t>. Hence, the body of the </a:t>
            </a:r>
            <a:r>
              <a:rPr>
                <a:latin typeface="Courier"/>
              </a:rPr>
              <a:t>while</a:t>
            </a:r>
            <a:r>
              <a:rPr/>
              <a:t> loop is executed. This prints </a:t>
            </a:r>
            <a:r>
              <a:rPr>
                <a:latin typeface="Courier"/>
              </a:rPr>
              <a:t>1</a:t>
            </a:r>
            <a:r>
              <a:rPr/>
              <a:t> on the screen and the value of i is increased to </a:t>
            </a:r>
            <a:r>
              <a:rPr>
                <a:latin typeface="Courier"/>
              </a:rPr>
              <a:t>2</a:t>
            </a:r>
            <a:r>
              <a:rPr/>
              <a:t>.</a:t>
            </a:r>
          </a:p>
          <a:p>
            <a:pPr lvl="0" indent="-457200" marL="457200">
              <a:buAutoNum type="arabicPeriod"/>
            </a:pPr>
            <a:r>
              <a:rPr/>
              <a:t>Now, </a:t>
            </a:r>
            <a:r>
              <a:rPr>
                <a:latin typeface="Courier"/>
              </a:rPr>
              <a:t>i = 2</a:t>
            </a:r>
            <a:r>
              <a:rPr/>
              <a:t>, the test expression </a:t>
            </a:r>
            <a:r>
              <a:rPr>
                <a:latin typeface="Courier"/>
              </a:rPr>
              <a:t>i &lt;= 5</a:t>
            </a:r>
            <a:r>
              <a:rPr/>
              <a:t> is again </a:t>
            </a:r>
            <a:r>
              <a:rPr b="1"/>
              <a:t>true</a:t>
            </a:r>
            <a:r>
              <a:rPr/>
              <a:t>. The body of the </a:t>
            </a:r>
            <a:r>
              <a:rPr>
                <a:latin typeface="Courier"/>
              </a:rPr>
              <a:t>while</a:t>
            </a:r>
            <a:r>
              <a:rPr/>
              <a:t> loop is executed again. This prints </a:t>
            </a:r>
            <a:r>
              <a:rPr>
                <a:latin typeface="Courier"/>
              </a:rPr>
              <a:t>2</a:t>
            </a:r>
            <a:r>
              <a:rPr/>
              <a:t> on the screen and the value of i is increased to </a:t>
            </a:r>
            <a:r>
              <a:rPr>
                <a:latin typeface="Courier"/>
              </a:rPr>
              <a:t>3</a:t>
            </a:r>
            <a:r>
              <a:rPr/>
              <a:t>.</a:t>
            </a:r>
          </a:p>
          <a:p>
            <a:pPr lvl="0" indent="-457200" marL="457200">
              <a:buAutoNum type="arabicPeriod"/>
            </a:pPr>
            <a:r>
              <a:rPr/>
              <a:t>This process goes on until i becomes 6. Then, the test expression </a:t>
            </a:r>
            <a:r>
              <a:rPr>
                <a:latin typeface="Courier"/>
              </a:rPr>
              <a:t>i &lt;= 5</a:t>
            </a:r>
            <a:r>
              <a:rPr/>
              <a:t> will be </a:t>
            </a:r>
            <a:r>
              <a:rPr b="1"/>
              <a:t>false</a:t>
            </a:r>
            <a:r>
              <a:rPr/>
              <a:t> and the loop terminates.</a:t>
            </a:r>
          </a:p>
          <a:p>
            <a:pPr lvl="0" indent="0" marL="0">
              <a:spcBef>
                <a:spcPts val="3000"/>
              </a:spcBef>
              <a:buNone/>
            </a:pPr>
            <a:r>
              <a:rPr b="1"/>
              <a:t>do…while loop</a:t>
            </a:r>
          </a:p>
          <a:p>
            <a:pPr lvl="0" indent="0" marL="0">
              <a:buNone/>
            </a:pPr>
            <a:r>
              <a:rPr/>
              <a:t>The </a:t>
            </a:r>
            <a:r>
              <a:rPr>
                <a:latin typeface="Courier"/>
              </a:rPr>
              <a:t>do..while</a:t>
            </a:r>
            <a:r>
              <a:rPr/>
              <a:t> loop is similar to the </a:t>
            </a:r>
            <a:r>
              <a:rPr>
                <a:latin typeface="Courier"/>
              </a:rPr>
              <a:t>while</a:t>
            </a:r>
            <a:r>
              <a:rPr/>
              <a:t> loop with one important difference. The body of </a:t>
            </a:r>
            <a:r>
              <a:rPr>
                <a:latin typeface="Courier"/>
              </a:rPr>
              <a:t>do...while</a:t>
            </a:r>
            <a:r>
              <a:rPr/>
              <a:t> loop is executed at least once. Only then, the test expression is evaluated.</a:t>
            </a:r>
          </a:p>
          <a:p>
            <a:pPr lvl="0" indent="0" marL="0">
              <a:buNone/>
            </a:pPr>
            <a:r>
              <a:rPr/>
              <a:t>The syntax of the </a:t>
            </a:r>
            <a:r>
              <a:rPr>
                <a:latin typeface="Courier"/>
              </a:rPr>
              <a:t>do...while</a:t>
            </a:r>
            <a:r>
              <a:rPr/>
              <a:t> loop is:</a:t>
            </a:r>
          </a:p>
          <a:p>
            <a:pPr lvl="0" indent="0">
              <a:buNone/>
            </a:pPr>
            <a:r>
              <a:rPr b="1">
                <a:solidFill>
                  <a:srgbClr val="007020"/>
                </a:solidFill>
                <a:latin typeface="Courier"/>
              </a:rPr>
              <a:t>do</a:t>
            </a:r>
            <a:r>
              <a:rPr>
                <a:latin typeface="Courier"/>
              </a:rPr>
              <a:t> </a:t>
            </a:r>
            <a:r>
              <a:rPr>
                <a:solidFill>
                  <a:srgbClr val="666666"/>
                </a:solidFill>
                <a:latin typeface="Courier"/>
              </a:rPr>
              <a:t>{</a:t>
            </a:r>
            <a:br/>
            <a:r>
              <a:rPr>
                <a:latin typeface="Courier"/>
              </a:rPr>
              <a:t>  </a:t>
            </a:r>
            <a:r>
              <a:rPr i="1">
                <a:solidFill>
                  <a:srgbClr val="60A0B0"/>
                </a:solidFill>
                <a:latin typeface="Courier"/>
              </a:rPr>
              <a:t>// the body of the loop</a:t>
            </a:r>
            <a:br/>
            <a:r>
              <a:rPr>
                <a:solidFill>
                  <a:srgbClr val="666666"/>
                </a:solidFill>
                <a:latin typeface="Courier"/>
              </a:rPr>
              <a:t>}</a:t>
            </a:r>
            <a:br/>
            <a:r>
              <a:rPr b="1">
                <a:solidFill>
                  <a:srgbClr val="007020"/>
                </a:solidFill>
                <a:latin typeface="Courier"/>
              </a:rPr>
              <a:t>while</a:t>
            </a:r>
            <a:r>
              <a:rPr>
                <a:latin typeface="Courier"/>
              </a:rPr>
              <a:t> </a:t>
            </a:r>
            <a:r>
              <a:rPr>
                <a:solidFill>
                  <a:srgbClr val="666666"/>
                </a:solidFill>
                <a:latin typeface="Courier"/>
              </a:rPr>
              <a:t>(</a:t>
            </a:r>
            <a:r>
              <a:rPr>
                <a:latin typeface="Courier"/>
              </a:rPr>
              <a:t>testExpression</a:t>
            </a:r>
            <a:r>
              <a:rPr>
                <a:solidFill>
                  <a:srgbClr val="666666"/>
                </a:solidFill>
                <a:latin typeface="Courier"/>
              </a:rPr>
              <a:t>);</a:t>
            </a:r>
          </a:p>
          <a:p>
            <a:pPr lvl="0" indent="0" marL="0">
              <a:spcBef>
                <a:spcPts val="3000"/>
              </a:spcBef>
              <a:buNone/>
            </a:pPr>
            <a:r>
              <a:rPr b="1"/>
              <a:t>How do…while loop works?</a:t>
            </a:r>
          </a:p>
          <a:p>
            <a:pPr lvl="0"/>
            <a:r>
              <a:rPr/>
              <a:t>The body of </a:t>
            </a:r>
            <a:r>
              <a:rPr>
                <a:latin typeface="Courier"/>
              </a:rPr>
              <a:t>do...while</a:t>
            </a:r>
            <a:r>
              <a:rPr/>
              <a:t> loop is executed once. Only then, the </a:t>
            </a:r>
            <a:r>
              <a:rPr>
                <a:latin typeface="Courier"/>
              </a:rPr>
              <a:t>testExpression</a:t>
            </a:r>
            <a:r>
              <a:rPr/>
              <a:t> is evaluated.</a:t>
            </a:r>
          </a:p>
          <a:p>
            <a:pPr lvl="0"/>
            <a:r>
              <a:rPr/>
              <a:t>If </a:t>
            </a:r>
            <a:r>
              <a:rPr>
                <a:latin typeface="Courier"/>
              </a:rPr>
              <a:t>testExpression</a:t>
            </a:r>
            <a:r>
              <a:rPr/>
              <a:t> is </a:t>
            </a:r>
            <a:r>
              <a:rPr b="1"/>
              <a:t>true</a:t>
            </a:r>
            <a:r>
              <a:rPr/>
              <a:t>, the body of the loop is executed again and </a:t>
            </a:r>
            <a:r>
              <a:rPr>
                <a:latin typeface="Courier"/>
              </a:rPr>
              <a:t>testExpression</a:t>
            </a:r>
            <a:r>
              <a:rPr/>
              <a:t> is evaluated once more.</a:t>
            </a:r>
          </a:p>
          <a:p>
            <a:pPr lvl="0"/>
            <a:r>
              <a:rPr/>
              <a:t>This process goes on until </a:t>
            </a:r>
            <a:r>
              <a:rPr>
                <a:latin typeface="Courier"/>
              </a:rPr>
              <a:t>testExpression</a:t>
            </a:r>
            <a:r>
              <a:rPr/>
              <a:t> becomes </a:t>
            </a:r>
            <a:r>
              <a:rPr b="1"/>
              <a:t>false</a:t>
            </a:r>
            <a:r>
              <a:rPr/>
              <a:t>.</a:t>
            </a:r>
          </a:p>
          <a:p>
            <a:pPr lvl="0"/>
            <a:r>
              <a:rPr/>
              <a:t>If </a:t>
            </a:r>
            <a:r>
              <a:rPr>
                <a:latin typeface="Courier"/>
              </a:rPr>
              <a:t>testExpression</a:t>
            </a:r>
            <a:r>
              <a:rPr/>
              <a:t> is </a:t>
            </a:r>
            <a:r>
              <a:rPr b="1"/>
              <a:t>false</a:t>
            </a:r>
            <a:r>
              <a:rPr/>
              <a:t>, the loop ends.</a:t>
            </a:r>
          </a:p>
          <a:p>
            <a:pPr lvl="0" indent="0" marL="0">
              <a:spcBef>
                <a:spcPts val="3000"/>
              </a:spcBef>
              <a:buNone/>
            </a:pPr>
            <a:r>
              <a:rPr b="1"/>
              <a:t>Flowchart of do…while Loop</a:t>
            </a:r>
          </a:p>
        </p:txBody>
      </p:sp>
      <p:pic>
        <p:nvPicPr>
          <p:cNvPr descr="fig:  https://cdn.programiz.com/sites/tutorial2program/files/c-do-while-loop_0.jpg" id="0" name="Picture 1"/>
          <p:cNvPicPr>
            <a:picLocks noGrp="1" noChangeAspect="1"/>
          </p:cNvPicPr>
          <p:nvPr/>
        </p:nvPicPr>
        <p:blipFill>
          <a:blip r:embed="rId2"/>
          <a:stretch>
            <a:fillRect/>
          </a:stretch>
        </p:blipFill>
        <p:spPr bwMode="auto">
          <a:xfrm>
            <a:off x="3568700" y="266700"/>
            <a:ext cx="50927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do while loop flowchart in C programming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do…while loop</a:t>
            </a:r>
          </a:p>
          <a:p>
            <a:pPr lvl="0" indent="0">
              <a:buNone/>
            </a:pPr>
            <a:r>
              <a:rPr i="1">
                <a:solidFill>
                  <a:srgbClr val="60A0B0"/>
                </a:solidFill>
                <a:latin typeface="Courier"/>
              </a:rPr>
              <a:t>// Program to add numbers until the user enters zero</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br/>
            <a:br/>
            <a:r>
              <a:rPr>
                <a:latin typeface="Courier"/>
              </a:rPr>
              <a:t>  </a:t>
            </a:r>
            <a:r>
              <a:rPr i="1">
                <a:solidFill>
                  <a:srgbClr val="60A0B0"/>
                </a:solidFill>
                <a:latin typeface="Courier"/>
              </a:rPr>
              <a:t>// the body of the loop is executed at least once</a:t>
            </a:r>
            <a:br/>
            <a:r>
              <a:rPr>
                <a:latin typeface="Courier"/>
              </a:rPr>
              <a:t>  </a:t>
            </a:r>
            <a:r>
              <a:rPr b="1">
                <a:solidFill>
                  <a:srgbClr val="007020"/>
                </a:solidFill>
                <a:latin typeface="Courier"/>
              </a:rPr>
              <a:t>do</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r>
              <a:rPr>
                <a:latin typeface="Courier"/>
              </a:rPr>
              <a:t>    sum </a:t>
            </a:r>
            <a:r>
              <a:rPr>
                <a:solidFill>
                  <a:srgbClr val="666666"/>
                </a:solidFill>
                <a:latin typeface="Courier"/>
              </a:rPr>
              <a:t>+=</a:t>
            </a:r>
            <a:r>
              <a:rPr>
                <a:latin typeface="Courier"/>
              </a:rPr>
              <a:t> number</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while</a:t>
            </a:r>
            <a:r>
              <a:rPr>
                <a:solidFill>
                  <a:srgbClr val="666666"/>
                </a:solidFill>
                <a:latin typeface="Courier"/>
              </a:rPr>
              <a:t>(</a:t>
            </a:r>
            <a:r>
              <a:rPr>
                <a:latin typeface="Courier"/>
              </a:rPr>
              <a:t>number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%.2lf"</a:t>
            </a:r>
            <a:r>
              <a:rPr>
                <a:solidFill>
                  <a:srgbClr val="666666"/>
                </a:solidFill>
                <a:latin typeface="Courier"/>
              </a:rPr>
              <a:t>,</a:t>
            </a:r>
            <a:r>
              <a:rPr>
                <a:latin typeface="Courier"/>
              </a:rPr>
              <a:t>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number: 1.5</a:t>
            </a:r>
            <a:br/>
            <a:r>
              <a:rPr>
                <a:latin typeface="Courier"/>
              </a:rPr>
              <a:t>Enter a number: 2.4</a:t>
            </a:r>
            <a:br/>
            <a:r>
              <a:rPr>
                <a:latin typeface="Courier"/>
              </a:rPr>
              <a:t>Enter a number: </a:t>
            </a:r>
            <a:r>
              <a:rPr>
                <a:solidFill>
                  <a:srgbClr val="7D9029"/>
                </a:solidFill>
                <a:latin typeface="Courier"/>
              </a:rPr>
              <a:t>-3.4</a:t>
            </a:r>
            <a:br/>
            <a:r>
              <a:rPr>
                <a:latin typeface="Courier"/>
              </a:rPr>
              <a:t>Enter a number: 4.2</a:t>
            </a:r>
            <a:br/>
            <a:r>
              <a:rPr>
                <a:latin typeface="Courier"/>
              </a:rPr>
              <a:t>Enter a number: 0</a:t>
            </a:r>
            <a:br/>
            <a:r>
              <a:rPr>
                <a:latin typeface="Courier"/>
              </a:rPr>
              <a:t>Sum = 4.70</a:t>
            </a:r>
          </a:p>
          <a:p>
            <a:pPr lvl="0" indent="0" marL="0">
              <a:buNone/>
            </a:pPr>
            <a:r>
              <a:rPr/>
              <a:t>Here, we have used a </a:t>
            </a:r>
            <a:r>
              <a:rPr>
                <a:latin typeface="Courier"/>
              </a:rPr>
              <a:t>do...while</a:t>
            </a:r>
            <a:r>
              <a:rPr/>
              <a:t> loop to prompt the user to enter a number. The loop works as long as the input number is not </a:t>
            </a:r>
            <a:r>
              <a:rPr>
                <a:latin typeface="Courier"/>
              </a:rPr>
              <a:t>0</a:t>
            </a:r>
            <a:r>
              <a:rPr/>
              <a:t>.</a:t>
            </a:r>
          </a:p>
          <a:p>
            <a:pPr lvl="0" indent="0" marL="0">
              <a:buNone/>
            </a:pPr>
            <a:r>
              <a:rPr/>
              <a:t>The </a:t>
            </a:r>
            <a:r>
              <a:rPr>
                <a:latin typeface="Courier"/>
              </a:rPr>
              <a:t>do...while</a:t>
            </a:r>
            <a:r>
              <a:rPr/>
              <a:t> loop executes at least once i.e. the first iteration runs without checking the condition. The condition is checked only after the first iteration has been executed.</a:t>
            </a:r>
          </a:p>
          <a:p>
            <a:pPr lvl="0" indent="0">
              <a:buNone/>
            </a:pPr>
            <a:r>
              <a:rPr b="1">
                <a:solidFill>
                  <a:srgbClr val="007020"/>
                </a:solidFill>
                <a:latin typeface="Courier"/>
              </a:rPr>
              <a:t>do</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r>
              <a:rPr>
                <a:latin typeface="Courier"/>
              </a:rPr>
              <a:t>  sum </a:t>
            </a:r>
            <a:r>
              <a:rPr>
                <a:solidFill>
                  <a:srgbClr val="666666"/>
                </a:solidFill>
                <a:latin typeface="Courier"/>
              </a:rPr>
              <a:t>+=</a:t>
            </a:r>
            <a:r>
              <a:rPr>
                <a:latin typeface="Courier"/>
              </a:rPr>
              <a:t> number</a:t>
            </a:r>
            <a:r>
              <a:rPr>
                <a:solidFill>
                  <a:srgbClr val="666666"/>
                </a:solidFill>
                <a:latin typeface="Courier"/>
              </a:rPr>
              <a:t>;</a:t>
            </a:r>
            <a:br/>
            <a:r>
              <a:rPr>
                <a:solidFill>
                  <a:srgbClr val="666666"/>
                </a:solidFill>
                <a:latin typeface="Courier"/>
              </a:rPr>
              <a:t>}</a:t>
            </a:r>
            <a:br/>
            <a:r>
              <a:rPr b="1">
                <a:solidFill>
                  <a:srgbClr val="007020"/>
                </a:solidFill>
                <a:latin typeface="Courier"/>
              </a:rPr>
              <a:t>while</a:t>
            </a:r>
            <a:r>
              <a:rPr>
                <a:solidFill>
                  <a:srgbClr val="666666"/>
                </a:solidFill>
                <a:latin typeface="Courier"/>
              </a:rPr>
              <a:t>(</a:t>
            </a:r>
            <a:r>
              <a:rPr>
                <a:latin typeface="Courier"/>
              </a:rPr>
              <a:t>number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p>
          <a:p>
            <a:pPr lvl="0" indent="0" marL="0">
              <a:buNone/>
            </a:pPr>
            <a:r>
              <a:rPr/>
              <a:t>So, if the first input is a non-zero number, that number is added to the sum variable and the loop continues to the next iteration. This process is repeated until the user enters </a:t>
            </a:r>
            <a:r>
              <a:rPr>
                <a:latin typeface="Courier"/>
              </a:rPr>
              <a:t>0</a:t>
            </a:r>
            <a:r>
              <a:rPr/>
              <a:t>.</a:t>
            </a:r>
          </a:p>
          <a:p>
            <a:pPr lvl="0" indent="0" marL="0">
              <a:buNone/>
            </a:pPr>
            <a:r>
              <a:rPr/>
              <a:t>But if the first input is 0, there will be no second iteration of the loop and sum becomes </a:t>
            </a:r>
            <a:r>
              <a:rPr>
                <a:latin typeface="Courier"/>
              </a:rPr>
              <a:t>0.0</a:t>
            </a:r>
            <a:r>
              <a:rPr/>
              <a:t>.</a:t>
            </a:r>
          </a:p>
          <a:p>
            <a:pPr lvl="0" indent="0" marL="0">
              <a:buNone/>
            </a:pPr>
            <a:r>
              <a:rPr/>
              <a:t>Outside the loop, we print the value of sum.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Functional Console Programming</a:t>
            </a:r>
          </a:p>
        </p:txBody>
      </p:sp>
      <p:sp>
        <p:nvSpPr>
          <p:cNvPr id="4" name="Text Placeholder 3"/>
          <p:cNvSpPr>
            <a:spLocks noGrp="1"/>
          </p:cNvSpPr>
          <p:nvPr>
            <p:ph idx="2" sz="half" type="body"/>
          </p:nvPr>
        </p:nvSpPr>
        <p:spPr/>
        <p:txBody>
          <a:bodyPr/>
          <a:lstStyle/>
          <a:p>
            <a:pPr lvl="0" indent="0" marL="0">
              <a:buNone/>
            </a:pPr>
            <a:r>
              <a:rPr/>
              <a:t>We will use the following course notes and examples.</a:t>
            </a:r>
          </a:p>
          <a:p>
            <a:pPr lvl="0" indent="0" marL="0">
              <a:buNone/>
            </a:pPr>
            <a:r>
              <a:rPr>
                <a:hlinkClick r:id="rId2"/>
              </a:rPr>
              <a:t>Learn C Programming</a:t>
            </a:r>
          </a:p>
        </p:txBody>
      </p:sp>
      <p:pic>
        <p:nvPicPr>
          <p:cNvPr descr="assets/2021-11-01-20-24-01-image.png" id="0" name="Picture 1"/>
          <p:cNvPicPr>
            <a:picLocks noGrp="1" noChangeAspect="1"/>
          </p:cNvPicPr>
          <p:nvPr/>
        </p:nvPicPr>
        <p:blipFill>
          <a:blip r:embed="rId3"/>
          <a:stretch>
            <a:fillRect/>
          </a:stretch>
        </p:blipFill>
        <p:spPr bwMode="auto">
          <a:xfrm>
            <a:off x="3568700" y="2298700"/>
            <a:ext cx="5105400" cy="17907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break and continue</a:t>
            </a:r>
          </a:p>
        </p:txBody>
      </p:sp>
      <p:sp>
        <p:nvSpPr>
          <p:cNvPr id="4" name="Text Placeholder 3"/>
          <p:cNvSpPr>
            <a:spLocks noGrp="1"/>
          </p:cNvSpPr>
          <p:nvPr>
            <p:ph idx="2" sz="half" type="body"/>
          </p:nvPr>
        </p:nvSpPr>
        <p:spPr/>
        <p:txBody>
          <a:bodyPr/>
          <a:lstStyle/>
          <a:p>
            <a:pPr lvl="0" indent="0" marL="0">
              <a:buNone/>
            </a:pPr>
            <a:r>
              <a:rPr/>
              <a:t>We learned about loops in previous tutorials. In this tutorial, we will learn to use break and continue statements with the help of examples.</a:t>
            </a:r>
          </a:p>
          <a:p>
            <a:pPr lvl="0" indent="0" marL="0">
              <a:spcBef>
                <a:spcPts val="3000"/>
              </a:spcBef>
              <a:buNone/>
            </a:pPr>
            <a:r>
              <a:rPr b="1"/>
              <a:t>C break</a:t>
            </a:r>
          </a:p>
          <a:p>
            <a:pPr lvl="0" indent="0" marL="0">
              <a:buNone/>
            </a:pPr>
            <a:r>
              <a:rPr/>
              <a:t>The break statement ends the loop immediately when it is encountered. Its syntax is:</a:t>
            </a:r>
          </a:p>
          <a:p>
            <a:pPr lvl="0" indent="0">
              <a:buNone/>
            </a:pPr>
            <a:r>
              <a:rPr b="1">
                <a:solidFill>
                  <a:srgbClr val="007020"/>
                </a:solidFill>
                <a:latin typeface="Courier"/>
              </a:rPr>
              <a:t>break</a:t>
            </a:r>
            <a:r>
              <a:rPr>
                <a:solidFill>
                  <a:srgbClr val="666666"/>
                </a:solidFill>
                <a:latin typeface="Courier"/>
              </a:rPr>
              <a:t>;</a:t>
            </a:r>
          </a:p>
          <a:p>
            <a:pPr lvl="0" indent="0" marL="0">
              <a:buNone/>
            </a:pPr>
            <a:r>
              <a:rPr/>
              <a:t>The break statement is almost always used with </a:t>
            </a:r>
            <a:r>
              <a:rPr>
                <a:latin typeface="Courier"/>
              </a:rPr>
              <a:t>if...else</a:t>
            </a:r>
            <a:r>
              <a:rPr/>
              <a:t> statement inside the loop.</a:t>
            </a:r>
          </a:p>
        </p:txBody>
      </p:sp>
      <p:pic>
        <p:nvPicPr>
          <p:cNvPr descr="fig:  https://cdn.programiz.com/sites/tutorial2program/files/c-break-statement-works.jpg" id="0" name="Picture 1"/>
          <p:cNvPicPr>
            <a:picLocks noGrp="1" noChangeAspect="1"/>
          </p:cNvPicPr>
          <p:nvPr/>
        </p:nvPicPr>
        <p:blipFill>
          <a:blip r:embed="rId2"/>
          <a:stretch>
            <a:fillRect/>
          </a:stretch>
        </p:blipFill>
        <p:spPr bwMode="auto">
          <a:xfrm>
            <a:off x="3568700" y="1320800"/>
            <a:ext cx="5105400" cy="3225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Working of break statement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1: break statement</a:t>
            </a:r>
          </a:p>
          <a:p>
            <a:pPr lvl="0" indent="0">
              <a:buNone/>
            </a:pPr>
            <a:r>
              <a:rPr i="1">
                <a:solidFill>
                  <a:srgbClr val="60A0B0"/>
                </a:solidFill>
                <a:latin typeface="Courier"/>
              </a:rPr>
              <a:t>// Program to calculate the sum of numbers (10 numbers max)</a:t>
            </a:r>
            <a:br/>
            <a:r>
              <a:rPr i="1">
                <a:solidFill>
                  <a:srgbClr val="60A0B0"/>
                </a:solidFill>
                <a:latin typeface="Courier"/>
              </a:rPr>
              <a:t>// If the user enters a negative number, the loop terminates</a:t>
            </a:r>
            <a:b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a:t>
            </a:r>
            <a:r>
              <a:rPr>
                <a:solidFill>
                  <a:srgbClr val="40A070"/>
                </a:solidFill>
                <a:latin typeface="Courier"/>
              </a:rPr>
              <a:t>10</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n%d: "</a:t>
            </a:r>
            <a:r>
              <a:rPr>
                <a:solidFill>
                  <a:srgbClr val="666666"/>
                </a:solidFill>
                <a:latin typeface="Courier"/>
              </a:rPr>
              <a:t>,</a:t>
            </a:r>
            <a:r>
              <a:rPr>
                <a:latin typeface="Courier"/>
              </a:rPr>
              <a:t> i</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if the user enters a negative number, break the loop</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0.0</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r>
              <a:rPr>
                <a:latin typeface="Courier"/>
              </a:rPr>
              <a:t>      </a:t>
            </a:r>
            <a:r>
              <a:rPr>
                <a:solidFill>
                  <a:srgbClr val="666666"/>
                </a:solidFill>
                <a:latin typeface="Courier"/>
              </a:rPr>
              <a:t>}</a:t>
            </a:r>
            <a:br/>
            <a:br/>
            <a:r>
              <a:rPr>
                <a:latin typeface="Courier"/>
              </a:rPr>
              <a:t>      sum </a:t>
            </a:r>
            <a:r>
              <a:rPr>
                <a:solidFill>
                  <a:srgbClr val="666666"/>
                </a:solidFill>
                <a:latin typeface="Courier"/>
              </a:rPr>
              <a:t>+=</a:t>
            </a:r>
            <a:r>
              <a:rPr>
                <a:latin typeface="Courier"/>
              </a:rPr>
              <a:t> number</a:t>
            </a:r>
            <a:r>
              <a:rPr>
                <a:solidFill>
                  <a:srgbClr val="666666"/>
                </a:solidFill>
                <a:latin typeface="Courier"/>
              </a:rPr>
              <a:t>;</a:t>
            </a:r>
            <a:r>
              <a:rPr>
                <a:latin typeface="Courier"/>
              </a:rPr>
              <a:t> </a:t>
            </a:r>
            <a:r>
              <a:rPr i="1">
                <a:solidFill>
                  <a:srgbClr val="60A0B0"/>
                </a:solidFill>
                <a:latin typeface="Courier"/>
              </a:rPr>
              <a:t>// sum = sum + number;</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%.2lf"</a:t>
            </a:r>
            <a:r>
              <a:rPr>
                <a:solidFill>
                  <a:srgbClr val="666666"/>
                </a:solidFill>
                <a:latin typeface="Courier"/>
              </a:rPr>
              <a:t>,</a:t>
            </a:r>
            <a:r>
              <a:rPr>
                <a:latin typeface="Courier"/>
              </a:rPr>
              <a:t> 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n1: 2.4</a:t>
            </a:r>
            <a:br/>
            <a:r>
              <a:rPr>
                <a:latin typeface="Courier"/>
              </a:rPr>
              <a:t>Enter n2: 4.5</a:t>
            </a:r>
            <a:br/>
            <a:r>
              <a:rPr>
                <a:latin typeface="Courier"/>
              </a:rPr>
              <a:t>Enter n3: 3.4</a:t>
            </a:r>
            <a:br/>
            <a:r>
              <a:rPr>
                <a:latin typeface="Courier"/>
              </a:rPr>
              <a:t>Enter n4: </a:t>
            </a:r>
            <a:r>
              <a:rPr>
                <a:solidFill>
                  <a:srgbClr val="7D9029"/>
                </a:solidFill>
                <a:latin typeface="Courier"/>
              </a:rPr>
              <a:t>-3</a:t>
            </a:r>
            <a:br/>
            <a:r>
              <a:rPr>
                <a:latin typeface="Courier"/>
              </a:rPr>
              <a:t>Sum = 10.30</a:t>
            </a:r>
          </a:p>
          <a:p>
            <a:pPr lvl="0" indent="0" marL="0">
              <a:buNone/>
            </a:pPr>
            <a:r>
              <a:rPr/>
              <a:t>This program calculates the sum of a maximum of 10 numbers. Why a maximum of 10 numbers? It’s because if the user enters a negative number, the </a:t>
            </a:r>
            <a:r>
              <a:rPr>
                <a:latin typeface="Courier"/>
              </a:rPr>
              <a:t>break</a:t>
            </a:r>
            <a:r>
              <a:rPr/>
              <a:t> statement is executed. This will end the </a:t>
            </a:r>
            <a:r>
              <a:rPr>
                <a:latin typeface="Courier"/>
              </a:rPr>
              <a:t>for</a:t>
            </a:r>
            <a:r>
              <a:rPr/>
              <a:t> loop, and the sum is displayed.</a:t>
            </a:r>
          </a:p>
          <a:p>
            <a:pPr lvl="0" indent="0" marL="0">
              <a:buNone/>
            </a:pPr>
            <a:r>
              <a:rPr/>
              <a:t>In C, </a:t>
            </a:r>
            <a:r>
              <a:rPr>
                <a:latin typeface="Courier"/>
              </a:rPr>
              <a:t>break</a:t>
            </a:r>
            <a:r>
              <a:rPr/>
              <a:t> is also used with the </a:t>
            </a:r>
            <a:r>
              <a:rPr>
                <a:latin typeface="Courier"/>
              </a:rPr>
              <a:t>switch</a:t>
            </a:r>
            <a:r>
              <a:rPr/>
              <a:t> statement. This will be discussed in the next tutorial.</a:t>
            </a:r>
          </a:p>
          <a:p>
            <a:pPr lvl="0" indent="0" marL="0">
              <a:spcBef>
                <a:spcPts val="3000"/>
              </a:spcBef>
              <a:buNone/>
            </a:pPr>
            <a:r>
              <a:rPr b="1"/>
              <a:t>C continue</a:t>
            </a:r>
          </a:p>
          <a:p>
            <a:pPr lvl="0" indent="0" marL="0">
              <a:buNone/>
            </a:pPr>
            <a:r>
              <a:rPr/>
              <a:t>The </a:t>
            </a:r>
            <a:r>
              <a:rPr>
                <a:latin typeface="Courier"/>
              </a:rPr>
              <a:t>continue</a:t>
            </a:r>
            <a:r>
              <a:rPr/>
              <a:t> statement skips the current iteration of the loop and continues with the next iteration. Its syntax is:</a:t>
            </a:r>
          </a:p>
          <a:p>
            <a:pPr lvl="0" indent="0">
              <a:buNone/>
            </a:pPr>
            <a:r>
              <a:rPr b="1">
                <a:solidFill>
                  <a:srgbClr val="007020"/>
                </a:solidFill>
                <a:latin typeface="Courier"/>
              </a:rPr>
              <a:t>continue</a:t>
            </a:r>
            <a:r>
              <a:rPr>
                <a:solidFill>
                  <a:srgbClr val="666666"/>
                </a:solidFill>
                <a:latin typeface="Courier"/>
              </a:rPr>
              <a:t>;</a:t>
            </a:r>
          </a:p>
          <a:p>
            <a:pPr lvl="0" indent="0" marL="0">
              <a:buNone/>
            </a:pPr>
            <a:r>
              <a:rPr/>
              <a:t>The </a:t>
            </a:r>
            <a:r>
              <a:rPr>
                <a:latin typeface="Courier"/>
              </a:rPr>
              <a:t>continue</a:t>
            </a:r>
            <a:r>
              <a:rPr/>
              <a:t> statement is almost always used with the </a:t>
            </a:r>
            <a:r>
              <a:rPr>
                <a:latin typeface="Courier"/>
              </a:rPr>
              <a:t>if...else</a:t>
            </a:r>
            <a:r>
              <a:rPr/>
              <a:t> statement.</a:t>
            </a:r>
          </a:p>
          <a:p>
            <a:pPr lvl="0" indent="0" marL="0">
              <a:spcBef>
                <a:spcPts val="3000"/>
              </a:spcBef>
              <a:buNone/>
            </a:pPr>
            <a:r>
              <a:rPr b="1"/>
              <a:t>How continue statement works?</a:t>
            </a:r>
          </a:p>
        </p:txBody>
      </p:sp>
      <p:pic>
        <p:nvPicPr>
          <p:cNvPr descr="fig:  https://cdn.programiz.com/sites/tutorial2program/files/c-continue-statement-works.jpg" id="0" name="Picture 1"/>
          <p:cNvPicPr>
            <a:picLocks noGrp="1" noChangeAspect="1"/>
          </p:cNvPicPr>
          <p:nvPr/>
        </p:nvPicPr>
        <p:blipFill>
          <a:blip r:embed="rId2"/>
          <a:stretch>
            <a:fillRect/>
          </a:stretch>
        </p:blipFill>
        <p:spPr bwMode="auto">
          <a:xfrm>
            <a:off x="3568700" y="1206500"/>
            <a:ext cx="5105400" cy="3467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Working of continue statement in C programming</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continue statement</a:t>
            </a:r>
          </a:p>
          <a:p>
            <a:pPr lvl="0" indent="0">
              <a:buNone/>
            </a:pPr>
            <a:r>
              <a:rPr i="1">
                <a:solidFill>
                  <a:srgbClr val="60A0B0"/>
                </a:solidFill>
                <a:latin typeface="Courier"/>
              </a:rPr>
              <a:t>// Program to calculate the sum of numbers (10 numbers max)</a:t>
            </a:r>
            <a:br/>
            <a:r>
              <a:rPr i="1">
                <a:solidFill>
                  <a:srgbClr val="60A0B0"/>
                </a:solidFill>
                <a:latin typeface="Courier"/>
              </a:rPr>
              <a:t>// If the user enters a negative number, it's not added to the result</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a:t>
            </a:r>
            <a:r>
              <a:rPr>
                <a:solidFill>
                  <a:srgbClr val="40A070"/>
                </a:solidFill>
                <a:latin typeface="Courier"/>
              </a:rPr>
              <a:t>10</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n%d: "</a:t>
            </a:r>
            <a:r>
              <a:rPr>
                <a:solidFill>
                  <a:srgbClr val="666666"/>
                </a:solidFill>
                <a:latin typeface="Courier"/>
              </a:rPr>
              <a:t>,</a:t>
            </a:r>
            <a:r>
              <a:rPr>
                <a:latin typeface="Courier"/>
              </a:rPr>
              <a:t> i</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0.0</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continue</a:t>
            </a:r>
            <a:r>
              <a:rPr>
                <a:solidFill>
                  <a:srgbClr val="666666"/>
                </a:solidFill>
                <a:latin typeface="Courier"/>
              </a:rPr>
              <a:t>;</a:t>
            </a:r>
            <a:br/>
            <a:r>
              <a:rPr>
                <a:latin typeface="Courier"/>
              </a:rPr>
              <a:t>      </a:t>
            </a:r>
            <a:r>
              <a:rPr>
                <a:solidFill>
                  <a:srgbClr val="666666"/>
                </a:solidFill>
                <a:latin typeface="Courier"/>
              </a:rPr>
              <a:t>}</a:t>
            </a:r>
            <a:br/>
            <a:br/>
            <a:r>
              <a:rPr>
                <a:latin typeface="Courier"/>
              </a:rPr>
              <a:t>      sum </a:t>
            </a:r>
            <a:r>
              <a:rPr>
                <a:solidFill>
                  <a:srgbClr val="666666"/>
                </a:solidFill>
                <a:latin typeface="Courier"/>
              </a:rPr>
              <a:t>+=</a:t>
            </a:r>
            <a:r>
              <a:rPr>
                <a:latin typeface="Courier"/>
              </a:rPr>
              <a:t> number</a:t>
            </a:r>
            <a:r>
              <a:rPr>
                <a:solidFill>
                  <a:srgbClr val="666666"/>
                </a:solidFill>
                <a:latin typeface="Courier"/>
              </a:rPr>
              <a:t>;</a:t>
            </a:r>
            <a:r>
              <a:rPr>
                <a:latin typeface="Courier"/>
              </a:rPr>
              <a:t> </a:t>
            </a:r>
            <a:r>
              <a:rPr i="1">
                <a:solidFill>
                  <a:srgbClr val="60A0B0"/>
                </a:solidFill>
                <a:latin typeface="Courier"/>
              </a:rPr>
              <a:t>// sum = sum + number;</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%.2lf"</a:t>
            </a:r>
            <a:r>
              <a:rPr>
                <a:solidFill>
                  <a:srgbClr val="666666"/>
                </a:solidFill>
                <a:latin typeface="Courier"/>
              </a:rPr>
              <a:t>,</a:t>
            </a:r>
            <a:r>
              <a:rPr>
                <a:latin typeface="Courier"/>
              </a:rPr>
              <a:t> 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n1: 1.1</a:t>
            </a:r>
            <a:br/>
            <a:r>
              <a:rPr>
                <a:latin typeface="Courier"/>
              </a:rPr>
              <a:t>Enter n2: 2.2</a:t>
            </a:r>
            <a:br/>
            <a:r>
              <a:rPr>
                <a:latin typeface="Courier"/>
              </a:rPr>
              <a:t>Enter n3: 5.5</a:t>
            </a:r>
            <a:br/>
            <a:r>
              <a:rPr>
                <a:latin typeface="Courier"/>
              </a:rPr>
              <a:t>Enter n4: 4.4</a:t>
            </a:r>
            <a:br/>
            <a:r>
              <a:rPr>
                <a:latin typeface="Courier"/>
              </a:rPr>
              <a:t>Enter n5: </a:t>
            </a:r>
            <a:r>
              <a:rPr>
                <a:solidFill>
                  <a:srgbClr val="7D9029"/>
                </a:solidFill>
                <a:latin typeface="Courier"/>
              </a:rPr>
              <a:t>-3.4</a:t>
            </a:r>
            <a:br/>
            <a:r>
              <a:rPr>
                <a:latin typeface="Courier"/>
              </a:rPr>
              <a:t>Enter n6: </a:t>
            </a:r>
            <a:r>
              <a:rPr>
                <a:solidFill>
                  <a:srgbClr val="7D9029"/>
                </a:solidFill>
                <a:latin typeface="Courier"/>
              </a:rPr>
              <a:t>-45.5</a:t>
            </a:r>
            <a:br/>
            <a:r>
              <a:rPr>
                <a:latin typeface="Courier"/>
              </a:rPr>
              <a:t>Enter n7: 34.5</a:t>
            </a:r>
            <a:br/>
            <a:r>
              <a:rPr>
                <a:latin typeface="Courier"/>
              </a:rPr>
              <a:t>Enter n8: </a:t>
            </a:r>
            <a:r>
              <a:rPr>
                <a:solidFill>
                  <a:srgbClr val="7D9029"/>
                </a:solidFill>
                <a:latin typeface="Courier"/>
              </a:rPr>
              <a:t>-4.2</a:t>
            </a:r>
            <a:br/>
            <a:r>
              <a:rPr>
                <a:latin typeface="Courier"/>
              </a:rPr>
              <a:t>Enter n9: </a:t>
            </a:r>
            <a:r>
              <a:rPr>
                <a:solidFill>
                  <a:srgbClr val="7D9029"/>
                </a:solidFill>
                <a:latin typeface="Courier"/>
              </a:rPr>
              <a:t>-1000</a:t>
            </a:r>
            <a:br/>
            <a:r>
              <a:rPr>
                <a:latin typeface="Courier"/>
              </a:rPr>
              <a:t>Enter n10: 12</a:t>
            </a:r>
            <a:br/>
            <a:r>
              <a:rPr>
                <a:latin typeface="Courier"/>
              </a:rPr>
              <a:t>Sum = 59.70</a:t>
            </a:r>
          </a:p>
          <a:p>
            <a:pPr lvl="0" indent="0" marL="0">
              <a:buNone/>
            </a:pPr>
            <a:r>
              <a:rPr/>
              <a:t>In this program, when the user enters a positive number, the sum is calculated using </a:t>
            </a:r>
            <a:r>
              <a:rPr>
                <a:latin typeface="Courier"/>
              </a:rPr>
              <a:t>sum += number;</a:t>
            </a:r>
            <a:r>
              <a:rPr/>
              <a:t> statement.</a:t>
            </a:r>
          </a:p>
          <a:p>
            <a:pPr lvl="0" indent="0" marL="0">
              <a:buNone/>
            </a:pPr>
            <a:r>
              <a:rPr/>
              <a:t>When the user enters a negative number, the </a:t>
            </a:r>
            <a:r>
              <a:rPr>
                <a:latin typeface="Courier"/>
              </a:rPr>
              <a:t>continue</a:t>
            </a:r>
            <a:r>
              <a:rPr/>
              <a:t> statement is executed and it skips the negative number from the calculation.</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switch Statement</a:t>
            </a:r>
          </a:p>
        </p:txBody>
      </p:sp>
      <p:sp>
        <p:nvSpPr>
          <p:cNvPr id="4" name="Text Placeholder 3"/>
          <p:cNvSpPr>
            <a:spLocks noGrp="1"/>
          </p:cNvSpPr>
          <p:nvPr>
            <p:ph idx="2" sz="half" type="body"/>
          </p:nvPr>
        </p:nvSpPr>
        <p:spPr/>
        <p:txBody>
          <a:bodyPr/>
          <a:lstStyle/>
          <a:p>
            <a:pPr lvl="0" indent="0" marL="0">
              <a:buNone/>
            </a:pPr>
            <a:r>
              <a:rPr/>
              <a:t>In this tutorial, you will learn to create the switch statement in C programming with the help of an example.</a:t>
            </a:r>
          </a:p>
          <a:p>
            <a:pPr lvl="0" indent="0" marL="0">
              <a:buNone/>
            </a:pPr>
            <a:r>
              <a:rPr/>
              <a:t>The switch statement allows us to execute one code block among many alternatives.</a:t>
            </a:r>
          </a:p>
          <a:p>
            <a:pPr lvl="0" indent="0" marL="0">
              <a:buNone/>
            </a:pPr>
            <a:r>
              <a:rPr/>
              <a:t>You can do the same thing with the </a:t>
            </a:r>
            <a:r>
              <a:rPr>
                <a:latin typeface="Courier"/>
              </a:rPr>
              <a:t>if...else..if</a:t>
            </a:r>
            <a:r>
              <a:rPr/>
              <a:t> ladder. However, the syntax of the </a:t>
            </a:r>
            <a:r>
              <a:rPr>
                <a:latin typeface="Courier"/>
              </a:rPr>
              <a:t>switch</a:t>
            </a:r>
            <a:r>
              <a:rPr/>
              <a:t> statement is much easier to read and write.</a:t>
            </a:r>
          </a:p>
          <a:p>
            <a:pPr lvl="0" indent="0" marL="0">
              <a:spcBef>
                <a:spcPts val="3000"/>
              </a:spcBef>
              <a:buNone/>
            </a:pPr>
            <a:r>
              <a:rPr b="1"/>
              <a:t>Syntax of switch…case</a:t>
            </a:r>
          </a:p>
          <a:p>
            <a:pPr lvl="0" indent="0">
              <a:buNone/>
            </a:pPr>
            <a:r>
              <a:rPr b="1">
                <a:solidFill>
                  <a:srgbClr val="007020"/>
                </a:solidFill>
                <a:latin typeface="Courier"/>
              </a:rPr>
              <a:t>switch</a:t>
            </a:r>
            <a:r>
              <a:rPr>
                <a:latin typeface="Courier"/>
              </a:rPr>
              <a:t> </a:t>
            </a:r>
            <a:r>
              <a:rPr>
                <a:solidFill>
                  <a:srgbClr val="666666"/>
                </a:solidFill>
                <a:latin typeface="Courier"/>
              </a:rPr>
              <a:t>(</a:t>
            </a:r>
            <a:r>
              <a:rPr>
                <a:latin typeface="Courier"/>
              </a:rPr>
              <a:t>expression</a:t>
            </a:r>
            <a:r>
              <a:rPr>
                <a:solidFill>
                  <a:srgbClr val="666666"/>
                </a:solidFill>
                <a:latin typeface="Courier"/>
              </a:rPr>
              <a:t>)</a:t>
            </a:r>
            <a:br/>
            <a:r>
              <a:rPr>
                <a:solidFill>
                  <a:srgbClr val="666666"/>
                </a:solidFill>
                <a:latin typeface="Courier"/>
              </a:rPr>
              <a:t>{</a:t>
            </a:r>
            <a:br/>
            <a:r>
              <a:rPr>
                <a:latin typeface="Courier"/>
              </a:rPr>
              <a:t>    </a:t>
            </a:r>
            <a:r>
              <a:rPr b="1">
                <a:solidFill>
                  <a:srgbClr val="007020"/>
                </a:solidFill>
                <a:latin typeface="Courier"/>
              </a:rPr>
              <a:t>case</a:t>
            </a:r>
            <a:r>
              <a:rPr>
                <a:latin typeface="Courier"/>
              </a:rPr>
              <a:t> constant1</a:t>
            </a:r>
            <a:r>
              <a:rPr>
                <a:solidFill>
                  <a:srgbClr val="666666"/>
                </a:solidFill>
                <a:latin typeface="Courier"/>
              </a:rPr>
              <a:t>:</a:t>
            </a:r>
            <a:br/>
            <a:r>
              <a:rPr>
                <a:latin typeface="Courier"/>
              </a:rPr>
              <a:t>      </a:t>
            </a:r>
            <a:r>
              <a:rPr i="1">
                <a:solidFill>
                  <a:srgbClr val="60A0B0"/>
                </a:solidFill>
                <a:latin typeface="Courier"/>
              </a:rPr>
              <a:t>// statements</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constant2</a:t>
            </a:r>
            <a:r>
              <a:rPr>
                <a:solidFill>
                  <a:srgbClr val="666666"/>
                </a:solidFill>
                <a:latin typeface="Courier"/>
              </a:rPr>
              <a:t>:</a:t>
            </a:r>
            <a:br/>
            <a:r>
              <a:rPr>
                <a:latin typeface="Courier"/>
              </a:rPr>
              <a:t>      </a:t>
            </a:r>
            <a:r>
              <a:rPr i="1">
                <a:solidFill>
                  <a:srgbClr val="60A0B0"/>
                </a:solidFill>
                <a:latin typeface="Courier"/>
              </a:rPr>
              <a:t>// statements</a:t>
            </a:r>
            <a:br/>
            <a:r>
              <a:rPr>
                <a:latin typeface="Courier"/>
              </a:rPr>
              <a:t>      </a:t>
            </a:r>
            <a:r>
              <a:rPr b="1">
                <a:solidFill>
                  <a:srgbClr val="007020"/>
                </a:solidFill>
                <a:latin typeface="Courier"/>
              </a:rPr>
              <a:t>break</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default</a:t>
            </a:r>
            <a:r>
              <a:rPr>
                <a:solidFill>
                  <a:srgbClr val="666666"/>
                </a:solidFill>
                <a:latin typeface="Courier"/>
              </a:rPr>
              <a:t>:</a:t>
            </a:r>
            <a:br/>
            <a:r>
              <a:rPr>
                <a:latin typeface="Courier"/>
              </a:rPr>
              <a:t>      </a:t>
            </a:r>
            <a:r>
              <a:rPr i="1">
                <a:solidFill>
                  <a:srgbClr val="60A0B0"/>
                </a:solidFill>
                <a:latin typeface="Courier"/>
              </a:rPr>
              <a:t>// default statements</a:t>
            </a:r>
            <a:br/>
            <a:r>
              <a:rPr>
                <a:solidFill>
                  <a:srgbClr val="666666"/>
                </a:solidFill>
                <a:latin typeface="Courier"/>
              </a:rPr>
              <a:t>}</a:t>
            </a:r>
          </a:p>
          <a:p>
            <a:pPr lvl="0" indent="0" marL="0">
              <a:buNone/>
            </a:pPr>
            <a:r>
              <a:rPr b="1"/>
              <a:t>How does the switch statement work?</a:t>
            </a:r>
          </a:p>
          <a:p>
            <a:pPr lvl="0" indent="0" marL="0">
              <a:buNone/>
            </a:pPr>
            <a:r>
              <a:rPr/>
              <a:t>The expression is evaluated once and compared with the values of each case label.</a:t>
            </a:r>
          </a:p>
          <a:p>
            <a:pPr lvl="0"/>
            <a:r>
              <a:rPr/>
              <a:t>If there is a match, the corresponding statements after the matching label are executed. For example, if the value of the expression is equal to constant2, statements after </a:t>
            </a:r>
            <a:r>
              <a:rPr>
                <a:latin typeface="Courier"/>
              </a:rPr>
              <a:t>case constant2:</a:t>
            </a:r>
            <a:r>
              <a:rPr/>
              <a:t> are executed until </a:t>
            </a:r>
            <a:r>
              <a:rPr>
                <a:latin typeface="Courier"/>
              </a:rPr>
              <a:t>break</a:t>
            </a:r>
            <a:r>
              <a:rPr/>
              <a:t> is encountered.</a:t>
            </a:r>
          </a:p>
          <a:p>
            <a:pPr lvl="0"/>
            <a:r>
              <a:rPr/>
              <a:t>If there is no match, the default statements are executed.</a:t>
            </a:r>
          </a:p>
          <a:p>
            <a:pPr lvl="0" indent="0" marL="0">
              <a:buNone/>
            </a:pPr>
            <a:r>
              <a:rPr/>
              <a:t>If we do not use </a:t>
            </a:r>
            <a:r>
              <a:rPr>
                <a:latin typeface="Courier"/>
              </a:rPr>
              <a:t>break</a:t>
            </a:r>
            <a:r>
              <a:rPr/>
              <a:t>, all statements after the matching label are executed.</a:t>
            </a:r>
          </a:p>
          <a:p>
            <a:pPr lvl="0" indent="0" marL="0">
              <a:buNone/>
            </a:pPr>
            <a:r>
              <a:rPr/>
              <a:t>By the way, the </a:t>
            </a:r>
            <a:r>
              <a:rPr>
                <a:latin typeface="Courier"/>
              </a:rPr>
              <a:t>default</a:t>
            </a:r>
            <a:r>
              <a:rPr/>
              <a:t> clause inside the </a:t>
            </a:r>
            <a:r>
              <a:rPr>
                <a:latin typeface="Courier"/>
              </a:rPr>
              <a:t>switch</a:t>
            </a:r>
            <a:r>
              <a:rPr/>
              <a:t> statement is optional.</a:t>
            </a:r>
          </a:p>
        </p:txBody>
      </p:sp>
      <p:pic>
        <p:nvPicPr>
          <p:cNvPr descr="fig:  https://cdn.programiz.com/sites/tutorial2program/files/flowchart-switch-statement.jpg" id="0" name="Picture 1"/>
          <p:cNvPicPr>
            <a:picLocks noGrp="1" noChangeAspect="1"/>
          </p:cNvPicPr>
          <p:nvPr/>
        </p:nvPicPr>
        <p:blipFill>
          <a:blip r:embed="rId2"/>
          <a:stretch>
            <a:fillRect/>
          </a:stretch>
        </p:blipFill>
        <p:spPr bwMode="auto">
          <a:xfrm>
            <a:off x="4267200" y="266700"/>
            <a:ext cx="3708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Flowchart of switch statement</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Simple Calculator</a:t>
            </a:r>
          </a:p>
          <a:p>
            <a:pPr lvl="0" indent="0">
              <a:buNone/>
            </a:pPr>
            <a:r>
              <a:rPr i="1">
                <a:solidFill>
                  <a:srgbClr val="60A0B0"/>
                </a:solidFill>
                <a:latin typeface="Courier"/>
              </a:rPr>
              <a:t>// Program to create a simple calculator</a:t>
            </a: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char</a:t>
            </a:r>
            <a:r>
              <a:rPr>
                <a:latin typeface="Courier"/>
              </a:rPr>
              <a:t> operator</a:t>
            </a:r>
            <a:r>
              <a:rPr>
                <a:solidFill>
                  <a:srgbClr val="666666"/>
                </a:solidFill>
                <a:latin typeface="Courier"/>
              </a:rPr>
              <a:t>;</a:t>
            </a:r>
            <a:br/>
            <a:r>
              <a:rPr>
                <a:latin typeface="Courier"/>
              </a:rPr>
              <a:t>    </a:t>
            </a:r>
            <a:r>
              <a:rPr>
                <a:solidFill>
                  <a:srgbClr val="902000"/>
                </a:solidFill>
                <a:latin typeface="Courier"/>
              </a:rPr>
              <a:t>double</a:t>
            </a:r>
            <a:r>
              <a:rPr>
                <a:latin typeface="Courier"/>
              </a:rPr>
              <a:t> n1</a:t>
            </a:r>
            <a:r>
              <a:rPr>
                <a:solidFill>
                  <a:srgbClr val="666666"/>
                </a:solidFill>
                <a:latin typeface="Courier"/>
              </a:rPr>
              <a:t>,</a:t>
            </a:r>
            <a:r>
              <a:rPr>
                <a:latin typeface="Courier"/>
              </a:rPr>
              <a:t> n2</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an operator (+, -, *, /):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"%c"</a:t>
            </a:r>
            <a:r>
              <a:rPr>
                <a:solidFill>
                  <a:srgbClr val="666666"/>
                </a:solidFill>
                <a:latin typeface="Courier"/>
              </a:rPr>
              <a:t>,</a:t>
            </a:r>
            <a:r>
              <a:rPr>
                <a:latin typeface="Courier"/>
              </a:rPr>
              <a:t> </a:t>
            </a:r>
            <a:r>
              <a:rPr>
                <a:solidFill>
                  <a:srgbClr val="666666"/>
                </a:solidFill>
                <a:latin typeface="Courier"/>
              </a:rPr>
              <a:t>&amp;</a:t>
            </a:r>
            <a:r>
              <a:rPr>
                <a:latin typeface="Courier"/>
              </a:rPr>
              <a:t>operator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two operands: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 %lf"</a:t>
            </a:r>
            <a:r>
              <a:rPr>
                <a:solidFill>
                  <a:srgbClr val="666666"/>
                </a:solidFill>
                <a:latin typeface="Courier"/>
              </a:rPr>
              <a:t>,&amp;</a:t>
            </a:r>
            <a:r>
              <a:rPr>
                <a:latin typeface="Courier"/>
              </a:rPr>
              <a:t>n1</a:t>
            </a:r>
            <a:r>
              <a:rPr>
                <a:solidFill>
                  <a:srgbClr val="666666"/>
                </a:solidFill>
                <a:latin typeface="Courier"/>
              </a:rPr>
              <a:t>,</a:t>
            </a:r>
            <a:r>
              <a:rPr>
                <a:latin typeface="Courier"/>
              </a:rPr>
              <a:t> </a:t>
            </a:r>
            <a:r>
              <a:rPr>
                <a:solidFill>
                  <a:srgbClr val="666666"/>
                </a:solidFill>
                <a:latin typeface="Courier"/>
              </a:rPr>
              <a:t>&amp;</a:t>
            </a:r>
            <a:r>
              <a:rPr>
                <a:latin typeface="Courier"/>
              </a:rPr>
              <a:t>n2</a:t>
            </a:r>
            <a:r>
              <a:rPr>
                <a:solidFill>
                  <a:srgbClr val="666666"/>
                </a:solidFill>
                <a:latin typeface="Courier"/>
              </a:rPr>
              <a:t>);</a:t>
            </a:r>
            <a:br/>
            <a:br/>
            <a:r>
              <a:rPr>
                <a:latin typeface="Courier"/>
              </a:rPr>
              <a:t>    </a:t>
            </a:r>
            <a:r>
              <a:rPr b="1">
                <a:solidFill>
                  <a:srgbClr val="007020"/>
                </a:solidFill>
                <a:latin typeface="Courier"/>
              </a:rPr>
              <a:t>switch</a:t>
            </a:r>
            <a:r>
              <a:rPr>
                <a:solidFill>
                  <a:srgbClr val="666666"/>
                </a:solidFill>
                <a:latin typeface="Courier"/>
              </a:rPr>
              <a:t>(</a:t>
            </a:r>
            <a:r>
              <a:rPr>
                <a:latin typeface="Courier"/>
              </a:rPr>
              <a:t>operator</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i="1">
                <a:solidFill>
                  <a:srgbClr val="60A0B0"/>
                </a:solidFill>
                <a:latin typeface="Courier"/>
              </a:rPr>
              <a:t>// operator doesn't match any case constant +, -, *, /</a:t>
            </a:r>
            <a:br/>
            <a:r>
              <a:rPr>
                <a:latin typeface="Courier"/>
              </a:rPr>
              <a:t>        </a:t>
            </a:r>
            <a:r>
              <a:rPr b="1">
                <a:solidFill>
                  <a:srgbClr val="007020"/>
                </a:solidFill>
                <a:latin typeface="Courier"/>
              </a:rPr>
              <a:t>default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"Error! operator is not correct"</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an operator </a:t>
            </a:r>
            <a:r>
              <a:rPr b="1">
                <a:solidFill>
                  <a:srgbClr val="FF0000"/>
                </a:solidFill>
                <a:latin typeface="Courier"/>
              </a:rPr>
              <a:t>(</a:t>
            </a:r>
            <a:r>
              <a:rPr>
                <a:latin typeface="Courier"/>
              </a:rPr>
              <a:t>+, </a:t>
            </a:r>
            <a:r>
              <a:rPr>
                <a:solidFill>
                  <a:srgbClr val="7D9029"/>
                </a:solidFill>
                <a:latin typeface="Courier"/>
              </a:rPr>
              <a:t>-,</a:t>
            </a:r>
            <a:r>
              <a:rPr>
                <a:latin typeface="Courier"/>
              </a:rPr>
              <a:t> </a:t>
            </a:r>
            <a:r>
              <a:rPr>
                <a:solidFill>
                  <a:srgbClr val="BC7A00"/>
                </a:solidFill>
                <a:latin typeface="Courier"/>
              </a:rPr>
              <a:t>*</a:t>
            </a:r>
            <a:r>
              <a:rPr>
                <a:latin typeface="Courier"/>
              </a:rPr>
              <a:t>,</a:t>
            </a:r>
            <a:r>
              <a:rPr b="1">
                <a:solidFill>
                  <a:srgbClr val="007020"/>
                </a:solidFill>
                <a:latin typeface="Courier"/>
              </a:rPr>
              <a:t>)</a:t>
            </a:r>
            <a:r>
              <a:rPr>
                <a:latin typeface="Courier"/>
              </a:rPr>
              <a:t>: </a:t>
            </a:r>
            <a:r>
              <a:rPr>
                <a:solidFill>
                  <a:srgbClr val="7D9029"/>
                </a:solidFill>
                <a:latin typeface="Courier"/>
              </a:rPr>
              <a:t>-</a:t>
            </a:r>
            <a:br/>
            <a:r>
              <a:rPr>
                <a:latin typeface="Courier"/>
              </a:rPr>
              <a:t>Enter two operands: 32.5</a:t>
            </a:r>
            <a:br/>
            <a:r>
              <a:rPr>
                <a:latin typeface="Courier"/>
              </a:rPr>
              <a:t>12.4</a:t>
            </a:r>
            <a:br/>
            <a:r>
              <a:rPr>
                <a:latin typeface="Courier"/>
              </a:rPr>
              <a:t>32.5 </a:t>
            </a:r>
            <a:r>
              <a:rPr>
                <a:solidFill>
                  <a:srgbClr val="7D9029"/>
                </a:solidFill>
                <a:latin typeface="Courier"/>
              </a:rPr>
              <a:t>-</a:t>
            </a:r>
            <a:r>
              <a:rPr>
                <a:latin typeface="Courier"/>
              </a:rPr>
              <a:t> 12.4 = 20.1</a:t>
            </a:r>
          </a:p>
          <a:p>
            <a:pPr lvl="0" indent="0" marL="0">
              <a:buNone/>
            </a:pPr>
            <a:r>
              <a:rPr/>
              <a:t>The - operator entered by the user is stored in the operator variable. And, two operands 32.5 and 12.4 are stored in variables n1 and n2 respectively.</a:t>
            </a:r>
          </a:p>
          <a:p>
            <a:pPr lvl="0" indent="0" marL="0">
              <a:buNone/>
            </a:pPr>
            <a:r>
              <a:rPr/>
              <a:t>Since the operator is </a:t>
            </a:r>
            <a:r>
              <a:rPr>
                <a:latin typeface="Courier"/>
              </a:rPr>
              <a:t>-</a:t>
            </a:r>
            <a:r>
              <a:rPr/>
              <a:t>, the control of the program jumps to</a:t>
            </a:r>
          </a:p>
          <a:p>
            <a:pPr lvl="0" indent="0">
              <a:buNone/>
            </a:pPr>
            <a:r>
              <a:rPr>
                <a:latin typeface="Courier"/>
              </a:rPr>
              <a:t>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 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p>
          <a:p>
            <a:pPr lvl="0" indent="0" marL="0">
              <a:buNone/>
            </a:pPr>
            <a:r>
              <a:rPr/>
              <a:t>Finally, the break statement terminates the switch statement.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goto Statement</a:t>
            </a:r>
          </a:p>
        </p:txBody>
      </p:sp>
      <p:sp>
        <p:nvSpPr>
          <p:cNvPr id="4" name="Text Placeholder 3"/>
          <p:cNvSpPr>
            <a:spLocks noGrp="1"/>
          </p:cNvSpPr>
          <p:nvPr>
            <p:ph idx="2" sz="half" type="body"/>
          </p:nvPr>
        </p:nvSpPr>
        <p:spPr/>
        <p:txBody>
          <a:bodyPr/>
          <a:lstStyle/>
          <a:p>
            <a:pPr lvl="0" indent="0" marL="0">
              <a:buNone/>
            </a:pPr>
            <a:r>
              <a:rPr/>
              <a:t>In this tutorial, you will learn to create the goto statement in C programming. Also, you will learn when to use a goto statement and when not to use it.</a:t>
            </a:r>
          </a:p>
          <a:p>
            <a:pPr lvl="0" indent="0" marL="0">
              <a:buNone/>
            </a:pPr>
            <a:r>
              <a:rPr/>
              <a:t>The </a:t>
            </a:r>
            <a:r>
              <a:rPr>
                <a:latin typeface="Courier"/>
              </a:rPr>
              <a:t>goto</a:t>
            </a:r>
            <a:r>
              <a:rPr/>
              <a:t> statement allows us to transfer control of the program to the specified label.</a:t>
            </a:r>
          </a:p>
          <a:p>
            <a:pPr lvl="0" indent="0" marL="0">
              <a:spcBef>
                <a:spcPts val="3000"/>
              </a:spcBef>
              <a:buNone/>
            </a:pPr>
            <a:r>
              <a:rPr b="1"/>
              <a:t>Syntax of goto Statement</a:t>
            </a:r>
          </a:p>
          <a:p>
            <a:pPr lvl="0" indent="0">
              <a:buNone/>
            </a:pPr>
            <a:r>
              <a:rPr b="1">
                <a:solidFill>
                  <a:srgbClr val="007020"/>
                </a:solidFill>
                <a:latin typeface="Courier"/>
              </a:rPr>
              <a:t>goto</a:t>
            </a:r>
            <a:r>
              <a:rPr>
                <a:latin typeface="Courier"/>
              </a:rPr>
              <a:t> label</a:t>
            </a:r>
            <a:r>
              <a:rPr>
                <a:solidFill>
                  <a:srgbClr val="666666"/>
                </a:solidFill>
                <a:latin typeface="Courier"/>
              </a:rPr>
              <a:t>;</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br/>
            <a:r>
              <a:rPr>
                <a:latin typeface="Courier"/>
              </a:rPr>
              <a:t>label</a:t>
            </a:r>
            <a:r>
              <a:rPr>
                <a:solidFill>
                  <a:srgbClr val="666666"/>
                </a:solidFill>
                <a:latin typeface="Courier"/>
              </a:rPr>
              <a:t>:</a:t>
            </a:r>
            <a:r>
              <a:rPr>
                <a:latin typeface="Courier"/>
              </a:rPr>
              <a:t> </a:t>
            </a:r>
            <a:br/>
            <a:r>
              <a:rPr>
                <a:latin typeface="Courier"/>
              </a:rPr>
              <a:t>statement</a:t>
            </a:r>
            <a:r>
              <a:rPr>
                <a:solidFill>
                  <a:srgbClr val="666666"/>
                </a:solidFill>
                <a:latin typeface="Courier"/>
              </a:rPr>
              <a:t>;</a:t>
            </a:r>
          </a:p>
          <a:p>
            <a:pPr lvl="0" indent="0" marL="0">
              <a:buNone/>
            </a:pPr>
            <a:r>
              <a:rPr/>
              <a:t>The label is an identifier. When the </a:t>
            </a:r>
            <a:r>
              <a:rPr>
                <a:latin typeface="Courier"/>
              </a:rPr>
              <a:t>goto</a:t>
            </a:r>
            <a:r>
              <a:rPr/>
              <a:t> statement is encountered, the control of the program jumps to </a:t>
            </a:r>
            <a:r>
              <a:rPr>
                <a:latin typeface="Courier"/>
              </a:rPr>
              <a:t>label:</a:t>
            </a:r>
            <a:r>
              <a:rPr/>
              <a:t> and starts executing the code.</a:t>
            </a:r>
          </a:p>
        </p:txBody>
      </p:sp>
      <p:pic>
        <p:nvPicPr>
          <p:cNvPr descr="fig:  https://cdn.programiz.com/sites/tutorial2program/files/c-goto-statement.jpg" id="0" name="Picture 1"/>
          <p:cNvPicPr>
            <a:picLocks noGrp="1" noChangeAspect="1"/>
          </p:cNvPicPr>
          <p:nvPr/>
        </p:nvPicPr>
        <p:blipFill>
          <a:blip r:embed="rId2"/>
          <a:stretch>
            <a:fillRect/>
          </a:stretch>
        </p:blipFill>
        <p:spPr bwMode="auto">
          <a:xfrm>
            <a:off x="3568700" y="1219200"/>
            <a:ext cx="5105400" cy="3416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How goto statement works?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goto Statement</a:t>
            </a:r>
          </a:p>
          <a:p>
            <a:pPr lvl="0" indent="0">
              <a:buNone/>
            </a:pPr>
            <a:r>
              <a:rPr i="1">
                <a:solidFill>
                  <a:srgbClr val="60A0B0"/>
                </a:solidFill>
                <a:latin typeface="Courier"/>
              </a:rPr>
              <a:t>// Program to calculate the sum and average of positive numbers</a:t>
            </a:r>
            <a:br/>
            <a:r>
              <a:rPr i="1">
                <a:solidFill>
                  <a:srgbClr val="60A0B0"/>
                </a:solidFill>
                <a:latin typeface="Courier"/>
              </a:rPr>
              <a:t>// If the user enters a negative number, the sum and average are displayed.</a:t>
            </a:r>
            <a:b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br/>
            <a:r>
              <a:rPr>
                <a:latin typeface="Courier"/>
              </a:rPr>
              <a:t>   </a:t>
            </a:r>
            <a:r>
              <a:rPr>
                <a:solidFill>
                  <a:srgbClr val="902000"/>
                </a:solidFill>
                <a:latin typeface="Courier"/>
              </a:rPr>
              <a:t>const</a:t>
            </a:r>
            <a:r>
              <a:rPr>
                <a:latin typeface="Courier"/>
              </a:rPr>
              <a:t> </a:t>
            </a:r>
            <a:r>
              <a:rPr>
                <a:solidFill>
                  <a:srgbClr val="902000"/>
                </a:solidFill>
                <a:latin typeface="Courier"/>
              </a:rPr>
              <a:t>int</a:t>
            </a:r>
            <a:r>
              <a:rPr>
                <a:latin typeface="Courier"/>
              </a:rPr>
              <a:t> maxInput </a:t>
            </a:r>
            <a:r>
              <a:rPr>
                <a:solidFill>
                  <a:srgbClr val="666666"/>
                </a:solidFill>
                <a:latin typeface="Courier"/>
              </a:rPr>
              <a:t>=</a:t>
            </a:r>
            <a:r>
              <a:rPr>
                <a:latin typeface="Courier"/>
              </a:rPr>
              <a:t> </a:t>
            </a:r>
            <a:r>
              <a:rPr>
                <a:solidFill>
                  <a:srgbClr val="40A070"/>
                </a:solidFill>
                <a:latin typeface="Courier"/>
              </a:rPr>
              <a:t>100</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average</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maxInput</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Enter a number: "</a:t>
            </a:r>
            <a:r>
              <a:rPr>
                <a:solidFill>
                  <a:srgbClr val="666666"/>
                </a:solidFill>
                <a:latin typeface="Courier"/>
              </a:rPr>
              <a:t>,</a:t>
            </a:r>
            <a:r>
              <a:rPr>
                <a:latin typeface="Courier"/>
              </a:rPr>
              <a:t> i</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go to jump if the user enters a negative number</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0.0</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goto</a:t>
            </a:r>
            <a:r>
              <a:rPr>
                <a:latin typeface="Courier"/>
              </a:rPr>
              <a:t> jump</a:t>
            </a:r>
            <a:r>
              <a:rPr>
                <a:solidFill>
                  <a:srgbClr val="666666"/>
                </a:solidFill>
                <a:latin typeface="Courier"/>
              </a:rPr>
              <a:t>;</a:t>
            </a:r>
            <a:br/>
            <a:r>
              <a:rPr>
                <a:latin typeface="Courier"/>
              </a:rPr>
              <a:t>      </a:t>
            </a:r>
            <a:r>
              <a:rPr>
                <a:solidFill>
                  <a:srgbClr val="666666"/>
                </a:solidFill>
                <a:latin typeface="Courier"/>
              </a:rPr>
              <a:t>}</a:t>
            </a:r>
            <a:br/>
            <a:r>
              <a:rPr>
                <a:latin typeface="Courier"/>
              </a:rPr>
              <a:t>      sum </a:t>
            </a:r>
            <a:r>
              <a:rPr>
                <a:solidFill>
                  <a:srgbClr val="666666"/>
                </a:solidFill>
                <a:latin typeface="Courier"/>
              </a:rPr>
              <a:t>+=</a:t>
            </a:r>
            <a:r>
              <a:rPr>
                <a:latin typeface="Courier"/>
              </a:rPr>
              <a:t> number</a:t>
            </a:r>
            <a:r>
              <a:rPr>
                <a:solidFill>
                  <a:srgbClr val="666666"/>
                </a:solidFill>
                <a:latin typeface="Courier"/>
              </a:rPr>
              <a:t>;</a:t>
            </a:r>
            <a:br/>
            <a:r>
              <a:rPr>
                <a:latin typeface="Courier"/>
              </a:rPr>
              <a:t>   </a:t>
            </a:r>
            <a:r>
              <a:rPr>
                <a:solidFill>
                  <a:srgbClr val="666666"/>
                </a:solidFill>
                <a:latin typeface="Courier"/>
              </a:rPr>
              <a:t>}</a:t>
            </a:r>
            <a:br/>
            <a:br/>
            <a:r>
              <a:rPr>
                <a:latin typeface="Courier"/>
              </a:rPr>
              <a:t>jump</a:t>
            </a:r>
            <a:r>
              <a:rPr>
                <a:solidFill>
                  <a:srgbClr val="666666"/>
                </a:solidFill>
                <a:latin typeface="Courier"/>
              </a:rPr>
              <a:t>:</a:t>
            </a:r>
            <a:br/>
            <a:r>
              <a:rPr>
                <a:latin typeface="Courier"/>
              </a:rPr>
              <a:t>   average </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"Sum = %.2f\n"</a:t>
            </a:r>
            <a:r>
              <a:rPr>
                <a:solidFill>
                  <a:srgbClr val="666666"/>
                </a:solidFill>
                <a:latin typeface="Courier"/>
              </a:rPr>
              <a:t>,</a:t>
            </a:r>
            <a:r>
              <a:rPr>
                <a:latin typeface="Courier"/>
              </a:rPr>
              <a:t> sum</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"Average = %.2f"</a:t>
            </a:r>
            <a:r>
              <a:rPr>
                <a:solidFill>
                  <a:srgbClr val="666666"/>
                </a:solidFill>
                <a:latin typeface="Courier"/>
              </a:rPr>
              <a:t>,</a:t>
            </a:r>
            <a:r>
              <a:rPr>
                <a:latin typeface="Courier"/>
              </a:rPr>
              <a:t> average</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1. Enter a number: 3</a:t>
            </a:r>
            <a:br/>
            <a:r>
              <a:rPr>
                <a:latin typeface="Courier"/>
              </a:rPr>
              <a:t>2. Enter a number: 4.3</a:t>
            </a:r>
            <a:br/>
            <a:r>
              <a:rPr>
                <a:latin typeface="Courier"/>
              </a:rPr>
              <a:t>3. Enter a number: 9.3</a:t>
            </a:r>
            <a:br/>
            <a:r>
              <a:rPr>
                <a:latin typeface="Courier"/>
              </a:rPr>
              <a:t>4. Enter a number: </a:t>
            </a:r>
            <a:r>
              <a:rPr>
                <a:solidFill>
                  <a:srgbClr val="7D9029"/>
                </a:solidFill>
                <a:latin typeface="Courier"/>
              </a:rPr>
              <a:t>-2.9</a:t>
            </a:r>
            <a:br/>
            <a:r>
              <a:rPr>
                <a:latin typeface="Courier"/>
              </a:rPr>
              <a:t>Sum = 16.60</a:t>
            </a:r>
            <a:br/>
            <a:r>
              <a:rPr>
                <a:latin typeface="Courier"/>
              </a:rPr>
              <a:t>Average = 5.53</a:t>
            </a:r>
          </a:p>
          <a:p>
            <a:pPr lvl="0" indent="0" marL="0">
              <a:spcBef>
                <a:spcPts val="3000"/>
              </a:spcBef>
              <a:buNone/>
            </a:pPr>
            <a:r>
              <a:rPr b="1"/>
              <a:t>Reasons to avoid goto</a:t>
            </a:r>
          </a:p>
          <a:p>
            <a:pPr lvl="0" indent="0" marL="0">
              <a:buNone/>
            </a:pPr>
            <a:r>
              <a:rPr/>
              <a:t>The use of </a:t>
            </a:r>
            <a:r>
              <a:rPr>
                <a:latin typeface="Courier"/>
              </a:rPr>
              <a:t>goto</a:t>
            </a:r>
            <a:r>
              <a:rPr/>
              <a:t> statement may lead to code that is buggy and hard to follow. For example,</a:t>
            </a:r>
          </a:p>
          <a:p>
            <a:pPr lvl="0" indent="0">
              <a:buNone/>
            </a:pPr>
            <a:r>
              <a:rPr>
                <a:latin typeface="Courier"/>
              </a:rPr>
              <a:t>one</a:t>
            </a:r>
            <a:r>
              <a:rPr>
                <a:solidFill>
                  <a:srgbClr val="666666"/>
                </a:solidFill>
                <a:latin typeface="Courier"/>
              </a:rPr>
              <a:t>:</a:t>
            </a:r>
            <a:b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r>
              <a:rPr>
                <a:latin typeface="Courier"/>
              </a:rPr>
              <a:t> i </a:t>
            </a:r>
            <a:r>
              <a:rPr>
                <a:solidFill>
                  <a:srgbClr val="666666"/>
                </a:solidFill>
                <a:latin typeface="Courier"/>
              </a:rPr>
              <a:t>&lt;</a:t>
            </a:r>
            <a:r>
              <a:rPr>
                <a:latin typeface="Courier"/>
              </a:rPr>
              <a:t> number</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br/>
            <a:r>
              <a:rPr>
                <a:solidFill>
                  <a:srgbClr val="666666"/>
                </a:solidFill>
                <a:latin typeface="Courier"/>
              </a:rPr>
              <a:t>{</a:t>
            </a:r>
            <a:br/>
            <a:r>
              <a:rPr>
                <a:latin typeface="Courier"/>
              </a:rPr>
              <a:t>    test </a:t>
            </a:r>
            <a:r>
              <a:rPr>
                <a:solidFill>
                  <a:srgbClr val="666666"/>
                </a:solidFill>
                <a:latin typeface="Courier"/>
              </a:rPr>
              <a:t>+=</a:t>
            </a:r>
            <a:r>
              <a:rPr>
                <a:latin typeface="Courier"/>
              </a:rPr>
              <a:t> i</a:t>
            </a:r>
            <a:r>
              <a:rPr>
                <a:solidFill>
                  <a:srgbClr val="666666"/>
                </a:solidFill>
                <a:latin typeface="Courier"/>
              </a:rPr>
              <a:t>;</a:t>
            </a:r>
            <a:br/>
            <a:r>
              <a:rPr>
                <a:latin typeface="Courier"/>
              </a:rPr>
              <a:t>    </a:t>
            </a:r>
            <a:r>
              <a:rPr b="1">
                <a:solidFill>
                  <a:srgbClr val="007020"/>
                </a:solidFill>
                <a:latin typeface="Courier"/>
              </a:rPr>
              <a:t>goto</a:t>
            </a:r>
            <a:r>
              <a:rPr>
                <a:latin typeface="Courier"/>
              </a:rPr>
              <a:t> two</a:t>
            </a:r>
            <a:r>
              <a:rPr>
                <a:solidFill>
                  <a:srgbClr val="666666"/>
                </a:solidFill>
                <a:latin typeface="Courier"/>
              </a:rPr>
              <a:t>;</a:t>
            </a:r>
            <a:br/>
            <a:r>
              <a:rPr>
                <a:solidFill>
                  <a:srgbClr val="666666"/>
                </a:solidFill>
                <a:latin typeface="Courier"/>
              </a:rPr>
              <a:t>}</a:t>
            </a:r>
            <a:br/>
            <a:r>
              <a:rPr>
                <a:latin typeface="Courier"/>
              </a:rPr>
              <a:t>two</a:t>
            </a:r>
            <a:r>
              <a:rPr>
                <a:solidFill>
                  <a:srgbClr val="666666"/>
                </a:solidFill>
                <a:latin typeface="Courier"/>
              </a:rPr>
              <a:t>:</a:t>
            </a:r>
            <a:r>
              <a:rPr>
                <a:latin typeface="Courier"/>
              </a:rPr>
              <a:t> </a:t>
            </a:r>
            <a:br/>
            <a:r>
              <a:rPr b="1">
                <a:solidFill>
                  <a:srgbClr val="007020"/>
                </a:solidFill>
                <a:latin typeface="Courier"/>
              </a:rPr>
              <a:t>if</a:t>
            </a:r>
            <a:r>
              <a:rPr>
                <a:latin typeface="Courier"/>
              </a:rPr>
              <a:t> </a:t>
            </a:r>
            <a:r>
              <a:rPr>
                <a:solidFill>
                  <a:srgbClr val="666666"/>
                </a:solidFill>
                <a:latin typeface="Courier"/>
              </a:rPr>
              <a:t>(</a:t>
            </a:r>
            <a:r>
              <a:rPr>
                <a:latin typeface="Courier"/>
              </a:rPr>
              <a:t>test </a:t>
            </a:r>
            <a:r>
              <a:rPr>
                <a:solidFill>
                  <a:srgbClr val="666666"/>
                </a:solidFill>
                <a:latin typeface="Courier"/>
              </a:rPr>
              <a:t>&gt;</a:t>
            </a:r>
            <a:r>
              <a:rPr>
                <a:latin typeface="Courier"/>
              </a:rPr>
              <a:t> </a:t>
            </a:r>
            <a:r>
              <a:rPr>
                <a:solidFill>
                  <a:srgbClr val="40A070"/>
                </a:solidFill>
                <a:latin typeface="Courier"/>
              </a:rPr>
              <a:t>5</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goto</a:t>
            </a:r>
            <a:r>
              <a:rPr>
                <a:latin typeface="Courier"/>
              </a:rPr>
              <a:t> three</a:t>
            </a:r>
            <a:r>
              <a:rPr>
                <a:solidFill>
                  <a:srgbClr val="666666"/>
                </a:solidFill>
                <a:latin typeface="Courier"/>
              </a:rPr>
              <a:t>;</a:t>
            </a:r>
            <a:br/>
            <a:r>
              <a:rPr>
                <a:solidFill>
                  <a:srgbClr val="666666"/>
                </a:solidFill>
                <a:latin typeface="Courier"/>
              </a:rPr>
              <a:t>}</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p>
          <a:p>
            <a:pPr lvl="0" indent="0" marL="0">
              <a:buNone/>
            </a:pPr>
            <a:r>
              <a:rPr/>
              <a:t>Also, the </a:t>
            </a:r>
            <a:r>
              <a:rPr>
                <a:latin typeface="Courier"/>
              </a:rPr>
              <a:t>goto</a:t>
            </a:r>
            <a:r>
              <a:rPr/>
              <a:t> statement allows you to do bad stuff such as jump out of the scope.</a:t>
            </a:r>
          </a:p>
          <a:p>
            <a:pPr lvl="0" indent="0" marL="0">
              <a:buNone/>
            </a:pPr>
            <a:r>
              <a:rPr/>
              <a:t>That being said, </a:t>
            </a:r>
            <a:r>
              <a:rPr>
                <a:latin typeface="Courier"/>
              </a:rPr>
              <a:t>goto</a:t>
            </a:r>
            <a:r>
              <a:rPr/>
              <a:t> can be useful sometimes. For example: to break from nested loops.</a:t>
            </a:r>
          </a:p>
          <a:p>
            <a:pPr lvl="0" indent="0" marL="0">
              <a:spcBef>
                <a:spcPts val="3000"/>
              </a:spcBef>
              <a:buNone/>
            </a:pPr>
            <a:r>
              <a:rPr b="1"/>
              <a:t>Should you use goto?</a:t>
            </a:r>
          </a:p>
          <a:p>
            <a:pPr lvl="0" indent="0" marL="0">
              <a:buNone/>
            </a:pPr>
            <a:r>
              <a:rPr/>
              <a:t>If you think the use of </a:t>
            </a:r>
            <a:r>
              <a:rPr>
                <a:latin typeface="Courier"/>
              </a:rPr>
              <a:t>goto</a:t>
            </a:r>
            <a:r>
              <a:rPr/>
              <a:t> statement simplifies your program, you can use it. That being said, </a:t>
            </a:r>
            <a:r>
              <a:rPr>
                <a:latin typeface="Courier"/>
              </a:rPr>
              <a:t>goto</a:t>
            </a:r>
            <a:r>
              <a:rPr/>
              <a:t> is rarely useful and you can create any C program without using </a:t>
            </a:r>
            <a:r>
              <a:rPr>
                <a:latin typeface="Courier"/>
              </a:rPr>
              <a:t>goto</a:t>
            </a:r>
            <a:r>
              <a:rPr/>
              <a:t> altogether.</a:t>
            </a:r>
          </a:p>
          <a:p>
            <a:pPr lvl="0" indent="0" marL="0">
              <a:buNone/>
            </a:pPr>
            <a:r>
              <a:rPr/>
              <a:t>Here’s a quote from Bjarne Stroustrup, creator of C++, </a:t>
            </a:r>
            <a:r>
              <a:rPr b="1"/>
              <a:t>“The fact that ‘goto’ can do anything is exactly why we don’t use it.”</a:t>
            </a:r>
          </a:p>
          <a:p>
            <a:pPr lvl="0" indent="0" marL="0">
              <a:buNone/>
            </a:pPr>
            <a:r>
              <a:rPr>
                <a:hlinkClick r:id="rId2"/>
              </a:rPr>
              <a:t>C Functions</a:t>
            </a:r>
          </a:p>
          <a:p>
            <a:pPr lvl="0" indent="0" marL="0">
              <a:buNone/>
            </a:pPr>
            <a:r>
              <a:rPr>
                <a:hlinkClick r:id="rId3"/>
              </a:rPr>
              <a:t>C User-defined functions</a:t>
            </a:r>
          </a:p>
          <a:p>
            <a:pPr lvl="0" indent="0" marL="0">
              <a:buNone/>
            </a:pPr>
            <a:r>
              <a:rPr>
                <a:hlinkClick r:id="rId4"/>
              </a:rPr>
              <a:t>Types of User-defined Functions in C Programming</a:t>
            </a:r>
          </a:p>
          <a:p>
            <a:pPr lvl="0" indent="0" marL="0">
              <a:buNone/>
            </a:pPr>
            <a:r>
              <a:rPr>
                <a:hlinkClick r:id="rId5"/>
              </a:rPr>
              <a:t>C Recursion (Recursive function)</a:t>
            </a:r>
          </a:p>
          <a:p>
            <a:pPr lvl="0" indent="0" marL="0">
              <a:buNone/>
            </a:pPr>
            <a:r>
              <a:rPr>
                <a:hlinkClick r:id="rId6"/>
              </a:rPr>
              <a:t>C Storage Class</a:t>
            </a:r>
          </a:p>
          <a:p>
            <a:pPr lvl="0" indent="0" marL="0">
              <a:buNone/>
            </a:pPr>
            <a:r>
              <a:rPr>
                <a:hlinkClick r:id="rId7"/>
              </a:rPr>
              <a:t>C Function Examples</a:t>
            </a:r>
          </a:p>
          <a:p>
            <a:pPr lvl="0" indent="0" marL="0">
              <a:buNone/>
            </a:pPr>
            <a:r>
              <a:rPr>
                <a:hlinkClick r:id="rId8"/>
              </a:rPr>
              <a:t>C Arrays (With Examples)</a:t>
            </a:r>
          </a:p>
          <a:p>
            <a:pPr lvl="0" indent="0" marL="0">
              <a:buNone/>
            </a:pPr>
            <a:r>
              <a:rPr>
                <a:hlinkClick r:id="rId9"/>
              </a:rPr>
              <a:t>C Multidimensional Arrays (2d and 3d Array)</a:t>
            </a:r>
          </a:p>
          <a:p>
            <a:pPr lvl="0" indent="0" marL="0">
              <a:buNone/>
            </a:pPr>
            <a:r>
              <a:rPr>
                <a:hlinkClick r:id="rId10"/>
              </a:rPr>
              <a:t>Pass arrays to a function in C</a:t>
            </a:r>
          </a:p>
          <a:p>
            <a:pPr lvl="0" indent="0" marL="0">
              <a:buNone/>
            </a:pPr>
            <a:r>
              <a:rPr/>
              <a:t>for Pointers check CS50 visuals in PDF</a:t>
            </a:r>
          </a:p>
          <a:p>
            <a:pPr lvl="0" indent="0" marL="0">
              <a:buNone/>
            </a:pPr>
            <a:r>
              <a:rPr>
                <a:hlinkClick r:id="rId11"/>
              </a:rPr>
              <a:t>C Pointers (With Examples)</a:t>
            </a:r>
          </a:p>
          <a:p>
            <a:pPr lvl="0" indent="0" marL="0">
              <a:buNone/>
            </a:pPr>
            <a:r>
              <a:rPr>
                <a:hlinkClick r:id="rId12"/>
              </a:rPr>
              <a:t>Relationship Between Arrays and Pointers in C Programming (With Examples)</a:t>
            </a:r>
          </a:p>
          <a:p>
            <a:pPr lvl="0" indent="0" marL="0">
              <a:buNone/>
            </a:pPr>
            <a:r>
              <a:rPr>
                <a:hlinkClick r:id="rId13"/>
              </a:rPr>
              <a:t>C Pass Addresses and Pointers to Functions</a:t>
            </a:r>
          </a:p>
          <a:p>
            <a:pPr lvl="0" indent="0" marL="0">
              <a:buNone/>
            </a:pPr>
            <a:r>
              <a:rPr>
                <a:hlinkClick r:id="rId14"/>
              </a:rPr>
              <a:t>C Dynamic Memory Allocation Using malloc(), calloc(), free() &amp; realloc()</a:t>
            </a:r>
          </a:p>
          <a:p>
            <a:pPr lvl="0" indent="0" marL="0">
              <a:buNone/>
            </a:pPr>
            <a:r>
              <a:rPr>
                <a:hlinkClick r:id="rId15"/>
              </a:rPr>
              <a:t>C Array and Pointer Examples</a:t>
            </a:r>
          </a:p>
          <a:p>
            <a:pPr lvl="0" indent="0" marL="0">
              <a:buNone/>
            </a:pPr>
            <a:r>
              <a:rPr>
                <a:hlinkClick r:id="rId16"/>
              </a:rPr>
              <a:t>Strings in C (With Examples)</a:t>
            </a:r>
          </a:p>
          <a:p>
            <a:pPr lvl="0" indent="0" marL="0">
              <a:buNone/>
            </a:pPr>
            <a:r>
              <a:rPr>
                <a:hlinkClick r:id="rId17"/>
              </a:rPr>
              <a:t>String Manipulations In C Programming Using Library Functions</a:t>
            </a:r>
          </a:p>
          <a:p>
            <a:pPr lvl="0" indent="0" marL="0">
              <a:buNone/>
            </a:pPr>
            <a:r>
              <a:rPr>
                <a:hlinkClick r:id="rId18"/>
              </a:rPr>
              <a:t>String Examples in C Programming</a:t>
            </a:r>
          </a:p>
          <a:p>
            <a:pPr lvl="0" indent="-457200" marL="457200">
              <a:buAutoNum startAt="3" type="alphaLcPeriod"/>
            </a:pPr>
            <a:r>
              <a:rPr/>
              <a:t>C Functions</a:t>
            </a:r>
          </a:p>
          <a:p>
            <a:pPr lvl="0" indent="-457200" marL="457200">
              <a:buAutoNum startAt="3" type="alphaLcPeriod"/>
            </a:pPr>
            <a:r>
              <a:rPr/>
              <a:t>C Programming Functions</a:t>
            </a:r>
          </a:p>
          <a:p>
            <a:pPr lvl="0" indent="-457200" marL="457200">
              <a:buAutoNum startAt="2" type="romanLcPeriod"/>
            </a:pPr>
            <a:r>
              <a:rPr/>
              <a:t>C User-defined Functions</a:t>
            </a:r>
          </a:p>
          <a:p>
            <a:pPr lvl="0" indent="-457200" marL="457200">
              <a:buAutoNum startAt="2" type="romanLcPeriod"/>
            </a:pPr>
            <a:r>
              <a:rPr/>
              <a:t>C Function Types</a:t>
            </a:r>
          </a:p>
          <a:p>
            <a:pPr lvl="0" indent="-457200" marL="457200">
              <a:buAutoNum startAt="2" type="romanLcPeriod"/>
            </a:pPr>
            <a:r>
              <a:rPr/>
              <a:t>C Recursion</a:t>
            </a:r>
          </a:p>
          <a:p>
            <a:pPr lvl="0" indent="-457200" marL="457200">
              <a:buAutoNum startAt="2" type="romanLcPeriod"/>
            </a:pPr>
            <a:r>
              <a:rPr/>
              <a:t>C Storage Class</a:t>
            </a:r>
          </a:p>
          <a:p>
            <a:pPr lvl="0" indent="-457200" marL="457200">
              <a:buAutoNum startAt="2" type="romanLcPeriod"/>
            </a:pPr>
            <a:r>
              <a:rPr/>
              <a:t>C Function Examples</a:t>
            </a:r>
          </a:p>
          <a:p>
            <a:pPr lvl="0" indent="-457200" marL="457200">
              <a:buAutoNum startAt="2" type="romanLcPeriod"/>
            </a:pPr>
            <a:r>
              <a:rPr/>
              <a:t>C Programming Arrays</a:t>
            </a:r>
          </a:p>
          <a:p>
            <a:pPr lvl="0" indent="-457200" marL="457200">
              <a:buAutoNum startAt="2" type="romanLcPeriod"/>
            </a:pPr>
            <a:r>
              <a:rPr/>
              <a:t>C Programming Arrays</a:t>
            </a:r>
          </a:p>
          <a:p>
            <a:pPr lvl="0" indent="-457200" marL="457200">
              <a:buAutoNum startAt="2" type="romanLcPeriod"/>
            </a:pPr>
            <a:r>
              <a:rPr/>
              <a:t>C Multi-dimensional Arrays</a:t>
            </a:r>
          </a:p>
          <a:p>
            <a:pPr lvl="0" indent="-457200" marL="457200">
              <a:buAutoNum startAt="2" type="romanLcPeriod"/>
            </a:pPr>
            <a:r>
              <a:rPr/>
              <a:t>C Arrays &amp; Functions</a:t>
            </a:r>
          </a:p>
          <a:p>
            <a:pPr lvl="0" indent="-457200" marL="457200">
              <a:buAutoNum startAt="5" type="alphaLcPeriod"/>
            </a:pPr>
            <a:r>
              <a:rPr/>
              <a:t>C Programming Pointers</a:t>
            </a:r>
          </a:p>
          <a:p>
            <a:pPr lvl="0" indent="-457200" marL="457200">
              <a:buAutoNum startAt="5" type="alphaLcPeriod"/>
            </a:pPr>
            <a:r>
              <a:rPr/>
              <a:t>C Programming Pointers</a:t>
            </a:r>
          </a:p>
          <a:p>
            <a:pPr lvl="0" indent="-457200" marL="457200">
              <a:buAutoNum startAt="2" type="romanLcPeriod"/>
            </a:pPr>
            <a:r>
              <a:rPr/>
              <a:t>C Pointers &amp; Arrays</a:t>
            </a:r>
          </a:p>
          <a:p>
            <a:pPr lvl="0" indent="-457200" marL="457200">
              <a:buAutoNum startAt="2" type="romanLcPeriod"/>
            </a:pPr>
            <a:r>
              <a:rPr/>
              <a:t>C Pointers and Functions</a:t>
            </a:r>
          </a:p>
          <a:p>
            <a:pPr lvl="0" indent="-457200" marL="457200">
              <a:buAutoNum startAt="2" type="romanLcPeriod"/>
            </a:pPr>
            <a:r>
              <a:rPr/>
              <a:t>C Memory Allocation</a:t>
            </a:r>
          </a:p>
          <a:p>
            <a:pPr lvl="0" indent="-457200" marL="457200">
              <a:buAutoNum startAt="2" type="romanLcPeriod"/>
            </a:pPr>
            <a:r>
              <a:rPr/>
              <a:t>Array &amp; Pointer Examples</a:t>
            </a:r>
          </a:p>
          <a:p>
            <a:pPr lvl="0" indent="-457200" marL="457200">
              <a:buAutoNum startAt="6" type="alphaLcPeriod"/>
            </a:pPr>
            <a:r>
              <a:rPr/>
              <a:t>C Programming Strings</a:t>
            </a:r>
          </a:p>
          <a:p>
            <a:pPr lvl="0" indent="-457200" marL="457200">
              <a:buAutoNum startAt="6" type="alphaLcPeriod"/>
            </a:pPr>
            <a:r>
              <a:rPr/>
              <a:t>C Programming Strings</a:t>
            </a:r>
          </a:p>
          <a:p>
            <a:pPr lvl="0" indent="-457200" marL="457200">
              <a:buAutoNum startAt="2" type="romanLcPeriod"/>
            </a:pPr>
            <a:r>
              <a:rPr/>
              <a:t>C String Functions</a:t>
            </a:r>
          </a:p>
          <a:p>
            <a:pPr lvl="0" indent="-457200" marL="457200">
              <a:buAutoNum startAt="2" type="romanLcPeriod"/>
            </a:pPr>
            <a:r>
              <a:rPr/>
              <a:t>C String Examples</a:t>
            </a:r>
          </a:p>
          <a:p>
            <a:pPr lvl="0" indent="-457200" marL="457200">
              <a:buAutoNum startAt="7" type="alphaLcPeriod"/>
            </a:pPr>
            <a:r>
              <a:rPr/>
              <a:t>C Structure and Union</a:t>
            </a:r>
          </a:p>
          <a:p>
            <a:pPr lvl="0" indent="-457200" marL="457200">
              <a:buAutoNum startAt="7" type="alphaLcPeriod"/>
            </a:pPr>
            <a:r>
              <a:rPr/>
              <a:t>C Structure</a:t>
            </a:r>
          </a:p>
          <a:p>
            <a:pPr lvl="0" indent="-457200" marL="457200">
              <a:buAutoNum startAt="2" type="romanLcPeriod"/>
            </a:pPr>
            <a:r>
              <a:rPr/>
              <a:t>C Struct &amp; Pointers</a:t>
            </a:r>
          </a:p>
          <a:p>
            <a:pPr lvl="0" indent="-457200" marL="457200">
              <a:buAutoNum startAt="2" type="romanLcPeriod"/>
            </a:pPr>
            <a:r>
              <a:rPr/>
              <a:t>C Struct &amp; Functions</a:t>
            </a:r>
          </a:p>
          <a:p>
            <a:pPr lvl="0" indent="-457200" marL="457200">
              <a:buAutoNum startAt="2" type="romanLcPeriod"/>
            </a:pPr>
            <a:r>
              <a:rPr/>
              <a:t>C Unions</a:t>
            </a:r>
          </a:p>
          <a:p>
            <a:pPr lvl="0" indent="-457200" marL="457200">
              <a:buAutoNum startAt="2" type="romanLcPeriod"/>
            </a:pPr>
            <a:r>
              <a:rPr/>
              <a:t>C Struct Examples</a:t>
            </a:r>
          </a:p>
          <a:p>
            <a:pPr lvl="0" indent="-457200" marL="457200">
              <a:buAutoNum startAt="8" type="alphaLcPeriod"/>
            </a:pPr>
            <a:r>
              <a:rPr/>
              <a:t>C Programming Files</a:t>
            </a:r>
          </a:p>
          <a:p>
            <a:pPr lvl="0" indent="-457200" marL="457200">
              <a:buAutoNum startAt="8" type="alphaLcPeriod"/>
            </a:pPr>
            <a:r>
              <a:rPr/>
              <a:t>C Files Input/Output</a:t>
            </a:r>
          </a:p>
          <a:p>
            <a:pPr lvl="0" indent="-457200" marL="457200">
              <a:buAutoNum startAt="2" type="romanLcPeriod"/>
            </a:pPr>
            <a:r>
              <a:rPr/>
              <a:t>C Files Examples</a:t>
            </a:r>
          </a:p>
          <a:p>
            <a:pPr lvl="0" indent="-457200" marL="457200">
              <a:buAutoNum startAt="2" type="romanLcPeriod"/>
            </a:pPr>
            <a:r>
              <a:rPr/>
              <a:t>Additional Topics</a:t>
            </a:r>
          </a:p>
          <a:p>
            <a:pPr lvl="0" indent="-457200" marL="457200">
              <a:buAutoNum startAt="2" type="romanLcPeriod"/>
            </a:pPr>
            <a:r>
              <a:rPr/>
              <a:t>C Enumeration</a:t>
            </a:r>
          </a:p>
          <a:p>
            <a:pPr lvl="0" indent="-457200" marL="457200">
              <a:buAutoNum startAt="2" type="romanLcPeriod"/>
            </a:pPr>
            <a:r>
              <a:rPr/>
              <a:t>C Preprocessors</a:t>
            </a:r>
          </a:p>
          <a:p>
            <a:pPr lvl="0" indent="-457200" marL="457200">
              <a:buAutoNum startAt="2" type="romanLcPeriod"/>
            </a:pPr>
            <a:r>
              <a:rPr/>
              <a:t>C Standard Library</a:t>
            </a:r>
          </a:p>
          <a:p>
            <a:pPr lvl="0" indent="0" marL="0">
              <a:buNone/>
            </a:pPr>
            <a:r>
              <a:rPr/>
              <a:t>C Programming Examples</a:t>
            </a:r>
          </a:p>
          <a:p>
            <a:pPr lvl="0" indent="0" marL="0">
              <a:buNone/>
            </a:pPr>
            <a:r>
              <a:rPr/>
              <a:t>https://cdnvideo.eba.gov.tr/fatihkalem/fatihkalem_portable.zip</a:t>
            </a:r>
          </a:p>
          <a:p>
            <a:pPr lvl="0" indent="0" marL="0">
              <a:buNone/>
            </a:pPr>
            <a:r>
              <a:rPr/>
              <a:t>https://cdnvideo.eba.gov.tr/fatihkalem/fatihkalem_setup.exe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 Tutorials - Introduction to C Programming Language</a:t>
            </a:r>
          </a:p>
        </p:txBody>
      </p:sp>
      <p:pic>
        <p:nvPicPr>
          <p:cNvPr descr="assets/2021-11-01-20-36-21-image.png" id="0" name="Picture 1"/>
          <p:cNvPicPr>
            <a:picLocks noGrp="1" noChangeAspect="1"/>
          </p:cNvPicPr>
          <p:nvPr/>
        </p:nvPicPr>
        <p:blipFill>
          <a:blip r:embed="rId3"/>
          <a:stretch>
            <a:fillRect/>
          </a:stretch>
        </p:blipFill>
        <p:spPr bwMode="auto">
          <a:xfrm>
            <a:off x="3568700" y="1917700"/>
            <a:ext cx="5105400" cy="25400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The C and C++ programming tutorials, hands-on approach with program examples, code samples and tons of output images using Visual C++, C++ Builder, Linux gcc and g++ compilers and IDE</a:t>
            </a:r>
          </a:p>
        </p:txBody>
      </p:sp>
      <p:pic>
        <p:nvPicPr>
          <p:cNvPr descr="assets/2021-11-01-20-37-33-image.png" id="0" name="Picture 1"/>
          <p:cNvPicPr>
            <a:picLocks noGrp="1" noChangeAspect="1"/>
          </p:cNvPicPr>
          <p:nvPr/>
        </p:nvPicPr>
        <p:blipFill>
          <a:blip r:embed="rId3"/>
          <a:stretch>
            <a:fillRect/>
          </a:stretch>
        </p:blipFill>
        <p:spPr bwMode="auto">
          <a:xfrm>
            <a:off x="3568700" y="2006600"/>
            <a:ext cx="5105400" cy="2374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CS50x 2021</a:t>
            </a:r>
          </a:p>
        </p:txBody>
      </p:sp>
      <p:pic>
        <p:nvPicPr>
          <p:cNvPr descr="assets/2021-11-01-20-38-57-image.png" id="0" name="Picture 1"/>
          <p:cNvPicPr>
            <a:picLocks noGrp="1" noChangeAspect="1"/>
          </p:cNvPicPr>
          <p:nvPr/>
        </p:nvPicPr>
        <p:blipFill>
          <a:blip r:embed="rId3"/>
          <a:stretch>
            <a:fillRect/>
          </a:stretch>
        </p:blipFill>
        <p:spPr bwMode="auto">
          <a:xfrm>
            <a:off x="3568700" y="1854200"/>
            <a:ext cx="5105400" cy="2679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 Programming For Dummies</a:t>
            </a:r>
          </a:p>
        </p:txBody>
      </p:sp>
      <p:pic>
        <p:nvPicPr>
          <p:cNvPr descr="assets/2021-11-01-22-15-25-image.png" id="0" name="Picture 1"/>
          <p:cNvPicPr>
            <a:picLocks noGrp="1" noChangeAspect="1"/>
          </p:cNvPicPr>
          <p:nvPr/>
        </p:nvPicPr>
        <p:blipFill>
          <a:blip r:embed="rId3"/>
          <a:stretch>
            <a:fillRect/>
          </a:stretch>
        </p:blipFill>
        <p:spPr bwMode="auto">
          <a:xfrm>
            <a:off x="3568700" y="1879600"/>
            <a:ext cx="5105400" cy="2616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2022-01-29T01:33:29Z</dcterms:created>
  <dcterms:modified xsi:type="dcterms:W3CDTF">2022-01-29T01:33:29Z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Week-5</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C Functional Console Programming</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