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9" Type="http://schemas.openxmlformats.org/officeDocument/2006/relationships/viewProps" Target="viewProps.xml" /><Relationship Id="rId48" Type="http://schemas.openxmlformats.org/officeDocument/2006/relationships/presProps" Target="presProps.xml" /><Relationship Id="rId1" Type="http://schemas.openxmlformats.org/officeDocument/2006/relationships/slideMaster" Target="slideMasters/slideMaster1.xml" /><Relationship Id="rId51" Type="http://schemas.openxmlformats.org/officeDocument/2006/relationships/tableStyles" Target="tableStyles.xml" /><Relationship Id="rId5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en.md_doc.pdf" TargetMode="External" /><Relationship Id="rId3" Type="http://schemas.openxmlformats.org/officeDocument/2006/relationships/hyperlink" Target="syllabus.en.md_slide.pdf" TargetMode="External" /><Relationship Id="rId4" Type="http://schemas.openxmlformats.org/officeDocument/2006/relationships/hyperlink" Target="syllabus.en.md_slide.pptx"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 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Understand a software developer’s road map and qualifications.</a:t>
            </a:r>
          </a:p>
          <a:p>
            <a:pPr lvl="0"/>
            <a:r>
              <a:rPr/>
              <a:t>Use different types of development environments to build applications.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the relation between real-life problems and their programming practices.</a:t>
            </a:r>
          </a:p>
          <a:p>
            <a:pPr lvl="0"/>
            <a:r>
              <a:rPr/>
              <a:t>Use language features in C, C++, C#, and Java for functional programming and evaluate their relative benefits.</a:t>
            </a:r>
          </a:p>
          <a:p>
            <a:pPr lvl="0"/>
            <a:r>
              <a:rPr/>
              <a:t>Understand application generation flows and outputs in detail, such as binaries and executables.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Use the source code, version management systems, and portals based on GIT</a:t>
            </a:r>
          </a:p>
          <a:p>
            <a:pPr lvl="0"/>
            <a:r>
              <a:rPr/>
              <a:t>Work on the remote systems with remote connection tools.</a:t>
            </a:r>
          </a:p>
          <a:p>
            <a:pPr lvl="0"/>
            <a:r>
              <a:rPr/>
              <a:t>Use common developer tools that help application developers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Create application libraries such as static, shared libraries for code reusability and functional packaging.</a:t>
            </a:r>
          </a:p>
          <a:p>
            <a:pPr lvl="0"/>
            <a:r>
              <a:rPr/>
              <a:t>Create unit tests for their applications to automate tests for their algorithms.</a:t>
            </a:r>
          </a:p>
          <a:p>
            <a:pPr lvl="0"/>
            <a:r>
              <a:rPr/>
              <a:t>Create console and GUI-based applications for their solutions.</a:t>
            </a:r>
          </a:p>
          <a:p>
            <a:pPr lvl="0"/>
            <a:r>
              <a:rPr/>
              <a:t>Create documentation for their applications.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Course Topics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Developer Road Map</a:t>
            </a:r>
          </a:p>
          <a:p>
            <a:pPr lvl="0"/>
            <a:r>
              <a:rPr/>
              <a:t>Algorithm Design and Basics</a:t>
            </a:r>
          </a:p>
          <a:p>
            <a:pPr lvl="0"/>
            <a:r>
              <a:rPr/>
              <a:t>Basic Operating System Information for Development Requirement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Basic Remote Connection and Working Know-How</a:t>
            </a:r>
          </a:p>
          <a:p>
            <a:pPr lvl="0"/>
            <a:r>
              <a:rPr/>
              <a:t>Source Code Version Management Systems (GIT)</a:t>
            </a:r>
          </a:p>
          <a:p>
            <a:pPr lvl="0"/>
            <a:r>
              <a:rPr/>
              <a:t>Integrated Development Environments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Application Test Automation</a:t>
            </a:r>
          </a:p>
          <a:p>
            <a:pPr lvl="0"/>
            <a:r>
              <a:rPr/>
              <a:t>Application Debugging and Bugfixing</a:t>
            </a:r>
          </a:p>
          <a:p>
            <a:pPr lvl="0"/>
            <a:r>
              <a:rPr/>
              <a:t>Functional Programming (C,C++, C#, Java)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Continues Integration and Continues Development Processes</a:t>
            </a:r>
          </a:p>
          <a:p>
            <a:pPr lvl="0"/>
            <a:r>
              <a:rPr/>
              <a:t>Software Development Principles</a:t>
            </a:r>
          </a:p>
          <a:p>
            <a:pPr lvl="0"/>
            <a:r>
              <a:rPr/>
              <a:t>Application Documentation Automation</a:t>
            </a:r>
          </a:p>
          <a:p>
            <a:pPr lvl="0"/>
            <a:r>
              <a:rPr/>
              <a:t>Shared and Static Library Development and Test in Cross-Environment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 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2012. C How to Program (7th. ed.). Prentice Hall Press, USA.</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Robert Sedgewick and Kevin Wayne. 2011. Algorithms (4th. ed.). Addison-Wesley Professional.</a:t>
            </a:r>
          </a:p>
          <a:p>
            <a:pPr lvl="0"/>
            <a:r>
              <a:rPr i="1"/>
              <a:t>Harvey M. Deitel and Paul J. Deitel. 2001. Java How to Program (4th. ed.). Prentice Hall PTR, USA.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2016. Visual C# How to Program (6th. ed.). Pearson.</a:t>
            </a:r>
          </a:p>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 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homeworks or projects as follow</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homeworks, and announcements will be shared over google classroom. Students are expected to be in the university.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Your grade will be reduced by 10% of the full points for each calendar day for overdue assignments.</a:t>
            </a:r>
          </a:p>
          <a:p>
            <a:pPr lvl="0" indent="0" marL="0">
              <a:buNone/>
            </a:pPr>
            <a:r>
              <a:rPr/>
              <a:t>Overdue assignments will not be accepted after three (3) days.</a:t>
            </a:r>
          </a:p>
          <a:p>
            <a:pPr lvl="0" indent="0" marL="0">
              <a:buNone/>
            </a:pPr>
            <a:r>
              <a:rPr/>
              <a:t>Unexpected situations must be reported to the instructor for late homeworks by students.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needed to complete the course with success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to “study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Giving or showing a classmate your solution to a problem when the classmate is struggling to solve it.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will be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04.10.2023 05.10.2023</a:t>
                      </a:r>
                    </a:p>
                  </a:txBody>
                </a:tc>
                <a:tc>
                  <a:txBody>
                    <a:bodyPr/>
                    <a:lstStyle/>
                    <a:p>
                      <a:pPr lvl="0" indent="0" marL="0" algn="l">
                        <a:buNone/>
                      </a:pPr>
                      <a:r>
                        <a:rPr/>
                        <a:t>Course Plan and Communication,Grading System, Assignments, and Exams,Computer Engineering Job Qualifications and Road Map,Google Search Basics,Programming Introduction (Operating System Basics, Computer Network Basics, Numerical System Basics, Character Sets)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11.10.2023 12.10.2023</a:t>
                      </a:r>
                    </a:p>
                  </a:txBody>
                </a:tc>
                <a:tc>
                  <a:txBody>
                    <a:bodyPr/>
                    <a:lstStyle/>
                    <a:p>
                      <a:pPr lvl="0" indent="0" marL="0" algn="l">
                        <a:buNone/>
                      </a:pPr>
                      <a:r>
                        <a:rPr/>
                        <a:t>Algorithm Basics, Flowgorithm, Pseudocode, Programming Environment Setup and Configuration for C, C++, Java, and C#, Common Developer Tools, Online Programming Envoriments</a:t>
                      </a:r>
                    </a:p>
                  </a:txBody>
                </a:tc>
                <a:tc>
                  <a:txBody>
                    <a:bodyPr/>
                    <a:lstStyle/>
                    <a:p>
                      <a:pPr lvl="0" indent="0" marL="0" algn="l">
                        <a:buNone/>
                      </a:pPr>
                      <a:r>
                        <a:rPr/>
                        <a:t>TBD</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CE103 Algorithms and Programming-I</a:t>
            </a:r>
          </a:p>
          <a:p>
            <a:pPr lvl="0" indent="0" marL="0">
              <a:spcBef>
                <a:spcPts val="3000"/>
              </a:spcBef>
              <a:buNone/>
            </a:pPr>
            <a:r>
              <a:rPr b="1"/>
              <a:t>Syllabus</a:t>
            </a:r>
          </a:p>
          <a:p>
            <a:pPr lvl="0" indent="0" marL="0">
              <a:spcBef>
                <a:spcPts val="3000"/>
              </a:spcBef>
              <a:buNone/>
            </a:pPr>
            <a:r>
              <a:rPr b="1"/>
              <a:t>Fall Semester, 2023-2024</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18.10.2023 19.10.2023</a:t>
                      </a:r>
                    </a:p>
                  </a:txBody>
                  <a:tcPr/>
                </a:tc>
                <a:tc>
                  <a:txBody>
                    <a:bodyPr/>
                    <a:lstStyle/>
                    <a:p>
                      <a:pPr lvl="0" indent="0" marL="0" algn="l">
                        <a:buNone/>
                      </a:pPr>
                      <a:r>
                        <a:rPr/>
                        <a:t>Source Code Sharing and Version Management.</a:t>
                      </a:r>
                    </a:p>
                  </a:txBody>
                  <a:tcPr/>
                </a:tc>
                <a:tc>
                  <a:txBody>
                    <a:bodyPr/>
                    <a:lstStyle/>
                    <a:p>
                      <a:pPr lvl="0" indent="0" marL="0" algn="l">
                        <a:buNone/>
                      </a:pPr>
                      <a:r>
                        <a:rPr/>
                        <a:t>TBD</a:t>
                      </a:r>
                    </a:p>
                  </a:txBody>
                  <a:tcPr/>
                </a:tc>
              </a:tr>
              <a:tr h="0">
                <a:tc>
                  <a:txBody>
                    <a:bodyPr/>
                    <a:lstStyle/>
                    <a:p>
                      <a:pPr lvl="0" indent="0" marL="0" algn="l">
                        <a:buNone/>
                      </a:pPr>
                      <a:r>
                        <a:rPr/>
                        <a:t>Week 4</a:t>
                      </a:r>
                    </a:p>
                  </a:txBody>
                </a:tc>
                <a:tc>
                  <a:txBody>
                    <a:bodyPr/>
                    <a:lstStyle/>
                    <a:p>
                      <a:pPr lvl="0" indent="0" marL="0" algn="l">
                        <a:buNone/>
                      </a:pPr>
                      <a:r>
                        <a:rPr/>
                        <a:t>25.10.2023 26.10.2023</a:t>
                      </a:r>
                    </a:p>
                  </a:txBody>
                </a:tc>
                <a:tc>
                  <a:txBody>
                    <a:bodyPr/>
                    <a:lstStyle/>
                    <a:p>
                      <a:pPr lvl="0" indent="0" marL="0" algn="l">
                        <a:buNone/>
                      </a:pPr>
                      <a:r>
                        <a:rPr/>
                        <a:t>Shared Library Development and Application Test Automation for C, C++, C# and Java, TDD (Test Driven Development)</a:t>
                      </a:r>
                    </a:p>
                  </a:txBody>
                </a:tc>
                <a:tc>
                  <a:txBody>
                    <a:bodyPr/>
                    <a:lstStyle/>
                    <a:p>
                      <a:pPr lvl="0" indent="0" marL="0" algn="l">
                        <a:buNone/>
                      </a:pPr>
                      <a:r>
                        <a:rPr/>
                        <a:t>TBD</a:t>
                      </a:r>
                    </a:p>
                  </a:txBody>
                </a:tc>
              </a:tr>
              <a:tr h="0">
                <a:tc>
                  <a:txBody>
                    <a:bodyPr/>
                    <a:lstStyle/>
                    <a:p>
                      <a:pPr lvl="0" indent="0" marL="0" algn="l">
                        <a:buNone/>
                      </a:pPr>
                      <a:r>
                        <a:rPr/>
                        <a:t>Week 5</a:t>
                      </a:r>
                    </a:p>
                  </a:txBody>
                </a:tc>
                <a:tc>
                  <a:txBody>
                    <a:bodyPr/>
                    <a:lstStyle/>
                    <a:p>
                      <a:pPr lvl="0" indent="0" marL="0" algn="l">
                        <a:buNone/>
                      </a:pPr>
                      <a:r>
                        <a:rPr/>
                        <a:t>01.11.2023 02.11.2023</a:t>
                      </a:r>
                    </a:p>
                  </a:txBody>
                </a:tc>
                <a:tc>
                  <a:txBody>
                    <a:bodyPr/>
                    <a:lstStyle/>
                    <a:p>
                      <a:pPr lvl="0" indent="0" marL="0" algn="l">
                        <a:buNone/>
                      </a:pPr>
                      <a:r>
                        <a:rPr/>
                        <a:t>C Functional Console Programming</a:t>
                      </a:r>
                    </a:p>
                  </a:txBody>
                </a:tc>
                <a:tc>
                  <a:txBody>
                    <a:bodyPr/>
                    <a:lstStyle/>
                    <a:p>
                      <a:endParaRPr/>
                    </a:p>
                  </a:txBody>
                </a:tc>
              </a:tr>
            </a:tbl>
          </a:graphicData>
        </a:graphic>
      </p:graphicFrame>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08.11.2023 09.11.2023</a:t>
                      </a:r>
                    </a:p>
                  </a:txBody>
                  <a:tcPr/>
                </a:tc>
                <a:tc>
                  <a:txBody>
                    <a:bodyPr/>
                    <a:lstStyle/>
                    <a:p>
                      <a:pPr lvl="0" indent="0" marL="0" algn="l">
                        <a:buNone/>
                      </a:pPr>
                      <a:r>
                        <a:rPr/>
                        <a:t>C++ Functional Console Programming</a:t>
                      </a:r>
                    </a:p>
                  </a:txBody>
                  <a:tcPr/>
                </a:tc>
                <a:tc>
                  <a:txBody>
                    <a:bodyPr/>
                    <a:lstStyle/>
                    <a:p>
                      <a:pPr lvl="0" indent="0" marL="0" algn="l">
                        <a:buNone/>
                      </a:pPr>
                      <a:r>
                        <a:rPr/>
                        <a:t>TBD</a:t>
                      </a:r>
                    </a:p>
                  </a:txBody>
                  <a:tcPr/>
                </a:tc>
              </a:tr>
              <a:tr h="0">
                <a:tc>
                  <a:txBody>
                    <a:bodyPr/>
                    <a:lstStyle/>
                    <a:p>
                      <a:pPr lvl="0" indent="0" marL="0" algn="l">
                        <a:buNone/>
                      </a:pPr>
                      <a:r>
                        <a:rPr/>
                        <a:t>Week-7</a:t>
                      </a:r>
                    </a:p>
                  </a:txBody>
                </a:tc>
                <a:tc>
                  <a:txBody>
                    <a:bodyPr/>
                    <a:lstStyle/>
                    <a:p>
                      <a:pPr lvl="0" indent="0" marL="0" algn="l">
                        <a:buNone/>
                      </a:pPr>
                      <a:r>
                        <a:rPr/>
                        <a:t>15.11.2023 16.11.2023</a:t>
                      </a:r>
                    </a:p>
                  </a:txBody>
                </a:tc>
                <a:tc>
                  <a:txBody>
                    <a:bodyPr/>
                    <a:lstStyle/>
                    <a:p>
                      <a:pPr lvl="0" indent="0" marL="0" algn="l">
                        <a:buNone/>
                      </a:pPr>
                      <a:r>
                        <a:rPr/>
                        <a:t>C# Functional Console Programming</a:t>
                      </a:r>
                    </a:p>
                  </a:txBody>
                </a:tc>
                <a:tc>
                  <a:txBody>
                    <a:bodyPr/>
                    <a:lstStyle/>
                    <a:p>
                      <a:pPr lvl="0" indent="0" marL="0" algn="l">
                        <a:buNone/>
                      </a:pPr>
                      <a:r>
                        <a:rPr/>
                        <a:t>TBD</a:t>
                      </a:r>
                    </a:p>
                  </a:txBody>
                </a:tc>
              </a:tr>
              <a:tr h="0">
                <a:tc>
                  <a:txBody>
                    <a:bodyPr/>
                    <a:lstStyle/>
                    <a:p>
                      <a:pPr lvl="0" indent="0" marL="0" algn="l">
                        <a:buNone/>
                      </a:pPr>
                      <a:r>
                        <a:rPr/>
                        <a:t>Week-8</a:t>
                      </a:r>
                    </a:p>
                  </a:txBody>
                </a:tc>
                <a:tc>
                  <a:txBody>
                    <a:bodyPr/>
                    <a:lstStyle/>
                    <a:p>
                      <a:pPr lvl="0" indent="0" marL="0" algn="l">
                        <a:buNone/>
                      </a:pPr>
                      <a:r>
                        <a:rPr/>
                        <a:t>TBD</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29.11.2023 30.11.2023</a:t>
                      </a:r>
                    </a:p>
                  </a:txBody>
                  <a:tcPr/>
                </a:tc>
                <a:tc>
                  <a:txBody>
                    <a:bodyPr/>
                    <a:lstStyle/>
                    <a:p>
                      <a:pPr lvl="0" indent="0" marL="0" algn="l">
                        <a:buNone/>
                      </a:pPr>
                      <a:r>
                        <a:rPr/>
                        <a:t>Java Functional Console Programming-I</a:t>
                      </a:r>
                    </a:p>
                  </a:txBody>
                  <a:tcPr/>
                </a:tc>
                <a:tc>
                  <a:txBody>
                    <a:bodyPr/>
                    <a:lstStyle/>
                    <a:p>
                      <a:pPr lvl="0" indent="0" marL="0" algn="l">
                        <a:buNone/>
                      </a:pPr>
                      <a:r>
                        <a:rPr/>
                        <a:t>TBD</a:t>
                      </a:r>
                    </a:p>
                  </a:txBody>
                  <a:tcPr/>
                </a:tc>
              </a:tr>
              <a:tr h="0">
                <a:tc>
                  <a:txBody>
                    <a:bodyPr/>
                    <a:lstStyle/>
                    <a:p>
                      <a:pPr lvl="0" indent="0" marL="0" algn="l">
                        <a:buNone/>
                      </a:pPr>
                      <a:r>
                        <a:rPr/>
                        <a:t>Week-10</a:t>
                      </a:r>
                    </a:p>
                  </a:txBody>
                </a:tc>
                <a:tc>
                  <a:txBody>
                    <a:bodyPr/>
                    <a:lstStyle/>
                    <a:p>
                      <a:pPr lvl="0" indent="0" marL="0" algn="l">
                        <a:buNone/>
                      </a:pPr>
                      <a:r>
                        <a:rPr/>
                        <a:t>06.11.2023 07.11.2023</a:t>
                      </a:r>
                    </a:p>
                  </a:txBody>
                </a:tc>
                <a:tc>
                  <a:txBody>
                    <a:bodyPr/>
                    <a:lstStyle/>
                    <a:p>
                      <a:pPr lvl="0" indent="0" marL="0" algn="l">
                        <a:buNone/>
                      </a:pPr>
                      <a:r>
                        <a:rPr/>
                        <a:t>Java Functional Console Programming-II</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13.11.2023 14.11.2023</a:t>
                      </a:r>
                    </a:p>
                  </a:txBody>
                </a:tc>
                <a:tc>
                  <a:txBody>
                    <a:bodyPr/>
                    <a:lstStyle/>
                    <a:p>
                      <a:pPr lvl="0" indent="0" marL="0" algn="l">
                        <a:buNone/>
                      </a:pPr>
                      <a:r>
                        <a:rPr/>
                        <a:t>Java Functional Console Programming-III</a:t>
                      </a:r>
                    </a:p>
                  </a:txBody>
                </a:tc>
                <a:tc>
                  <a:txBody>
                    <a:bodyPr/>
                    <a:lstStyle/>
                    <a:p>
                      <a:pPr lvl="0" indent="0" marL="0" algn="l">
                        <a:buNone/>
                      </a:pPr>
                      <a:r>
                        <a:rPr/>
                        <a:t>TBD</a:t>
                      </a:r>
                    </a:p>
                  </a:txBody>
                </a:tc>
              </a:tr>
            </a:tbl>
          </a:graphicData>
        </a:graphic>
      </p:graphicFrame>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20.11.2023 21.11.2023</a:t>
                      </a:r>
                    </a:p>
                  </a:txBody>
                  <a:tcPr/>
                </a:tc>
                <a:tc>
                  <a:txBody>
                    <a:bodyPr/>
                    <a:lstStyle/>
                    <a:p>
                      <a:pPr lvl="0" indent="0" marL="0" algn="l">
                        <a:buNone/>
                      </a:pPr>
                      <a:r>
                        <a:rPr/>
                        <a:t>C / C++ Graphical User Interface (GUI) Programming</a:t>
                      </a:r>
                    </a:p>
                  </a:txBody>
                  <a:tcPr/>
                </a:tc>
                <a:tc>
                  <a:txBody>
                    <a:bodyPr/>
                    <a:lstStyle/>
                    <a:p>
                      <a:pPr lvl="0" indent="0" marL="0" algn="l">
                        <a:buNone/>
                      </a:pPr>
                      <a:r>
                        <a:rPr/>
                        <a:t>TBD</a:t>
                      </a:r>
                    </a:p>
                  </a:txBody>
                  <a:tcPr/>
                </a:tc>
              </a:tr>
              <a:tr h="0">
                <a:tc>
                  <a:txBody>
                    <a:bodyPr/>
                    <a:lstStyle/>
                    <a:p>
                      <a:pPr lvl="0" indent="0" marL="0" algn="l">
                        <a:buNone/>
                      </a:pPr>
                      <a:r>
                        <a:rPr/>
                        <a:t>Week-13</a:t>
                      </a:r>
                    </a:p>
                  </a:txBody>
                </a:tc>
                <a:tc>
                  <a:txBody>
                    <a:bodyPr/>
                    <a:lstStyle/>
                    <a:p>
                      <a:pPr lvl="0" indent="0" marL="0" algn="l">
                        <a:buNone/>
                      </a:pPr>
                      <a:r>
                        <a:rPr/>
                        <a:t>27.11.2023 28.11.2023</a:t>
                      </a:r>
                    </a:p>
                  </a:txBody>
                </a:tc>
                <a:tc>
                  <a:txBody>
                    <a:bodyPr/>
                    <a:lstStyle/>
                    <a:p>
                      <a:pPr lvl="0" indent="0" marL="0" algn="l">
                        <a:buNone/>
                      </a:pPr>
                      <a:r>
                        <a:rPr/>
                        <a:t>C# Graphical User Interface (GUI) Programming-I</a:t>
                      </a:r>
                    </a:p>
                  </a:txBody>
                </a:tc>
                <a:tc>
                  <a:txBody>
                    <a:bodyPr/>
                    <a:lstStyle/>
                    <a:p>
                      <a:pPr lvl="0" indent="0" marL="0" algn="l">
                        <a:buNone/>
                      </a:pPr>
                      <a:r>
                        <a:rPr/>
                        <a:t>TBD</a:t>
                      </a:r>
                    </a:p>
                  </a:txBody>
                </a:tc>
              </a:tr>
              <a:tr h="0">
                <a:tc>
                  <a:txBody>
                    <a:bodyPr/>
                    <a:lstStyle/>
                    <a:p>
                      <a:pPr lvl="0" indent="0" marL="0" algn="l">
                        <a:buNone/>
                      </a:pPr>
                      <a:r>
                        <a:rPr/>
                        <a:t>Week-14</a:t>
                      </a:r>
                    </a:p>
                  </a:txBody>
                </a:tc>
                <a:tc>
                  <a:txBody>
                    <a:bodyPr/>
                    <a:lstStyle/>
                    <a:p>
                      <a:pPr lvl="0" indent="0" marL="0" algn="l">
                        <a:buNone/>
                      </a:pPr>
                      <a:r>
                        <a:rPr/>
                        <a:t>03.12.2023 04.12.2023</a:t>
                      </a:r>
                    </a:p>
                  </a:txBody>
                </a:tc>
                <a:tc>
                  <a:txBody>
                    <a:bodyPr/>
                    <a:lstStyle/>
                    <a:p>
                      <a:pPr lvl="0" indent="0" marL="0" algn="l">
                        <a:buNone/>
                      </a:pPr>
                      <a:r>
                        <a:rPr/>
                        <a:t>C# Graphical User Interface (GUI) Programming-II</a:t>
                      </a:r>
                    </a:p>
                  </a:txBody>
                </a:tc>
                <a:tc>
                  <a:txBody>
                    <a:bodyPr/>
                    <a:lstStyle/>
                    <a:p>
                      <a:pPr lvl="0" indent="0" marL="0" algn="l">
                        <a:buNone/>
                      </a:pPr>
                      <a:r>
                        <a:rPr/>
                        <a:t>TBD</a:t>
                      </a:r>
                    </a:p>
                  </a:txBody>
                </a:tc>
              </a:tr>
            </a:tbl>
          </a:graphicData>
        </a:graphic>
      </p:graphicFrame>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10.12.2023 11.12.2023</a:t>
                      </a:r>
                    </a:p>
                  </a:txBody>
                  <a:tcPr/>
                </a:tc>
                <a:tc>
                  <a:txBody>
                    <a:bodyPr/>
                    <a:lstStyle/>
                    <a:p>
                      <a:pPr lvl="0" indent="0" marL="0" algn="l">
                        <a:buNone/>
                      </a:pPr>
                      <a:r>
                        <a:rPr/>
                        <a:t>Java Graphical User Interface Programming</a:t>
                      </a:r>
                    </a:p>
                  </a:txBody>
                  <a:tcPr/>
                </a:tc>
                <a:tc>
                  <a:txBody>
                    <a:bodyPr/>
                    <a:lstStyle/>
                    <a:p>
                      <a:pPr lvl="0" indent="0" marL="0" algn="l">
                        <a:buNone/>
                      </a:pPr>
                      <a:r>
                        <a:rPr/>
                        <a:t>TBD</a:t>
                      </a:r>
                    </a:p>
                  </a:txBody>
                  <a:tcPr/>
                </a:tc>
              </a:tr>
              <a:tr h="0">
                <a:tc>
                  <a:txBody>
                    <a:bodyPr/>
                    <a:lstStyle/>
                    <a:p>
                      <a:pPr lvl="0" indent="0" marL="0" algn="l">
                        <a:buNone/>
                      </a:pPr>
                      <a:r>
                        <a:rPr/>
                        <a:t>Week-16</a:t>
                      </a:r>
                    </a:p>
                  </a:txBody>
                </a:tc>
                <a:tc>
                  <a:txBody>
                    <a:bodyPr/>
                    <a:lstStyle/>
                    <a:p>
                      <a:pPr lvl="0" indent="0" marL="0" algn="l">
                        <a:buNone/>
                      </a:pPr>
                      <a:r>
                        <a:rPr/>
                        <a:t>TBD</a:t>
                      </a:r>
                    </a:p>
                  </a:txBody>
                </a:tc>
                <a:tc>
                  <a:txBody>
                    <a:bodyPr/>
                    <a:lstStyle/>
                    <a:p>
                      <a:pPr lvl="0" indent="0" marL="0" algn="l">
                        <a:buNone/>
                      </a:pPr>
                      <a:r>
                        <a:rPr b="1"/>
                        <a:t>Final</a:t>
                      </a:r>
                    </a:p>
                  </a:txBody>
                </a:tc>
                <a:tc>
                  <a:txBody>
                    <a:bodyPr/>
                    <a:lstStyle/>
                    <a:p>
                      <a:pPr lvl="0" indent="0" marL="0" algn="l">
                        <a:buNone/>
                      </a:pPr>
                      <a:r>
                        <a:rPr/>
                        <a:t>TBD</a:t>
                      </a:r>
                    </a:p>
                  </a:txBody>
                </a:tc>
              </a:tr>
            </a:tbl>
          </a:graphicData>
        </a:graphic>
      </p:graphicFrame>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Bologna Information</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C</m:t>
                    </m:r>
                    <m:r>
                      <m:t>E</m:t>
                    </m:r>
                    <m:r>
                      <m:t>103</m:t>
                    </m:r>
                    <m:r>
                      <m:rPr>
                        <m:sty m:val="p"/>
                      </m:rPr>
                      <m:t>−</m:t>
                    </m:r>
                    <m:r>
                      <m:t>S</m:t>
                    </m:r>
                    <m:r>
                      <m:t>y</m:t>
                    </m:r>
                    <m:r>
                      <m:t>l</m:t>
                    </m:r>
                    <m:r>
                      <m:t>l</m:t>
                    </m:r>
                    <m:r>
                      <m:t>a</m:t>
                    </m:r>
                    <m:r>
                      <m:t>b</m:t>
                    </m:r>
                    <m:r>
                      <m:t>u</m:t>
                    </m:r>
                    <m:r>
                      <m:t>s</m:t>
                    </m:r>
                  </m:oMath>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TBD</a:t>
                      </a:r>
                    </a:p>
                  </a:txBody>
                </a:tc>
              </a:tr>
              <a:tr h="0">
                <a:tc>
                  <a:txBody>
                    <a:bodyPr/>
                    <a:lstStyle/>
                    <a:p>
                      <a:pPr lvl="0" indent="0" marL="0">
                        <a:buNone/>
                      </a:pPr>
                      <a:r>
                        <a:rPr b="1"/>
                        <a:t>Microsoft Teams Code</a:t>
                      </a:r>
                    </a:p>
                  </a:txBody>
                </a:tc>
                <a:tc>
                  <a:txBody>
                    <a:bodyPr/>
                    <a:lstStyle/>
                    <a:p>
                      <a:pPr lvl="0" indent="0" marL="0">
                        <a:buNone/>
                      </a:pPr>
                      <a:r>
                        <a:rPr/>
                        <a:t>etj1k7b</a:t>
                      </a:r>
                    </a:p>
                  </a:txBody>
                </a:tc>
              </a:tr>
              <a:tr h="0">
                <a:tc>
                  <a:txBody>
                    <a:bodyPr/>
                    <a:lstStyle/>
                    <a:p>
                      <a:pPr lvl="0" indent="0" marL="0">
                        <a:buNone/>
                      </a:pPr>
                      <a:r>
                        <a:rPr b="1"/>
                        <a:t>Lecture Hours and Days</a:t>
                      </a:r>
                    </a:p>
                  </a:txBody>
                </a:tc>
                <a:tc>
                  <a:txBody>
                    <a:bodyPr/>
                    <a:lstStyle/>
                    <a:p>
                      <a:pPr lvl="0" indent="0" marL="0">
                        <a:buNone/>
                      </a:pPr>
                      <a:r>
                        <a:rPr/>
                        <a:t>Wednesday 09:00 - 12:00 (Theory) / Thursday 13:00 - 14:30 (Lab)</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İİBF-414 (Level-4)</a:t>
                      </a:r>
                    </a:p>
                  </a:txBody>
                  <a:tcPr/>
                </a:tc>
              </a:tr>
              <a:tr h="0">
                <a:tc>
                  <a:txBody>
                    <a:bodyPr/>
                    <a:lstStyle/>
                    <a:p>
                      <a:pPr lvl="0" indent="0" marL="0">
                        <a:buNone/>
                      </a:pPr>
                      <a:r>
                        <a:rPr b="1"/>
                        <a:t>Office Hours</a:t>
                      </a:r>
                    </a:p>
                  </a:txBody>
                </a:tc>
                <a:tc>
                  <a:txBody>
                    <a:bodyPr/>
                    <a:lstStyle/>
                    <a:p>
                      <a:pPr lvl="0" indent="0" marL="0">
                        <a:buNone/>
                      </a:pPr>
                      <a:r>
                        <a:rPr/>
                        <a:t>Scheduled through your university account, meetings will take place via Google Meet and are coordinated by request through email. To expedite responses, please initiate your email subject line with the [CE103] tag and maintain a formal, concise, and clear email body.</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TBD</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Course Description</a:t>
            </a:r>
          </a:p>
        </p:txBody>
      </p:sp>
      <p:sp>
        <p:nvSpPr>
          <p:cNvPr id="3" name="Content Placeholder 2"/>
          <p:cNvSpPr>
            <a:spLocks noGrp="1"/>
          </p:cNvSpPr>
          <p:nvPr>
            <p:ph idx="1"/>
          </p:nvPr>
        </p:nvSpPr>
        <p:spPr/>
        <p:txBody>
          <a:bodyPr/>
          <a:lstStyle/>
          <a:p>
            <a:pPr lvl="0" indent="0" marL="0">
              <a:buNone/>
            </a:pPr>
            <a:r>
              <a:rPr/>
              <a:t>The objective of this course is to systematically build foundational skills in algorithms and programming, aimed at enhancing students’ career prospects. The instructional approach focuses on the transfer of expert knowledge while guiding students in identifying effective learning techniques and practical applications within the realm of algorithms and programming. Emphasis is placed on hands-on projects and applications, fortifying the learning experience through practice over pure theory. The course covers functional programming in C, C++, C#, and Java, utilizing the latest development environments.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Programming-I</dc:title>
  <dc:creator>Author: Asst. Prof. Dr. Uğur CORUH</dc:creator>
  <cp:keywords/>
  <dcterms:created xsi:type="dcterms:W3CDTF">2023-10-02T00:01:49Z</dcterms:created>
  <dcterms:modified xsi:type="dcterms:W3CDTF">2023-10-02T00:01:49Z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Programming-I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