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9" Type="http://schemas.openxmlformats.org/officeDocument/2006/relationships/viewProps" Target="viewProps.xml" /><Relationship Id="rId48" Type="http://schemas.openxmlformats.org/officeDocument/2006/relationships/presProps" Target="presProps.xml" /><Relationship Id="rId1" Type="http://schemas.openxmlformats.org/officeDocument/2006/relationships/slideMaster" Target="slideMasters/slideMaster1.xml" /><Relationship Id="rId51" Type="http://schemas.openxmlformats.org/officeDocument/2006/relationships/tableStyles" Target="tableStyles.xml" /><Relationship Id="rId5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yllabus.tr.md_doc.pdf" TargetMode="External" /><Relationship Id="rId3" Type="http://schemas.openxmlformats.org/officeDocument/2006/relationships/hyperlink" Target="syllabus.tr.md_slide.pdf" TargetMode="External" /><Relationship Id="rId4" Type="http://schemas.openxmlformats.org/officeDocument/2006/relationships/hyperlink" Target="syllabus.tr.md_slide.pptx"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CE103 Algorithms and Programming-I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Detailed Syllabus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 Course Learning Outcomes</a:t>
            </a:r>
          </a:p>
        </p:txBody>
      </p:sp>
      <p:sp>
        <p:nvSpPr>
          <p:cNvPr id="3" name="Content Placeholder 2"/>
          <p:cNvSpPr>
            <a:spLocks noGrp="1"/>
          </p:cNvSpPr>
          <p:nvPr>
            <p:ph idx="1"/>
          </p:nvPr>
        </p:nvSpPr>
        <p:spPr/>
        <p:txBody>
          <a:bodyPr/>
          <a:lstStyle/>
          <a:p>
            <a:pPr lvl="0" indent="0" marL="0">
              <a:buNone/>
            </a:pPr>
            <a:r>
              <a:rPr/>
              <a:t>After completing this course satisfactorily, a student will be able to:</a:t>
            </a:r>
          </a:p>
          <a:p>
            <a:pPr lvl="0"/>
            <a:r>
              <a:rPr/>
              <a:t>Understand a software developer’s road map and qualifications.</a:t>
            </a:r>
          </a:p>
          <a:p>
            <a:pPr lvl="0"/>
            <a:r>
              <a:rPr/>
              <a:t>Use different types of development environments to build applications.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the relation between real-life problems and their programming practices.</a:t>
            </a:r>
          </a:p>
          <a:p>
            <a:pPr lvl="0"/>
            <a:r>
              <a:rPr/>
              <a:t>Use language features in C, C++, C#, and Java for functional programming and evaluate their relative benefits.</a:t>
            </a:r>
          </a:p>
          <a:p>
            <a:pPr lvl="0"/>
            <a:r>
              <a:rPr/>
              <a:t>Understand application generation flows and outputs in detail, such as binaries and executables.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Use the source code, version management systems, and portals based on GIT</a:t>
            </a:r>
          </a:p>
          <a:p>
            <a:pPr lvl="0"/>
            <a:r>
              <a:rPr/>
              <a:t>Work on the remote systems with remote connection tools.</a:t>
            </a:r>
          </a:p>
          <a:p>
            <a:pPr lvl="0"/>
            <a:r>
              <a:rPr/>
              <a:t>Use common developer tools that help application developers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Create application libraries such as static, shared libraries for code reusability and functional packaging.</a:t>
            </a:r>
          </a:p>
          <a:p>
            <a:pPr lvl="0"/>
            <a:r>
              <a:rPr/>
              <a:t>Create unit tests for their applications to automate tests for their algorithms.</a:t>
            </a:r>
          </a:p>
          <a:p>
            <a:pPr lvl="0"/>
            <a:r>
              <a:rPr/>
              <a:t>Create console and GUI-based applications for their solutions.</a:t>
            </a:r>
          </a:p>
          <a:p>
            <a:pPr lvl="0"/>
            <a:r>
              <a:rPr/>
              <a:t>Create documentation for their applications.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 Course Topics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Developer Road Map</a:t>
            </a:r>
          </a:p>
          <a:p>
            <a:pPr lvl="0"/>
            <a:r>
              <a:rPr/>
              <a:t>Algorithm Design and Basics</a:t>
            </a:r>
          </a:p>
          <a:p>
            <a:pPr lvl="0"/>
            <a:r>
              <a:rPr/>
              <a:t>Basic Operating System Information for Development Requirement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Basic Remote Connection and Working Know-How</a:t>
            </a:r>
          </a:p>
          <a:p>
            <a:pPr lvl="0"/>
            <a:r>
              <a:rPr/>
              <a:t>Source Code Version Management Systems (GIT)</a:t>
            </a:r>
          </a:p>
          <a:p>
            <a:pPr lvl="0"/>
            <a:r>
              <a:rPr/>
              <a:t>Integrated Development Environments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Application Test Automation</a:t>
            </a:r>
          </a:p>
          <a:p>
            <a:pPr lvl="0"/>
            <a:r>
              <a:rPr/>
              <a:t>Application Debugging and Bugfixing</a:t>
            </a:r>
          </a:p>
          <a:p>
            <a:pPr lvl="0"/>
            <a:r>
              <a:rPr/>
              <a:t>Functional Programming (C,C++, C#, Java)</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Continues Integration and Continues Development Processes</a:t>
            </a:r>
          </a:p>
          <a:p>
            <a:pPr lvl="0"/>
            <a:r>
              <a:rPr/>
              <a:t>Software Development Principles</a:t>
            </a:r>
          </a:p>
          <a:p>
            <a:pPr lvl="0"/>
            <a:r>
              <a:rPr/>
              <a:t>Application Documentation Automation</a:t>
            </a:r>
          </a:p>
          <a:p>
            <a:pPr lvl="0"/>
            <a:r>
              <a:rPr/>
              <a:t>Shared and Static Library Development and Test in Cross-Environment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 Textbooks and Required Hardware or Equipment</a:t>
            </a:r>
          </a:p>
        </p:txBody>
      </p:sp>
      <p:sp>
        <p:nvSpPr>
          <p:cNvPr id="3" name="Content Placeholder 2"/>
          <p:cNvSpPr>
            <a:spLocks noGrp="1"/>
          </p:cNvSpPr>
          <p:nvPr>
            <p:ph idx="1"/>
          </p:nvPr>
        </p:nvSpPr>
        <p:spPr/>
        <p:txBody>
          <a:bodyPr/>
          <a:lstStyle/>
          <a:p>
            <a:pPr lvl="0" indent="0" marL="0">
              <a:buNone/>
            </a:pPr>
            <a:r>
              <a:rPr/>
              <a:t>This course does not require a coursebook. If necessary, you can use the following books and open-source online resources.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Recep Tayyip Erdogan University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2012. C How to Program (7th. ed.). Prentice Hall Press, USA.</a:t>
            </a:r>
          </a:p>
          <a:p>
            <a:pPr lvl="0"/>
            <a:r>
              <a:rPr i="1"/>
              <a:t>Intro to Java Programming, Comprehensive Version (10th Edition) 10th Edition by Y. Daniel Liang</a:t>
            </a:r>
          </a:p>
          <a:p>
            <a:pPr lvl="0"/>
            <a:r>
              <a:rPr i="1"/>
              <a:t>Introduction to Algorithms, Third Edition By Thomas H. Cormen, Charles E. Leiserson, Ronald L. Rivest, and Clifford Stein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Problem Solving and Program Design in C, J.R. Hanly, and E.B. Koffman, 6th Edition.</a:t>
            </a:r>
          </a:p>
          <a:p>
            <a:pPr lvl="0"/>
            <a:r>
              <a:rPr i="1"/>
              <a:t>Robert Sedgewick and Kevin Wayne. 2011. Algorithms (4th. ed.). Addison-Wesley Professional.</a:t>
            </a:r>
          </a:p>
          <a:p>
            <a:pPr lvl="0"/>
            <a:r>
              <a:rPr i="1"/>
              <a:t>Harvey M. Deitel and Paul J. Deitel. 2001. Java How to Program (4th. ed.). Prentice Hall PTR, USA.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2016. Visual C# How to Program (6th. ed.). Pearson.</a:t>
            </a:r>
          </a:p>
          <a:p>
            <a:pPr lvl="0"/>
            <a:r>
              <a:rPr i="1"/>
              <a:t>Additional Books TBD</a:t>
            </a:r>
          </a:p>
          <a:p>
            <a:pPr lvl="0" indent="0" marL="0">
              <a:buNone/>
            </a:pPr>
            <a:r>
              <a:rPr/>
              <a:t>During this course, you should have a laptop for programming practices. You will have your development environment, and you will use this for examination and assignments also classroom practices.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 Grading System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Midterm and Final grades will be calculated with the weighted average of the project or homework-based examinations. Midterm grades will be calculated between term beginning to the midterm week, and Final grades will be calculated between Midterm and Final week homeworks or projects as follow</a:t>
                </a:r>
              </a:p>
              <a:p>
                <a:pPr lvl="0" indent="0" marL="0">
                  <a:buNone/>
                </a:pPr>
                <a14:m>
                  <m:oMathPara xmlns:m="http://schemas.openxmlformats.org/officeDocument/2006/math">
                    <m:oMathParaPr>
                      <m:jc m:val="center"/>
                    </m:oMathParaPr>
                    <m:oMath>
                      <m:sSub>
                        <m:e>
                          <m:r>
                            <m:t>a</m:t>
                          </m:r>
                        </m:e>
                        <m:sub>
                          <m:r>
                            <m:t>n</m:t>
                          </m:r>
                        </m:sub>
                      </m:sSub>
                      <m:r>
                        <m:rPr>
                          <m:sty m:val="p"/>
                        </m:rPr>
                        <m:t>=</m:t>
                      </m:r>
                      <m:r>
                        <m:rPr>
                          <m:nor/>
                          <m:sty m:val="p"/>
                        </m:rPr>
                        <m:t>Homework or Project Weight</m:t>
                      </m:r>
                    </m:oMath>
                  </m:oMathPara>
                </a14:m>
              </a:p>
              <a:p>
                <a:pPr lvl="0" indent="0" marL="0">
                  <a:buNone/>
                </a:pPr>
                <a14:m>
                  <m:oMathPara xmlns:m="http://schemas.openxmlformats.org/officeDocument/2006/math">
                    <m:oMathParaPr>
                      <m:jc m:val="center"/>
                    </m:oMathParaPr>
                    <m:oMath>
                      <m:r>
                        <m:t>H</m:t>
                      </m:r>
                      <m:sSub>
                        <m:e>
                          <m:r>
                            <m:t>W</m:t>
                          </m:r>
                        </m:e>
                        <m:sub>
                          <m:r>
                            <m:t>n</m:t>
                          </m:r>
                        </m:sub>
                      </m:sSub>
                      <m:r>
                        <m:rPr>
                          <m:sty m:val="p"/>
                        </m:rPr>
                        <m:t>=</m:t>
                      </m:r>
                      <m:r>
                        <m:rPr>
                          <m:nor/>
                          <m:sty m:val="p"/>
                        </m:rPr>
                        <m:t>Homework or Project Points</m:t>
                      </m:r>
                    </m:oMath>
                  </m:oMathPara>
                </a14:m>
              </a:p>
              <a:p>
                <a:pPr lvl="0" indent="0" marL="0">
                  <a:buNone/>
                </a:pPr>
                <a14:m>
                  <m:oMathPara xmlns:m="http://schemas.openxmlformats.org/officeDocument/2006/math">
                    <m:oMathParaPr>
                      <m:jc m:val="center"/>
                    </m:oMathParaPr>
                    <m:oMath>
                      <m:r>
                        <m:t>n</m:t>
                      </m:r>
                      <m:r>
                        <m:rPr>
                          <m:sty m:val="p"/>
                        </m:rPr>
                        <m:t>=</m:t>
                      </m:r>
                      <m:r>
                        <m:rPr>
                          <m:nor/>
                          <m:sty m:val="p"/>
                        </m:rPr>
                        <m:t>Number of Homework or Project</m:t>
                      </m:r>
                    </m:oMath>
                  </m:oMathPara>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t>G</m:t>
                      </m:r>
                      <m:r>
                        <m:t>r</m:t>
                      </m:r>
                      <m:r>
                        <m:t>a</m:t>
                      </m:r>
                      <m:r>
                        <m:t>d</m:t>
                      </m:r>
                      <m:r>
                        <m:t>e</m:t>
                      </m:r>
                      <m:r>
                        <m:rPr>
                          <m:sty m:val="p"/>
                        </m:rPr>
                        <m:t>=</m:t>
                      </m:r>
                      <m:d>
                        <m:dPr>
                          <m:begChr m:val="("/>
                          <m:endChr m:val=")"/>
                          <m:sepChr m:val=""/>
                          <m:grow/>
                        </m:dPr>
                        <m:e>
                          <m:sSub>
                            <m:e>
                              <m:r>
                                <m:t>a</m:t>
                              </m:r>
                            </m:e>
                            <m:sub>
                              <m:r>
                                <m:t>1</m:t>
                              </m:r>
                            </m:sub>
                          </m:sSub>
                          <m:r>
                            <m:t>H</m:t>
                          </m:r>
                          <m:sSub>
                            <m:e>
                              <m:r>
                                <m:t>W</m:t>
                              </m:r>
                            </m:e>
                            <m:sub>
                              <m:r>
                                <m:t>1</m:t>
                              </m:r>
                            </m:sub>
                          </m:sSub>
                          <m:r>
                            <m:rPr>
                              <m:sty m:val="p"/>
                            </m:rPr>
                            <m:t>+</m:t>
                          </m:r>
                          <m:sSub>
                            <m:e>
                              <m:r>
                                <m:t>a</m:t>
                              </m:r>
                            </m:e>
                            <m:sub>
                              <m:r>
                                <m:t>2</m:t>
                              </m:r>
                            </m:sub>
                          </m:sSub>
                          <m:r>
                            <m:t>H</m:t>
                          </m:r>
                          <m:sSub>
                            <m:e>
                              <m:r>
                                <m:t>W</m:t>
                              </m:r>
                            </m:e>
                            <m:sub>
                              <m:r>
                                <m:t>2</m:t>
                              </m:r>
                            </m:sub>
                          </m:sSub>
                          <m:r>
                            <m:rPr>
                              <m:sty m:val="p"/>
                            </m:rPr>
                            <m:t>+</m:t>
                          </m:r>
                          <m:r>
                            <m:rPr>
                              <m:sty m:val="p"/>
                            </m:rPr>
                            <m:t>.</m:t>
                          </m:r>
                          <m:r>
                            <m:rPr>
                              <m:sty m:val="p"/>
                            </m:rPr>
                            <m:t>.</m:t>
                          </m:r>
                          <m:r>
                            <m:rPr>
                              <m:sty m:val="p"/>
                            </m:rPr>
                            <m:t>.</m:t>
                          </m:r>
                          <m:r>
                            <m:rPr>
                              <m:sty m:val="p"/>
                            </m:rPr>
                            <m:t>+</m:t>
                          </m:r>
                          <m:sSub>
                            <m:e>
                              <m:r>
                                <m:t>a</m:t>
                              </m:r>
                            </m:e>
                            <m:sub>
                              <m:r>
                                <m:t>n</m:t>
                              </m:r>
                            </m:sub>
                          </m:sSub>
                          <m:r>
                            <m:t>H</m:t>
                          </m:r>
                          <m:sSub>
                            <m:e>
                              <m:r>
                                <m:t>W</m:t>
                              </m:r>
                            </m:e>
                            <m:sub>
                              <m:r>
                                <m:t>n</m:t>
                              </m:r>
                            </m:sub>
                          </m:sSub>
                        </m:e>
                      </m:d>
                      <m:r>
                        <m:rPr>
                          <m:sty m:val="p"/>
                        </m:rPr>
                        <m:t>/</m:t>
                      </m:r>
                      <m:r>
                        <m:t>n</m:t>
                      </m:r>
                    </m:oMath>
                  </m:oMathPara>
                </a14:m>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Homework</a:t>
                      </a:r>
                    </a:p>
                  </a:txBody>
                  <a:tcPr/>
                </a:tc>
                <a:tc>
                  <a:txBody>
                    <a:bodyPr/>
                    <a:lstStyle/>
                    <a:p>
                      <a:pPr lvl="0" indent="0" marL="0">
                        <a:buNone/>
                      </a:pPr>
                      <a:r>
                        <a:rPr/>
                        <a:t>Weight</a:t>
                      </a:r>
                    </a:p>
                  </a:txBody>
                  <a:tcPr/>
                </a:tc>
              </a:tr>
              <a:tr h="0">
                <a:tc>
                  <a:txBody>
                    <a:bodyPr/>
                    <a:lstStyle/>
                    <a:p>
                      <a:pPr lvl="0" indent="0" marL="0">
                        <a:buNone/>
                      </a:pPr>
                      <a:r>
                        <a:rPr/>
                        <a:t>Midterm</a:t>
                      </a:r>
                    </a:p>
                  </a:txBody>
                </a:tc>
                <a:tc>
                  <a:txBody>
                    <a:bodyPr/>
                    <a:lstStyle/>
                    <a:p>
                      <a:pPr lvl="0" indent="0" marL="0">
                        <a:buNone/>
                      </a:pPr>
                      <a:r>
                        <a:rPr/>
                        <a:t>%40</a:t>
                      </a:r>
                    </a:p>
                  </a:txBody>
                </a:tc>
              </a:tr>
              <a:tr h="0">
                <a:tc>
                  <a:txBody>
                    <a:bodyPr/>
                    <a:lstStyle/>
                    <a:p>
                      <a:pPr lvl="0" indent="0" marL="0">
                        <a:buNone/>
                      </a:pPr>
                      <a:r>
                        <a:rPr/>
                        <a:t>Final</a:t>
                      </a:r>
                    </a:p>
                  </a:txBody>
                </a:tc>
                <a:tc>
                  <a:txBody>
                    <a:bodyPr/>
                    <a:lstStyle/>
                    <a:p>
                      <a:pPr lvl="0" indent="0" marL="0">
                        <a:buNone/>
                      </a:pPr>
                      <a:r>
                        <a:rPr/>
                        <a:t>%60</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Passing Grade</m:t>
                      </m:r>
                      <m:r>
                        <m:rPr>
                          <m:sty m:val="p"/>
                        </m:rPr>
                        <m:t>=</m:t>
                      </m:r>
                      <m:d>
                        <m:dPr>
                          <m:begChr m:val="("/>
                          <m:endChr m:val=")"/>
                          <m:sepChr m:val=""/>
                          <m:grow/>
                        </m:dPr>
                        <m:e>
                          <m:r>
                            <m:t>40</m:t>
                          </m:r>
                          <m:r>
                            <m:rPr>
                              <m:sty m:val="p"/>
                            </m:rPr>
                            <m:t>*</m:t>
                          </m:r>
                          <m:r>
                            <m:t>M</m:t>
                          </m:r>
                          <m:r>
                            <m:t>i</m:t>
                          </m:r>
                          <m:r>
                            <m:t>d</m:t>
                          </m:r>
                          <m:r>
                            <m:t>t</m:t>
                          </m:r>
                          <m:r>
                            <m:t>e</m:t>
                          </m:r>
                          <m:r>
                            <m:t>r</m:t>
                          </m:r>
                          <m:sSub>
                            <m:e>
                              <m:r>
                                <m:t>m</m:t>
                              </m:r>
                            </m:e>
                            <m:sub>
                              <m:r>
                                <m:t>G</m:t>
                              </m:r>
                              <m:r>
                                <m:t>r</m:t>
                              </m:r>
                              <m:r>
                                <m:t>a</m:t>
                              </m:r>
                              <m:r>
                                <m:t>d</m:t>
                              </m:r>
                              <m:r>
                                <m:t>e</m:t>
                              </m:r>
                            </m:sub>
                          </m:sSub>
                          <m:r>
                            <m:rPr>
                              <m:sty m:val="p"/>
                            </m:rPr>
                            <m:t>+</m:t>
                          </m:r>
                          <m:r>
                            <m:t>60</m:t>
                          </m:r>
                          <m:r>
                            <m:rPr>
                              <m:sty m:val="p"/>
                            </m:rPr>
                            <m:t>*</m:t>
                          </m:r>
                          <m:r>
                            <m:t>F</m:t>
                          </m:r>
                          <m:r>
                            <m:t>i</m:t>
                          </m:r>
                          <m:r>
                            <m:t>n</m:t>
                          </m:r>
                          <m:r>
                            <m:t>a</m:t>
                          </m:r>
                          <m:sSub>
                            <m:e>
                              <m:r>
                                <m:t>l</m:t>
                              </m:r>
                            </m:e>
                            <m:sub>
                              <m:r>
                                <m:t>G</m:t>
                              </m:r>
                              <m:r>
                                <m:t>r</m:t>
                              </m:r>
                              <m:r>
                                <m:t>a</m:t>
                              </m:r>
                              <m:r>
                                <m:t>d</m:t>
                              </m:r>
                              <m:r>
                                <m:t>e</m:t>
                              </m:r>
                            </m:sub>
                          </m:sSub>
                        </m:e>
                      </m:d>
                      <m:r>
                        <m:rPr>
                          <m:sty m:val="p"/>
                        </m:rPr>
                        <m:t>/</m:t>
                      </m:r>
                      <m:r>
                        <m:t>100</m:t>
                      </m:r>
                    </m:oMath>
                  </m:oMathPara>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 Instructional Strategies and Methods</a:t>
            </a:r>
          </a:p>
        </p:txBody>
      </p:sp>
      <p:sp>
        <p:nvSpPr>
          <p:cNvPr id="3" name="Content Placeholder 2"/>
          <p:cNvSpPr>
            <a:spLocks noGrp="1"/>
          </p:cNvSpPr>
          <p:nvPr>
            <p:ph idx="1"/>
          </p:nvPr>
        </p:nvSpPr>
        <p:spPr/>
        <p:txBody>
          <a:bodyPr/>
          <a:lstStyle/>
          <a:p>
            <a:pPr lvl="0" indent="0" marL="0">
              <a:buNone/>
            </a:pPr>
            <a:r>
              <a:rPr/>
              <a:t>The basic teaching method of this course will be planned to be face-to-face in the classroom, and support resources, homeworks, and announcements will be shared over google classroom. Students are expected to be in the university. This responsibility is very important to complete this course with success. If pandemic situation changes and distance education is required during this course, this course will be done using synchronous and asynchronous distance education methods. In this scenario, students are expected to be in the online platform, zoom, or meet at the time specified in the course schedule. Attendance will be taken.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 Late Homework</a:t>
            </a:r>
          </a:p>
        </p:txBody>
      </p:sp>
      <p:sp>
        <p:nvSpPr>
          <p:cNvPr id="3" name="Content Placeholder 2"/>
          <p:cNvSpPr>
            <a:spLocks noGrp="1"/>
          </p:cNvSpPr>
          <p:nvPr>
            <p:ph idx="1"/>
          </p:nvPr>
        </p:nvSpPr>
        <p:spPr/>
        <p:txBody>
          <a:bodyPr/>
          <a:lstStyle/>
          <a:p>
            <a:pPr lvl="0" indent="0" marL="0">
              <a:buNone/>
            </a:pPr>
            <a:r>
              <a:rPr/>
              <a:t>Throughout the semester, assignments must be submitted as specified by the announced deadline. Your grade will be reduced by 10% of the full points for each calendar day for overdue assignments.</a:t>
            </a:r>
          </a:p>
          <a:p>
            <a:pPr lvl="0" indent="0" marL="0">
              <a:buNone/>
            </a:pPr>
            <a:r>
              <a:rPr/>
              <a:t>Overdue assignments will not be accepted after three (3) days.</a:t>
            </a:r>
          </a:p>
          <a:p>
            <a:pPr lvl="0" indent="0" marL="0">
              <a:buNone/>
            </a:pPr>
            <a:r>
              <a:rPr/>
              <a:t>Unexpected situations must be reported to the instructor for late homeworks by students.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 Course Platform and Communication</a:t>
            </a:r>
          </a:p>
        </p:txBody>
      </p:sp>
      <p:sp>
        <p:nvSpPr>
          <p:cNvPr id="3" name="Content Placeholder 2"/>
          <p:cNvSpPr>
            <a:spLocks noGrp="1"/>
          </p:cNvSpPr>
          <p:nvPr>
            <p:ph idx="1"/>
          </p:nvPr>
        </p:nvSpPr>
        <p:spPr/>
        <p:txBody>
          <a:bodyPr/>
          <a:lstStyle/>
          <a:p>
            <a:pPr lvl="0" indent="0" marL="0">
              <a:buNone/>
            </a:pPr>
            <a:r>
              <a:rPr/>
              <a:t>Google Classroom will be used as a course learning management system. All electronic resources and announcements about the course will be shared on this platform. It is very important to check the course page daily, access the necessary resources and announcements, and communicate with the instructor as you needed to complete the course with success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 Academic Integrity, Plagiarism &amp; Cheating</a:t>
            </a:r>
          </a:p>
        </p:txBody>
      </p:sp>
      <p:sp>
        <p:nvSpPr>
          <p:cNvPr id="3" name="Content Placeholder 2"/>
          <p:cNvSpPr>
            <a:spLocks noGrp="1"/>
          </p:cNvSpPr>
          <p:nvPr>
            <p:ph idx="1"/>
          </p:nvPr>
        </p:nvSpPr>
        <p:spPr/>
        <p:txBody>
          <a:bodyPr/>
          <a:lstStyle/>
          <a:p>
            <a:pPr lvl="0" indent="0" marL="0">
              <a:buNone/>
            </a:pPr>
            <a:r>
              <a:rPr/>
              <a:t>Academic Integrity is one of the most important principles of RTEÜ University. Anyone who breaches the principles of academic honesty is severely punished.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Faculty of Engineering and Architecture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natural to interact with classmates and others to “study together”. It may also be the case where a student asks to help from someone else, paid or unpaid, better understand a difficult topic or a whole course. However, what is the borderline between “studying together” or “taking private lessons” and “academic dishonesty”? When is it plagiarism, when is it cheating?</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obvious that looking at another student’s paper or any source other than what is allowed during the exam is cheating and will be punished. However, it is known that many students come to university with very little experience concerning what is acceptable and what counts as “copying”, especially for assignments.</a:t>
            </a:r>
          </a:p>
          <a:p>
            <a:pPr lvl="0" indent="0" marL="0">
              <a:buNone/>
            </a:pPr>
            <a:r>
              <a:rPr/>
              <a:t>The following are attempted as guidelines for the Faculty of Engineering and Architecture students to highlight the philosophy of academic honesty for assignments for which the student will be graded. Should a situation arise which is not described below, the student is advised to ask the instructor or assistant of the course whether what they intend to do would remain within the framework of academic honesty or not.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 What is acceptable when preparing an assignment?</a:t>
            </a:r>
          </a:p>
          <a:p>
            <a:pPr lvl="0"/>
            <a:r>
              <a:rPr/>
              <a:t>Communicating with classmates about the assignment to understand it better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Putting ideas, quotes, paragraphs, small pieces of code (snippets) that you find online or elsewhere into your assignment, provided that</a:t>
            </a:r>
          </a:p>
          <a:p>
            <a:pPr lvl="1"/>
            <a:r>
              <a:rPr/>
              <a:t>these are not themselves the whole solution to the assignment,</a:t>
            </a:r>
          </a:p>
          <a:p>
            <a:pPr lvl="1"/>
            <a:r>
              <a:rPr/>
              <a:t>you cite the origins of these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Asking sources for help in guiding you for the English language content of your assignment.</a:t>
            </a:r>
          </a:p>
          <a:p>
            <a:pPr lvl="0"/>
            <a:r>
              <a:rPr/>
              <a:t>Sharing small pieces of your assignment in the classroom to create a class discussion on some controversial topics.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Turning to the web or elsewhere for instructions, references, and solutions to technical difficulties, but not for direct answers to the assignment</a:t>
            </a:r>
          </a:p>
          <a:p>
            <a:pPr lvl="0"/>
            <a:r>
              <a:rPr/>
              <a:t>Discuss solutions to assignments with others using diagrams or summarized statements but not actual text or code.</a:t>
            </a:r>
          </a:p>
          <a:p>
            <a:pPr lvl="0"/>
            <a:r>
              <a:rPr/>
              <a:t>Working with (and even paying) a tutor to help you with the course, provided the tutor does not do your assignment for you.</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 What is not acceptable?</a:t>
            </a:r>
          </a:p>
          <a:p>
            <a:pPr lvl="0"/>
            <a:r>
              <a:rPr/>
              <a:t>Ask a classmate to see their solution to a problem before submitting your own.</a:t>
            </a:r>
          </a:p>
          <a:p>
            <a:pPr lvl="0"/>
            <a:r>
              <a:rPr/>
              <a:t>Failing to cite the origins of any text (or code for programming courses) that you discover outside of the course’s lessons and integrate into your work</a:t>
            </a:r>
          </a:p>
          <a:p>
            <a:pPr lvl="0"/>
            <a:r>
              <a:rPr/>
              <a:t>Giving or showing a classmate your solution to a problem when the classmate is struggling to solve it.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 Expectations</a:t>
            </a:r>
          </a:p>
        </p:txBody>
      </p:sp>
      <p:sp>
        <p:nvSpPr>
          <p:cNvPr id="3" name="Content Placeholder 2"/>
          <p:cNvSpPr>
            <a:spLocks noGrp="1"/>
          </p:cNvSpPr>
          <p:nvPr>
            <p:ph idx="1"/>
          </p:nvPr>
        </p:nvSpPr>
        <p:spPr/>
        <p:txBody>
          <a:bodyPr/>
          <a:lstStyle/>
          <a:p>
            <a:pPr lvl="0" indent="0" marL="0">
              <a:buNone/>
            </a:pPr>
            <a:r>
              <a:rPr/>
              <a:t>You are expected to attend classes on time by completing weekly course requirements (readings and assignments) during the semester. The main communication channel between the instructor and the students will be emailed. Please send your questions to the instructor’s email address about the course via the email address provided to you by the university. </a:t>
            </a:r>
            <a:r>
              <a:rPr b="1" i="1"/>
              <a:t>Ensure that you include the course name in the subject field of your message and your name in the text field</a:t>
            </a:r>
            <a:r>
              <a:rPr/>
              <a:t>. In addition, the instructor will contact you via email if necessary. For this reason, it is very important to check your email address every day for healthy communication.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 Lecture Content and Syllabus Updates</a:t>
            </a:r>
          </a:p>
        </p:txBody>
      </p:sp>
      <p:sp>
        <p:nvSpPr>
          <p:cNvPr id="3" name="Content Placeholder 2"/>
          <p:cNvSpPr>
            <a:spLocks noGrp="1"/>
          </p:cNvSpPr>
          <p:nvPr>
            <p:ph idx="1"/>
          </p:nvPr>
        </p:nvSpPr>
        <p:spPr/>
        <p:txBody>
          <a:bodyPr/>
          <a:lstStyle/>
          <a:p>
            <a:pPr lvl="0" indent="0" marL="0">
              <a:buNone/>
            </a:pPr>
            <a:r>
              <a:rPr/>
              <a:t>If deemed necessary, changes in the lecture content or course schedule can be made. If any changes are made in the scope of this document, the instructor will inform you about this.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Schedule Overview</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Weeks</a:t>
                      </a:r>
                    </a:p>
                  </a:txBody>
                  <a:tcPr/>
                </a:tc>
                <a:tc>
                  <a:txBody>
                    <a:bodyPr/>
                    <a:lstStyle/>
                    <a:p>
                      <a:pPr lvl="0" indent="0" marL="0" algn="l">
                        <a:buNone/>
                      </a:pPr>
                      <a:r>
                        <a:rPr/>
                        <a:t>Dates</a:t>
                      </a:r>
                    </a:p>
                  </a:txBody>
                  <a:tcPr/>
                </a:tc>
                <a:tc>
                  <a:txBody>
                    <a:bodyPr/>
                    <a:lstStyle/>
                    <a:p>
                      <a:pPr lvl="0" indent="0" marL="0" algn="l">
                        <a:buNone/>
                      </a:pPr>
                      <a:r>
                        <a:rPr/>
                        <a:t>Subjects</a:t>
                      </a:r>
                    </a:p>
                  </a:txBody>
                  <a:tcPr/>
                </a:tc>
                <a:tc>
                  <a:txBody>
                    <a:bodyPr/>
                    <a:lstStyle/>
                    <a:p>
                      <a:pPr lvl="0" indent="0" marL="0" algn="l">
                        <a:buNone/>
                      </a:pPr>
                      <a:r>
                        <a:rPr/>
                        <a:t>Other Tasks</a:t>
                      </a:r>
                    </a:p>
                  </a:txBody>
                  <a:tcPr/>
                </a:tc>
              </a:tr>
              <a:tr h="0">
                <a:tc>
                  <a:txBody>
                    <a:bodyPr/>
                    <a:lstStyle/>
                    <a:p>
                      <a:pPr lvl="0" indent="0" marL="0" algn="l">
                        <a:buNone/>
                      </a:pPr>
                      <a:r>
                        <a:rPr/>
                        <a:t>Week 1</a:t>
                      </a:r>
                    </a:p>
                  </a:txBody>
                </a:tc>
                <a:tc>
                  <a:txBody>
                    <a:bodyPr/>
                    <a:lstStyle/>
                    <a:p>
                      <a:pPr lvl="0" indent="0" marL="0" algn="l">
                        <a:buNone/>
                      </a:pPr>
                      <a:r>
                        <a:rPr/>
                        <a:t>04.10.2023 05.10.2023</a:t>
                      </a:r>
                    </a:p>
                  </a:txBody>
                </a:tc>
                <a:tc>
                  <a:txBody>
                    <a:bodyPr/>
                    <a:lstStyle/>
                    <a:p>
                      <a:pPr lvl="0" indent="0" marL="0" algn="l">
                        <a:buNone/>
                      </a:pPr>
                      <a:r>
                        <a:rPr/>
                        <a:t>Course Plan and Communication,Grading System, Assignments, and Exams,Computer Engineering Job Qualifications and Road Map,Google Search Basics,Programming Introduction (Operating System Basics, Computer Network Basics, Numerical System Basics, Character Sets)</a:t>
                      </a:r>
                    </a:p>
                  </a:txBody>
                </a:tc>
                <a:tc>
                  <a:txBody>
                    <a:bodyPr/>
                    <a:lstStyle/>
                    <a:p>
                      <a:pPr lvl="0" indent="0" marL="0" algn="l">
                        <a:buNone/>
                      </a:pPr>
                      <a:r>
                        <a:rPr/>
                        <a:t>TBD</a:t>
                      </a:r>
                    </a:p>
                  </a:txBody>
                </a:tc>
              </a:tr>
              <a:tr h="0">
                <a:tc>
                  <a:txBody>
                    <a:bodyPr/>
                    <a:lstStyle/>
                    <a:p>
                      <a:pPr lvl="0" indent="0" marL="0" algn="l">
                        <a:buNone/>
                      </a:pPr>
                      <a:r>
                        <a:rPr/>
                        <a:t>Week 2</a:t>
                      </a:r>
                    </a:p>
                  </a:txBody>
                </a:tc>
                <a:tc>
                  <a:txBody>
                    <a:bodyPr/>
                    <a:lstStyle/>
                    <a:p>
                      <a:pPr lvl="0" indent="0" marL="0" algn="l">
                        <a:buNone/>
                      </a:pPr>
                      <a:r>
                        <a:rPr/>
                        <a:t>11.10.2023 12.10.2023</a:t>
                      </a:r>
                    </a:p>
                  </a:txBody>
                </a:tc>
                <a:tc>
                  <a:txBody>
                    <a:bodyPr/>
                    <a:lstStyle/>
                    <a:p>
                      <a:pPr lvl="0" indent="0" marL="0" algn="l">
                        <a:buNone/>
                      </a:pPr>
                      <a:r>
                        <a:rPr/>
                        <a:t>Algorithm Basics, Flowgorithm, Pseudocode, Programming Environment Setup and Configuration for C, C++, Java, and C#, Common Developer Tools, Online Programming Envoriments</a:t>
                      </a:r>
                    </a:p>
                  </a:txBody>
                </a:tc>
                <a:tc>
                  <a:txBody>
                    <a:bodyPr/>
                    <a:lstStyle/>
                    <a:p>
                      <a:pPr lvl="0" indent="0" marL="0" algn="l">
                        <a:buNone/>
                      </a:pPr>
                      <a:r>
                        <a:rPr/>
                        <a:t>TBD</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a:t>
            </a:r>
          </a:p>
        </p:txBody>
      </p:sp>
      <p:sp>
        <p:nvSpPr>
          <p:cNvPr id="3" name="Content Placeholder 2"/>
          <p:cNvSpPr>
            <a:spLocks noGrp="1"/>
          </p:cNvSpPr>
          <p:nvPr>
            <p:ph idx="1"/>
          </p:nvPr>
        </p:nvSpPr>
        <p:spPr/>
        <p:txBody>
          <a:bodyPr/>
          <a:lstStyle/>
          <a:p>
            <a:pPr lvl="0" indent="0" marL="0">
              <a:spcBef>
                <a:spcPts val="3000"/>
              </a:spcBef>
              <a:buNone/>
            </a:pPr>
            <a:r>
              <a:rPr b="1"/>
              <a:t>CE103 Algorithms and Programming-I</a:t>
            </a:r>
          </a:p>
          <a:p>
            <a:pPr lvl="0" indent="0" marL="0">
              <a:spcBef>
                <a:spcPts val="3000"/>
              </a:spcBef>
              <a:buNone/>
            </a:pPr>
            <a:r>
              <a:rPr b="1"/>
              <a:t>Syllabus</a:t>
            </a:r>
          </a:p>
          <a:p>
            <a:pPr lvl="0" indent="0" marL="0">
              <a:spcBef>
                <a:spcPts val="3000"/>
              </a:spcBef>
              <a:buNone/>
            </a:pPr>
            <a:r>
              <a:rPr b="1"/>
              <a:t>Fall Semester, 2023-2024</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 3</a:t>
                      </a:r>
                    </a:p>
                  </a:txBody>
                  <a:tcPr/>
                </a:tc>
                <a:tc>
                  <a:txBody>
                    <a:bodyPr/>
                    <a:lstStyle/>
                    <a:p>
                      <a:pPr lvl="0" indent="0" marL="0" algn="l">
                        <a:buNone/>
                      </a:pPr>
                      <a:r>
                        <a:rPr/>
                        <a:t>18.10.2023 19.10.2023</a:t>
                      </a:r>
                    </a:p>
                  </a:txBody>
                  <a:tcPr/>
                </a:tc>
                <a:tc>
                  <a:txBody>
                    <a:bodyPr/>
                    <a:lstStyle/>
                    <a:p>
                      <a:pPr lvl="0" indent="0" marL="0" algn="l">
                        <a:buNone/>
                      </a:pPr>
                      <a:r>
                        <a:rPr/>
                        <a:t>Source Code Sharing and Version Management.</a:t>
                      </a:r>
                    </a:p>
                  </a:txBody>
                  <a:tcPr/>
                </a:tc>
                <a:tc>
                  <a:txBody>
                    <a:bodyPr/>
                    <a:lstStyle/>
                    <a:p>
                      <a:pPr lvl="0" indent="0" marL="0" algn="l">
                        <a:buNone/>
                      </a:pPr>
                      <a:r>
                        <a:rPr/>
                        <a:t>TBD</a:t>
                      </a:r>
                    </a:p>
                  </a:txBody>
                  <a:tcPr/>
                </a:tc>
              </a:tr>
              <a:tr h="0">
                <a:tc>
                  <a:txBody>
                    <a:bodyPr/>
                    <a:lstStyle/>
                    <a:p>
                      <a:pPr lvl="0" indent="0" marL="0" algn="l">
                        <a:buNone/>
                      </a:pPr>
                      <a:r>
                        <a:rPr/>
                        <a:t>Week 4</a:t>
                      </a:r>
                    </a:p>
                  </a:txBody>
                </a:tc>
                <a:tc>
                  <a:txBody>
                    <a:bodyPr/>
                    <a:lstStyle/>
                    <a:p>
                      <a:pPr lvl="0" indent="0" marL="0" algn="l">
                        <a:buNone/>
                      </a:pPr>
                      <a:r>
                        <a:rPr/>
                        <a:t>25.10.2023 26.10.2023</a:t>
                      </a:r>
                    </a:p>
                  </a:txBody>
                </a:tc>
                <a:tc>
                  <a:txBody>
                    <a:bodyPr/>
                    <a:lstStyle/>
                    <a:p>
                      <a:pPr lvl="0" indent="0" marL="0" algn="l">
                        <a:buNone/>
                      </a:pPr>
                      <a:r>
                        <a:rPr/>
                        <a:t>Shared Library Development and Application Test Automation for C, C++, C# and Java, TDD (Test Driven Development)</a:t>
                      </a:r>
                    </a:p>
                  </a:txBody>
                </a:tc>
                <a:tc>
                  <a:txBody>
                    <a:bodyPr/>
                    <a:lstStyle/>
                    <a:p>
                      <a:pPr lvl="0" indent="0" marL="0" algn="l">
                        <a:buNone/>
                      </a:pPr>
                      <a:r>
                        <a:rPr/>
                        <a:t>TBD</a:t>
                      </a:r>
                    </a:p>
                  </a:txBody>
                </a:tc>
              </a:tr>
              <a:tr h="0">
                <a:tc>
                  <a:txBody>
                    <a:bodyPr/>
                    <a:lstStyle/>
                    <a:p>
                      <a:pPr lvl="0" indent="0" marL="0" algn="l">
                        <a:buNone/>
                      </a:pPr>
                      <a:r>
                        <a:rPr/>
                        <a:t>Week 5</a:t>
                      </a:r>
                    </a:p>
                  </a:txBody>
                </a:tc>
                <a:tc>
                  <a:txBody>
                    <a:bodyPr/>
                    <a:lstStyle/>
                    <a:p>
                      <a:pPr lvl="0" indent="0" marL="0" algn="l">
                        <a:buNone/>
                      </a:pPr>
                      <a:r>
                        <a:rPr/>
                        <a:t>01.11.2023 02.11.2023</a:t>
                      </a:r>
                    </a:p>
                  </a:txBody>
                </a:tc>
                <a:tc>
                  <a:txBody>
                    <a:bodyPr/>
                    <a:lstStyle/>
                    <a:p>
                      <a:pPr lvl="0" indent="0" marL="0" algn="l">
                        <a:buNone/>
                      </a:pPr>
                      <a:r>
                        <a:rPr/>
                        <a:t>C Functional Console Programming</a:t>
                      </a:r>
                    </a:p>
                  </a:txBody>
                </a:tc>
                <a:tc>
                  <a:txBody>
                    <a:bodyPr/>
                    <a:lstStyle/>
                    <a:p>
                      <a:endParaRPr/>
                    </a:p>
                  </a:txBody>
                </a:tc>
              </a:tr>
            </a:tbl>
          </a:graphicData>
        </a:graphic>
      </p:graphicFrame>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Week-6</a:t>
                      </a:r>
                    </a:p>
                  </a:txBody>
                  <a:tcPr/>
                </a:tc>
                <a:tc>
                  <a:txBody>
                    <a:bodyPr/>
                    <a:lstStyle/>
                    <a:p>
                      <a:pPr lvl="0" indent="0" marL="0" algn="l">
                        <a:buNone/>
                      </a:pPr>
                      <a:r>
                        <a:rPr/>
                        <a:t>08.11.2023 09.11.2023</a:t>
                      </a:r>
                    </a:p>
                  </a:txBody>
                  <a:tcPr/>
                </a:tc>
                <a:tc>
                  <a:txBody>
                    <a:bodyPr/>
                    <a:lstStyle/>
                    <a:p>
                      <a:pPr lvl="0" indent="0" marL="0" algn="l">
                        <a:buNone/>
                      </a:pPr>
                      <a:r>
                        <a:rPr/>
                        <a:t>C++ Functional Console Programming</a:t>
                      </a:r>
                    </a:p>
                  </a:txBody>
                  <a:tcPr/>
                </a:tc>
                <a:tc>
                  <a:txBody>
                    <a:bodyPr/>
                    <a:lstStyle/>
                    <a:p>
                      <a:pPr lvl="0" indent="0" marL="0" algn="l">
                        <a:buNone/>
                      </a:pPr>
                      <a:r>
                        <a:rPr/>
                        <a:t>TBD</a:t>
                      </a:r>
                    </a:p>
                  </a:txBody>
                  <a:tcPr/>
                </a:tc>
              </a:tr>
              <a:tr h="0">
                <a:tc>
                  <a:txBody>
                    <a:bodyPr/>
                    <a:lstStyle/>
                    <a:p>
                      <a:pPr lvl="0" indent="0" marL="0" algn="l">
                        <a:buNone/>
                      </a:pPr>
                      <a:r>
                        <a:rPr/>
                        <a:t>Week-7</a:t>
                      </a:r>
                    </a:p>
                  </a:txBody>
                </a:tc>
                <a:tc>
                  <a:txBody>
                    <a:bodyPr/>
                    <a:lstStyle/>
                    <a:p>
                      <a:pPr lvl="0" indent="0" marL="0" algn="l">
                        <a:buNone/>
                      </a:pPr>
                      <a:r>
                        <a:rPr/>
                        <a:t>15.11.2023 16.11.2023</a:t>
                      </a:r>
                    </a:p>
                  </a:txBody>
                </a:tc>
                <a:tc>
                  <a:txBody>
                    <a:bodyPr/>
                    <a:lstStyle/>
                    <a:p>
                      <a:pPr lvl="0" indent="0" marL="0" algn="l">
                        <a:buNone/>
                      </a:pPr>
                      <a:r>
                        <a:rPr/>
                        <a:t>C# Functional Console Programming</a:t>
                      </a:r>
                    </a:p>
                  </a:txBody>
                </a:tc>
                <a:tc>
                  <a:txBody>
                    <a:bodyPr/>
                    <a:lstStyle/>
                    <a:p>
                      <a:pPr lvl="0" indent="0" marL="0" algn="l">
                        <a:buNone/>
                      </a:pPr>
                      <a:r>
                        <a:rPr/>
                        <a:t>TBD</a:t>
                      </a:r>
                    </a:p>
                  </a:txBody>
                </a:tc>
              </a:tr>
              <a:tr h="0">
                <a:tc>
                  <a:txBody>
                    <a:bodyPr/>
                    <a:lstStyle/>
                    <a:p>
                      <a:pPr lvl="0" indent="0" marL="0" algn="l">
                        <a:buNone/>
                      </a:pPr>
                      <a:r>
                        <a:rPr/>
                        <a:t>Week-8</a:t>
                      </a:r>
                    </a:p>
                  </a:txBody>
                </a:tc>
                <a:tc>
                  <a:txBody>
                    <a:bodyPr/>
                    <a:lstStyle/>
                    <a:p>
                      <a:pPr lvl="0" indent="0" marL="0" algn="l">
                        <a:buNone/>
                      </a:pPr>
                      <a:r>
                        <a:rPr/>
                        <a:t>TBD</a:t>
                      </a:r>
                    </a:p>
                  </a:txBody>
                </a:tc>
                <a:tc>
                  <a:txBody>
                    <a:bodyPr/>
                    <a:lstStyle/>
                    <a:p>
                      <a:pPr lvl="0" indent="0" marL="0" algn="l">
                        <a:buNone/>
                      </a:pPr>
                      <a:r>
                        <a:rPr b="1"/>
                        <a:t>Midterm</a:t>
                      </a:r>
                    </a:p>
                  </a:txBody>
                </a:tc>
                <a:tc>
                  <a:txBody>
                    <a:bodyPr/>
                    <a:lstStyle/>
                    <a:p>
                      <a:pPr lvl="0" indent="0" marL="0" algn="l">
                        <a:buNone/>
                      </a:pPr>
                      <a:r>
                        <a:rPr/>
                        <a:t>TBD</a:t>
                      </a:r>
                    </a:p>
                  </a:txBody>
                </a:tc>
              </a:tr>
            </a:tbl>
          </a:graphicData>
        </a:graphic>
      </p:graphicFrame>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Week-9</a:t>
                      </a:r>
                    </a:p>
                  </a:txBody>
                  <a:tcPr/>
                </a:tc>
                <a:tc>
                  <a:txBody>
                    <a:bodyPr/>
                    <a:lstStyle/>
                    <a:p>
                      <a:pPr lvl="0" indent="0" marL="0" algn="l">
                        <a:buNone/>
                      </a:pPr>
                      <a:r>
                        <a:rPr/>
                        <a:t>29.11.2023 30.11.2023</a:t>
                      </a:r>
                    </a:p>
                  </a:txBody>
                  <a:tcPr/>
                </a:tc>
                <a:tc>
                  <a:txBody>
                    <a:bodyPr/>
                    <a:lstStyle/>
                    <a:p>
                      <a:pPr lvl="0" indent="0" marL="0" algn="l">
                        <a:buNone/>
                      </a:pPr>
                      <a:r>
                        <a:rPr/>
                        <a:t>Java Functional Console Programming-I</a:t>
                      </a:r>
                    </a:p>
                  </a:txBody>
                  <a:tcPr/>
                </a:tc>
                <a:tc>
                  <a:txBody>
                    <a:bodyPr/>
                    <a:lstStyle/>
                    <a:p>
                      <a:pPr lvl="0" indent="0" marL="0" algn="l">
                        <a:buNone/>
                      </a:pPr>
                      <a:r>
                        <a:rPr/>
                        <a:t>TBD</a:t>
                      </a:r>
                    </a:p>
                  </a:txBody>
                  <a:tcPr/>
                </a:tc>
              </a:tr>
              <a:tr h="0">
                <a:tc>
                  <a:txBody>
                    <a:bodyPr/>
                    <a:lstStyle/>
                    <a:p>
                      <a:pPr lvl="0" indent="0" marL="0" algn="l">
                        <a:buNone/>
                      </a:pPr>
                      <a:r>
                        <a:rPr/>
                        <a:t>Week-10</a:t>
                      </a:r>
                    </a:p>
                  </a:txBody>
                </a:tc>
                <a:tc>
                  <a:txBody>
                    <a:bodyPr/>
                    <a:lstStyle/>
                    <a:p>
                      <a:pPr lvl="0" indent="0" marL="0" algn="l">
                        <a:buNone/>
                      </a:pPr>
                      <a:r>
                        <a:rPr/>
                        <a:t>06.11.2023 07.11.2023</a:t>
                      </a:r>
                    </a:p>
                  </a:txBody>
                </a:tc>
                <a:tc>
                  <a:txBody>
                    <a:bodyPr/>
                    <a:lstStyle/>
                    <a:p>
                      <a:pPr lvl="0" indent="0" marL="0" algn="l">
                        <a:buNone/>
                      </a:pPr>
                      <a:r>
                        <a:rPr/>
                        <a:t>Java Functional Console Programming-II</a:t>
                      </a:r>
                    </a:p>
                  </a:txBody>
                </a:tc>
                <a:tc>
                  <a:txBody>
                    <a:bodyPr/>
                    <a:lstStyle/>
                    <a:p>
                      <a:pPr lvl="0" indent="0" marL="0" algn="l">
                        <a:buNone/>
                      </a:pPr>
                      <a:r>
                        <a:rPr/>
                        <a:t>TBD</a:t>
                      </a:r>
                    </a:p>
                  </a:txBody>
                </a:tc>
              </a:tr>
              <a:tr h="0">
                <a:tc>
                  <a:txBody>
                    <a:bodyPr/>
                    <a:lstStyle/>
                    <a:p>
                      <a:pPr lvl="0" indent="0" marL="0" algn="l">
                        <a:buNone/>
                      </a:pPr>
                      <a:r>
                        <a:rPr/>
                        <a:t>Week-11</a:t>
                      </a:r>
                    </a:p>
                  </a:txBody>
                </a:tc>
                <a:tc>
                  <a:txBody>
                    <a:bodyPr/>
                    <a:lstStyle/>
                    <a:p>
                      <a:pPr lvl="0" indent="0" marL="0" algn="l">
                        <a:buNone/>
                      </a:pPr>
                      <a:r>
                        <a:rPr/>
                        <a:t>13.11.2023 14.11.2023</a:t>
                      </a:r>
                    </a:p>
                  </a:txBody>
                </a:tc>
                <a:tc>
                  <a:txBody>
                    <a:bodyPr/>
                    <a:lstStyle/>
                    <a:p>
                      <a:pPr lvl="0" indent="0" marL="0" algn="l">
                        <a:buNone/>
                      </a:pPr>
                      <a:r>
                        <a:rPr/>
                        <a:t>Java Functional Console Programming-III</a:t>
                      </a:r>
                    </a:p>
                  </a:txBody>
                </a:tc>
                <a:tc>
                  <a:txBody>
                    <a:bodyPr/>
                    <a:lstStyle/>
                    <a:p>
                      <a:pPr lvl="0" indent="0" marL="0" algn="l">
                        <a:buNone/>
                      </a:pPr>
                      <a:r>
                        <a:rPr/>
                        <a:t>TBD</a:t>
                      </a:r>
                    </a:p>
                  </a:txBody>
                </a:tc>
              </a:tr>
            </a:tbl>
          </a:graphicData>
        </a:graphic>
      </p:graphicFrame>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Week-12</a:t>
                      </a:r>
                    </a:p>
                  </a:txBody>
                  <a:tcPr/>
                </a:tc>
                <a:tc>
                  <a:txBody>
                    <a:bodyPr/>
                    <a:lstStyle/>
                    <a:p>
                      <a:pPr lvl="0" indent="0" marL="0" algn="l">
                        <a:buNone/>
                      </a:pPr>
                      <a:r>
                        <a:rPr/>
                        <a:t>20.11.2023 21.11.2023</a:t>
                      </a:r>
                    </a:p>
                  </a:txBody>
                  <a:tcPr/>
                </a:tc>
                <a:tc>
                  <a:txBody>
                    <a:bodyPr/>
                    <a:lstStyle/>
                    <a:p>
                      <a:pPr lvl="0" indent="0" marL="0" algn="l">
                        <a:buNone/>
                      </a:pPr>
                      <a:r>
                        <a:rPr/>
                        <a:t>C / C++ Graphical User Interface (GUI) Programming</a:t>
                      </a:r>
                    </a:p>
                  </a:txBody>
                  <a:tcPr/>
                </a:tc>
                <a:tc>
                  <a:txBody>
                    <a:bodyPr/>
                    <a:lstStyle/>
                    <a:p>
                      <a:pPr lvl="0" indent="0" marL="0" algn="l">
                        <a:buNone/>
                      </a:pPr>
                      <a:r>
                        <a:rPr/>
                        <a:t>TBD</a:t>
                      </a:r>
                    </a:p>
                  </a:txBody>
                  <a:tcPr/>
                </a:tc>
              </a:tr>
              <a:tr h="0">
                <a:tc>
                  <a:txBody>
                    <a:bodyPr/>
                    <a:lstStyle/>
                    <a:p>
                      <a:pPr lvl="0" indent="0" marL="0" algn="l">
                        <a:buNone/>
                      </a:pPr>
                      <a:r>
                        <a:rPr/>
                        <a:t>Week-13</a:t>
                      </a:r>
                    </a:p>
                  </a:txBody>
                </a:tc>
                <a:tc>
                  <a:txBody>
                    <a:bodyPr/>
                    <a:lstStyle/>
                    <a:p>
                      <a:pPr lvl="0" indent="0" marL="0" algn="l">
                        <a:buNone/>
                      </a:pPr>
                      <a:r>
                        <a:rPr/>
                        <a:t>27.11.2023 28.11.2023</a:t>
                      </a:r>
                    </a:p>
                  </a:txBody>
                </a:tc>
                <a:tc>
                  <a:txBody>
                    <a:bodyPr/>
                    <a:lstStyle/>
                    <a:p>
                      <a:pPr lvl="0" indent="0" marL="0" algn="l">
                        <a:buNone/>
                      </a:pPr>
                      <a:r>
                        <a:rPr/>
                        <a:t>C# Graphical User Interface (GUI) Programming-I</a:t>
                      </a:r>
                    </a:p>
                  </a:txBody>
                </a:tc>
                <a:tc>
                  <a:txBody>
                    <a:bodyPr/>
                    <a:lstStyle/>
                    <a:p>
                      <a:pPr lvl="0" indent="0" marL="0" algn="l">
                        <a:buNone/>
                      </a:pPr>
                      <a:r>
                        <a:rPr/>
                        <a:t>TBD</a:t>
                      </a:r>
                    </a:p>
                  </a:txBody>
                </a:tc>
              </a:tr>
              <a:tr h="0">
                <a:tc>
                  <a:txBody>
                    <a:bodyPr/>
                    <a:lstStyle/>
                    <a:p>
                      <a:pPr lvl="0" indent="0" marL="0" algn="l">
                        <a:buNone/>
                      </a:pPr>
                      <a:r>
                        <a:rPr/>
                        <a:t>Week-14</a:t>
                      </a:r>
                    </a:p>
                  </a:txBody>
                </a:tc>
                <a:tc>
                  <a:txBody>
                    <a:bodyPr/>
                    <a:lstStyle/>
                    <a:p>
                      <a:pPr lvl="0" indent="0" marL="0" algn="l">
                        <a:buNone/>
                      </a:pPr>
                      <a:r>
                        <a:rPr/>
                        <a:t>03.12.2023 04.12.2023</a:t>
                      </a:r>
                    </a:p>
                  </a:txBody>
                </a:tc>
                <a:tc>
                  <a:txBody>
                    <a:bodyPr/>
                    <a:lstStyle/>
                    <a:p>
                      <a:pPr lvl="0" indent="0" marL="0" algn="l">
                        <a:buNone/>
                      </a:pPr>
                      <a:r>
                        <a:rPr/>
                        <a:t>C# Graphical User Interface (GUI) Programming-II</a:t>
                      </a:r>
                    </a:p>
                  </a:txBody>
                </a:tc>
                <a:tc>
                  <a:txBody>
                    <a:bodyPr/>
                    <a:lstStyle/>
                    <a:p>
                      <a:pPr lvl="0" indent="0" marL="0" algn="l">
                        <a:buNone/>
                      </a:pPr>
                      <a:r>
                        <a:rPr/>
                        <a:t>TBD</a:t>
                      </a:r>
                    </a:p>
                  </a:txBody>
                </a:tc>
              </a:tr>
            </a:tbl>
          </a:graphicData>
        </a:graphic>
      </p:graphicFrame>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Week-15</a:t>
                      </a:r>
                    </a:p>
                  </a:txBody>
                  <a:tcPr/>
                </a:tc>
                <a:tc>
                  <a:txBody>
                    <a:bodyPr/>
                    <a:lstStyle/>
                    <a:p>
                      <a:pPr lvl="0" indent="0" marL="0" algn="l">
                        <a:buNone/>
                      </a:pPr>
                      <a:r>
                        <a:rPr/>
                        <a:t>10.12.2023 11.12.2023</a:t>
                      </a:r>
                    </a:p>
                  </a:txBody>
                  <a:tcPr/>
                </a:tc>
                <a:tc>
                  <a:txBody>
                    <a:bodyPr/>
                    <a:lstStyle/>
                    <a:p>
                      <a:pPr lvl="0" indent="0" marL="0" algn="l">
                        <a:buNone/>
                      </a:pPr>
                      <a:r>
                        <a:rPr/>
                        <a:t>Java Graphical User Interface Programming</a:t>
                      </a:r>
                    </a:p>
                  </a:txBody>
                  <a:tcPr/>
                </a:tc>
                <a:tc>
                  <a:txBody>
                    <a:bodyPr/>
                    <a:lstStyle/>
                    <a:p>
                      <a:pPr lvl="0" indent="0" marL="0" algn="l">
                        <a:buNone/>
                      </a:pPr>
                      <a:r>
                        <a:rPr/>
                        <a:t>TBD</a:t>
                      </a:r>
                    </a:p>
                  </a:txBody>
                  <a:tcPr/>
                </a:tc>
              </a:tr>
              <a:tr h="0">
                <a:tc>
                  <a:txBody>
                    <a:bodyPr/>
                    <a:lstStyle/>
                    <a:p>
                      <a:pPr lvl="0" indent="0" marL="0" algn="l">
                        <a:buNone/>
                      </a:pPr>
                      <a:r>
                        <a:rPr/>
                        <a:t>Week-16</a:t>
                      </a:r>
                    </a:p>
                  </a:txBody>
                </a:tc>
                <a:tc>
                  <a:txBody>
                    <a:bodyPr/>
                    <a:lstStyle/>
                    <a:p>
                      <a:pPr lvl="0" indent="0" marL="0" algn="l">
                        <a:buNone/>
                      </a:pPr>
                      <a:r>
                        <a:rPr/>
                        <a:t>TBD</a:t>
                      </a:r>
                    </a:p>
                  </a:txBody>
                </a:tc>
                <a:tc>
                  <a:txBody>
                    <a:bodyPr/>
                    <a:lstStyle/>
                    <a:p>
                      <a:pPr lvl="0" indent="0" marL="0" algn="l">
                        <a:buNone/>
                      </a:pPr>
                      <a:r>
                        <a:rPr b="1"/>
                        <a:t>Final</a:t>
                      </a:r>
                    </a:p>
                  </a:txBody>
                </a:tc>
                <a:tc>
                  <a:txBody>
                    <a:bodyPr/>
                    <a:lstStyle/>
                    <a:p>
                      <a:pPr lvl="0" indent="0" marL="0" algn="l">
                        <a:buNone/>
                      </a:pPr>
                      <a:r>
                        <a:rPr/>
                        <a:t>TBD</a:t>
                      </a:r>
                    </a:p>
                  </a:txBody>
                </a:tc>
              </a:tr>
            </a:tbl>
          </a:graphicData>
        </a:graphic>
      </p:graphicFrame>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Bologna Information</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C</m:t>
                    </m:r>
                    <m:r>
                      <m:t>E</m:t>
                    </m:r>
                    <m:r>
                      <m:t>103</m:t>
                    </m:r>
                    <m:r>
                      <m:rPr>
                        <m:sty m:val="p"/>
                      </m:rPr>
                      <m:t>−</m:t>
                    </m:r>
                    <m:r>
                      <m:t>S</m:t>
                    </m:r>
                    <m:r>
                      <m:t>y</m:t>
                    </m:r>
                    <m:r>
                      <m:t>l</m:t>
                    </m:r>
                    <m:r>
                      <m:t>l</m:t>
                    </m:r>
                    <m:r>
                      <m:t>a</m:t>
                    </m:r>
                    <m:r>
                      <m:t>b</m:t>
                    </m:r>
                    <m:r>
                      <m:t>u</m:t>
                    </m:r>
                    <m:r>
                      <m:t>s</m:t>
                    </m:r>
                  </m:oMath>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Instructor</a:t>
                      </a:r>
                    </a:p>
                  </a:txBody>
                  <a:tcPr/>
                </a:tc>
                <a:tc>
                  <a:txBody>
                    <a:bodyPr/>
                    <a:lstStyle/>
                    <a:p>
                      <a:pPr lvl="0" indent="0" marL="0">
                        <a:buNone/>
                      </a:pPr>
                      <a:r>
                        <a:rPr/>
                        <a:t>Asst. Prof. Dr. Uğur CORUH</a:t>
                      </a:r>
                    </a:p>
                  </a:txBody>
                  <a:tcPr/>
                </a:tc>
              </a:tr>
              <a:tr h="0">
                <a:tc>
                  <a:txBody>
                    <a:bodyPr/>
                    <a:lstStyle/>
                    <a:p>
                      <a:pPr lvl="0" indent="0" marL="0">
                        <a:buNone/>
                      </a:pPr>
                      <a:r>
                        <a:rPr b="1"/>
                        <a:t>Contact Information</a:t>
                      </a:r>
                    </a:p>
                  </a:txBody>
                </a:tc>
                <a:tc>
                  <a:txBody>
                    <a:bodyPr/>
                    <a:lstStyle/>
                    <a:p>
                      <a:pPr lvl="0" indent="0" marL="0">
                        <a:buNone/>
                      </a:pPr>
                      <a:r>
                        <a:rPr/>
                        <a:t>ugur.coruh@erdogan.edu.tr</a:t>
                      </a:r>
                    </a:p>
                  </a:txBody>
                </a:tc>
              </a:tr>
              <a:tr h="0">
                <a:tc>
                  <a:txBody>
                    <a:bodyPr/>
                    <a:lstStyle/>
                    <a:p>
                      <a:pPr lvl="0" indent="0" marL="0">
                        <a:buNone/>
                      </a:pPr>
                      <a:r>
                        <a:rPr b="1"/>
                        <a:t>Office No</a:t>
                      </a:r>
                    </a:p>
                  </a:txBody>
                </a:tc>
                <a:tc>
                  <a:txBody>
                    <a:bodyPr/>
                    <a:lstStyle/>
                    <a:p>
                      <a:pPr lvl="0" indent="0" marL="0">
                        <a:buNone/>
                      </a:pPr>
                      <a:r>
                        <a:rPr/>
                        <a:t>F-301</a:t>
                      </a:r>
                    </a:p>
                  </a:txBody>
                </a:tc>
              </a:tr>
              <a:tr h="0">
                <a:tc>
                  <a:txBody>
                    <a:bodyPr/>
                    <a:lstStyle/>
                    <a:p>
                      <a:pPr lvl="0" indent="0" marL="0">
                        <a:buNone/>
                      </a:pPr>
                      <a:r>
                        <a:rPr b="1"/>
                        <a:t>Google Classroom Code</a:t>
                      </a:r>
                    </a:p>
                  </a:txBody>
                </a:tc>
                <a:tc>
                  <a:txBody>
                    <a:bodyPr/>
                    <a:lstStyle/>
                    <a:p>
                      <a:pPr lvl="0" indent="0" marL="0">
                        <a:buNone/>
                      </a:pPr>
                      <a:r>
                        <a:rPr/>
                        <a:t>TBD</a:t>
                      </a:r>
                    </a:p>
                  </a:txBody>
                </a:tc>
              </a:tr>
              <a:tr h="0">
                <a:tc>
                  <a:txBody>
                    <a:bodyPr/>
                    <a:lstStyle/>
                    <a:p>
                      <a:pPr lvl="0" indent="0" marL="0">
                        <a:buNone/>
                      </a:pPr>
                      <a:r>
                        <a:rPr b="1"/>
                        <a:t>Microsoft Teams Code</a:t>
                      </a:r>
                    </a:p>
                  </a:txBody>
                </a:tc>
                <a:tc>
                  <a:txBody>
                    <a:bodyPr/>
                    <a:lstStyle/>
                    <a:p>
                      <a:pPr lvl="0" indent="0" marL="0">
                        <a:buNone/>
                      </a:pPr>
                      <a:r>
                        <a:rPr/>
                        <a:t>etj1k7b</a:t>
                      </a:r>
                    </a:p>
                  </a:txBody>
                </a:tc>
              </a:tr>
              <a:tr h="0">
                <a:tc>
                  <a:txBody>
                    <a:bodyPr/>
                    <a:lstStyle/>
                    <a:p>
                      <a:pPr lvl="0" indent="0" marL="0">
                        <a:buNone/>
                      </a:pPr>
                      <a:r>
                        <a:rPr b="1"/>
                        <a:t>Lecture Hours and Days</a:t>
                      </a:r>
                    </a:p>
                  </a:txBody>
                </a:tc>
                <a:tc>
                  <a:txBody>
                    <a:bodyPr/>
                    <a:lstStyle/>
                    <a:p>
                      <a:pPr lvl="0" indent="0" marL="0">
                        <a:buNone/>
                      </a:pPr>
                      <a:r>
                        <a:rPr/>
                        <a:t>Wednesday 09:00 - 12:00 (Theory) / Thursday 13:00 - 14:30 (Lab)</a:t>
                      </a: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Classroom</a:t>
                      </a:r>
                    </a:p>
                  </a:txBody>
                  <a:tcPr/>
                </a:tc>
                <a:tc>
                  <a:txBody>
                    <a:bodyPr/>
                    <a:lstStyle/>
                    <a:p>
                      <a:pPr lvl="0" indent="0" marL="0">
                        <a:buNone/>
                      </a:pPr>
                      <a:r>
                        <a:rPr/>
                        <a:t>İİBF-414 (Level-4)</a:t>
                      </a:r>
                    </a:p>
                  </a:txBody>
                  <a:tcPr/>
                </a:tc>
              </a:tr>
              <a:tr h="0">
                <a:tc>
                  <a:txBody>
                    <a:bodyPr/>
                    <a:lstStyle/>
                    <a:p>
                      <a:pPr lvl="0" indent="0" marL="0">
                        <a:buNone/>
                      </a:pPr>
                      <a:r>
                        <a:rPr b="1"/>
                        <a:t>Office Hours</a:t>
                      </a:r>
                    </a:p>
                  </a:txBody>
                </a:tc>
                <a:tc>
                  <a:txBody>
                    <a:bodyPr/>
                    <a:lstStyle/>
                    <a:p>
                      <a:pPr lvl="0" indent="0" marL="0">
                        <a:buNone/>
                      </a:pPr>
                      <a:r>
                        <a:rPr/>
                        <a:t>Scheduled through your university account, meetings will take place via Google Meet and are coordinated by request through email. To expedite responses, please initiate your email subject line with the [CE103] tag and maintain a formal, concise, and clear email body.</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and Communication Language</a:t>
                      </a:r>
                    </a:p>
                  </a:txBody>
                  <a:tcPr/>
                </a:tc>
                <a:tc>
                  <a:txBody>
                    <a:bodyPr/>
                    <a:lstStyle/>
                    <a:p>
                      <a:pPr lvl="0" indent="0" marL="0">
                        <a:buNone/>
                      </a:pPr>
                      <a:r>
                        <a:rPr/>
                        <a:t>English</a:t>
                      </a:r>
                    </a:p>
                  </a:txBody>
                  <a:tcPr/>
                </a:tc>
              </a:tr>
              <a:tr h="0">
                <a:tc>
                  <a:txBody>
                    <a:bodyPr/>
                    <a:lstStyle/>
                    <a:p>
                      <a:pPr lvl="0" indent="0" marL="0">
                        <a:buNone/>
                      </a:pPr>
                      <a:r>
                        <a:rPr b="1"/>
                        <a:t>Theory/Laboratory Course Hour Per Week</a:t>
                      </a:r>
                    </a:p>
                  </a:txBody>
                </a:tc>
                <a:tc>
                  <a:txBody>
                    <a:bodyPr/>
                    <a:lstStyle/>
                    <a:p>
                      <a:pPr lvl="0" indent="0" marL="0">
                        <a:buNone/>
                      </a:pPr>
                      <a:r>
                        <a:rPr/>
                        <a:t>3/2 Hours</a:t>
                      </a:r>
                    </a:p>
                  </a:txBody>
                </a:tc>
              </a:tr>
              <a:tr h="0">
                <a:tc>
                  <a:txBody>
                    <a:bodyPr/>
                    <a:lstStyle/>
                    <a:p>
                      <a:pPr lvl="0" indent="0" marL="0">
                        <a:buNone/>
                      </a:pPr>
                      <a:r>
                        <a:rPr b="1"/>
                        <a:t>Credit</a:t>
                      </a:r>
                    </a:p>
                  </a:txBody>
                </a:tc>
                <a:tc>
                  <a:txBody>
                    <a:bodyPr/>
                    <a:lstStyle/>
                    <a:p>
                      <a:pPr lvl="0" indent="0" marL="0">
                        <a:buNone/>
                      </a:pPr>
                      <a:r>
                        <a:rPr/>
                        <a:t>4</a:t>
                      </a:r>
                    </a:p>
                  </a:txBody>
                </a:tc>
              </a:tr>
              <a:tr h="0">
                <a:tc>
                  <a:txBody>
                    <a:bodyPr/>
                    <a:lstStyle/>
                    <a:p>
                      <a:pPr lvl="0" indent="0" marL="0">
                        <a:buNone/>
                      </a:pPr>
                      <a:r>
                        <a:rPr b="1"/>
                        <a:t>Prerequisite</a:t>
                      </a:r>
                    </a:p>
                  </a:txBody>
                </a:tc>
                <a:tc>
                  <a:txBody>
                    <a:bodyPr/>
                    <a:lstStyle/>
                    <a:p>
                      <a:pPr lvl="0" indent="0" marL="0">
                        <a:buNone/>
                      </a:pPr>
                      <a:r>
                        <a:rPr/>
                        <a:t>TBD</a:t>
                      </a:r>
                    </a:p>
                  </a:txBody>
                </a:tc>
              </a:tr>
              <a:tr h="0">
                <a:tc>
                  <a:txBody>
                    <a:bodyPr/>
                    <a:lstStyle/>
                    <a:p>
                      <a:pPr lvl="0" indent="0" marL="0">
                        <a:buNone/>
                      </a:pPr>
                      <a:r>
                        <a:rPr b="1"/>
                        <a:t>Corequisite</a:t>
                      </a:r>
                    </a:p>
                  </a:txBody>
                </a:tc>
                <a:tc>
                  <a:txBody>
                    <a:bodyPr/>
                    <a:lstStyle/>
                    <a:p>
                      <a:pPr lvl="0" indent="0" marL="0">
                        <a:buNone/>
                      </a:pPr>
                      <a:r>
                        <a:rPr/>
                        <a:t>TBD</a:t>
                      </a:r>
                    </a:p>
                  </a:txBody>
                </a:tc>
              </a:tr>
              <a:tr h="0">
                <a:tc>
                  <a:txBody>
                    <a:bodyPr/>
                    <a:lstStyle/>
                    <a:p>
                      <a:pPr lvl="0" indent="0" marL="0">
                        <a:buNone/>
                      </a:pPr>
                      <a:r>
                        <a:rPr b="1"/>
                        <a:t>Requirement</a:t>
                      </a:r>
                    </a:p>
                  </a:txBody>
                </a:tc>
                <a:tc>
                  <a:txBody>
                    <a:bodyPr/>
                    <a:lstStyle/>
                    <a:p>
                      <a:pPr lvl="0" indent="0" marL="0">
                        <a:buNone/>
                      </a:pPr>
                      <a:r>
                        <a:rPr/>
                        <a:t>TBD</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*TBD: To Be Defined.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Course Description</a:t>
            </a:r>
          </a:p>
        </p:txBody>
      </p:sp>
      <p:sp>
        <p:nvSpPr>
          <p:cNvPr id="3" name="Content Placeholder 2"/>
          <p:cNvSpPr>
            <a:spLocks noGrp="1"/>
          </p:cNvSpPr>
          <p:nvPr>
            <p:ph idx="1"/>
          </p:nvPr>
        </p:nvSpPr>
        <p:spPr/>
        <p:txBody>
          <a:bodyPr/>
          <a:lstStyle/>
          <a:p>
            <a:pPr lvl="0" indent="0" marL="0">
              <a:buNone/>
            </a:pPr>
            <a:r>
              <a:rPr/>
              <a:t>The objective of this course is to systematically build foundational skills in algorithms and programming, aimed at enhancing students’ career prospects. The instructional approach focuses on the transfer of expert knowledge while guiding students in identifying effective learning techniques and practical applications within the realm of algorithms and programming. Emphasis is placed on hands-on projects and applications, fortifying the learning experience through practice over pure theory. The course covers functional programming in C, C++, C#, and Java, utilizing the latest development environments.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Programming-I</dc:title>
  <dc:creator>Author: Asst. Prof. Dr. Uğur CORUH</dc:creator>
  <cp:keywords/>
  <dcterms:created xsi:type="dcterms:W3CDTF">2023-10-02T00:02:35Z</dcterms:created>
  <dcterms:modified xsi:type="dcterms:W3CDTF">2023-10-02T00:02:35Z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Syllabus</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Programming-I Syllabus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Detailed Syllabus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