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80" Type="http://schemas.openxmlformats.org/officeDocument/2006/relationships/viewProps" Target="viewProps.xml" /><Relationship Id="rId79" Type="http://schemas.openxmlformats.org/officeDocument/2006/relationships/presProps" Target="presProps.xml" /><Relationship Id="rId1" Type="http://schemas.openxmlformats.org/officeDocument/2006/relationships/slideMaster" Target="slideMasters/slideMaster1.xml" /><Relationship Id="rId82" Type="http://schemas.openxmlformats.org/officeDocument/2006/relationships/tableStyles" Target="tableStyles.xml" /><Relationship Id="rId8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3.md_doc.pdf" TargetMode="External" /><Relationship Id="rId3" Type="http://schemas.openxmlformats.org/officeDocument/2006/relationships/hyperlink" Target="ce204-week-3.md_slide.pdf" TargetMode="External" /><Relationship Id="rId4" Type="http://schemas.openxmlformats.org/officeDocument/2006/relationships/hyperlink" Target="ce204-week-3.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btechsmartclass.com/java/java-defining-an-interface.html" TargetMode="External" /><Relationship Id="rId3" Type="http://schemas.openxmlformats.org/officeDocument/2006/relationships/hyperlink" Target="http://www.btechsmartclass.com/java/java-implementing-an-interface.html" TargetMode="External" /><Relationship Id="rId4" Type="http://schemas.openxmlformats.org/officeDocument/2006/relationships/hyperlink" Target="http://www.btechsmartclass.com/java/java-nested-interfaces.html" TargetMode="External" /><Relationship Id="rId5" Type="http://schemas.openxmlformats.org/officeDocument/2006/relationships/hyperlink" Target="http://www.btechsmartclass.com/java/java-variables-in-interfaces.html" TargetMode="External" /><Relationship Id="rId6" Type="http://schemas.openxmlformats.org/officeDocument/2006/relationships/hyperlink" Target="http://www.btechsmartclass.com/java/java-extending-an-interface.html" TargetMode="External" /><Relationship Id="rId7" Type="http://schemas.openxmlformats.org/officeDocument/2006/relationships/hyperlink" Target="https://www.programiz.com/java-programming/interfaces" TargetMode="External" /><Relationship Id="rId8" Type="http://schemas.openxmlformats.org/officeDocument/2006/relationships/hyperlink" Target="https://www.programiz.com/java-programming/reflection" TargetMode="External" /><Relationship Id="rId9" Type="http://schemas.openxmlformats.org/officeDocument/2006/relationships/hyperlink" Target="https://www.w3schools.com/java/java_wrapper_classes.asp" TargetMode="External" /><Relationship Id="rId10" Type="http://schemas.openxmlformats.org/officeDocument/2006/relationships/hyperlink" Target="https://www.w3schools.com/java/java_lambda.asp"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TBD</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In the example we defined an interface HumanInterfaceExample that contains two abstract methods learn(), work() and one constant duration.</a:t>
            </a:r>
          </a:p>
          <a:p>
            <a:pPr lvl="0" indent="0" marL="0">
              <a:buNone/>
            </a:pPr>
            <a:r>
              <a:rPr/>
              <a:t>``` Java linenums=“1” interface HumanInterfaceExample {</a:t>
            </a:r>
          </a:p>
          <a:p>
            <a:pPr lvl="0" indent="0">
              <a:buNone/>
            </a:pPr>
            <a:r>
              <a:rPr>
                <a:latin typeface="Courier"/>
              </a:rPr>
              <a:t>void learn(String str);
void work();
int duration = 10;</a:t>
            </a:r>
          </a:p>
          <a:p>
            <a:pPr lvl="0" indent="0" marL="0">
              <a:buNone/>
            </a:pPr>
            <a:r>
              <a:rPr/>
              <a:t>}</a:t>
            </a:r>
          </a:p>
          <a:p>
            <a:pPr lvl="0" indent="0">
              <a:buNone/>
            </a:pPr>
            <a:r>
              <a:rPr>
                <a:latin typeface="Courier"/>
              </a:rPr>
              <a:t>
---
### Defining an Interface in Java Example-1
- Every interface in Java is auto-completed by the compiler. For example, in the above example code, 
- no member is defined as public, but all are public automatically.
- The above code automatically converted as follows.
``` Java linenums="1"
interface HumanInterfaceExample {
    public abstract void learn(String str);
    public abstract void work();
    public static final int duration = 10;
}</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Implementing an Interface in Java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a:t>
            </a:r>
          </a:p>
          <a:p>
            <a:pPr lvl="0"/>
            <a:r>
              <a:rPr/>
              <a:t>In java, an interface is implemented by a class.</a:t>
            </a:r>
          </a:p>
          <a:p>
            <a:pPr lvl="0"/>
            <a:r>
              <a:rPr/>
              <a:t>The class that implements an interface must provide code for all the methods defined in the interface, otherwise,</a:t>
            </a:r>
          </a:p>
          <a:p>
            <a:pPr lvl="1"/>
            <a:r>
              <a:rPr/>
              <a:t>it must be defined as an abstract class.</a:t>
            </a:r>
          </a:p>
          <a:p>
            <a:pPr lvl="0"/>
            <a:r>
              <a:rPr/>
              <a:t>The class uses a keyword </a:t>
            </a:r>
            <a:r>
              <a:rPr>
                <a:latin typeface="Courier"/>
              </a:rPr>
              <a:t>implements</a:t>
            </a:r>
            <a:r>
              <a:rPr/>
              <a:t> to implement an interface.</a:t>
            </a:r>
          </a:p>
          <a:p>
            <a:pPr lvl="0"/>
            <a:r>
              <a:rPr/>
              <a:t>A class can implement any number of interfaces.</a:t>
            </a:r>
          </a:p>
          <a:p>
            <a:pPr lvl="0"/>
            <a:r>
              <a:rPr/>
              <a:t>When a class wants to implement more than one interface,</a:t>
            </a:r>
          </a:p>
          <a:p>
            <a:pPr lvl="1"/>
            <a:r>
              <a:rPr/>
              <a:t>we use the implements keyword is followed by a comma-separated list of the interfaces implemented by the class.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a:t>
            </a:r>
          </a:p>
          <a:p>
            <a:pPr lvl="0"/>
            <a:r>
              <a:rPr/>
              <a:t>The following is the syntax for defineing a class that implements an interface.</a:t>
            </a:r>
          </a:p>
          <a:p>
            <a:pPr lvl="0" indent="0" marL="0">
              <a:buNone/>
            </a:pPr>
            <a:r>
              <a:rPr>
                <a:latin typeface="Courier"/>
              </a:rPr>
              <a:t>Java linenums="1" class className implements InterfaceName{     ...     boby-of-the-class     ...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 Example-1</a:t>
            </a:r>
          </a:p>
          <a:p>
            <a:pPr lvl="0" indent="0" marL="0">
              <a:buNone/>
            </a:pPr>
            <a:r>
              <a:rPr/>
              <a:t>``` Java linenums=“1” interface Human {</a:t>
            </a:r>
          </a:p>
          <a:p>
            <a:pPr lvl="0" indent="0">
              <a:buNone/>
            </a:pPr>
            <a:r>
              <a:rPr>
                <a:latin typeface="Courier"/>
              </a:rPr>
              <a:t>void learn(String str);
void work();
int duration = 10;</a:t>
            </a:r>
          </a:p>
          <a:p>
            <a:pPr lvl="0" indent="0" marL="0">
              <a:buNone/>
            </a:pPr>
            <a:r>
              <a:rPr/>
              <a:t>}</a:t>
            </a:r>
          </a:p>
          <a:p>
            <a:pPr lvl="0" indent="0">
              <a:buNone/>
            </a:pPr>
            <a:r>
              <a:rPr>
                <a:latin typeface="Courier"/>
              </a:rPr>
              <a:t>
---
### Implementing an Interface in Java Example-1
``` Java linenums="1"
class Programmer implements Human{
    public void learn(String str) {
        System.out.println("Learn using " + str);
    }
    public void work() {
        System.out.println("Develop applications");
    }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 Example-1</a:t>
            </a:r>
          </a:p>
          <a:p>
            <a:pPr lvl="0" indent="0" marL="0">
              <a:buNone/>
            </a:pPr>
            <a:r>
              <a:rPr/>
              <a:t>``` Java linenums=“1” public class HumanTest {</a:t>
            </a:r>
          </a:p>
          <a:p>
            <a:pPr lvl="0" indent="0">
              <a:buNone/>
            </a:pPr>
            <a:r>
              <a:rPr>
                <a:latin typeface="Courier"/>
              </a:rPr>
              <a:t>public static void main(String[] args) {
    Programmer trainee = new Programmer();
    trainee.learn("coding");
    trainee.work();
}</a:t>
            </a:r>
          </a:p>
          <a:p>
            <a:pPr lvl="0" indent="0" marL="0">
              <a:buNone/>
            </a:pPr>
            <a:r>
              <a:rPr/>
              <a:t>}</a:t>
            </a:r>
          </a:p>
          <a:p>
            <a:pPr lvl="0" indent="0">
              <a:buNone/>
            </a:pPr>
            <a:r>
              <a:rPr>
                <a:latin typeface="Courier"/>
              </a:rPr>
              <a:t>
---
### Implementing an Interface in Java Example-1
- In the example we defined an interface 
  - Human that contains two abstract methods 
    - learn(), 
    - work() and one constant duration. 
- The class Programmer implements the interface. 
  - As it implementing the Human interface it must provide the body of all the methods those defined in the Human interface.
---
### Implementing an Interface in Java Example-2
``` Java linenums="1"
interface Polygon {
  void getArea(int length, int breadth);
}</a:t>
            </a:r>
          </a:p>
          <a:p>
            <a:pPr lvl="0" indent="0" marL="0">
              <a:buNone/>
            </a:pPr>
            <a:r>
              <a:rPr/>
              <a:t>``` Java linenums=“1” // implement the Polygon interface class Rectangle implements Polygon {</a:t>
            </a:r>
          </a:p>
          <a:p>
            <a:pPr lvl="0" indent="0" marL="0">
              <a:buNone/>
            </a:pPr>
            <a:r>
              <a:rPr/>
              <a:t>// implementation of abstract method public void getArea(int length, int breadth) { System.out.println(“The area of the rectangle is” + (length * breadth)); } }</a:t>
            </a:r>
          </a:p>
          <a:p>
            <a:pPr lvl="0" indent="0">
              <a:buNone/>
            </a:pPr>
            <a:r>
              <a:rPr>
                <a:latin typeface="Courier"/>
              </a:rPr>
              <a:t>
---
### Implementing an Interface in Java Example-2
``` Java linenums="1"
class Main {
  public static void main(String[] args) {
    Rectangle r1 = new Rectangle();
    r1.getArea(5, 6);
  }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Implementing an Interface in Java Example-3</a:t>
            </a:r>
          </a:p>
          <a:p>
            <a:pPr lvl="0" indent="0" marL="0">
              <a:buNone/>
            </a:pPr>
            <a:r>
              <a:rPr>
                <a:latin typeface="Courier"/>
              </a:rPr>
              <a:t>Java linenums="1" // create an interface interface Language {   void getName(String name); }</a:t>
            </a:r>
          </a:p>
          <a:p>
            <a:pPr lvl="0" indent="0" marL="0">
              <a:buNone/>
            </a:pPr>
            <a:r>
              <a:rPr/>
              <a:t>``` Java linenums=“1” // class implements interface class ProgrammingLanguage implements Language {</a:t>
            </a:r>
          </a:p>
          <a:p>
            <a:pPr lvl="0" indent="0" marL="0">
              <a:buNone/>
            </a:pPr>
            <a:r>
              <a:rPr/>
              <a:t>// implementation of abstract method public void getName(String name) { System.out.println(“Programming Language:” + name); } }</a:t>
            </a:r>
          </a:p>
          <a:p>
            <a:pPr lvl="0" indent="0">
              <a:buNone/>
            </a:pPr>
            <a:r>
              <a:rPr>
                <a:latin typeface="Courier"/>
              </a:rPr>
              <a:t>
---
### Implementing an Interface in Java Example-3
``` Java linenums="1"
class Main {
  public static void main(String[] args) {
    ProgrammingLanguage language = new ProgrammingLanguage();
    language.getName("Java");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a:t>
            </a:r>
          </a:p>
        </p:txBody>
      </p:sp>
      <p:sp>
        <p:nvSpPr>
          <p:cNvPr id="3" name="Content Placeholder 2"/>
          <p:cNvSpPr>
            <a:spLocks noGrp="1"/>
          </p:cNvSpPr>
          <p:nvPr>
            <p:ph idx="1"/>
          </p:nvPr>
        </p:nvSpPr>
        <p:spPr/>
        <p:txBody>
          <a:bodyPr/>
          <a:lstStyle/>
          <a:p>
            <a:pPr lvl="0"/>
            <a:r>
              <a:rPr/>
              <a:t>When a class wants to implement more than one interface,</a:t>
            </a:r>
          </a:p>
          <a:p>
            <a:pPr lvl="0"/>
            <a:r>
              <a:rPr/>
              <a:t>we use the implements keyword is followed by a comma-separated list of the interfaces implemented by the class.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a:t>
            </a:r>
          </a:p>
        </p:txBody>
      </p:sp>
      <p:sp>
        <p:nvSpPr>
          <p:cNvPr id="3" name="Content Placeholder 2"/>
          <p:cNvSpPr>
            <a:spLocks noGrp="1"/>
          </p:cNvSpPr>
          <p:nvPr>
            <p:ph idx="1"/>
          </p:nvPr>
        </p:nvSpPr>
        <p:spPr/>
        <p:txBody>
          <a:bodyPr/>
          <a:lstStyle/>
          <a:p>
            <a:pPr lvl="0"/>
            <a:r>
              <a:rPr/>
              <a:t>The following is the syntax for defineing a class that implements multiple interfaces.</a:t>
            </a:r>
          </a:p>
          <a:p>
            <a:pPr lvl="0" indent="0" marL="0">
              <a:buNone/>
            </a:pPr>
            <a:r>
              <a:rPr>
                <a:latin typeface="Courier"/>
              </a:rPr>
              <a:t>Java linenums="1" class className implements InterfaceName1, InterfaceName2, ...{     ...     boby-of-the-class     ...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Example-1</a:t>
            </a:r>
          </a:p>
        </p:txBody>
      </p:sp>
      <p:sp>
        <p:nvSpPr>
          <p:cNvPr id="3" name="Content Placeholder 2"/>
          <p:cNvSpPr>
            <a:spLocks noGrp="1"/>
          </p:cNvSpPr>
          <p:nvPr>
            <p:ph idx="1"/>
          </p:nvPr>
        </p:nvSpPr>
        <p:spPr/>
        <p:txBody>
          <a:bodyPr/>
          <a:lstStyle/>
          <a:p>
            <a:pPr lvl="0"/>
            <a:r>
              <a:rPr/>
              <a:t>In the example we defined a class that implements multiple interfaces.</a:t>
            </a:r>
          </a:p>
          <a:p>
            <a:pPr lvl="0" indent="0" marL="0">
              <a:buNone/>
            </a:pPr>
            <a:r>
              <a:rPr>
                <a:latin typeface="Courier"/>
              </a:rPr>
              <a:t>Java linenums="1" interface Human {        void learn(String str);     void work(); }</a:t>
            </a:r>
            <a:r>
              <a:rPr/>
              <a:t> </a:t>
            </a:r>
            <a:r>
              <a:rPr>
                <a:latin typeface="Courier"/>
              </a:rPr>
              <a:t>Java linenums="1" interface Recruitment {     boolean screening(int score);     boolean interview(boolean selected); }</a:t>
            </a:r>
            <a:r>
              <a:rPr/>
              <a:t>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
        <p:nvSpPr>
          <p:cNvPr id="3" name="Content Placeholder 2"/>
          <p:cNvSpPr>
            <a:spLocks noGrp="1"/>
          </p:cNvSpPr>
          <p:nvPr>
            <p:ph idx="1"/>
          </p:nvPr>
        </p:nvSpPr>
        <p:spPr/>
        <p:txBody>
          <a:bodyPr/>
          <a:lstStyle/>
          <a:p>
            <a:pPr lvl="0" indent="0" marL="0">
              <a:spcBef>
                <a:spcPts val="3000"/>
              </a:spcBef>
              <a:buNone/>
            </a:pPr>
            <a:r>
              <a:rPr b="1"/>
              <a:t>Week-3 (OOP with Java-III)</a:t>
            </a:r>
          </a:p>
          <a:p>
            <a:pPr lvl="0" indent="0" marL="0">
              <a:spcBef>
                <a:spcPts val="3000"/>
              </a:spcBef>
              <a:buNone/>
            </a:pPr>
            <a:r>
              <a:rPr b="1"/>
              <a:t>Spring Semester, 2021-2022</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Example-1</a:t>
            </a:r>
          </a:p>
        </p:txBody>
      </p:sp>
      <p:sp>
        <p:nvSpPr>
          <p:cNvPr id="3" name="Content Placeholder 2"/>
          <p:cNvSpPr>
            <a:spLocks noGrp="1"/>
          </p:cNvSpPr>
          <p:nvPr>
            <p:ph idx="1"/>
          </p:nvPr>
        </p:nvSpPr>
        <p:spPr/>
        <p:txBody>
          <a:bodyPr/>
          <a:lstStyle/>
          <a:p>
            <a:pPr lvl="0" indent="0" marL="0">
              <a:buNone/>
            </a:pPr>
            <a:r>
              <a:rPr>
                <a:latin typeface="Courier"/>
              </a:rPr>
              <a:t>Java linenums="1" class Programmer implements Human, Recruitment {     public void learn(String str) {         System.out.println("Learn using " + str);     }     public boolean screening(int score) {         System.out.println("Attend screening test");         int thresold = 20;         if(score &gt; thresold)             return true;         return false;     }     public boolean interview(boolean selected) {         System.out.println("Attend interview");         if(selected)             return true;         return false;     }      public void work() {         System.out.println("Develop applications");     }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Example-1</a:t>
            </a:r>
          </a:p>
        </p:txBody>
      </p:sp>
      <p:sp>
        <p:nvSpPr>
          <p:cNvPr id="3" name="Content Placeholder 2"/>
          <p:cNvSpPr>
            <a:spLocks noGrp="1"/>
          </p:cNvSpPr>
          <p:nvPr>
            <p:ph idx="1"/>
          </p:nvPr>
        </p:nvSpPr>
        <p:spPr/>
        <p:txBody>
          <a:bodyPr/>
          <a:lstStyle/>
          <a:p>
            <a:pPr lvl="0" indent="0" marL="0">
              <a:buNone/>
            </a:pPr>
            <a:r>
              <a:rPr>
                <a:latin typeface="Courier"/>
              </a:rPr>
              <a:t>Java linenums="1" public class HumanTest {     public static void main(String[] args) {         Programmer trainee = new Programmer();         trainee.learn("Coding");         trainee.screening(30);         trainee.interview(true);         trainee.work();     } }</a:t>
            </a:r>
          </a:p>
          <a:p>
            <a:pPr lvl="0"/>
            <a:r>
              <a:rPr/>
              <a:t>In the example, two interfaces </a:t>
            </a:r>
            <a:r>
              <a:rPr>
                <a:latin typeface="Courier"/>
              </a:rPr>
              <a:t>Human</a:t>
            </a:r>
            <a:r>
              <a:rPr/>
              <a:t> and </a:t>
            </a:r>
            <a:r>
              <a:rPr>
                <a:latin typeface="Courier"/>
              </a:rPr>
              <a:t>Recruitment</a:t>
            </a:r>
            <a:r>
              <a:rPr/>
              <a:t>, and a class </a:t>
            </a:r>
            <a:r>
              <a:rPr>
                <a:latin typeface="Courier"/>
              </a:rPr>
              <a:t>Programmer</a:t>
            </a:r>
            <a:r>
              <a:rPr/>
              <a:t> implements both the interfaces.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Implementing multiple Interfaces Example-2</a:t>
            </a:r>
          </a:p>
        </p:txBody>
      </p:sp>
      <p:sp>
        <p:nvSpPr>
          <p:cNvPr id="3" name="Content Placeholder 2"/>
          <p:cNvSpPr>
            <a:spLocks noGrp="1"/>
          </p:cNvSpPr>
          <p:nvPr>
            <p:ph idx="1"/>
          </p:nvPr>
        </p:nvSpPr>
        <p:spPr/>
        <p:txBody>
          <a:bodyPr/>
          <a:lstStyle/>
          <a:p>
            <a:pPr lvl="0" indent="0" marL="0">
              <a:buNone/>
            </a:pPr>
            <a:r>
              <a:rPr>
                <a:latin typeface="Courier"/>
              </a:rPr>
              <a:t>Java linenums="1" interface A {   // members of A }</a:t>
            </a:r>
          </a:p>
          <a:p>
            <a:pPr lvl="0" indent="0" marL="0">
              <a:buNone/>
            </a:pPr>
            <a:r>
              <a:rPr>
                <a:latin typeface="Courier"/>
              </a:rPr>
              <a:t>Java linenums="1" interface B {   // members of B }</a:t>
            </a:r>
          </a:p>
          <a:p>
            <a:pPr lvl="0" indent="0" marL="0">
              <a:buNone/>
            </a:pPr>
            <a:r>
              <a:rPr>
                <a:latin typeface="Courier"/>
              </a:rPr>
              <a:t>Java linenums="1" class C implements A, B {   // abstract members of A   // abstract members of B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Nested Interfaces in Java</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Interfaces in Java</a:t>
            </a:r>
          </a:p>
          <a:p>
            <a:pPr lvl="0"/>
            <a:r>
              <a:rPr/>
              <a:t>In java, an interface may be defined inside another interface,</a:t>
            </a:r>
          </a:p>
          <a:p>
            <a:pPr lvl="1"/>
            <a:r>
              <a:rPr/>
              <a:t>and also inside a class.</a:t>
            </a:r>
          </a:p>
          <a:p>
            <a:pPr lvl="0"/>
            <a:r>
              <a:rPr/>
              <a:t>The interface that defined inside another interface or a class is konwn as nested interface.</a:t>
            </a:r>
          </a:p>
          <a:p>
            <a:pPr lvl="1"/>
            <a:r>
              <a:rPr/>
              <a:t>The nested interface is also refered as inner interface.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Interfaces in Java</a:t>
            </a:r>
          </a:p>
          <a:p>
            <a:pPr lvl="0"/>
            <a:r>
              <a:rPr/>
              <a:t>The nested interface declared within an interface is public by default.</a:t>
            </a:r>
          </a:p>
          <a:p>
            <a:pPr lvl="0"/>
            <a:r>
              <a:rPr/>
              <a:t>The nested interface declared within a class can be with any access modifier.</a:t>
            </a:r>
          </a:p>
          <a:p>
            <a:pPr lvl="0"/>
            <a:r>
              <a:rPr/>
              <a:t>Every nested interface is static by default.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Interfaces in Java</a:t>
            </a:r>
          </a:p>
          <a:p>
            <a:pPr lvl="0"/>
            <a:r>
              <a:rPr/>
              <a:t>The nested interface cannot be accessed directly.</a:t>
            </a:r>
          </a:p>
          <a:p>
            <a:pPr lvl="1"/>
            <a:r>
              <a:rPr/>
              <a:t>We can only access the nested interface by using outer interface or outer class name followed by dot( . ), followed by the nested interface name.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 inside another interface Example</a:t>
            </a:r>
          </a:p>
          <a:p>
            <a:pPr lvl="0"/>
            <a:r>
              <a:rPr/>
              <a:t>The nested interface that defined inside another interface must be accessed as </a:t>
            </a:r>
            <a:r>
              <a:rPr>
                <a:latin typeface="Courier"/>
              </a:rPr>
              <a:t>OuterInterface.InnerInterface</a:t>
            </a:r>
            <a:r>
              <a:rPr/>
              <a:t>.</a:t>
            </a:r>
          </a:p>
          <a:p>
            <a:pPr lvl="0" indent="0" marL="0">
              <a:buNone/>
            </a:pPr>
            <a:r>
              <a:rPr/>
              <a:t>``` Java linenums=“1” interface OuterInterface{ void outerMethod();</a:t>
            </a:r>
          </a:p>
          <a:p>
            <a:pPr lvl="0" indent="0">
              <a:buNone/>
            </a:pPr>
            <a:r>
              <a:rPr>
                <a:latin typeface="Courier"/>
              </a:rPr>
              <a:t>interface InnerInterface{
    void innerMethod();
}</a:t>
            </a:r>
          </a:p>
          <a:p>
            <a:pPr lvl="0" indent="0" marL="0">
              <a:buNone/>
            </a:pPr>
            <a:r>
              <a:rPr/>
              <a:t>}</a:t>
            </a:r>
          </a:p>
          <a:p>
            <a:pPr lvl="0" indent="0">
              <a:buNone/>
            </a:pPr>
            <a:r>
              <a:rPr>
                <a:latin typeface="Courier"/>
              </a:rPr>
              <a:t>
---
### Nested interface inside another interface Example
``` Java linenums="1"
class OnlyOuter implements OuterInterface{
    public void outerMethod() {
        System.out.println("This is OuterInterface method");
    }
}</a:t>
            </a:r>
          </a:p>
          <a:p>
            <a:pPr lvl="0" indent="0" marL="0">
              <a:buNone/>
            </a:pPr>
            <a:r>
              <a:rPr>
                <a:latin typeface="Courier"/>
              </a:rPr>
              <a:t>Java linenums="1" class OnlyInner implements OuterInterface.InnerInterface{     public void innerMethod() {         System.out.println("This is InnerInterface method");     }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Nested interface inside another interface Example</a:t>
            </a:r>
          </a:p>
          <a:p>
            <a:pPr lvl="0" indent="0" marL="0">
              <a:buNone/>
            </a:pPr>
            <a:r>
              <a:rPr/>
              <a:t>``` Java linenums=“1” public class NestedInterfaceExample {</a:t>
            </a:r>
          </a:p>
          <a:p>
            <a:pPr lvl="0" indent="0">
              <a:buNone/>
            </a:pPr>
            <a:r>
              <a:rPr>
                <a:latin typeface="Courier"/>
              </a:rPr>
              <a:t>public static void main(String[] args) {
    OnlyOuter obj_1 = new OnlyOuter();
    OnlyInner obj_2 = new OnlyInner();
    obj_1.outerMethod();
    obj_2.innerMethod();
}</a:t>
            </a:r>
          </a:p>
          <a:p>
            <a:pPr lvl="0" indent="0" marL="0">
              <a:buNone/>
            </a:pPr>
            <a:r>
              <a:rPr/>
              <a:t>}</a:t>
            </a:r>
          </a:p>
          <a:p>
            <a:pPr lvl="0" indent="0">
              <a:buNone/>
            </a:pPr>
            <a:r>
              <a:rPr>
                <a:latin typeface="Courier"/>
              </a:rPr>
              <a:t>
---
## Nested interface inside a class Example
- The nested interface that defined inside a class must be accessed as `ClassName.InnerInterface`
``` Java linenums="1"
class OuterClass{
    interface InnerInterface{
        void innerMethod();
    }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Nested interface inside a class Example</a:t>
            </a:r>
          </a:p>
        </p:txBody>
      </p:sp>
      <p:sp>
        <p:nvSpPr>
          <p:cNvPr id="3" name="Content Placeholder 2"/>
          <p:cNvSpPr>
            <a:spLocks noGrp="1"/>
          </p:cNvSpPr>
          <p:nvPr>
            <p:ph idx="1"/>
          </p:nvPr>
        </p:nvSpPr>
        <p:spPr/>
        <p:txBody>
          <a:bodyPr/>
          <a:lstStyle/>
          <a:p>
            <a:pPr lvl="0" indent="0" marL="0">
              <a:buNone/>
            </a:pPr>
            <a:r>
              <a:rPr>
                <a:latin typeface="Courier"/>
              </a:rPr>
              <a:t>Java linenums="1" class ImplementingClass implements OuterClass.InnerInterface{     public void innerMethod() {         System.out.println("This is InnerInterface method");     }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OOP with Java-III</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Nested interface inside a class Example</a:t>
            </a:r>
          </a:p>
        </p:txBody>
      </p:sp>
      <p:sp>
        <p:nvSpPr>
          <p:cNvPr id="3" name="Content Placeholder 2"/>
          <p:cNvSpPr>
            <a:spLocks noGrp="1"/>
          </p:cNvSpPr>
          <p:nvPr>
            <p:ph idx="1"/>
          </p:nvPr>
        </p:nvSpPr>
        <p:spPr/>
        <p:txBody>
          <a:bodyPr/>
          <a:lstStyle/>
          <a:p>
            <a:pPr lvl="0" indent="0" marL="0">
              <a:buNone/>
            </a:pPr>
            <a:r>
              <a:rPr/>
              <a:t>``` Java linenums=“1” public class NestedInterfaceExample {</a:t>
            </a:r>
          </a:p>
          <a:p>
            <a:pPr lvl="0" indent="0">
              <a:buNone/>
            </a:pPr>
            <a:r>
              <a:rPr>
                <a:latin typeface="Courier"/>
              </a:rPr>
              <a:t>public static void main(String[] args) {
    ImplementingClass obj = new ImplementingClass();
    obj.innerMethod();
}</a:t>
            </a:r>
          </a:p>
          <a:p>
            <a:pPr lvl="0" indent="0" marL="0">
              <a:buNone/>
            </a:pPr>
            <a:r>
              <a:rPr/>
              <a:t>}</a:t>
            </a:r>
          </a:p>
          <a:p>
            <a:pPr lvl="0" indent="0">
              <a:buNone/>
            </a:pPr>
            <a:r>
              <a:rPr>
                <a:latin typeface="Courier"/>
              </a:rPr>
              <a:t>
---
## **Variables in Java Interfaces**
---
### Variables in Java Interfaces
- In java, an interface is a completely abstract class. 
- An interface is a container of abstract methods and static final variables. 
- The interface contains the static final variables. 
- The variables defined in an interface can not be modified by the class that implements the interface,
  - but it may use as it defined in the interface.
---
### Variables in Java Interfaces
- The variable in an interface is public, static, and final by default.
- If any variable in an interface is defined without public, static, and final keywords then, the compiler automatically adds the same.
- No access modifier is allowed except the public for interface variables.
- Every variable of an interface must be initialized in the interface itself.
- The class that implements an interface can not modify the interface variable, but it may use as it defined in the interface.
---
### Variables in Java Interfaces Example-1
``` Java linenums="1"
interface SampleInterface{
    int UPPER_LIMIT = 100;
    //int LOWER_LIMIT; // Error - must be initialised
}</a:t>
            </a:r>
          </a:p>
          <a:p>
            <a:pPr lvl="0" indent="0" marL="0">
              <a:buNone/>
            </a:pPr>
            <a:r>
              <a:rPr/>
              <a:t>``` Java linenums=“1” public class InterfaceVariablesExample implements SampleInterface{</a:t>
            </a:r>
          </a:p>
          <a:p>
            <a:pPr lvl="0" indent="0">
              <a:buNone/>
            </a:pPr>
            <a:r>
              <a:rPr>
                <a:latin typeface="Courier"/>
              </a:rPr>
              <a:t>public static void main(String[] args) {
    System.out.println("UPPER LIMIT = " + UPPER_LIMIT);
    // UPPER_LIMIT = 150; // Can not be modified
}</a:t>
            </a:r>
          </a:p>
          <a:p>
            <a:pPr lvl="0" indent="0" marL="0">
              <a:buNone/>
            </a:pPr>
            <a:r>
              <a:rPr/>
              <a:t>}</a:t>
            </a:r>
          </a:p>
          <a:p>
            <a:pPr lvl="0" indent="0">
              <a:buNone/>
            </a:pPr>
            <a:r>
              <a:rPr>
                <a:latin typeface="Courier"/>
              </a:rPr>
              <a:t>
---
## **Extending an Interface in java**
---
### Extending an Interface in java
- In java, an interface can extend another interface.   
  - When an interface wants to extend another interface, 
    - it uses the keyword extends. 
- The interface that extends another interface has its own members and all the members defined in its parent interface too. 
- The class which implements a child interface needs to provide code for the methods defined in both child and parent interfaces, 
  - otherwise, it needs to be defined as abstract class.
---
### Extending an Interface in Java
- An interface can extend another interface.
- An interface can not extend multiple interfaces.
- An interface can implement neither an interface nor a class.
- The class that implements child interface needs to provide code for all the methods defined in both child and parent interfaces.
---
### Extending an Interface in Java Example-1
``` Java linenums="1"
interface ParentInterface{
    void parentMethod();
}</a:t>
            </a:r>
          </a:p>
          <a:p>
            <a:pPr lvl="0" indent="0" marL="0">
              <a:buNone/>
            </a:pPr>
            <a:r>
              <a:rPr>
                <a:latin typeface="Courier"/>
              </a:rPr>
              <a:t>Java linenums="1" interface ChildInterface extends ParentInterface{     void childMethod();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Extending an Interface in Java Example-1</a:t>
            </a:r>
          </a:p>
          <a:p>
            <a:pPr lvl="0" indent="0" marL="0">
              <a:buNone/>
            </a:pPr>
            <a:r>
              <a:rPr/>
              <a:t>``` Java linenums=“1” class ImplementingClass implements ChildInterface{</a:t>
            </a:r>
          </a:p>
          <a:p>
            <a:pPr lvl="0" indent="0">
              <a:buNone/>
            </a:pPr>
            <a:r>
              <a:rPr>
                <a:latin typeface="Courier"/>
              </a:rPr>
              <a:t>public void childMethod() {
    System.out.println("Child Interface method!!");
}
public void parentMethod() {
    System.out.println("Parent Interface mehtod!");
}</a:t>
            </a:r>
          </a:p>
          <a:p>
            <a:pPr lvl="0" indent="0" marL="0">
              <a:buNone/>
            </a:pPr>
            <a:r>
              <a:rPr/>
              <a:t>}</a:t>
            </a:r>
          </a:p>
          <a:p>
            <a:pPr lvl="0" indent="0">
              <a:buNone/>
            </a:pPr>
            <a:r>
              <a:rPr>
                <a:latin typeface="Courier"/>
              </a:rPr>
              <a:t>
---
### Extending an Interface in Java Example-1
``` Java linenums="1"
public class ExtendingAnInterface {
    public static void main(String[] args) {
        ImplementingClass obj = new ImplementingClass();
        obj.childMethod();
        obj.parentMethod();
    }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Extending an Interface in Java Example-2</a:t>
            </a:r>
          </a:p>
          <a:p>
            <a:pPr lvl="0"/>
            <a:r>
              <a:rPr/>
              <a:t>Here, the Polygon interface extends the Line interface. Now, if any class implements Polygon, it should provide implementations for all the abstract methods of both Line and Polygon</a:t>
            </a:r>
          </a:p>
          <a:p>
            <a:pPr lvl="0" indent="0" marL="0">
              <a:buNone/>
            </a:pPr>
            <a:r>
              <a:rPr/>
              <a:t>``` Java linenums=“1” interface Line { // members of Line interface }</a:t>
            </a:r>
          </a:p>
          <a:p>
            <a:pPr lvl="0" indent="0" marL="0">
              <a:buNone/>
            </a:pPr>
            <a:r>
              <a:rPr/>
              <a:t>// extending interface interface Polygon extends Line { // members of Polygon interface // members of Line interface }</a:t>
            </a:r>
          </a:p>
          <a:p>
            <a:pPr lvl="0" indent="0">
              <a:buNone/>
            </a:pPr>
            <a:r>
              <a:rPr>
                <a:latin typeface="Courier"/>
              </a:rPr>
              <a:t>
---
### Extending Multiple Interfaces in Java Example
``` Java linenums="1"
interface A {
   ...
}</a:t>
            </a:r>
          </a:p>
          <a:p>
            <a:pPr lvl="0" indent="0" marL="0">
              <a:buNone/>
            </a:pPr>
            <a:r>
              <a:rPr>
                <a:latin typeface="Courier"/>
              </a:rPr>
              <a:t>Java linenums="1" interface B {    ...  }</a:t>
            </a:r>
          </a:p>
          <a:p>
            <a:pPr lvl="0" indent="0" marL="0">
              <a:buNone/>
            </a:pPr>
            <a:r>
              <a:rPr>
                <a:latin typeface="Courier"/>
              </a:rPr>
              <a:t>Java linenums="1" interface C extends A, B {    ...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Advantages of Interface in Java</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Interface in Java</a:t>
            </a:r>
          </a:p>
          <a:p>
            <a:pPr lvl="0"/>
            <a:r>
              <a:rPr b="1"/>
              <a:t>Similar to abstract classes, interfaces help us to achieve abstraction in Java</a:t>
            </a:r>
          </a:p>
          <a:p>
            <a:pPr lvl="1"/>
            <a:r>
              <a:rPr/>
              <a:t>Here, we know getArea() calculates the area of polygons but the way area is calculated is different for different polygons. Hence, the implementation of getArea() is independent of one another.</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Interface in Java</a:t>
            </a:r>
          </a:p>
          <a:p>
            <a:pPr lvl="0"/>
            <a:r>
              <a:rPr b="1"/>
              <a:t>Interfaces provide specifications that a class (which implements it) must follow.</a:t>
            </a:r>
          </a:p>
          <a:p>
            <a:pPr lvl="1"/>
            <a:r>
              <a:rPr/>
              <a:t>In our previous example, we have used getArea() as a specification inside the interface Polygon. This is like setting a rule that we should be able to get the area of every polygon.</a:t>
            </a:r>
          </a:p>
          <a:p>
            <a:pPr lvl="0"/>
            <a:r>
              <a:rPr/>
              <a:t>Now any class that implements the Polygon interface must provide an implementation for the getArea() method.</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Advantages of Interface in Java</a:t>
            </a:r>
          </a:p>
          <a:p>
            <a:pPr lvl="0"/>
            <a:r>
              <a:rPr/>
              <a:t>Interfaces are also used to achieve multiple inheritance in Java</a:t>
            </a:r>
          </a:p>
          <a:p>
            <a:pPr lvl="1"/>
            <a:r>
              <a:rPr/>
              <a:t>In the example, the class Rectangle is implementing two different interfaces. This is how we achieve multiple inheritance in Java.</a:t>
            </a:r>
          </a:p>
          <a:p>
            <a:pPr lvl="0" indent="0" marL="0">
              <a:buNone/>
            </a:pPr>
            <a:r>
              <a:rPr/>
              <a:t>``` Java linenums=“1” interface Line { … }</a:t>
            </a:r>
          </a:p>
          <a:p>
            <a:pPr lvl="0" indent="0" marL="0">
              <a:buNone/>
            </a:pPr>
            <a:r>
              <a:rPr/>
              <a:t>interface Polygon { … }</a:t>
            </a:r>
          </a:p>
          <a:p>
            <a:pPr lvl="0" indent="0" marL="0">
              <a:buNone/>
            </a:pPr>
            <a:r>
              <a:rPr/>
              <a:t>class Rectangle implements Line, Polygon { … }</a:t>
            </a:r>
          </a:p>
          <a:p>
            <a:pPr lvl="0" indent="0">
              <a:buNone/>
            </a:pPr>
            <a:r>
              <a:rPr>
                <a:latin typeface="Courier"/>
              </a:rPr>
              <a:t>
---
### Advantages of Interface in Java
- All the methods inside an interface are implicitly public and all fields are implicitly public static final. For example,
``` Java linenums="1"
interface Language {
  // by default public static final
  String type = "programming language";
  // by default public
  void getName();
}</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default methods in Java Interfaces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methods in Java Interfaces</a:t>
            </a:r>
          </a:p>
          <a:p>
            <a:pPr lvl="0"/>
            <a:r>
              <a:rPr/>
              <a:t>With the release of Java 8, we can now add methods with implementation inside an interface.</a:t>
            </a:r>
          </a:p>
          <a:p>
            <a:pPr lvl="1"/>
            <a:r>
              <a:rPr/>
              <a:t>These methods are called default methods.</a:t>
            </a:r>
          </a:p>
          <a:p>
            <a:pPr lvl="0"/>
            <a:r>
              <a:rPr/>
              <a:t>To declare default methods inside interfaces, we use the default keyword. For example,</a:t>
            </a:r>
          </a:p>
          <a:p>
            <a:pPr lvl="0" indent="0" marL="0">
              <a:buNone/>
            </a:pPr>
            <a:r>
              <a:rPr>
                <a:latin typeface="Courier"/>
              </a:rPr>
              <a:t>Java linenums="1" public default void getSides() {    // body of getSides() }</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default methods in Java Interfaces</a:t>
            </a:r>
          </a:p>
          <a:p>
            <a:pPr lvl="0"/>
            <a:r>
              <a:rPr/>
              <a:t>Let’s take a scenario to understand why default methods are introduced in Java.</a:t>
            </a:r>
          </a:p>
          <a:p>
            <a:pPr lvl="0"/>
            <a:r>
              <a:rPr/>
              <a:t>Suppose, we need to add a new method in an interface.</a:t>
            </a:r>
          </a:p>
          <a:p>
            <a:pPr lvl="0"/>
            <a:r>
              <a:rPr/>
              <a:t>We can add the method in our interface easily without implementation. However, that’s not the end of the story. All our classes that implement that interface must provide an implementation for the method.</a:t>
            </a:r>
          </a:p>
          <a:p>
            <a:pPr lvl="0"/>
            <a:r>
              <a:rPr/>
              <a:t>If a large number of classes were implementing this interface, we need to track all these classes and make changes to them. This is not only tedious but error-prone as well.</a:t>
            </a:r>
          </a:p>
          <a:p>
            <a:pPr lvl="0"/>
            <a:r>
              <a:rPr/>
              <a:t>To resolve this, Java introduced default methods. Default methods are inherited like ordinary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(1)</a:t>
            </a:r>
          </a:p>
          <a:p>
            <a:pPr lvl="0"/>
            <a:r>
              <a:rPr/>
              <a:t>Defining an Interface in Java</a:t>
            </a:r>
          </a:p>
          <a:p>
            <a:pPr lvl="0"/>
            <a:r>
              <a:rPr/>
              <a:t>Implementing an Interface in Java</a:t>
            </a:r>
          </a:p>
          <a:p>
            <a:pPr lvl="0"/>
            <a:r>
              <a:rPr/>
              <a:t>Nested Interfaces in Java</a:t>
            </a:r>
          </a:p>
          <a:p>
            <a:pPr lvl="0"/>
            <a:r>
              <a:rPr/>
              <a:t>Variables in Java Interfaces</a:t>
            </a:r>
          </a:p>
          <a:p>
            <a:pPr lvl="0"/>
            <a:r>
              <a:rPr/>
              <a:t>Extending an Interface in java</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 in Java Interface Example</a:t>
            </a:r>
          </a:p>
          <a:p>
            <a:pPr lvl="0" indent="0" marL="0">
              <a:buNone/>
            </a:pPr>
            <a:r>
              <a:rPr/>
              <a:t>``` Java linenums=“1” interface Polygon { void getArea();</a:t>
            </a:r>
          </a:p>
          <a:p>
            <a:pPr lvl="0" indent="0" marL="0">
              <a:buNone/>
            </a:pPr>
            <a:r>
              <a:rPr/>
              <a:t>// default method default void getSides() { System.out.println(“I can get sides of a polygon.”); } }</a:t>
            </a:r>
          </a:p>
          <a:p>
            <a:pPr lvl="0" indent="0">
              <a:buNone/>
            </a:pPr>
            <a:r>
              <a:rPr>
                <a:latin typeface="Courier"/>
              </a:rPr>
              <a:t>
---
### Default Method in Java Interface Example
``` Java linenums="1"
// implements the interface
class Rectangle implements Polygon {
  public void getArea() {
    int length = 6;
    int breadth = 5;
    int area = length * breadth;
    System.out.println("The area of the rectangle is " + area);
  }
  // overrides the getSides()
  public void getSides() {
    System.out.println("I have 4 sides.");
  }
}</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 in Java Interface Example</a:t>
            </a:r>
          </a:p>
          <a:p>
            <a:pPr lvl="0" indent="0" marL="0">
              <a:buNone/>
            </a:pPr>
            <a:r>
              <a:rPr>
                <a:latin typeface="Courier"/>
              </a:rPr>
              <a:t>Java linenums="1" // implements the interface class Square implements Polygon {   public void getArea() {     int length = 5;     int area = length * length;     System.out.println("The area of the square is " + area);   } }</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Default Method in Java Interface Example</a:t>
            </a:r>
          </a:p>
          <a:p>
            <a:pPr lvl="0" indent="0" marL="0">
              <a:buNone/>
            </a:pPr>
            <a:r>
              <a:rPr/>
              <a:t>``` Java linenums=“1” class Main { public static void main(String[] args) {</a:t>
            </a:r>
          </a:p>
          <a:p>
            <a:pPr lvl="0" indent="0">
              <a:buNone/>
            </a:pPr>
            <a:r>
              <a:rPr>
                <a:latin typeface="Courier"/>
              </a:rPr>
              <a:t>// create an object of Rectangle
Rectangle r1 = new Rectangle();
r1.getArea();
r1.getSides();
// create an object of Square
Square s1 = new Square();
s1.getArea();
s1.getSides();</a:t>
            </a:r>
          </a:p>
          <a:p>
            <a:pPr lvl="0" indent="0" marL="0">
              <a:buNone/>
            </a:pPr>
            <a:r>
              <a:rPr/>
              <a:t>} }</a:t>
            </a:r>
          </a:p>
          <a:p>
            <a:pPr lvl="0" indent="0">
              <a:buNone/>
            </a:pPr>
            <a:r>
              <a:rPr>
                <a:latin typeface="Courier"/>
              </a:rPr>
              <a:t>
---
### Default Method in Java Interface Example
- In the example, we have created an interface named Polygon. It has a default method getSides() and an abstract method getArea().
- Here, we have created two classes Rectangle and Square that implement Polygon.
- The Rectangle class provides the implementation of the getArea() method and overrides the getSides() method. However, the Square class only provides the implementation of the getArea() method.
- Now, while calling the getSides() method using the Rectangle object, the overridden method is called. However, in the case of the Square object, the default method is called.
---
## **private and static Methods in Interface**
---
### private and static Methods in Interface
- The Java 8 also added another feature to include static methods inside an interface.
- Similar to a class, we can access static methods of an interface using its references. For example,
``` Java linenums="1"
// create an interface
interface Polygon {
  staticMethod(){..}
}
// access static method
Polygon.staticMethod();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private and static Methods in Interface</a:t>
            </a:r>
          </a:p>
          <a:p>
            <a:pPr lvl="0"/>
            <a:r>
              <a:rPr/>
              <a:t>Note: With the release of Java 9, private methods are also supported in interfaces.</a:t>
            </a:r>
          </a:p>
          <a:p>
            <a:pPr lvl="0"/>
            <a:r>
              <a:rPr/>
              <a:t>We cannot create objects of an interface.</a:t>
            </a:r>
          </a:p>
          <a:p>
            <a:pPr lvl="1"/>
            <a:r>
              <a:rPr/>
              <a:t>Hence, private methods are used as helper methods that provide support to other methods in interfaces.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Interface Practical Example</a:t>
            </a:r>
          </a:p>
          <a:p>
            <a:pPr lvl="0" indent="0" marL="0">
              <a:buNone/>
            </a:pPr>
            <a:r>
              <a:rPr/>
              <a:t>``` Java linenums=“1” // To use the sqrt function import java.lang.Math;</a:t>
            </a:r>
          </a:p>
          <a:p>
            <a:pPr lvl="0" indent="0" marL="0">
              <a:buNone/>
            </a:pPr>
            <a:r>
              <a:rPr/>
              <a:t>interface Polygon { void getArea();</a:t>
            </a:r>
          </a:p>
          <a:p>
            <a:pPr lvl="0" indent="0" marL="0">
              <a:buNone/>
            </a:pPr>
            <a:r>
              <a:rPr/>
              <a:t>// calculate the perimeter of a Polygon default void getPerimeter(int… sides) { int perimeter = 0; for (int side: sides) { perimeter += side; }</a:t>
            </a:r>
          </a:p>
          <a:p>
            <a:pPr lvl="0" indent="0" marL="0">
              <a:buNone/>
            </a:pPr>
            <a:r>
              <a:rPr/>
              <a:t>System.out.println(“Perimeter:” + perimeter); } }</a:t>
            </a:r>
          </a:p>
          <a:p>
            <a:pPr lvl="0" indent="0">
              <a:buNone/>
            </a:pPr>
            <a:r>
              <a:rPr>
                <a:latin typeface="Courier"/>
              </a:rPr>
              <a:t>
---
### Java Interface Practical Example
``` Java linenums="1"
class Triangle implements Polygon {
   private int a, b, c;
   private double s, area;
// initializing sides of a triangle
   Triangle(int a, int b, int c) {
      this.a = a;
      this.b = b;
      this.c = c;
      s = 0;
   }
// calculate the area of a triangle
   public void getArea() {
      s = (double) (a + b + c)/2;
      area = Math.sqrt(s*(s-a)*(s-b)*(s-c));
      System.out.println("Area: " + area);
   }
}</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Interface Practical Example</a:t>
            </a:r>
          </a:p>
          <a:p>
            <a:pPr lvl="0" indent="0" marL="0">
              <a:buNone/>
            </a:pPr>
            <a:r>
              <a:rPr/>
              <a:t>``` Java linenums=“1” class Main { public static void main(String[] args) { Triangle t1 = new Triangle(2, 3, 4);</a:t>
            </a:r>
          </a:p>
          <a:p>
            <a:pPr lvl="0" indent="0" marL="0">
              <a:buNone/>
            </a:pPr>
            <a:r>
              <a:rPr/>
              <a:t>// calls the method of the Triangle class t1.getArea();</a:t>
            </a:r>
          </a:p>
          <a:p>
            <a:pPr lvl="0" indent="0" marL="0">
              <a:buNone/>
            </a:pPr>
            <a:r>
              <a:rPr/>
              <a:t>// calls the method of Polygon t1.getPerimeter(2, 3, 4); } }</a:t>
            </a:r>
          </a:p>
          <a:p>
            <a:pPr lvl="0" indent="0">
              <a:buNone/>
            </a:pPr>
            <a:r>
              <a:rPr>
                <a:latin typeface="Courier"/>
              </a:rPr>
              <a:t>
---
### Java Interface Practical Example
- In the example, we have created an interface named Polygon. 
  - It includes a default method getPerimeter() and an abstract method getArea().
- We can calculate the perimeter of all polygons in the same manner so we implemented the body of getPerimeter() in Polygon.
- Now, all polygons that implement Polygon can use getPerimeter() to calculate perimeter.
- However, the rule for calculating the area is different for different polygons. 
  - Hence, getArea() is included without implementation.
- Any class that implements Polygon must provide an implementation of getArea().
---
## **Java Reflection**
---
### Java Reflection
- In Java, reflection allows us to inspect and manipulate classes, interfaces, constructors, methods, and fields at run time.
- There is a class in Java named `Class` that keeps all the information about objects and classes at runtime. The object of `Class` can be used to perform reflection.
---
### Reflection of Java Classes
- In order to reflect a Java class, we first need to create an object of Class.
- And, using the object we can call various methods to get information about methods, fields, and constructors present in a class.
- There exists three ways to create objects of Class:
---
### Reflection of Java Classes
- Using forName() method
``` Java linenums="1"
class Dog {...}
// create object of Class
// to reflect the Dog class
Class a = Class.forName("Dog");</a:t>
            </a:r>
          </a:p>
          <a:p>
            <a:pPr lvl="0"/>
            <a:r>
              <a:rPr/>
              <a:t>Here, the forName() method takes the name of the class to be reflected as its argument.</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Classes</a:t>
            </a:r>
          </a:p>
          <a:p>
            <a:pPr lvl="0"/>
            <a:r>
              <a:rPr/>
              <a:t>Using getClass() method</a:t>
            </a:r>
          </a:p>
          <a:p>
            <a:pPr lvl="0" indent="0" marL="0">
              <a:buNone/>
            </a:pPr>
            <a:r>
              <a:rPr/>
              <a:t>``` Java linenums=“1” // create an object of Dog class Dog d1 = new Dog();</a:t>
            </a:r>
          </a:p>
          <a:p>
            <a:pPr lvl="0" indent="0" marL="0">
              <a:buNone/>
            </a:pPr>
            <a:r>
              <a:rPr/>
              <a:t>// create an object of Class // to reflect Dog Class b = d1.getClass();</a:t>
            </a:r>
          </a:p>
          <a:p>
            <a:pPr lvl="0" indent="0">
              <a:buNone/>
            </a:pPr>
            <a:r>
              <a:rPr>
                <a:latin typeface="Courier"/>
              </a:rPr>
              <a:t>- Here, we are using the object of the Dog class to create an object of Class.
---
### Reflection of Java Classes
- Using .class extension
``` Java linenums="1"
// create an object of Class
// to reflect the Dog class
Class c = Dog.class;</a:t>
            </a:r>
          </a:p>
          <a:p>
            <a:pPr lvl="0"/>
            <a:r>
              <a:rPr/>
              <a:t>Now that we know how we can create objects of the Class.</a:t>
            </a:r>
          </a:p>
          <a:p>
            <a:pPr lvl="1"/>
            <a:r>
              <a:rPr/>
              <a:t>We can use this object to get information about the corresponding class at runtime.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Class Reflection Example</a:t>
            </a:r>
          </a:p>
          <a:p>
            <a:pPr lvl="0" indent="0" marL="0">
              <a:buNone/>
            </a:pPr>
            <a:r>
              <a:rPr/>
              <a:t>``` Java linenums=“1” import java.lang.Class; import java.lang.reflect.*;</a:t>
            </a:r>
          </a:p>
          <a:p>
            <a:pPr lvl="0" indent="0" marL="0">
              <a:buNone/>
            </a:pPr>
            <a:r>
              <a:rPr/>
              <a:t>class Animal { }</a:t>
            </a:r>
          </a:p>
          <a:p>
            <a:pPr lvl="0" indent="0" marL="0">
              <a:buNone/>
            </a:pPr>
            <a:r>
              <a:rPr/>
              <a:t>// put this class in different Dog.java file public class Dog extends Animal { public void display() { System.out.println(“I am a dog.”); } }</a:t>
            </a:r>
          </a:p>
          <a:p>
            <a:pPr lvl="0" indent="0">
              <a:buNone/>
            </a:pPr>
            <a:r>
              <a:rPr>
                <a:latin typeface="Courier"/>
              </a:rPr>
              <a:t>
---
### Java Class Reflection Example
``` Java linenums="1"
// put this in Main.java file
class Main {
  public static void main(String[] args) {
    try {
      // create an object of Dog
      Dog d1 = new Dog();
      // create an object of Class
      // using getClass()
      Class obj = d1.getClass();
      // get name of the class
      String name = obj.getName();
      System.out.println("Name: " + name);
      // get the access modifier of the class
      int modifier = obj.getModifiers();
      // convert the access modifier to string
      String mod = Modifier.toString(modifier);
      System.out.println("Modifier: " + mod);
      // get the superclass of Dog
      Class superClass = obj.getSuperclass();
      System.out.println("Superclass: " + superClass.getName());
    }catch (Exception e) { e.printStackTrace();}
  }
}</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Class Reflection Example</a:t>
            </a:r>
          </a:p>
          <a:p>
            <a:pPr lvl="0"/>
            <a:r>
              <a:rPr/>
              <a:t>In the example, we have created a superclass: Animal and a subclass: Dog. Here, we are trying to inspect the class Dog.</a:t>
            </a:r>
          </a:p>
          <a:p>
            <a:pPr lvl="0"/>
            <a:r>
              <a:rPr/>
              <a:t>Notice the statement,</a:t>
            </a:r>
          </a:p>
          <a:p>
            <a:pPr lvl="0" indent="0" marL="0">
              <a:buNone/>
            </a:pPr>
            <a:r>
              <a:rPr>
                <a:latin typeface="Courier"/>
              </a:rPr>
              <a:t>Java linenums="1" Class obj = d1.getClass();</a:t>
            </a:r>
          </a:p>
          <a:p>
            <a:pPr lvl="0"/>
            <a:r>
              <a:rPr/>
              <a:t>Here, we are creating an object obj of Class using the getClass() method. Using the object, we are calling different methods of Class.</a:t>
            </a:r>
          </a:p>
          <a:p>
            <a:pPr lvl="1"/>
            <a:r>
              <a:rPr b="1"/>
              <a:t>obj.getName()</a:t>
            </a:r>
            <a:r>
              <a:rPr/>
              <a:t> - returns the name of the class</a:t>
            </a:r>
          </a:p>
          <a:p>
            <a:pPr lvl="1"/>
            <a:r>
              <a:rPr b="1"/>
              <a:t>obj.getModifiers()</a:t>
            </a:r>
            <a:r>
              <a:rPr/>
              <a:t> - returns the access modifier of the class</a:t>
            </a:r>
          </a:p>
          <a:p>
            <a:pPr lvl="1"/>
            <a:r>
              <a:rPr b="1"/>
              <a:t>obj.getSuperclass()</a:t>
            </a:r>
            <a:r>
              <a:rPr/>
              <a:t> - returns the super class of the class</a:t>
            </a:r>
          </a:p>
          <a:p>
            <a:pPr lvl="0"/>
            <a:r>
              <a:rPr b="1"/>
              <a:t>Note:</a:t>
            </a:r>
            <a:r>
              <a:rPr/>
              <a:t> We are using the Modifier class to convert the integer access modifier to a string.</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Reflecting Fields, Methods, and Constructors</a:t>
            </a:r>
          </a:p>
          <a:p>
            <a:pPr lvl="0"/>
            <a:r>
              <a:rPr/>
              <a:t>The package java.lang.reflect provides classes that can be used for manipulating class members. For example,</a:t>
            </a:r>
          </a:p>
          <a:p>
            <a:pPr lvl="0"/>
            <a:r>
              <a:rPr b="1"/>
              <a:t>Method class</a:t>
            </a:r>
            <a:r>
              <a:rPr/>
              <a:t> - provides information about methods in a class</a:t>
            </a:r>
          </a:p>
          <a:p>
            <a:pPr lvl="0"/>
            <a:r>
              <a:rPr b="1"/>
              <a:t>Field class</a:t>
            </a:r>
            <a:r>
              <a:rPr/>
              <a:t> - provides information about fields in a class</a:t>
            </a:r>
          </a:p>
          <a:p>
            <a:pPr lvl="0"/>
            <a:r>
              <a:rPr b="1"/>
              <a:t>Constructor class</a:t>
            </a:r>
            <a:r>
              <a:rPr/>
              <a:t> - provides information about constructors in a class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(2)</a:t>
            </a:r>
          </a:p>
          <a:p>
            <a:pPr lvl="0"/>
            <a:r>
              <a:rPr/>
              <a:t>Advantages of Interface in Java</a:t>
            </a:r>
          </a:p>
          <a:p>
            <a:pPr lvl="0"/>
            <a:r>
              <a:rPr/>
              <a:t>default methods in Java Interfaces</a:t>
            </a:r>
          </a:p>
          <a:p>
            <a:pPr lvl="0"/>
            <a:r>
              <a:rPr/>
              <a:t>private and static Methods in Interface</a:t>
            </a:r>
          </a:p>
          <a:p>
            <a:pPr lvl="0"/>
            <a:r>
              <a:rPr/>
              <a:t>Java Reflection</a:t>
            </a:r>
          </a:p>
          <a:p>
            <a:pPr lvl="0"/>
            <a:r>
              <a:rPr/>
              <a:t>Java Wrapper Classes</a:t>
            </a:r>
          </a:p>
          <a:p>
            <a:pPr lvl="0"/>
            <a:r>
              <a:rPr/>
              <a:t>Java Lambda Expressions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a:t>
            </a:r>
          </a:p>
          <a:p>
            <a:pPr lvl="0"/>
            <a:r>
              <a:rPr/>
              <a:t>The Method class provides various methods that can be used to get information about the methods present in a class.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 Example</a:t>
            </a:r>
          </a:p>
          <a:p>
            <a:pPr lvl="0" indent="0" marL="0">
              <a:buNone/>
            </a:pPr>
            <a:r>
              <a:rPr/>
              <a:t>``` Java linenums=“1” import java.lang.Class; import java.lang.reflect.*;</a:t>
            </a:r>
          </a:p>
          <a:p>
            <a:pPr lvl="0" indent="0" marL="0">
              <a:buNone/>
            </a:pPr>
            <a:r>
              <a:rPr/>
              <a:t>class Dog {</a:t>
            </a:r>
          </a:p>
          <a:p>
            <a:pPr lvl="0" indent="0" marL="0">
              <a:buNone/>
            </a:pPr>
            <a:r>
              <a:rPr/>
              <a:t>// methods of the class public void display() { System.out.println(“I am a dog.”); }</a:t>
            </a:r>
          </a:p>
          <a:p>
            <a:pPr lvl="0" indent="0" marL="0">
              <a:buNone/>
            </a:pPr>
            <a:r>
              <a:rPr/>
              <a:t>private void makeSound() { System.out.println(“Bark Bark”); } }</a:t>
            </a:r>
          </a:p>
          <a:p>
            <a:pPr lvl="0" indent="0">
              <a:buNone/>
            </a:pPr>
            <a:r>
              <a:rPr>
                <a:latin typeface="Courier"/>
              </a:rPr>
              <a:t>
---
#### Reflection of Java Methods Example
``` Java linenums="1"
class Main {
  public static void main(String[] args) {
    try {
      // create an object of Dog
      Dog d1 = new Dog();
      // create an object of Class
      // using getClass()
      Class obj = d1.getClass();
      // using object of Class to
      // get all the declared methods of Dog
      Method[] methods = obj.getDeclaredMethods();
...</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 Example</a:t>
            </a:r>
          </a:p>
          <a:p>
            <a:pPr lvl="0" indent="0" marL="0">
              <a:buNone/>
            </a:pPr>
            <a:r>
              <a:rPr/>
              <a:t>``` Java linenums=“1” … // create an object of the Method class for (Method m : methods) {</a:t>
            </a:r>
          </a:p>
          <a:p>
            <a:pPr lvl="0" indent="0">
              <a:buNone/>
            </a:pPr>
            <a:r>
              <a:rPr>
                <a:latin typeface="Courier"/>
              </a:rPr>
              <a:t>    // get names of methods
    System.out.println("Method Name: " + m.getName());
    // get the access modifier of methods
    int modifier = m.getModifiers();
    System.out.println("Modifier: " + Modifier.toString(modifier));
    // get the return types of method
    System.out.println("Return Types: " + m.getReturnType());
    System.out.println(" ");
  }
}
catch (Exception e) {
  e.printStackTrace();
}</a:t>
            </a:r>
          </a:p>
          <a:p>
            <a:pPr lvl="0" indent="0" marL="0">
              <a:buNone/>
            </a:pPr>
            <a:r>
              <a:rPr/>
              <a:t>} }</a:t>
            </a:r>
          </a:p>
          <a:p>
            <a:pPr lvl="0" indent="0">
              <a:buNone/>
            </a:pPr>
            <a:r>
              <a:rPr>
                <a:latin typeface="Courier"/>
              </a:rPr>
              <a:t>
---
#### Reflection of Java Methods Example
- In the example, we are trying to get information about the methods present in the Dog class. 
- As mentioned earlier, we have first created an object obj of Class using the getClass() method.
- Notice the expression,
``` Java linenums="1"
Method[] methods = obj.getDeclaredMethod();</a:t>
            </a:r>
          </a:p>
          <a:p>
            <a:pPr lvl="0"/>
            <a:r>
              <a:rPr/>
              <a:t>Here, the getDeclaredMethod() returns all the methods present inside the class.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Methods Example</a:t>
            </a:r>
          </a:p>
          <a:p>
            <a:pPr lvl="0"/>
            <a:r>
              <a:rPr/>
              <a:t>Also, we have created an object m of the Method class. Here,</a:t>
            </a:r>
          </a:p>
          <a:p>
            <a:pPr lvl="1"/>
            <a:r>
              <a:rPr>
                <a:latin typeface="Courier"/>
              </a:rPr>
              <a:t>m.getName()</a:t>
            </a:r>
            <a:r>
              <a:rPr/>
              <a:t> - returns the name of a method</a:t>
            </a:r>
          </a:p>
          <a:p>
            <a:pPr lvl="1"/>
            <a:r>
              <a:rPr>
                <a:latin typeface="Courier"/>
              </a:rPr>
              <a:t>m.getModifiers()</a:t>
            </a:r>
            <a:r>
              <a:rPr/>
              <a:t> - returns the access modifier of methods in integer form</a:t>
            </a:r>
          </a:p>
          <a:p>
            <a:pPr lvl="1"/>
            <a:r>
              <a:rPr>
                <a:latin typeface="Courier"/>
              </a:rPr>
              <a:t>m.getReturnType()</a:t>
            </a:r>
            <a:r>
              <a:rPr/>
              <a:t> - returns the return type of methods</a:t>
            </a:r>
          </a:p>
          <a:p>
            <a:pPr lvl="0"/>
            <a:r>
              <a:rPr/>
              <a:t>The Method class also provides various other methods that can be used to inspect methods at run time.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Fields</a:t>
            </a:r>
          </a:p>
          <a:p>
            <a:pPr lvl="0"/>
            <a:r>
              <a:rPr/>
              <a:t>Like methods, we can also inspect and modify different fields of a class using the methods of the Field class.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Public Fields Example</a:t>
            </a:r>
          </a:p>
          <a:p>
            <a:pPr lvl="0" indent="0" marL="0">
              <a:buNone/>
            </a:pPr>
            <a:r>
              <a:rPr/>
              <a:t>``` Java linenums=“1” import java.lang.Class; import java.lang.reflect.*;</a:t>
            </a:r>
          </a:p>
          <a:p>
            <a:pPr lvl="0" indent="0" marL="0">
              <a:buNone/>
            </a:pPr>
            <a:r>
              <a:rPr/>
              <a:t>class Dog { public String type; }</a:t>
            </a:r>
          </a:p>
          <a:p>
            <a:pPr lvl="0" indent="0">
              <a:buNone/>
            </a:pPr>
            <a:r>
              <a:rPr>
                <a:latin typeface="Courier"/>
              </a:rPr>
              <a:t>
---
#### Reflection of Java Public Fields Example
``` Java linenums="1"
class Main {
  public static void main(String[] args) {
    try {
      // create an object of Dog
      Dog d1 = new Dog();
      // create an object of Class
      // using getClass()
      Class obj = d1.getClass();
      // access and set the type field
      Field field1 = obj.getField("type");
      field1.set(d1, "labrador");
...
</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Public Fields Example</a:t>
            </a:r>
          </a:p>
          <a:p>
            <a:pPr lvl="0" indent="0" marL="0">
              <a:buNone/>
            </a:pPr>
            <a:r>
              <a:rPr/>
              <a:t>``` Java linenums=“1” … // get the value of the field type String typeValue = (String) field1.get(d1); System.out.println(“Value:” + typeValue);</a:t>
            </a:r>
          </a:p>
          <a:p>
            <a:pPr lvl="0" indent="0">
              <a:buNone/>
            </a:pPr>
            <a:r>
              <a:rPr>
                <a:latin typeface="Courier"/>
              </a:rPr>
              <a:t>  // get the access modifier of the field type
  int mod = field1.getModifiers();
  // convert the modifier to String form
  String modifier1 = Modifier.toString(mod);
  System.out.println("Modifier: " + modifier1);
  System.out.println(" ");
}
catch (Exception e) {
  e.printStackTrace();
}</a:t>
            </a:r>
          </a:p>
          <a:p>
            <a:pPr lvl="0" indent="0" marL="0">
              <a:buNone/>
            </a:pPr>
            <a:r>
              <a:rPr/>
              <a:t>} }</a:t>
            </a:r>
          </a:p>
          <a:p>
            <a:pPr lvl="0" indent="0">
              <a:buNone/>
            </a:pPr>
            <a:r>
              <a:rPr>
                <a:latin typeface="Courier"/>
              </a:rPr>
              <a:t>---
#### Reflection of Java Public Fields Example
- In the example, we have created a class named Dog.    
  - It includes a public field named type. Notice the statement,
``` Java linenums="1"
Field field1 = obj.getField("type");</a:t>
            </a:r>
          </a:p>
          <a:p>
            <a:pPr lvl="0"/>
            <a:r>
              <a:rPr/>
              <a:t>Here, we are accessing the public field of the Dog class and assigning it to the object field1 of the Field class.</a:t>
            </a:r>
          </a:p>
          <a:p>
            <a:pPr lvl="0"/>
            <a:r>
              <a:rPr/>
              <a:t>We then used various methods of the Field class:</a:t>
            </a:r>
          </a:p>
          <a:p>
            <a:pPr lvl="1"/>
            <a:r>
              <a:rPr>
                <a:latin typeface="Courier"/>
              </a:rPr>
              <a:t>field1.set()</a:t>
            </a:r>
            <a:r>
              <a:rPr/>
              <a:t> - sets the value of the field</a:t>
            </a:r>
          </a:p>
          <a:p>
            <a:pPr lvl="1"/>
            <a:r>
              <a:rPr>
                <a:latin typeface="Courier"/>
              </a:rPr>
              <a:t>field1.get()</a:t>
            </a:r>
            <a:r>
              <a:rPr/>
              <a:t> - returns the value of field</a:t>
            </a:r>
          </a:p>
          <a:p>
            <a:pPr lvl="1"/>
            <a:r>
              <a:rPr>
                <a:latin typeface="Courier"/>
              </a:rPr>
              <a:t>field1.getModifiers()</a:t>
            </a:r>
            <a:r>
              <a:rPr/>
              <a:t> - returns the value of the field in integer form</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Private Fields Example</a:t>
            </a:r>
          </a:p>
          <a:p>
            <a:pPr lvl="0"/>
            <a:r>
              <a:rPr/>
              <a:t>Similarly, we can also access and modify private fields as well. However, the reflection of private field is little bit different than the public field</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Private Fields Example</a:t>
            </a:r>
          </a:p>
          <a:p>
            <a:pPr lvl="0" indent="0" marL="0">
              <a:buNone/>
            </a:pPr>
            <a:r>
              <a:rPr/>
              <a:t>``` Java linenums=“1” import java.lang.Class; import java.lang.reflect.*;</a:t>
            </a:r>
          </a:p>
          <a:p>
            <a:pPr lvl="0" indent="0" marL="0">
              <a:buNone/>
            </a:pPr>
            <a:r>
              <a:rPr/>
              <a:t>class Dog { private String color; }</a:t>
            </a:r>
          </a:p>
          <a:p>
            <a:pPr lvl="0" indent="0">
              <a:buNone/>
            </a:pPr>
            <a:r>
              <a:rPr>
                <a:latin typeface="Courier"/>
              </a:rPr>
              <a:t>
---
#### Reflection of Java Private Fields Example
``` Java linenums="1"
class Main {
  public static void main(String[] args) {
    try {
      // create an object of Dog
      Dog d1 = new Dog();
      // create an object of Class
      // using getClass()
      Class obj = d1.getClass();
      // access the private field color
      Field field1 = obj.getDeclaredField("color");
      // allow modification of the private field
      field1.setAccessible(true);
...
</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Private Fields Example</a:t>
            </a:r>
          </a:p>
          <a:p>
            <a:pPr lvl="0" indent="0" marL="0">
              <a:buNone/>
            </a:pPr>
            <a:r>
              <a:rPr/>
              <a:t>``` Java linenums=“1” … // set the value of color field1.set(d1, “brown”);</a:t>
            </a:r>
          </a:p>
          <a:p>
            <a:pPr lvl="0" indent="0">
              <a:buNone/>
            </a:pPr>
            <a:r>
              <a:rPr>
                <a:latin typeface="Courier"/>
              </a:rPr>
              <a:t>  // get the value of field color
  String colorValue = (String) field1.get(d1);
  System.out.println("Value: " + colorValue);
  // get the access modifier of color
  int mod2 = field1.getModifiers();
  // convert the access modifier to string
  String modifier2 = Modifier.toString(mod2);
  System.out.println("Modifier: " + modifier2);
}
catch (Exception e) {
  e.printStackTrace();
}</a:t>
            </a:r>
          </a:p>
          <a:p>
            <a:pPr lvl="0" indent="0" marL="0">
              <a:buNone/>
            </a:pPr>
            <a:r>
              <a:rPr/>
              <a:t>} }</a:t>
            </a:r>
          </a:p>
          <a:p>
            <a:pPr lvl="0" indent="0">
              <a:buNone/>
            </a:pPr>
            <a:r>
              <a:rPr>
                <a:latin typeface="Courier"/>
              </a:rPr>
              <a:t>
---
#### Reflection of Java Private Fields Example
- In the example, we have created a class named `Dog`. 
- The class contains a private field named `color`. Notice the statement.
``` Java linenums="1"
Field field1 = obj.getDeclaredField("color");
field1.setAccessible(true);</a:t>
            </a:r>
          </a:p>
          <a:p>
            <a:pPr lvl="0"/>
            <a:r>
              <a:rPr/>
              <a:t>Here, we are accessing color and assigning it to the object </a:t>
            </a:r>
            <a:r>
              <a:rPr>
                <a:latin typeface="Courier"/>
              </a:rPr>
              <a:t>field1</a:t>
            </a:r>
            <a:r>
              <a:rPr/>
              <a:t> of the Field class.</a:t>
            </a:r>
          </a:p>
          <a:p>
            <a:pPr lvl="0"/>
            <a:r>
              <a:rPr/>
              <a:t>We then used </a:t>
            </a:r>
            <a:r>
              <a:rPr>
                <a:latin typeface="Courier"/>
              </a:rPr>
              <a:t>field1</a:t>
            </a:r>
            <a:r>
              <a:rPr/>
              <a:t> to modify the accessibility of color and allows us to make changes to it.</a:t>
            </a:r>
          </a:p>
          <a:p>
            <a:pPr lvl="0"/>
            <a:r>
              <a:rPr/>
              <a:t>We then used </a:t>
            </a:r>
            <a:r>
              <a:rPr>
                <a:latin typeface="Courier"/>
              </a:rPr>
              <a:t>field1</a:t>
            </a:r>
            <a:r>
              <a:rPr/>
              <a:t> to perform various operations on the private field color.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Defining an Interface in Java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Constructor</a:t>
            </a:r>
          </a:p>
          <a:p>
            <a:pPr lvl="0"/>
            <a:r>
              <a:rPr/>
              <a:t>We can also inspect different constructors of a class using various methods provided by the Constructor class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Constructor Example</a:t>
            </a:r>
          </a:p>
          <a:p>
            <a:pPr lvl="0" indent="0" marL="0">
              <a:buNone/>
            </a:pPr>
            <a:r>
              <a:rPr/>
              <a:t>``` Java linenums=“1” import java.lang.Class; import java.lang.reflect.*;</a:t>
            </a:r>
          </a:p>
          <a:p>
            <a:pPr lvl="0" indent="0" marL="0">
              <a:buNone/>
            </a:pPr>
            <a:r>
              <a:rPr/>
              <a:t>class Dog {</a:t>
            </a:r>
          </a:p>
          <a:p>
            <a:pPr lvl="0" indent="0" marL="0">
              <a:buNone/>
            </a:pPr>
            <a:r>
              <a:rPr/>
              <a:t>// public constructor without parameter public Dog() {</a:t>
            </a:r>
          </a:p>
          <a:p>
            <a:pPr lvl="0" indent="0" marL="0">
              <a:buNone/>
            </a:pPr>
            <a:r>
              <a:rPr/>
              <a:t>}</a:t>
            </a:r>
          </a:p>
          <a:p>
            <a:pPr lvl="0" indent="0" marL="0">
              <a:buNone/>
            </a:pPr>
            <a:r>
              <a:rPr/>
              <a:t>// private constructor with a single parameter private Dog(int age) {</a:t>
            </a:r>
          </a:p>
          <a:p>
            <a:pPr lvl="0" indent="0" marL="0">
              <a:buNone/>
            </a:pPr>
            <a:r>
              <a:rPr/>
              <a:t>}</a:t>
            </a:r>
          </a:p>
          <a:p>
            <a:pPr lvl="0" indent="0" marL="0">
              <a:buNone/>
            </a:pPr>
            <a:r>
              <a:rPr/>
              <a:t>}</a:t>
            </a:r>
          </a:p>
          <a:p>
            <a:pPr lvl="0" indent="0">
              <a:buNone/>
            </a:pPr>
            <a:r>
              <a:rPr>
                <a:latin typeface="Courier"/>
              </a:rPr>
              <a:t>
---
#### Reflection of Java Constructor Example
``` Java linenums="1"
class Main {
  public static void main(String[] args) {
    try {
      // create an object of Dog
      Dog d1 = new Dog();
      // create an object of Class
      // using getClass()
      Class obj = d1.getClass();
      // get all constructors of Dog
      Constructor[] constructors = obj.getDeclaredConstructors();
... 
</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Reflection of Java Constructor Example</a:t>
            </a:r>
          </a:p>
          <a:p>
            <a:pPr lvl="0" indent="0" marL="0">
              <a:buNone/>
            </a:pPr>
            <a:r>
              <a:rPr/>
              <a:t>``` Java linenums=“1” … for (Constructor c : constructors) {</a:t>
            </a:r>
          </a:p>
          <a:p>
            <a:pPr lvl="0" indent="0">
              <a:buNone/>
            </a:pPr>
            <a:r>
              <a:rPr>
                <a:latin typeface="Courier"/>
              </a:rPr>
              <a:t>    // get the name of constructors
    System.out.println("Constructor Name: " + c.getName());
    // get the access modifier of constructors
    // convert it into string form
    int modifier = c.getModifiers();
    String mod = Modifier.toString(modifier);
    System.out.println("Modifier: " + mod);
    // get the number of parameters in constructors
    System.out.println("Parameters: " + c.getParameterCount());
    System.out.println("");
  }
}
catch (Exception e) {
  e.printStackTrace();
}</a:t>
            </a:r>
          </a:p>
          <a:p>
            <a:pPr lvl="0" indent="0" marL="0">
              <a:buNone/>
            </a:pPr>
            <a:r>
              <a:rPr/>
              <a:t>} }</a:t>
            </a:r>
          </a:p>
          <a:p>
            <a:pPr lvl="0" indent="0">
              <a:buNone/>
            </a:pPr>
            <a:r>
              <a:rPr>
                <a:latin typeface="Courier"/>
              </a:rPr>
              <a:t>
---
#### Reflection of Java Constructor Example
- In the example, we have created a class named Dog. The class includes two constructors.
- We are using reflection to find the information about the constructors of the class. Notice the statement,
``` Java linenums="1"
Constructor[] constructors = obj.getDeclaredConstructor();</a:t>
            </a:r>
          </a:p>
          <a:p>
            <a:pPr lvl="0"/>
            <a:r>
              <a:rPr/>
              <a:t>Here, the we are accessing all the constructors present in Dog and assigning them to an array constructors of the Constructor type.</a:t>
            </a:r>
          </a:p>
          <a:p>
            <a:pPr lvl="0"/>
            <a:r>
              <a:rPr/>
              <a:t>We then used object c to get different informations about the constructor.</a:t>
            </a:r>
          </a:p>
          <a:p>
            <a:pPr lvl="1"/>
            <a:r>
              <a:rPr>
                <a:latin typeface="Courier"/>
              </a:rPr>
              <a:t>c.getName()</a:t>
            </a:r>
            <a:r>
              <a:rPr/>
              <a:t> - returns the name of the constructor</a:t>
            </a:r>
          </a:p>
          <a:p>
            <a:pPr lvl="1"/>
            <a:r>
              <a:rPr>
                <a:latin typeface="Courier"/>
              </a:rPr>
              <a:t>c.getModifiers()</a:t>
            </a:r>
            <a:r>
              <a:rPr/>
              <a:t> - returns the access modifiers of the constructor in integer form</a:t>
            </a:r>
          </a:p>
          <a:p>
            <a:pPr lvl="1"/>
            <a:r>
              <a:rPr>
                <a:latin typeface="Courier"/>
              </a:rPr>
              <a:t>c.getParameterCount()</a:t>
            </a:r>
            <a:r>
              <a:rPr/>
              <a:t> - returns the number of parameters present in each constructor</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Wrapper Classes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Java Wrapper Classes</a:t>
                </a:r>
              </a:p>
              <a:p>
                <a:pPr lvl="0"/>
                <a:r>
                  <a:rPr/>
                  <a:t>Wrapper classes provide a way to use primitive data types (int, boolean, etc..) as objects</a:t>
                </a:r>
              </a:p>
              <a:p>
                <a:pPr lvl="0" indent="0" marL="0">
                  <a:buNone/>
                </a:pPr>
                <a:r>
                  <a:rPr/>
                  <a:t>Primitive Data Type </a:t>
                </a:r>
                <a14:m>
                  <m:oMath xmlns:m="http://schemas.openxmlformats.org/officeDocument/2006/math">
                    <m:r>
                      <m:rPr>
                        <m:sty m:val="p"/>
                      </m:rPr>
                      <m:t>⇒</m:t>
                    </m:r>
                  </m:oMath>
                </a14:m>
                <a:r>
                  <a:rPr/>
                  <a:t> Wrapper Class byte </a:t>
                </a:r>
                <a14:m>
                  <m:oMath xmlns:m="http://schemas.openxmlformats.org/officeDocument/2006/math">
                    <m:r>
                      <m:rPr>
                        <m:sty m:val="p"/>
                      </m:rPr>
                      <m:t>⇒</m:t>
                    </m:r>
                  </m:oMath>
                </a14:m>
                <a:r>
                  <a:rPr/>
                  <a:t> Byte short </a:t>
                </a:r>
                <a14:m>
                  <m:oMath xmlns:m="http://schemas.openxmlformats.org/officeDocument/2006/math">
                    <m:r>
                      <m:rPr>
                        <m:sty m:val="p"/>
                      </m:rPr>
                      <m:t>⇒</m:t>
                    </m:r>
                  </m:oMath>
                </a14:m>
                <a:r>
                  <a:rPr/>
                  <a:t> Short int </a:t>
                </a:r>
                <a14:m>
                  <m:oMath xmlns:m="http://schemas.openxmlformats.org/officeDocument/2006/math">
                    <m:r>
                      <m:rPr>
                        <m:sty m:val="p"/>
                      </m:rPr>
                      <m:t>⇒</m:t>
                    </m:r>
                  </m:oMath>
                </a14:m>
                <a:r>
                  <a:rPr/>
                  <a:t> Integer long </a:t>
                </a:r>
                <a14:m>
                  <m:oMath xmlns:m="http://schemas.openxmlformats.org/officeDocument/2006/math">
                    <m:r>
                      <m:rPr>
                        <m:sty m:val="p"/>
                      </m:rPr>
                      <m:t>⇒</m:t>
                    </m:r>
                  </m:oMath>
                </a14:m>
                <a:r>
                  <a:rPr/>
                  <a:t> Long float </a:t>
                </a:r>
                <a14:m>
                  <m:oMath xmlns:m="http://schemas.openxmlformats.org/officeDocument/2006/math">
                    <m:r>
                      <m:rPr>
                        <m:sty m:val="p"/>
                      </m:rPr>
                      <m:t>⇒</m:t>
                    </m:r>
                  </m:oMath>
                </a14:m>
                <a:r>
                  <a:rPr/>
                  <a:t> Float double </a:t>
                </a:r>
                <a14:m>
                  <m:oMath xmlns:m="http://schemas.openxmlformats.org/officeDocument/2006/math">
                    <m:r>
                      <m:rPr>
                        <m:sty m:val="p"/>
                      </m:rPr>
                      <m:t>⇒</m:t>
                    </m:r>
                  </m:oMath>
                </a14:m>
                <a:r>
                  <a:rPr/>
                  <a:t> Double boolean </a:t>
                </a:r>
                <a14:m>
                  <m:oMath xmlns:m="http://schemas.openxmlformats.org/officeDocument/2006/math">
                    <m:r>
                      <m:rPr>
                        <m:sty m:val="p"/>
                      </m:rPr>
                      <m:t>⇒</m:t>
                    </m:r>
                  </m:oMath>
                </a14:m>
                <a:r>
                  <a:rPr/>
                  <a:t> Boolean char </a:t>
                </a:r>
                <a14:m>
                  <m:oMath xmlns:m="http://schemas.openxmlformats.org/officeDocument/2006/math">
                    <m:r>
                      <m:rPr>
                        <m:sty m:val="p"/>
                      </m:rPr>
                      <m:t>⇒</m:t>
                    </m:r>
                  </m:oMath>
                </a14:m>
                <a:r>
                  <a:rPr/>
                  <a:t> Character</a:t>
                </a: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Wrapper Classes</a:t>
            </a:r>
          </a:p>
          <a:p>
            <a:pPr lvl="0"/>
            <a:r>
              <a:rPr/>
              <a:t>Sometimes you must use wrapper classes, for example when working with Collection objects, such as ArrayList, where primitive types cannot be used (the list can only store objects)</a:t>
            </a:r>
          </a:p>
          <a:p>
            <a:pPr lvl="0" indent="0" marL="0">
              <a:buNone/>
            </a:pPr>
            <a:r>
              <a:rPr>
                <a:latin typeface="Courier"/>
              </a:rPr>
              <a:t>Java linenums="1" ArrayList&lt;int&gt; myNumbers = new ArrayList&lt;int&gt;(); // Invalid</a:t>
            </a:r>
          </a:p>
          <a:p>
            <a:pPr lvl="0" indent="0" marL="0">
              <a:buNone/>
            </a:pPr>
            <a:r>
              <a:rPr>
                <a:latin typeface="Courier"/>
              </a:rPr>
              <a:t>Java linenums="1" ArrayList&lt;Integer&gt; myNumbers = new ArrayList&lt;Integer&gt;(); // Valid</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a:r>
              <a:rPr/>
              <a:t>To create a wrapper object, use the wrapper class instead of the primitive type. To get the value, you can just print the object</a:t>
            </a:r>
          </a:p>
          <a:p>
            <a:pPr lvl="0" indent="0" marL="0">
              <a:buNone/>
            </a:pPr>
            <a:r>
              <a:rPr>
                <a:latin typeface="Courier"/>
              </a:rPr>
              <a:t>Java linenums="1" public class Main {   public static void main(String[] args) {     Integer myInt = 5;     Double myDouble = 5.99;     Character myChar = 'A';     System.out.println(myInt);     System.out.println(myDouble);     System.out.println(myChar);   } }</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a:r>
              <a:rPr/>
              <a:t>Since you’re now working with objects, you can use certain methods to get information about the specific object.</a:t>
            </a:r>
          </a:p>
          <a:p>
            <a:pPr lvl="0"/>
            <a:r>
              <a:rPr/>
              <a:t>For example, the following methods are used to get the value associated with the corresponding wrapper object: </a:t>
            </a:r>
            <a:r>
              <a:rPr>
                <a:latin typeface="Courier"/>
              </a:rPr>
              <a:t>intValue()</a:t>
            </a:r>
            <a:r>
              <a:rPr/>
              <a:t>, </a:t>
            </a:r>
            <a:r>
              <a:rPr>
                <a:latin typeface="Courier"/>
              </a:rPr>
              <a:t>byteValue()</a:t>
            </a:r>
            <a:r>
              <a:rPr/>
              <a:t>, </a:t>
            </a:r>
            <a:r>
              <a:rPr>
                <a:latin typeface="Courier"/>
              </a:rPr>
              <a:t>shortValue()</a:t>
            </a:r>
            <a:r>
              <a:rPr/>
              <a:t>, </a:t>
            </a:r>
            <a:r>
              <a:rPr>
                <a:latin typeface="Courier"/>
              </a:rPr>
              <a:t>longValue()</a:t>
            </a:r>
            <a:r>
              <a:rPr/>
              <a:t>, </a:t>
            </a:r>
            <a:r>
              <a:rPr>
                <a:latin typeface="Courier"/>
              </a:rPr>
              <a:t>floatValue()</a:t>
            </a:r>
            <a:r>
              <a:rPr/>
              <a:t>, </a:t>
            </a:r>
            <a:r>
              <a:rPr>
                <a:latin typeface="Courier"/>
              </a:rPr>
              <a:t>doubleValue()</a:t>
            </a:r>
            <a:r>
              <a:rPr/>
              <a:t>, </a:t>
            </a:r>
            <a:r>
              <a:rPr>
                <a:latin typeface="Courier"/>
              </a:rPr>
              <a:t>charValue()</a:t>
            </a:r>
            <a:r>
              <a:rPr/>
              <a:t>, </a:t>
            </a:r>
            <a:r>
              <a:rPr>
                <a:latin typeface="Courier"/>
              </a:rPr>
              <a:t>booleanValue()</a:t>
            </a:r>
            <a:r>
              <a:rPr/>
              <a:t>.</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indent="0" marL="0">
              <a:buNone/>
            </a:pPr>
            <a:r>
              <a:rPr>
                <a:latin typeface="Courier"/>
              </a:rPr>
              <a:t>Java linenums="1" public class Main {   public static void main(String[] args) {     Integer myInt = 5;     Double myDouble = 5.99;     Character myChar = 'A';     System.out.println(myInt.intValue());     System.out.println(myDouble.doubleValue());     System.out.println(myChar.charValue());   } }</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Creating Wrapper Objects</a:t>
            </a:r>
          </a:p>
          <a:p>
            <a:pPr lvl="0"/>
            <a:r>
              <a:rPr/>
              <a:t>Another useful method is the toString() method, which is used to convert wrapper objects to strings.</a:t>
            </a:r>
          </a:p>
          <a:p>
            <a:pPr lvl="0"/>
            <a:r>
              <a:rPr/>
              <a:t>In the following example, we convert an Integer to a String, and use the length() method of the String class to output the length of the “string”:</a:t>
            </a:r>
          </a:p>
          <a:p>
            <a:pPr lvl="0" indent="0" marL="0">
              <a:buNone/>
            </a:pPr>
            <a:r>
              <a:rPr>
                <a:latin typeface="Courier"/>
              </a:rPr>
              <a:t>Java linenums="1" public class Main {   public static void main(String[] args) {     Integer myInt = 100;     String myString = myInt.toString();     System.out.println(myString.length());   }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In java, an interface is similar to a class,</a:t>
            </a:r>
          </a:p>
          <a:p>
            <a:pPr lvl="1"/>
            <a:r>
              <a:rPr/>
              <a:t>but it contains abstract methods and static final variables only.</a:t>
            </a:r>
          </a:p>
          <a:p>
            <a:pPr lvl="1"/>
            <a:r>
              <a:rPr/>
              <a:t>The interface in Java is another mechanism to achieve abstraction.</a:t>
            </a:r>
          </a:p>
          <a:p>
            <a:pPr lvl="0"/>
            <a:r>
              <a:rPr/>
              <a:t>We may think of an interface as a completely abstract class.</a:t>
            </a:r>
          </a:p>
          <a:p>
            <a:pPr lvl="1"/>
            <a:r>
              <a:rPr/>
              <a:t>None of the methods in the interface has an implementation,</a:t>
            </a:r>
          </a:p>
          <a:p>
            <a:pPr lvl="1"/>
            <a:r>
              <a:rPr/>
              <a:t>and all the variables in the interface are constants.</a:t>
            </a:r>
          </a:p>
          <a:p>
            <a:pPr lvl="0"/>
            <a:r>
              <a:rPr/>
              <a:t>All the methods of an interface,</a:t>
            </a:r>
          </a:p>
          <a:p>
            <a:pPr lvl="1"/>
            <a:r>
              <a:rPr/>
              <a:t>implemented by the class that implements it.</a:t>
            </a:r>
          </a:p>
          <a:p>
            <a:pPr lvl="0"/>
            <a:r>
              <a:rPr/>
              <a:t>The interface in java enables java to support multiple-inheritance.</a:t>
            </a:r>
          </a:p>
          <a:p>
            <a:pPr lvl="1"/>
            <a:r>
              <a:rPr/>
              <a:t>An interface may extend only one interface,</a:t>
            </a:r>
          </a:p>
          <a:p>
            <a:pPr lvl="1"/>
            <a:r>
              <a:rPr/>
              <a:t>but a class may implement any number of interfaces.</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Java Lambda Expressions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Lambda Expressions</a:t>
            </a:r>
          </a:p>
          <a:p>
            <a:pPr lvl="0"/>
            <a:r>
              <a:rPr/>
              <a:t>Lambda Expressions were added in Java 8.</a:t>
            </a:r>
          </a:p>
          <a:p>
            <a:pPr lvl="0"/>
            <a:r>
              <a:rPr/>
              <a:t>A lambda expression is a short block of code which takes in parameters and returns a value. Lambda expressions are similar to methods, but they do not need a name and they can be implemented right in the body of a method.</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Java Lambda Expressions Syntax</a:t>
            </a:r>
          </a:p>
          <a:p>
            <a:pPr lvl="0"/>
            <a:r>
              <a:rPr/>
              <a:t>The simplest lambda expression contains a single parameter and an expression:</a:t>
            </a:r>
          </a:p>
          <a:p>
            <a:pPr lvl="0" indent="0" marL="0">
              <a:buNone/>
            </a:pPr>
            <a:r>
              <a:rPr>
                <a:latin typeface="Courier"/>
              </a:rPr>
              <a:t>Java linenums="1" parameter -&gt; expression</a:t>
            </a:r>
          </a:p>
          <a:p>
            <a:pPr lvl="0"/>
            <a:r>
              <a:rPr/>
              <a:t>To use more than one parameter, wrap them in parentheses:</a:t>
            </a:r>
          </a:p>
          <a:p>
            <a:pPr lvl="0" indent="0" marL="0">
              <a:buNone/>
            </a:pPr>
            <a:r>
              <a:rPr>
                <a:latin typeface="Courier"/>
              </a:rPr>
              <a:t>Java linenums="1" (parameter1, parameter2) -&gt; expression</a:t>
            </a:r>
          </a:p>
          <a:p>
            <a:pPr lvl="0"/>
            <a:r>
              <a:rPr/>
              <a:t>Expressions are limited. They have to immediately return a value, and they cannot contain variables, assignments or statements such as if or for. In order to do more complex operations, a code block can be used with curly braces. If the lambda expression needs to return a value, then the code block should have a return statement.</a:t>
            </a:r>
          </a:p>
          <a:p>
            <a:pPr lvl="0" indent="0" marL="0">
              <a:buNone/>
            </a:pPr>
            <a:r>
              <a:rPr>
                <a:latin typeface="Courier"/>
              </a:rPr>
              <a:t>Java linenums="1" (parameter1, parameter2) -&gt; { code block }</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Lambda expressions are usually passed as parameters to a function</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Using Lambda Expressions</a:t>
            </a:r>
          </a:p>
          <a:p>
            <a:pPr lvl="0"/>
            <a:r>
              <a:rPr/>
              <a:t>Use a lamba expression in the ArrayList’s forEach() method to print every item in the list</a:t>
            </a:r>
          </a:p>
          <a:p>
            <a:pPr lvl="0" indent="0" marL="0">
              <a:buNone/>
            </a:pPr>
            <a:r>
              <a:rPr/>
              <a:t>``` Java linenums=“1” import java.util.ArrayList;</a:t>
            </a:r>
          </a:p>
          <a:p>
            <a:pPr lvl="0" indent="0" marL="0">
              <a:buNone/>
            </a:pPr>
            <a:r>
              <a:rPr/>
              <a:t>public class Main { public static void main(String[] args) { ArrayList numbers = new ArrayList(); numbers.add(5); numbers.add(9); numbers.add(8); numbers.add(1); numbers.forEach( (n) -&gt; { System.out.println(n); } ); } }</a:t>
            </a:r>
          </a:p>
          <a:p>
            <a:pPr lvl="0" indent="0">
              <a:buNone/>
            </a:pPr>
            <a:r>
              <a:rPr>
                <a:latin typeface="Courier"/>
              </a:rPr>
              <a:t>
---
Lambda expressions can be stored in variables if the variable's type is an interface which has only one method. The lambda expression should have the same number of parameters and the same return type as that method. Java has many of these kinds of interfaces built in, such as the Consumer interface (found in the java.util package) used by lists.
---
### Using Lambda Expressions
- Use Java's Consumer interface to store a lambda expression in a variable:
``` Java linenums="1"
import java.util.ArrayList;
import java.util.function.Consumer;
public class Main {
  public static void main(String[] args) {
    ArrayList&lt;Integer&gt; numbers = new ArrayList&lt;Integer&gt;();
    numbers.add(5);
    numbers.add(9);
    numbers.add(8);
    numbers.add(1);
    Consumer&lt;Integer&gt; method = (n) -&gt; { System.out.println(n); };
    numbers.forEach( method );
  }
}</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To use a lambda expression in a method, the method should have a parameter with a single-method interface as its type. Calling the interface’s method will run the lambda expression:</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Using Lambda Expressions</a:t>
            </a:r>
          </a:p>
          <a:p>
            <a:pPr lvl="0"/>
            <a:r>
              <a:rPr/>
              <a:t>Create a method which takes a lambda expression as a parameter:</a:t>
            </a:r>
          </a:p>
          <a:p>
            <a:pPr lvl="0" indent="0" marL="0">
              <a:buNone/>
            </a:pPr>
            <a:r>
              <a:rPr/>
              <a:t>``` Java linenums=“1” interface StringFunction { String run(String str); }</a:t>
            </a:r>
          </a:p>
          <a:p>
            <a:pPr lvl="0" indent="0" marL="0">
              <a:buNone/>
            </a:pPr>
            <a:r>
              <a:rPr/>
              <a:t>public class Main { public static void main(String[] args) { StringFunction exclaim = (s) -&gt; s + “!”; StringFunction ask = (s) -&gt; s + “?”; printFormatted(“Hello”, exclaim); printFormatted(“Hello”, ask); } public static void printFormatted(String str, StringFunction format) { String result = format.run(str); System.out.println(result); } } ```</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BTechSmartClass-Defining an Interface in Java</a:t>
            </a:r>
          </a:p>
          <a:p>
            <a:pPr lvl="0"/>
            <a:r>
              <a:rPr>
                <a:hlinkClick r:id="rId3"/>
              </a:rPr>
              <a:t>BTechSmartClass-Implementing an Interface in Java</a:t>
            </a:r>
          </a:p>
          <a:p>
            <a:pPr lvl="0"/>
            <a:r>
              <a:rPr>
                <a:hlinkClick r:id="rId4"/>
              </a:rPr>
              <a:t>BTechSmartClass-Nested Interfaces in java</a:t>
            </a:r>
          </a:p>
          <a:p>
            <a:pPr lvl="0"/>
            <a:r>
              <a:rPr>
                <a:hlinkClick r:id="rId5"/>
              </a:rPr>
              <a:t>BTechSmartClass-Variables in Java Interfaces</a:t>
            </a:r>
          </a:p>
          <a:p>
            <a:pPr lvl="0"/>
            <a:r>
              <a:rPr>
                <a:hlinkClick r:id="rId6"/>
              </a:rPr>
              <a:t>BTechSmartClass-Extending an Interface in java</a:t>
            </a:r>
          </a:p>
          <a:p>
            <a:pPr lvl="0"/>
            <a:r>
              <a:rPr>
                <a:hlinkClick r:id="rId7"/>
              </a:rPr>
              <a:t>Programiz-Java Interface</a:t>
            </a:r>
          </a:p>
          <a:p>
            <a:pPr lvl="0"/>
            <a:r>
              <a:rPr>
                <a:hlinkClick r:id="rId8"/>
              </a:rPr>
              <a:t>Programiz-Java Reflection</a:t>
            </a:r>
          </a:p>
          <a:p>
            <a:pPr lvl="0"/>
            <a:r>
              <a:rPr>
                <a:hlinkClick r:id="rId9"/>
              </a:rPr>
              <a:t>W3schools-Java Wrapper Classes</a:t>
            </a:r>
          </a:p>
          <a:p>
            <a:pPr lvl="0"/>
            <a:r>
              <a:rPr>
                <a:hlinkClick r:id="rId10"/>
              </a:rPr>
              <a:t>W3schools-Java Lambda Expressions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An interface is a container of abstract methods and static final variables.</a:t>
            </a:r>
          </a:p>
          <a:p>
            <a:pPr lvl="0"/>
            <a:r>
              <a:rPr/>
              <a:t>An interface, implemented by a class. (class implements interface).</a:t>
            </a:r>
          </a:p>
          <a:p>
            <a:pPr lvl="0"/>
            <a:r>
              <a:rPr/>
              <a:t>An interface may extend another interface. (Interface extends Interface).</a:t>
            </a:r>
          </a:p>
          <a:p>
            <a:pPr lvl="0"/>
            <a:r>
              <a:rPr/>
              <a:t>An interface never implements another interface, or class.</a:t>
            </a:r>
          </a:p>
          <a:p>
            <a:pPr lvl="0"/>
            <a:r>
              <a:rPr/>
              <a:t>A class may implement any number of interfaces.</a:t>
            </a:r>
          </a:p>
          <a:p>
            <a:pPr lvl="0"/>
            <a:r>
              <a:rPr/>
              <a:t>We can not instantiate an interface.</a:t>
            </a:r>
          </a:p>
          <a:p>
            <a:pPr lvl="0"/>
            <a:r>
              <a:rPr/>
              <a:t>Specifying the keyword abstract for interface methods is optional, it automatically added.</a:t>
            </a:r>
          </a:p>
          <a:p>
            <a:pPr lvl="0"/>
            <a:r>
              <a:rPr/>
              <a:t>All the members of an interface are public by default.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Defining an Interface in Java</a:t>
            </a:r>
          </a:p>
          <a:p>
            <a:pPr lvl="0"/>
            <a:r>
              <a:rPr/>
              <a:t>Defining an interface is similar to that of a class. We use the keyword interface to define an interface.</a:t>
            </a:r>
          </a:p>
          <a:p>
            <a:pPr lvl="0"/>
            <a:r>
              <a:rPr/>
              <a:t>All the members of an interface are public by default. The following is the syntax for defining an interface.</a:t>
            </a:r>
          </a:p>
          <a:p>
            <a:pPr lvl="0" indent="0" marL="0">
              <a:buNone/>
            </a:pPr>
            <a:r>
              <a:rPr>
                <a:latin typeface="Courier"/>
              </a:rPr>
              <a:t>Java linenums="1" interface InterfaceName{     ...     members declaration;     ...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2022-02-27T19:18:22Z</dcterms:created>
  <dcterms:modified xsi:type="dcterms:W3CDTF">2022-02-27T19:18:22Z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Week-3</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TBD</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