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8" Type="http://schemas.openxmlformats.org/officeDocument/2006/relationships/viewProps" Target="viewProps.xml" /><Relationship Id="rId8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0" Type="http://schemas.openxmlformats.org/officeDocument/2006/relationships/tableStyles" Target="tableStyles.xml" /><Relationship Id="rId8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2.md_doc.pdf" TargetMode="External" /><Relationship Id="rId3" Type="http://schemas.openxmlformats.org/officeDocument/2006/relationships/hyperlink" Target="ce204-week-2.md_slide.pdf" TargetMode="External" /><Relationship Id="rId4" Type="http://schemas.openxmlformats.org/officeDocument/2006/relationships/hyperlink" Target="ce204-week-2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java/java-super-keyword.html" TargetMode="External" /><Relationship Id="rId3" Type="http://schemas.openxmlformats.org/officeDocument/2006/relationships/hyperlink" Target="https://www.programiz.com/java-programming/super-keyword" TargetMode="External" /><Relationship Id="rId4" Type="http://schemas.openxmlformats.org/officeDocument/2006/relationships/hyperlink" Target="http://www.btechsmartclass.com/java/java-final-keyword.html" TargetMode="External" /><Relationship Id="rId5" Type="http://schemas.openxmlformats.org/officeDocument/2006/relationships/hyperlink" Target="https://www.programiz.com/java-programming/final-keyword" TargetMode="External" /><Relationship Id="rId6" Type="http://schemas.openxmlformats.org/officeDocument/2006/relationships/hyperlink" Target="http://www.btechsmartclass.com/java/java-polymorphism.html" TargetMode="External" /><Relationship Id="rId7" Type="http://schemas.openxmlformats.org/officeDocument/2006/relationships/hyperlink" Target="https://www.programiz.com/java-programming/polymorphism" TargetMode="External" /><Relationship Id="rId8" Type="http://schemas.openxmlformats.org/officeDocument/2006/relationships/hyperlink" Target="https://www.programiz.com/java-programming/encapsulation" TargetMode="External" /><Relationship Id="rId9" Type="http://schemas.openxmlformats.org/officeDocument/2006/relationships/hyperlink" Target="http://www.btechsmartclass.com/java/java-method-overriding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java-programming/method-overriding" TargetMode="External" /><Relationship Id="rId3" Type="http://schemas.openxmlformats.org/officeDocument/2006/relationships/hyperlink" Target="https://www.programiz.com/java-programming/nested-inner-class" TargetMode="External" /><Relationship Id="rId4" Type="http://schemas.openxmlformats.org/officeDocument/2006/relationships/hyperlink" Target="https://www.programiz.com/java-programming/static-class" TargetMode="External" /><Relationship Id="rId5" Type="http://schemas.openxmlformats.org/officeDocument/2006/relationships/hyperlink" Target="https://www.programiz.com/java-programming/anonymous-class" TargetMode="External" /><Relationship Id="rId6" Type="http://schemas.openxmlformats.org/officeDocument/2006/relationships/hyperlink" Target="https://www.programiz.com/java-programming/enums" TargetMode="External" /><Relationship Id="rId7" Type="http://schemas.openxmlformats.org/officeDocument/2006/relationships/hyperlink" Target="https://www.programiz.com/java-programming/enum-constructor" TargetMode="External" /><Relationship Id="rId8" Type="http://schemas.openxmlformats.org/officeDocument/2006/relationships/hyperlink" Target="https://www.programiz.com/java-programming/enum-string" TargetMode="External" /><Relationship Id="rId9" Type="http://schemas.openxmlformats.org/officeDocument/2006/relationships/hyperlink" Target="http://www.btechsmartclass.com/java/java-abstract-class.html" TargetMode="External" /><Relationship Id="rId10" Type="http://schemas.openxmlformats.org/officeDocument/2006/relationships/hyperlink" Target="https://www.programiz.com/java-programming/abstract-classes-methods" TargetMode="Externa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java/java-Object-class.html" TargetMode="External" /><Relationship Id="rId3" Type="http://schemas.openxmlformats.org/officeDocument/2006/relationships/hyperlink" Target="http://www.btechsmartclass.com/java/java-forms-of-inheritance.html" TargetMode="External" /><Relationship Id="rId4" Type="http://schemas.openxmlformats.org/officeDocument/2006/relationships/hyperlink" Target="https://www.programiz.com/java-programming/interfaces" TargetMode="External" /><Relationship Id="rId5" Type="http://schemas.openxmlformats.org/officeDocument/2006/relationships/hyperlink" Target="http://www.btechsmartclass.com/java/java-benefits-and-costs-of-inheritance.html" TargetMode="External" /><Relationship Id="rId6" Type="http://schemas.openxmlformats.org/officeDocument/2006/relationships/hyperlink" Target="http://www.btechsmartclass.com/java/java-defining-packages.html" TargetMode="External" /><Relationship Id="rId7" Type="http://schemas.openxmlformats.org/officeDocument/2006/relationships/hyperlink" Target="http://www.btechsmartclass.com/java/java-access-protection-in-packages.html" TargetMode="External" /><Relationship Id="rId8" Type="http://schemas.openxmlformats.org/officeDocument/2006/relationships/hyperlink" Target="http://www.btechsmartclass.com/java/java-importing-packages.html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OOP with Java-II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java, the super keyword is used for the following purposes.</a:t>
            </a:r>
          </a:p>
          <a:p>
            <a:pPr lvl="1"/>
            <a:r>
              <a:rPr/>
              <a:t>To refer parent class </a:t>
            </a:r>
            <a:r>
              <a:rPr b="1"/>
              <a:t>data members</a:t>
            </a:r>
          </a:p>
          <a:p>
            <a:pPr lvl="1"/>
            <a:r>
              <a:rPr/>
              <a:t>To refer parent class </a:t>
            </a:r>
            <a:r>
              <a:rPr b="1"/>
              <a:t>methods</a:t>
            </a:r>
          </a:p>
          <a:p>
            <a:pPr lvl="1"/>
            <a:r>
              <a:rPr/>
              <a:t>To call parent class </a:t>
            </a:r>
            <a:r>
              <a:rPr b="1"/>
              <a:t>constructor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call methods of the superclass that is overridden in the subclass.</a:t>
            </a:r>
          </a:p>
          <a:p>
            <a:pPr lvl="0"/>
            <a:r>
              <a:rPr/>
              <a:t>To access attributes (fields) of the superclass if both superclass and subclass have attributes with the same name.</a:t>
            </a:r>
          </a:p>
          <a:p>
            <a:pPr lvl="0"/>
            <a:r>
              <a:rPr/>
              <a:t>To explicitly call superclass no-arg (default) or parameterized constructor from the subclass constructor.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super keyword is used inside the child class only.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refer parent class </a:t>
            </a:r>
            <a:r>
              <a:rPr b="1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both parent class and child class have data members with the same name,</a:t>
            </a:r>
          </a:p>
          <a:p>
            <a:pPr lvl="1"/>
            <a:r>
              <a:rPr/>
              <a:t>then the super keyword is used to refer to the parent class data member from child class.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refer parent class </a:t>
            </a:r>
            <a:r>
              <a:rPr b="1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ParentClass{</a:t>
            </a:r>
          </a:p>
          <a:p>
            <a:pPr lvl="0" indent="0">
              <a:buNone/>
            </a:pPr>
            <a:r>
              <a:rPr>
                <a:latin typeface="Courier"/>
              </a:rPr>
              <a:t>int num = 10;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``` Java linenums="1"
class ChildClass extends ParentClass{
    int num = 20;
    void showData() {
        System.out.println("Inside the ChildClass");
        System.out.println("ChildClass num = " + num);
        System.out.println("ParentClass num = " + super.num);       
    }
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refer parent class </a:t>
            </a:r>
            <a:r>
              <a:rPr b="1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public class SuperKeywordExample {</a:t>
            </a:r>
          </a:p>
          <a:p>
            <a:pPr lvl="0" indent="0">
              <a:buNone/>
            </a:pPr>
            <a:r>
              <a:rPr>
                <a:latin typeface="Courier"/>
              </a:rPr>
              <a:t>public static void main(String[] args) {
    ChildClass obj = new ChildClass();
    obj.showData();
    System.out.println("\nInside the non-child class");
    System.out.println("ChildClass num = " + obj.num);
    //System.out.println("ParentClass num = " + super.num); //super can't be used here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super to refer parent class **method**
- When both parent class and child class have method with the same name, 
  - then the super keyword is used to refer to the parent class method from child class.
---
## super to refer parent class **method**
```Java
class ParentClass{
    int num1 = 10;
    void showData() {
        System.out.println("\nInside the ParentClass showData method");
        System.out.println("ChildClass num = " + num1);     
    }   
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refer parent class </a:t>
            </a:r>
            <a:r>
              <a:rPr b="1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ChildClass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ParentClass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num2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showData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"\nInside the ChildClass showData method"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out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println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"ChildClass num =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num2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r>
              <a:rPr>
                <a:latin typeface="Courier"/>
              </a:rPr>
              <a:t> 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super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showData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refer parent class </a:t>
            </a:r>
            <a:r>
              <a:rPr b="1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SuperKeywordExample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main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args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ChildClass 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ChildClass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obj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showData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//super.showData(); // super can't be used here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call parent class </a:t>
            </a:r>
            <a:r>
              <a:rPr b="1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an object of child class is created, it automatically calls the parent class default-constructor before it’s own.</a:t>
            </a:r>
          </a:p>
          <a:p>
            <a:pPr lvl="0"/>
            <a:r>
              <a:rPr/>
              <a:t>But, the parameterized constructor of parent class must be called explicitly using the super keyword inside the child class constructor.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call parent class </a:t>
            </a:r>
            <a:r>
              <a:rPr b="1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ParentClass{</a:t>
            </a:r>
          </a:p>
          <a:p>
            <a:pPr lvl="0" indent="0">
              <a:buNone/>
            </a:pPr>
            <a:r>
              <a:rPr>
                <a:latin typeface="Courier"/>
              </a:rPr>
              <a:t>int num1;
ParentClass(){
    System.out.println("\nInside the ParentClass default constructor");
    num1 = 10;
}
ParentClass(int value){
    System.out.println("\nInside the ParentClass parameterized constructor");
    num1 = value;
}   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 
## super to call parent class **constructor**
``` Java linenums="1"
class ChildClass extends ParentClass{
    int num2;
    ChildClass(){
        super(100);
        System.out.println("\nInside the ChildClass constructor");
        num2 = 200;     
    }
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to call parent class </a:t>
            </a:r>
            <a:r>
              <a:rPr b="1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public class SuperKeywordExample {</a:t>
            </a:r>
          </a:p>
          <a:p>
            <a:pPr lvl="0" indent="0">
              <a:buNone/>
            </a:pPr>
            <a:r>
              <a:rPr>
                <a:latin typeface="Courier"/>
              </a:rPr>
              <a:t>public static void main(String[] args) {
    ChildClass obj = new ChildClass();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 
## super to call parent class **constructor**
- To call the parameterized constructor of the parent class, 
- the super keyword must be the first statement inside the child class constructor, 
- and we must pass the parameter values.
---
## Access Overridden Methods of the superclass
- If methods with the same name are defined in both superclass and subclass, the method in the subclass overrides the method in the superclass. This is called method overriding.
---
## Example 1: Method overriding
``` Java linenums="1"
class Animal {
  // overridden method
  public void display(){
    System.out.println("I am an animal");
  }
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1: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Dog extends Animal {</a:t>
            </a:r>
          </a:p>
          <a:p>
            <a:pPr lvl="0" indent="0" marL="0">
              <a:buNone/>
            </a:pPr>
            <a:r>
              <a:rPr/>
              <a:t>// overriding method @Override public void display(){ System.out.println(“I am a dog”); }</a:t>
            </a:r>
          </a:p>
          <a:p>
            <a:pPr lvl="0" indent="0" marL="0">
              <a:buNone/>
            </a:pPr>
            <a:r>
              <a:rPr/>
              <a:t>public void printMessage(){ display();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Example 1: Method overriding
``` Java linenums="1"
class Main {
  public static void main(String[] args) {
    Dog dog1 = new Dog();
    dog1.printMessage();
  }
}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1: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example, by making an object dog1 of Dog class, we can call its method printMessage() which then executes the display() statement.</a:t>
            </a:r>
          </a:p>
          <a:p>
            <a:pPr lvl="0" indent="0" marL="0">
              <a:buNone/>
            </a:pPr>
            <a:r>
              <a:rPr/>
              <a:t>Since display() is defined in both the classes, the method of subclass Dog overrides the method of superclass Animal. Hence, the display() of the subclass is called.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1: Method overriding</a:t>
            </a:r>
          </a:p>
        </p:txBody>
      </p:sp>
      <p:pic>
        <p:nvPicPr>
          <p:cNvPr descr="fig:  assets/java-overriding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the overridden method of the superclass has to be called?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super.display() if the overridden method display() of superclass Animal needs to be called.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2: super to Call Superclass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Animal {</a:t>
            </a:r>
          </a:p>
          <a:p>
            <a:pPr lvl="0" indent="0" marL="0">
              <a:buNone/>
            </a:pPr>
            <a:r>
              <a:rPr/>
              <a:t>// overridden method public void display(){ System.out.println(“I am an animal”);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Example 2: super to Call Superclass Method
``` Java linenums="1"
class Dog extends Animal {
  // overriding method
  @Override
  public void display(){
    System.out.println("I am a dog");
  }
  public void printMessage(){
    // this calls overriding method
    display();
    // this calls overridden method
    super.display();
  }
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2: super to Call Superclass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Main {   public static void main(String[] args) {     Dog dog1 = new Dog();     dog1.printMessage();   } }</a:t>
            </a:r>
            <a:r>
              <a:rPr/>
              <a:t> —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2: super to Call Superclass Method</a:t>
            </a:r>
          </a:p>
        </p:txBody>
      </p:sp>
      <p:pic>
        <p:nvPicPr>
          <p:cNvPr descr="fig:  assets/call-superclass-metho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Attributes of the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superclass and subclass can have attributes with the same name.</a:t>
            </a:r>
          </a:p>
          <a:p>
            <a:pPr lvl="1"/>
            <a:r>
              <a:rPr/>
              <a:t>We use the super keyword to access the attribute of the superclass.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3: Access superclass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Animal {   protected String type="animal"; }</a:t>
            </a:r>
          </a:p>
          <a:p>
            <a:pPr lvl="0" indent="0" marL="0">
              <a:buNone/>
            </a:pPr>
            <a:r>
              <a:rPr/>
              <a:t>``` Java linenums=“1” class Dog extends Animal { public String type=“mammal”;</a:t>
            </a:r>
          </a:p>
          <a:p>
            <a:pPr lvl="0" indent="0" marL="0">
              <a:buNone/>
            </a:pPr>
            <a:r>
              <a:rPr/>
              <a:t>public void printType() { System.out.println(“I am a” + type); System.out.println(“I am an” + super.type);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Example 3: Access superclass attribute
``` Java linenums="1"
class Main {
  public static void main(String[] args) {
    Dog dog1 = new Dog();
    dog1.printType();
  }
}
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(OOP with Java-II)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3: Access superclass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example, we have defined the same instance field </a:t>
            </a:r>
            <a:r>
              <a:rPr>
                <a:latin typeface="Courier"/>
              </a:rPr>
              <a:t>type</a:t>
            </a:r>
            <a:r>
              <a:rPr/>
              <a:t> in both the superclass </a:t>
            </a:r>
            <a:r>
              <a:rPr>
                <a:latin typeface="Courier"/>
              </a:rPr>
              <a:t>Animal</a:t>
            </a:r>
            <a:r>
              <a:rPr/>
              <a:t> and the subclass </a:t>
            </a:r>
            <a:r>
              <a:rPr>
                <a:latin typeface="Courier"/>
              </a:rPr>
              <a:t>Dog</a:t>
            </a:r>
            <a:r>
              <a:rPr/>
              <a:t>.</a:t>
            </a:r>
          </a:p>
          <a:p>
            <a:pPr lvl="0"/>
            <a:r>
              <a:rPr/>
              <a:t>We then created an object </a:t>
            </a:r>
            <a:r>
              <a:rPr>
                <a:latin typeface="Courier"/>
              </a:rPr>
              <a:t>dog1</a:t>
            </a:r>
            <a:r>
              <a:rPr/>
              <a:t> of the Dog class. Then, the </a:t>
            </a:r>
            <a:r>
              <a:rPr>
                <a:latin typeface="Courier"/>
              </a:rPr>
              <a:t>printType()</a:t>
            </a:r>
            <a:r>
              <a:rPr/>
              <a:t> method is called using this object.</a:t>
            </a:r>
          </a:p>
          <a:p>
            <a:pPr lvl="1"/>
            <a:r>
              <a:rPr/>
              <a:t>Inside the </a:t>
            </a:r>
            <a:r>
              <a:rPr>
                <a:latin typeface="Courier"/>
              </a:rPr>
              <a:t>printType()</a:t>
            </a:r>
            <a:r>
              <a:rPr/>
              <a:t> function,</a:t>
            </a:r>
          </a:p>
          <a:p>
            <a:pPr lvl="2"/>
            <a:r>
              <a:rPr>
                <a:latin typeface="Courier"/>
              </a:rPr>
              <a:t>type</a:t>
            </a:r>
            <a:r>
              <a:rPr/>
              <a:t> refers to the attribute of the subclass </a:t>
            </a:r>
            <a:r>
              <a:rPr>
                <a:latin typeface="Courier"/>
              </a:rPr>
              <a:t>Dog</a:t>
            </a:r>
            <a:r>
              <a:rPr/>
              <a:t>.</a:t>
            </a:r>
          </a:p>
          <a:p>
            <a:pPr lvl="2"/>
            <a:r>
              <a:rPr>
                <a:latin typeface="Courier"/>
              </a:rPr>
              <a:t>super.type</a:t>
            </a:r>
            <a:r>
              <a:rPr/>
              <a:t> refers to the attribute of the superclass Animal.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super() to access superclass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we know, when an object of a class is created, its default constructor is automatically called.</a:t>
            </a:r>
          </a:p>
          <a:p>
            <a:pPr lvl="0"/>
            <a:r>
              <a:rPr/>
              <a:t>To explicitly call the superclass constructor from the subclass constructor, we use </a:t>
            </a:r>
            <a:r>
              <a:rPr>
                <a:latin typeface="Courier"/>
              </a:rPr>
              <a:t>super()</a:t>
            </a:r>
            <a:r>
              <a:rPr/>
              <a:t>. It’s a special form of the super keyword.</a:t>
            </a:r>
          </a:p>
          <a:p>
            <a:pPr lvl="0"/>
            <a:r>
              <a:rPr>
                <a:latin typeface="Courier"/>
              </a:rPr>
              <a:t>super()</a:t>
            </a:r>
            <a:r>
              <a:rPr/>
              <a:t> can be used only inside the subclass constructor and must be the first statement.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4: Use of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Animal {</a:t>
            </a:r>
          </a:p>
          <a:p>
            <a:pPr lvl="0" indent="0" marL="0">
              <a:buNone/>
            </a:pPr>
            <a:r>
              <a:rPr/>
              <a:t>// default or no-arg constructor of class Animal Animal() { System.out.println(“I am an animal”);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Example 4: Use of super()
``` Java linenums="1"
class Dog extends Animal {
  // default or no-arg constructor of class Dog
  Dog() {
    // calling default constructor of the superclass
    super();
    System.out.println("I am a dog");
  }
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4: Use of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Main {   public static void main(String[] args) {     Dog dog1 = new Dog();   } }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4: Use of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an object dog1 of Dog class is created, it automatically calls the default or no-arg constructor of that class.</a:t>
            </a:r>
          </a:p>
          <a:p>
            <a:pPr lvl="0"/>
            <a:r>
              <a:rPr/>
              <a:t>Inside the subclass constructor, the super() statement calls the constructor of the superclass and executes the statements inside it. Hence, we get the output I am an animal.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4: Use of super()</a:t>
            </a:r>
          </a:p>
        </p:txBody>
      </p:sp>
      <p:pic>
        <p:nvPicPr>
          <p:cNvPr descr="fig:  assets/super()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flow of the program then returns back to the subclass constructor and executes the remaining statements. Thus, I am a dog will be printed.</a:t>
            </a:r>
          </a:p>
          <a:p>
            <a:pPr lvl="0" indent="0" marL="0">
              <a:buNone/>
            </a:pPr>
            <a:r>
              <a:rPr/>
              <a:t>However, using super() is not compulsory. Even if super() is not used in the subclass constructor, the compiler implicitly calls the default constructor of the superclass.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4: Use of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So, why use redundant code if the compiler automatically invokes super()?</a:t>
            </a:r>
          </a:p>
          <a:p>
            <a:pPr lvl="1"/>
            <a:r>
              <a:rPr/>
              <a:t>It is required if the parameterized constructor (a constructor that takes arguments) of the superclass has to be called from the subclass constructor.</a:t>
            </a:r>
          </a:p>
          <a:p>
            <a:pPr lvl="0"/>
            <a:r>
              <a:rPr/>
              <a:t>The parameterized super() must always be the first statement</a:t>
            </a:r>
          </a:p>
          <a:p>
            <a:pPr lvl="1"/>
            <a:r>
              <a:rPr/>
              <a:t>in the body of the constructor of the subclass,</a:t>
            </a:r>
          </a:p>
          <a:p>
            <a:pPr lvl="1"/>
            <a:r>
              <a:rPr/>
              <a:t>otherwise, we get a compilation error.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5: Call Parameterized Constructor Using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Animal {</a:t>
            </a:r>
          </a:p>
          <a:p>
            <a:pPr lvl="0" indent="0" marL="0">
              <a:buNone/>
            </a:pPr>
            <a:r>
              <a:rPr/>
              <a:t>// default or no-arg constructor Animal() { System.out.println(“I am an animal”); }</a:t>
            </a:r>
          </a:p>
          <a:p>
            <a:pPr lvl="0" indent="0" marL="0">
              <a:buNone/>
            </a:pPr>
            <a:r>
              <a:rPr/>
              <a:t>// parameterized constructor Animal(String type) { System.out.println(“Type:”+type);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Example 5: Call Parameterized Constructor Using super()
``` Java linenums="1"
class Dog extends Animal {
  // default constructor
  Dog() {
    // calling parameterized constructor of the superclass
    super("Animal");
    System.out.println("I am a dog");
  }
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5: Call Parameterized Constructor Using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Main {   public static void main(String[] args) {     Dog dog1 = new Dog();   } 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OOP with Java-II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5: Call Parameterized Constructor Using super()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 parameterized constructor has to be called, we need to explicitly define it in the subclass constructor.</a:t>
            </a:r>
          </a:p>
        </p:txBody>
      </p:sp>
      <p:pic>
        <p:nvPicPr>
          <p:cNvPr descr="fig:  assets/parameterized-super-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5: Call Parameterized Constructor Using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that in the above example, we explicitly called the parameterized constructor super(“Animal”). The compiler does not call the default constructor of the superclass in this case.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Java final keyword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java, the final is a keyword and it is used with the following things.</a:t>
            </a:r>
          </a:p>
          <a:p>
            <a:pPr lvl="1"/>
            <a:r>
              <a:rPr/>
              <a:t>With variable (to create constant)</a:t>
            </a:r>
          </a:p>
          <a:p>
            <a:pPr lvl="1"/>
            <a:r>
              <a:rPr/>
              <a:t>With method (to avoid method overriding)</a:t>
            </a:r>
          </a:p>
          <a:p>
            <a:pPr lvl="1"/>
            <a:r>
              <a:rPr/>
              <a:t>With class (to avoid inheritance)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final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final variable cannot be reinitialized with another value</a:t>
            </a:r>
          </a:p>
          <a:p>
            <a:pPr lvl="0"/>
            <a:r>
              <a:rPr/>
              <a:t>the final method cannot be overridden</a:t>
            </a:r>
          </a:p>
          <a:p>
            <a:pPr lvl="0"/>
            <a:r>
              <a:rPr/>
              <a:t>the final class cannot be extended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 variable defined with the final keyword,</a:t>
            </a:r>
          </a:p>
          <a:p>
            <a:pPr lvl="0"/>
            <a:r>
              <a:rPr/>
              <a:t>it becomes a constant, and</a:t>
            </a:r>
          </a:p>
          <a:p>
            <a:pPr lvl="1"/>
            <a:r>
              <a:rPr/>
              <a:t>it does not allow us to modify the value.</a:t>
            </a:r>
          </a:p>
          <a:p>
            <a:pPr lvl="0"/>
            <a:r>
              <a:rPr/>
              <a:t>The variable defined with the final keyword allows only a one-time assignment,</a:t>
            </a:r>
          </a:p>
          <a:p>
            <a:pPr lvl="1"/>
            <a:r>
              <a:rPr/>
              <a:t>once a value assigned to it,</a:t>
            </a:r>
          </a:p>
          <a:p>
            <a:pPr lvl="2"/>
            <a:r>
              <a:rPr/>
              <a:t>never allows us to change it again.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variables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public class FinalVariableExample {     public static void main(String[] args) {         final int a = 10;         System.out.println("a = " + a);         a = 100;    // Can't be modified     } }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variables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Main { public static void main(String[] args) {</a:t>
            </a:r>
          </a:p>
          <a:p>
            <a:pPr lvl="0" indent="0">
              <a:buNone/>
            </a:pPr>
            <a:r>
              <a:rPr>
                <a:latin typeface="Courier"/>
              </a:rPr>
              <a:t>// create a final variable
final int AGE = 32;
// try to change the final variable
AGE = 45;
System.out.println("Age: " + AGE);</a:t>
            </a:r>
          </a:p>
          <a:p>
            <a:pPr lvl="0" indent="0" marL="0">
              <a:buNone/>
            </a:pPr>
            <a:r>
              <a:rPr/>
              <a:t>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**final** with variables recommendation
- It is recommended to use uppercase to declare final variables in Java.
---
## **final** with methods
- When a method defined with the final keyword, 
  - it does not allow it to override. 
- The final method extends to the child class, 
  - but the child class can not override or re-define it. 
- It must be used as it has implemented in the parent class.
---
## **final** with methods example-1
``` Java linenums="1"
class ParentClass{
    int num = 10;
    final void showData() {
        System.out.println("Inside ParentClass showData() method");
        System.out.println("num = " + num);
    }
}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methods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ChildClass extends ParentClass{</a:t>
            </a:r>
          </a:p>
          <a:p>
            <a:pPr lvl="0" indent="0">
              <a:buNone/>
            </a:pPr>
            <a:r>
              <a:rPr>
                <a:latin typeface="Courier"/>
              </a:rPr>
              <a:t>void showData() {
    System.out.println("Inside ChildClass showData() method");
    System.out.println("num = " + num);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**final** with methods example-1
``` Java linenums="1"
public class FinalKeywordExample {
    public static void main(String[] args) {
        ChildClass obj = new ChildClass();
        obj.showData();
    }
}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methods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FinalDemo { // create a final method public final void display() { System.out.println(“This is a final method.”); } }</a:t>
            </a:r>
          </a:p>
          <a:p>
            <a:pPr lvl="0" indent="0" marL="0">
              <a:buNone/>
            </a:pPr>
            <a:r>
              <a:rPr/>
              <a:t>class Main extends FinalDemo { // try to override final method public final void display() { System.out.println(“The final method is overridden.”); }</a:t>
            </a:r>
          </a:p>
          <a:p>
            <a:pPr lvl="0" indent="0" marL="0">
              <a:buNone/>
            </a:pPr>
            <a:r>
              <a:rPr/>
              <a:t>public static void main(String[] args) { Main obj = new Main(); obj.display();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**final** with class
- When a class defined with final keyword, it can not be extended by any other class.
---
## **final** with class example-1
``` Java linenums="1"
final class ParentClass{
    int num = 10;
    void showData() {
        System.out.println("Inside ParentClass showData() method");
        System.out.println("num = " + num);
    }
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 super Keyword</a:t>
            </a:r>
          </a:p>
          <a:p>
            <a:pPr lvl="0"/>
            <a:r>
              <a:rPr/>
              <a:t>Java final Keyword</a:t>
            </a:r>
          </a:p>
          <a:p>
            <a:pPr lvl="0"/>
            <a:r>
              <a:rPr/>
              <a:t>Java Polymorphism / Encapsulation</a:t>
            </a:r>
          </a:p>
          <a:p>
            <a:pPr lvl="0"/>
            <a:r>
              <a:rPr/>
              <a:t>Java Method Overriding</a:t>
            </a:r>
          </a:p>
          <a:p>
            <a:pPr lvl="0"/>
            <a:r>
              <a:rPr/>
              <a:t>Java Nested Inner Class</a:t>
            </a:r>
          </a:p>
          <a:p>
            <a:pPr lvl="0"/>
            <a:r>
              <a:rPr/>
              <a:t>Java Static Class</a:t>
            </a:r>
          </a:p>
          <a:p>
            <a:pPr lvl="0"/>
            <a:r>
              <a:rPr/>
              <a:t>Java Anonymous Class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class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ChildClass extends ParentClass{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**final** with class example-1
``` Java linenums="1"
public class FinalKeywordExample {
    public static void main(String[] args) {
        ChildClass obj = new ChildClass();
    }
}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final</a:t>
            </a:r>
            <a:r>
              <a:rPr/>
              <a:t> with class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// create a final class final class FinalClass { public void display() { System.out.println(“This is a final method.”); } }</a:t>
            </a:r>
          </a:p>
          <a:p>
            <a:pPr lvl="0" indent="0" marL="0">
              <a:buNone/>
            </a:pPr>
            <a:r>
              <a:rPr/>
              <a:t>// try to extend the final class class Main extends FinalClass { public void display() { System.out.println(“The final method is overridden.”); }</a:t>
            </a:r>
          </a:p>
          <a:p>
            <a:pPr lvl="0" indent="0" marL="0">
              <a:buNone/>
            </a:pPr>
            <a:r>
              <a:rPr/>
              <a:t>public static void main(String[] args) { Main obj = new Main(); obj.display();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**Java Polymorphism**
---
## Java Polymorphism
- The polymorphism is the process of defining same method with different implementation. That means creating multiple methods with different behaviors.
- In java, polymorphism implemented using 
  - method overloading and 
  - method overriding.
---
## Ad hoc polymorphism
- The ad hoc polymorphism is a technique used to define 
  - the same method with different implementations and 
  - different arguments. 
- In a java programming language, ad hoc polymorphism carried out with 
  - a method overloading concept.
---
## Ad hoc polymorphism
- In ad hoc polymorphism the method binding happens at the time of compilation. 
- Ad hoc polymorphism is also known as compile-time polymorphism. 
- Every function call binded with the respective overloaded method based on the arguments.
---
## Ad hoc polymorphism
- The ad hoc polymorphism implemented within the class only.
---
## Ad hoc polymorphism example-1
``` Java linenums="1"
import java.util.Arrays;
public class AdHocPolymorphismExample {
    void sorting(int[] list) {
        Arrays.parallelSort(list);
        System.out.println("Integers after sort: " + Arrays.toString(list) );
    }
    void sorting(String[] names) {
        Arrays.parallelSort(names);
        System.out.println("Names after sort: " + Arrays.toString(names) );     
    }
...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 hoc polymorphism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… public static void main(String[] args) {</a:t>
            </a:r>
          </a:p>
          <a:p>
            <a:pPr lvl="0" indent="0">
              <a:buNone/>
            </a:pPr>
            <a:r>
              <a:rPr>
                <a:latin typeface="Courier"/>
              </a:rPr>
              <a:t>    AdHocPolymorphismExample obj = new AdHocPolymorphismExample();
    int list[] = {2, 3, 1, 5, 4};
    obj.sorting(list);  // Calling with integer array
    String[] names = {"rama", "raja", "shyam", "seeta"};
    obj.sorting(names); // Calling with String array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Pure polymorphism
- The pure polymorphism is a technique used to define the same method with the same arguments but different implementations. 
- In a java programming language, pure polymorphism carried out with 
  - a method overriding concept.
---
## Pure polymorphism
- In pure polymorphism, the method binding happens at run time. 
  - Pure polymorphism is also known as run-time polymorphism. 
  - Every function call binding with the respective overridden method based on the object reference.
- When a child class has a definition for a member function of the parent class, 
  - the parent class function is said to be overridden.
---
## Pure polymorphism
- The pure polymorphism implemented in the inheritance concept only.
---
## Pure polymorphism example-1
``` Java linenums="1"
class ParentClass{
    int num = 10;
    void showData() {
        System.out.println("Inside ParentClass showData() method");
        System.out.println("num = " + num);
    }
}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Pure polymorphism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ChildClass extends ParentClass{</a:t>
            </a:r>
          </a:p>
          <a:p>
            <a:pPr lvl="0" indent="0">
              <a:buNone/>
            </a:pPr>
            <a:r>
              <a:rPr>
                <a:latin typeface="Courier"/>
              </a:rPr>
              <a:t>void showData() {
    System.out.println("Inside ChildClass showData() method");
    System.out.println("num = " + num);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Pure polymorphism example-1
``` Java linenums="1"
public class PurePolymorphism {
    public static void main(String[] args) {
        ParentClass obj = new ParentClass();
        obj.showData();
        obj = new ChildClass();
        obj.showData();
    }
}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inheritance in Java, if the same method is present in both the superclass and the subclass.</a:t>
            </a:r>
          </a:p>
          <a:p>
            <a:pPr lvl="1"/>
            <a:r>
              <a:rPr/>
              <a:t>Then, the method in the subclass overrides the same method in the superclass. This is called method overriding.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Polymorphism using method overriding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Language { public void displayInfo() { System.out.println(“Common English Language”); } }</a:t>
            </a:r>
          </a:p>
          <a:p>
            <a:pPr lvl="0" indent="0" marL="0">
              <a:buNone/>
            </a:pPr>
            <a:r>
              <a:rPr/>
              <a:t>class Java extends Language { @Override public void displayInfo() { System.out.println(“Java Programming Language”); } }</a:t>
            </a:r>
          </a:p>
          <a:p>
            <a:pPr lvl="0" indent="0">
              <a:buNone/>
            </a:pPr>
            <a:r>
              <a:rPr>
                <a:latin typeface="Courier"/>
              </a:rPr>
              <a:t>--- 
## Polymorphism using method overriding example-2
``` Java linenums="1"
class Main {
  public static void main(String[] args) {
    // create an object of Java class
    Java j1 = new Java();
    j1.displayInfo();
    // create an object of Language class
    Language l1 = new Language();
    l1.displayInfo();
  }
}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Polymorphism using method overriding example-2</a:t>
            </a:r>
          </a:p>
        </p:txBody>
      </p:sp>
      <p:pic>
        <p:nvPicPr>
          <p:cNvPr descr="fig:  assets/java-polymorphism-implemen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 Java class, we can create methods with the same name if they differ in parameters. For example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Java linenums="1" void func() { ... } void func(int a) { ... } float func(double a) { ... } float func(int a, float b) { ... }</a:t>
            </a:r>
          </a:p>
          <a:p>
            <a:pPr lvl="0" indent="0" marL="0">
              <a:buNone/>
            </a:pPr>
            <a:r>
              <a:rPr/>
              <a:t>This is known as method overloading in Java. Here, the same method will perform different operations based on the parameter.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Polymorphism using method overloading example-3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Pattern {</a:t>
            </a:r>
          </a:p>
          <a:p>
            <a:pPr lvl="0" indent="0" marL="0">
              <a:buNone/>
            </a:pPr>
            <a:r>
              <a:rPr/>
              <a:t>// method without parameter public void display() { for (int i = 0; i &lt; 10; i++) { System.out.print(“*“); } }</a:t>
            </a:r>
          </a:p>
          <a:p>
            <a:pPr lvl="0" indent="0" marL="0">
              <a:buNone/>
            </a:pPr>
            <a:r>
              <a:rPr/>
              <a:t>// method with single parameter public void display(char symbol) { for (int i = 0; i &lt; 10; i++) { System.out.print(symbol); }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 Polymorphism using method overloading example-3
``` Java linenums="1"
class Main {
  public static void main(String[] args) {
    Pattern d1 = new Pattern();
    // call method without any argument
    d1.display();
    System.out.println("\n");
    // call method with a single argument
    d1.display('#');
  }
}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variable is called polymorphic if it refers to different values under different conditions.</a:t>
            </a:r>
          </a:p>
          <a:p>
            <a:pPr lvl="0"/>
            <a:r>
              <a:rPr/>
              <a:t>Object variables (instance variables) represent the behavior of polymorphic variables in Java.</a:t>
            </a:r>
          </a:p>
          <a:p>
            <a:pPr lvl="0"/>
            <a:r>
              <a:rPr/>
              <a:t>It is because object variables of a class can refer to objects of its class as well as objects of its subclasses.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 Enums / Enum-Constructor / Enum-String</a:t>
            </a:r>
          </a:p>
          <a:p>
            <a:pPr lvl="0"/>
            <a:r>
              <a:rPr/>
              <a:t>Java Abstract Class</a:t>
            </a:r>
          </a:p>
          <a:p>
            <a:pPr lvl="0"/>
            <a:r>
              <a:rPr/>
              <a:t>Java Object Class</a:t>
            </a:r>
          </a:p>
          <a:p>
            <a:pPr lvl="0"/>
            <a:r>
              <a:rPr/>
              <a:t>Java Forms of Inheritance</a:t>
            </a:r>
          </a:p>
          <a:p>
            <a:pPr lvl="0"/>
            <a:r>
              <a:rPr/>
              <a:t>Java Benefits and Costs of Inheritance</a:t>
            </a:r>
          </a:p>
          <a:p>
            <a:pPr lvl="0"/>
            <a:r>
              <a:rPr/>
              <a:t>Java Packages</a:t>
            </a:r>
          </a:p>
          <a:p>
            <a:pPr lvl="0"/>
            <a:r>
              <a:rPr/>
              <a:t>Java Access Protection in Packages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Polymorphic Variables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ProgrammingLanguage {   public void display() {     System.out.println("I am Programming Language.");   } }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Polymorphic Variables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Java linenums="1" class Java extends ProgrammingLanguage {   @Override   public void display() {     System.out.println("I am Object-Oriented Programming Language.");   } }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Polymorphic Variables 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Main { public static void main(String[] args) {</a:t>
            </a:r>
          </a:p>
          <a:p>
            <a:pPr lvl="0" indent="0">
              <a:buNone/>
            </a:pPr>
            <a:r>
              <a:rPr>
                <a:latin typeface="Courier"/>
              </a:rPr>
              <a:t>// declare an object variable
ProgrammingLanguage pl;
// create object of ProgrammingLanguage
pl = new ProgrammingLanguage();
pl.display();
// create object of Java class
pl = new Java();
pl.display();</a:t>
            </a:r>
          </a:p>
          <a:p>
            <a:pPr lvl="0" indent="0" marL="0">
              <a:buNone/>
            </a:pPr>
            <a:r>
              <a:rPr/>
              <a:t>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**Java Encapsulation**
---
## Java Encapsulation
- It prevents outer classes from accessing and changing fields and methods of a class. This also helps to achieve data hiding
---
## Java Encapsulation Example
``` Java linenums="1"
class Area {
  // fields to calculate area
  int length;
  int breadth;
  // constructor to initialize values
  Area(int length, int breadth) {
    this.length = length;
    this.breadth = breadth;
  }
  // method to calculate area
  public void getArea() {
    int area = length * breadth;
    System.out.println("Area: " + area);
  }
}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Encapsulation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Main { public static void main(String[] args) {</a:t>
            </a:r>
          </a:p>
          <a:p>
            <a:pPr lvl="0" indent="0">
              <a:buNone/>
            </a:pPr>
            <a:r>
              <a:rPr>
                <a:latin typeface="Courier"/>
              </a:rPr>
              <a:t>// create object of Area
// pass value of length and breadth
Area rectangle = new Area(5, 6);
rectangle.getArea();</a:t>
            </a:r>
          </a:p>
          <a:p>
            <a:pPr lvl="0" indent="0" marL="0">
              <a:buNone/>
            </a:pPr>
            <a:r>
              <a:rPr/>
              <a:t>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Why Encapsulation?
- In Java, encapsulation helps us to keep 
  - related 
    - fields and 
    - methods together, 
  - which makes our code cleaner and easy to read.
---
## Why Encapsulation?
- It helps to control the values of our data fields
``` Java linenums="1"
class Person {
  private int age;
  public void setAge(int age) {
    if (age &gt;= 0) {
      this.age = age;
    }
  }
}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getter and setter methods provide</a:t>
            </a:r>
          </a:p>
          <a:p>
            <a:pPr lvl="1"/>
            <a:r>
              <a:rPr/>
              <a:t>read-only or</a:t>
            </a:r>
          </a:p>
          <a:p>
            <a:pPr lvl="1"/>
            <a:r>
              <a:rPr/>
              <a:t>write-only</a:t>
            </a:r>
          </a:p>
          <a:p>
            <a:pPr lvl="0"/>
            <a:r>
              <a:rPr/>
              <a:t>access to our class fields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Java linenums="1" getName()  // provides read-only access setName() // provides write-only access</a:t>
            </a:r>
            <a:r>
              <a:rPr/>
              <a:t> —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helps to decouple components of a system.</a:t>
            </a:r>
          </a:p>
          <a:p>
            <a:pPr lvl="1"/>
            <a:r>
              <a:rPr/>
              <a:t>For example,</a:t>
            </a:r>
          </a:p>
          <a:p>
            <a:pPr lvl="2"/>
            <a:r>
              <a:rPr/>
              <a:t>we can encapsulate code into multiple bundles.</a:t>
            </a:r>
          </a:p>
          <a:p>
            <a:pPr lvl="0"/>
            <a:r>
              <a:rPr/>
              <a:t>These decoupled components (bundle)</a:t>
            </a:r>
          </a:p>
          <a:p>
            <a:pPr lvl="1"/>
            <a:r>
              <a:rPr/>
              <a:t>can be developed,</a:t>
            </a:r>
          </a:p>
          <a:p>
            <a:pPr lvl="1"/>
            <a:r>
              <a:rPr/>
              <a:t>tested, and</a:t>
            </a:r>
          </a:p>
          <a:p>
            <a:pPr lvl="1"/>
            <a:r>
              <a:rPr/>
              <a:t>debugged independently and concurrently.</a:t>
            </a:r>
          </a:p>
          <a:p>
            <a:pPr lvl="0"/>
            <a:r>
              <a:rPr/>
              <a:t>And, any changes in a particular component</a:t>
            </a:r>
          </a:p>
          <a:p>
            <a:pPr lvl="1"/>
            <a:r>
              <a:rPr/>
              <a:t>do not have any effect on other components.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also achieve data hiding using encapsulation.</a:t>
            </a:r>
          </a:p>
          <a:p>
            <a:pPr lvl="0"/>
            <a:r>
              <a:rPr/>
              <a:t>In the next example,</a:t>
            </a:r>
          </a:p>
          <a:p>
            <a:pPr lvl="1"/>
            <a:r>
              <a:rPr/>
              <a:t>if we change the length and breadth variable into private,</a:t>
            </a:r>
          </a:p>
          <a:p>
            <a:pPr lvl="1"/>
            <a:r>
              <a:rPr/>
              <a:t>then the access to these fields is restricted.</a:t>
            </a:r>
          </a:p>
          <a:p>
            <a:pPr lvl="0"/>
            <a:r>
              <a:rPr/>
              <a:t>And, they are kept hidden from outer classes.</a:t>
            </a:r>
          </a:p>
          <a:p>
            <a:pPr lvl="1"/>
            <a:r>
              <a:rPr/>
              <a:t>This is called data hiding.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Area {</a:t>
            </a:r>
          </a:p>
          <a:p>
            <a:pPr lvl="0" indent="0" marL="0">
              <a:buNone/>
            </a:pPr>
            <a:r>
              <a:rPr/>
              <a:t>// fields to calculate area int length; int breadth;</a:t>
            </a:r>
          </a:p>
          <a:p>
            <a:pPr lvl="0" indent="0" marL="0">
              <a:buNone/>
            </a:pPr>
            <a:r>
              <a:rPr/>
              <a:t>// constructor to initialize values Area(int length, int breadth) { this.length = length; this.breadth = breadth; }</a:t>
            </a:r>
          </a:p>
          <a:p>
            <a:pPr lvl="0" indent="0" marL="0">
              <a:buNone/>
            </a:pPr>
            <a:r>
              <a:rPr/>
              <a:t>// method to calculate area public void getArea() { int area = length * breadth; System.out.println(“Area:” + area);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Why Encapsulation?
``` Java linenums="1"
class Main {
  public static void main(String[] args) {
    // create object of Area
    // pass value of length and breadth
    Area rectangle = new Area(5, 6);
    rectangle.getArea();
  }
}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hiding is a way of restricting the access of our data members by hiding the implementation details.</a:t>
            </a:r>
          </a:p>
          <a:p>
            <a:pPr lvl="0"/>
            <a:r>
              <a:rPr/>
              <a:t>Encapsulation also provides a way for data hiding.</a:t>
            </a:r>
          </a:p>
          <a:p>
            <a:pPr lvl="0"/>
            <a:r>
              <a:rPr/>
              <a:t>We can use access modifiers to achieve data hiding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hiding using the private specifier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Making </a:t>
            </a:r>
            <a:r>
              <a:rPr>
                <a:latin typeface="Courier"/>
              </a:rPr>
              <a:t>age</a:t>
            </a:r>
            <a:r>
              <a:rPr/>
              <a:t> private allowed us to restrict unauthorized access from outside the class. This is data hiding.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Java super keyword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hiding using the private specifier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Person {</a:t>
            </a:r>
          </a:p>
          <a:p>
            <a:pPr lvl="0" indent="0" marL="0">
              <a:buNone/>
            </a:pPr>
            <a:r>
              <a:rPr/>
              <a:t>// private field private int age;</a:t>
            </a:r>
          </a:p>
          <a:p>
            <a:pPr lvl="0" indent="0" marL="0">
              <a:buNone/>
            </a:pPr>
            <a:r>
              <a:rPr/>
              <a:t>// getter method public int getAge() { return age; }</a:t>
            </a:r>
          </a:p>
          <a:p>
            <a:pPr lvl="0" indent="0" marL="0">
              <a:buNone/>
            </a:pPr>
            <a:r>
              <a:rPr/>
              <a:t>// setter method public void setAge(int age) { this.age = age;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Data hiding using the private specifier example
``` Java linenums="1"
class Main {
  public static void main(String[] args) {
    // create an object of Person
    Person p1 = new Person();
    // change age using setter
    p1.setAge(24);
    // access age using getter
    System.out.println("My age is " + p1.getAge());
  }
}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Java Method Overriding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method overriding is the process of re-defining a method in a child class that is already defined in the parent class.</a:t>
            </a:r>
          </a:p>
          <a:p>
            <a:pPr lvl="0"/>
            <a:r>
              <a:rPr/>
              <a:t>When both parent and child classes have the same method, then that method is said to be the overriding method.</a:t>
            </a:r>
          </a:p>
          <a:p>
            <a:pPr lvl="0"/>
            <a:r>
              <a:rPr/>
              <a:t>The method overriding enables the child class to change the implementation of the method which aquired from parent class according to its requirement.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method overriding is also known as - dynamic method dispatch or - run time polymorphism or - pure polymorphism.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Overriding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ParentClass{</a:t>
            </a:r>
          </a:p>
          <a:p>
            <a:pPr lvl="0" indent="0">
              <a:buNone/>
            </a:pPr>
            <a:r>
              <a:rPr>
                <a:latin typeface="Courier"/>
              </a:rPr>
              <a:t>int num = 10;
void showData() {
    System.out.println("Inside ParentClass showData() method");
    System.out.println("num = " + num);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Java Method Overriding Example
``` Java linenums="1"
class ChildClass extends ParentClass{
    void showData() {
        System.out.println("Inside ChildClass showData() method");
        System.out.println("num = " + num);
    }
}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Method Overriding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public class PurePolymorphism {</a:t>
            </a:r>
          </a:p>
          <a:p>
            <a:pPr lvl="0" indent="0">
              <a:buNone/>
            </a:pPr>
            <a:r>
              <a:rPr>
                <a:latin typeface="Courier"/>
              </a:rPr>
              <a:t>public static void main(String[] args) {
    ParentClass obj = new ParentClass();
    obj.showData();
    obj = new ChildClass();
    obj.showData();
}</a:t>
            </a:r>
          </a:p>
          <a:p>
            <a:pPr lvl="0" indent="0" marL="0">
              <a:buNone/>
            </a:pPr>
            <a:r>
              <a:rPr/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Rules for method overriding
While overriding a method, we must follow the below list of rules.
- Static methods can not be overridden.
- Final methods can not be overridden.
- Private methods can not be overridden.
- Constructor can not be overridden.
- An abstract method must be overridden.
- Use super keyword to invoke overridden method from child class.
---
## Rules for method overriding
- The return type of the overriding method must be same as the parent has it.
- The access specifier of the overriding method can be changed, but the visibility must increase but not decrease. For example, a protected method in the parent class can be made public, but not private, in the child class.
---
## Rules for method overriding
- If the overridden method does not throw an exception in the parent class, then the child class overriding method can only throw the unchecked exception, throwing a checked exception is not allowed.
- If the parent class overridden method does throw an exception, then the child class overriding method can only throw the same, or subclass exception, or it may not throw any exception.
---
## Method Overriding Example
``` Java linenums="1"
class Animal {
   public void displayInfo() {
      System.out.println("I am an animal.");
   }
}
class Dog extends Animal {
   @Override
   public void displayInfo() {
      System.out.println("I am a dog.");
   }
}
class Main {
   public static void main(String[] args) {
      Dog d1 = new Dog();
      d1.displayInfo();
   }
}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Overriding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annotations are the metadata that we used to provide information to the compiler</a:t>
            </a:r>
          </a:p>
          <a:p>
            <a:pPr lvl="0"/>
            <a:r>
              <a:rPr/>
              <a:t>It is not mandatory to use @Override. However, when we use this, the method should follow all the rules of overriding. Otherwise, the compiler will generate an error.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Overriding Example</a:t>
            </a:r>
          </a:p>
        </p:txBody>
      </p:sp>
      <p:pic>
        <p:nvPicPr>
          <p:cNvPr descr="fig:  assets/method-overriding-in-jav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Keyword in Java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we access the method of the superclass after overriding?</a:t>
            </a:r>
          </a:p>
          <a:p>
            <a:pPr lvl="1"/>
            <a:r>
              <a:rPr/>
              <a:t>The answer is Yes. To access the method of the superclass from the subclass, we use the super keyword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super Keyword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 Java linenums=“1” class Animal { public void displayInfo() { System.out.println(“I am an animal.”); } }</a:t>
            </a:r>
          </a:p>
          <a:p>
            <a:pPr lvl="0" indent="0" marL="0">
              <a:buNone/>
            </a:pPr>
            <a:r>
              <a:rPr/>
              <a:t>class Dog extends Animal { public void displayInfo() { super.displayInfo(); System.out.println(“I am a dog.”); } }</a:t>
            </a:r>
          </a:p>
          <a:p>
            <a:pPr lvl="0" indent="0" marL="0">
              <a:buNone/>
            </a:pPr>
            <a:r>
              <a:rPr/>
              <a:t>class Main { public static void main(String[] args) { Dog d1 = new Dog(); d1.displayInfo(); } }</a:t>
            </a:r>
          </a:p>
          <a:p>
            <a:pPr lvl="0" indent="0">
              <a:buNone/>
            </a:pPr>
            <a:r>
              <a:rPr>
                <a:latin typeface="Courier"/>
              </a:rPr>
              <a:t>
---
## Use of super Keyword Example
- In the above example, the subclass Dog overrides the method displayInfo() of the superclass Animal.
- When we call the method displayInfo() using the d1 object of the Dog subclass, the method inside the Dog subclass is called; the method inside the superclass is not called
- Inside displayInfo() of the Dog subclass, we have used super.displayInfo() to call displayInfo() of the superclass.
---
## Use of super Keyword Example
- note that constructors in Java are not inherited. Hence, there is no such thing as constructor overriding in Java.
- However, we can call the constructor of the superclass from its subclasses. For that, we use super()
---
## Access Specifiers in Method Overriding
- The same method declared in the superclass and its subclasses can have different access specifiers. However, there is a restriction.
- We can only use those access specifiers in subclasses that provide larger access than the access specifier of the superclass. For example,
- Suppose, a method myClass() in the superclass is declared protected. Then, the same method myClass() in the subclass can be either public or protected, but not private.
---
## Access Specifier in Overriding Example
``` Java linenums="1"
class Animal {
   protected void displayInfo() {
      System.out.println("I am an animal.");
   }
}
class Dog extends Animal {
   public void displayInfo() {
      System.out.println("I am a dog.");
   }
}
class Main {
   public static void main(String[] args) {
      Dog d1 = new Dog();
      d1.displayInfo();
   }
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java, </a:t>
            </a:r>
            <a:r>
              <a:rPr>
                <a:latin typeface="Courier"/>
              </a:rPr>
              <a:t>super</a:t>
            </a:r>
            <a:r>
              <a:rPr/>
              <a:t> is a keyword used to refers to the </a:t>
            </a:r>
            <a:r>
              <a:rPr b="1"/>
              <a:t>parent class object</a:t>
            </a:r>
            <a:r>
              <a:rPr/>
              <a:t>.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super</a:t>
            </a:r>
            <a:r>
              <a:rPr/>
              <a:t> keyword came into existence to solve the </a:t>
            </a:r>
            <a:r>
              <a:rPr i="1"/>
              <a:t>naming conflicts</a:t>
            </a:r>
            <a:r>
              <a:rPr/>
              <a:t> in the inheritance.</a:t>
            </a:r>
          </a:p>
          <a:p>
            <a:pPr lvl="0"/>
            <a:r>
              <a:rPr/>
              <a:t>When both parent class and child class have members with the same name,</a:t>
            </a:r>
          </a:p>
          <a:p>
            <a:pPr lvl="1"/>
            <a:r>
              <a:rPr/>
              <a:t>then the super keyword is used to refer to the parent class version.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Specifier in Overriding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above example, the subclass Dog overrides the method displayInfo() of the superclass Animal.</a:t>
            </a:r>
          </a:p>
          <a:p>
            <a:pPr lvl="0"/>
            <a:r>
              <a:rPr/>
              <a:t>Whenever we call displayInfo() using the d1 (object of the subclass), the method inside the subclass is called.</a:t>
            </a:r>
          </a:p>
          <a:p>
            <a:pPr lvl="0"/>
            <a:r>
              <a:rPr/>
              <a:t>Notice that, the displayInfo() is declared protected in the Animal superclass. The same method has the public access specifier in the Dog subclass.</a:t>
            </a:r>
          </a:p>
          <a:p>
            <a:pPr lvl="0"/>
            <a:r>
              <a:rPr/>
              <a:t>This is possible because the public provides larger access than the protected.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Overriding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Java, abstract classes are created to be the superclass of other classes.</a:t>
            </a:r>
          </a:p>
          <a:p>
            <a:pPr lvl="0"/>
            <a:r>
              <a:rPr/>
              <a:t>And, if a class contains an abstract method,</a:t>
            </a:r>
          </a:p>
          <a:p>
            <a:pPr lvl="1"/>
            <a:r>
              <a:rPr/>
              <a:t>it is mandatory to override it.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BtechSmartClass-super Keyword</a:t>
            </a:r>
          </a:p>
          <a:p>
            <a:pPr lvl="0"/>
            <a:r>
              <a:rPr>
                <a:hlinkClick r:id="rId3"/>
              </a:rPr>
              <a:t>Programiz-super Keyword</a:t>
            </a:r>
          </a:p>
          <a:p>
            <a:pPr lvl="0"/>
            <a:r>
              <a:rPr>
                <a:hlinkClick r:id="rId4"/>
              </a:rPr>
              <a:t>BtechSmartClass-Java final Keyword</a:t>
            </a:r>
          </a:p>
          <a:p>
            <a:pPr lvl="0"/>
            <a:r>
              <a:rPr>
                <a:hlinkClick r:id="rId5"/>
              </a:rPr>
              <a:t>Programiz-final Keyword</a:t>
            </a:r>
          </a:p>
          <a:p>
            <a:pPr lvl="0"/>
            <a:r>
              <a:rPr>
                <a:hlinkClick r:id="rId6"/>
              </a:rPr>
              <a:t>BtechSmartClass-java Polymorphism</a:t>
            </a:r>
          </a:p>
          <a:p>
            <a:pPr lvl="0"/>
            <a:r>
              <a:rPr>
                <a:hlinkClick r:id="rId7"/>
              </a:rPr>
              <a:t>Programiz-Polymorphism</a:t>
            </a:r>
          </a:p>
          <a:p>
            <a:pPr lvl="0"/>
            <a:r>
              <a:rPr>
                <a:hlinkClick r:id="rId8"/>
              </a:rPr>
              <a:t>Programiz-Encapsulation</a:t>
            </a:r>
          </a:p>
          <a:p>
            <a:pPr lvl="0"/>
            <a:r>
              <a:rPr>
                <a:hlinkClick r:id="rId9"/>
              </a:rPr>
              <a:t>BtechSmartClass-Java Method Overriding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Programiz-Method Overriding</a:t>
            </a:r>
          </a:p>
          <a:p>
            <a:pPr lvl="0"/>
            <a:r>
              <a:rPr>
                <a:hlinkClick r:id="rId3"/>
              </a:rPr>
              <a:t>Programiz-Nested Inner Class</a:t>
            </a:r>
          </a:p>
          <a:p>
            <a:pPr lvl="0"/>
            <a:r>
              <a:rPr>
                <a:hlinkClick r:id="rId4"/>
              </a:rPr>
              <a:t>Programiz-Static Class</a:t>
            </a:r>
          </a:p>
          <a:p>
            <a:pPr lvl="0"/>
            <a:r>
              <a:rPr>
                <a:hlinkClick r:id="rId5"/>
              </a:rPr>
              <a:t>Programiz-Anonymous Class</a:t>
            </a:r>
          </a:p>
          <a:p>
            <a:pPr lvl="0"/>
            <a:r>
              <a:rPr>
                <a:hlinkClick r:id="rId6"/>
              </a:rPr>
              <a:t>Programiz-enums</a:t>
            </a:r>
          </a:p>
          <a:p>
            <a:pPr lvl="0"/>
            <a:r>
              <a:rPr>
                <a:hlinkClick r:id="rId7"/>
              </a:rPr>
              <a:t>Programiz-enum constructor</a:t>
            </a:r>
          </a:p>
          <a:p>
            <a:pPr lvl="0"/>
            <a:r>
              <a:rPr>
                <a:hlinkClick r:id="rId8"/>
              </a:rPr>
              <a:t>Programiz-enum string</a:t>
            </a:r>
          </a:p>
          <a:p>
            <a:pPr lvl="0"/>
            <a:r>
              <a:rPr>
                <a:hlinkClick r:id="rId9"/>
              </a:rPr>
              <a:t>BtechSmartClass-Java Abstract Class</a:t>
            </a:r>
          </a:p>
          <a:p>
            <a:pPr lvl="0"/>
            <a:r>
              <a:rPr>
                <a:hlinkClick r:id="rId10"/>
              </a:rPr>
              <a:t>Programiz-Abstract Classes Methods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BtechSmartClass-Java Object class</a:t>
            </a:r>
          </a:p>
          <a:p>
            <a:pPr lvl="0"/>
            <a:r>
              <a:rPr>
                <a:hlinkClick r:id="rId3"/>
              </a:rPr>
              <a:t>BtechSmartClass-Java Forms of Inheritance</a:t>
            </a:r>
          </a:p>
          <a:p>
            <a:pPr lvl="0"/>
            <a:r>
              <a:rPr>
                <a:hlinkClick r:id="rId4"/>
              </a:rPr>
              <a:t>Programiz-Interfaces</a:t>
            </a:r>
          </a:p>
          <a:p>
            <a:pPr lvl="0"/>
            <a:r>
              <a:rPr>
                <a:hlinkClick r:id="rId5"/>
              </a:rPr>
              <a:t>BtechSmartClass-Java Benefits and Costs of Inheritance</a:t>
            </a:r>
          </a:p>
          <a:p>
            <a:pPr lvl="0"/>
            <a:r>
              <a:rPr>
                <a:hlinkClick r:id="rId6"/>
              </a:rPr>
              <a:t>BtechSmartClass-Java Defining Packages</a:t>
            </a:r>
          </a:p>
          <a:p>
            <a:pPr lvl="0"/>
            <a:r>
              <a:rPr>
                <a:hlinkClick r:id="rId7"/>
              </a:rPr>
              <a:t>BtechSmartClass-Java Access Protection in Packages</a:t>
            </a:r>
          </a:p>
          <a:p>
            <a:pPr lvl="0"/>
            <a:r>
              <a:rPr>
                <a:hlinkClick r:id="rId8"/>
              </a:rPr>
              <a:t>BtechSmartClass-Java Importing Packages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another word, The super keyword in Java is used in subclasses to access superclass members (attributes, constructors and methods).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2022-02-26T15:41:52Z</dcterms:created>
  <dcterms:modified xsi:type="dcterms:W3CDTF">2022-02-26T15:41:52Z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OOP with Java-II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