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3" Type="http://schemas.openxmlformats.org/officeDocument/2006/relationships/viewProps" Target="viewProps.xml" /><Relationship Id="rId1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5" Type="http://schemas.openxmlformats.org/officeDocument/2006/relationships/tableStyles" Target="tableStyles.xml" /><Relationship Id="rId1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Relationship Id="rId6" Type="http://schemas.openxmlformats.org/officeDocument/2006/relationships/hyperlink" Target="http://www.site.uottawa.ca/~mgarz042/files/CSI5112-Umple.pdf" TargetMode="External" /><Relationship Id="rId7" Type="http://schemas.openxmlformats.org/officeDocument/2006/relationships/hyperlink" Target="https://cruise.umple.org/presentations/umpleModels2020Tutorial/" TargetMode="External" /><Relationship Id="rId8" Type="http://schemas.openxmlformats.org/officeDocument/2006/relationships/hyperlink" Target="https://cruise.umple.org/presentations/umpleModels2020Tutorial/UmpleTutForModels2020.pdf" TargetMode="Externa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/GettingStarted.html" TargetMode="External" /><Relationship Id="rId3" Type="http://schemas.openxmlformats.org/officeDocument/2006/relationships/hyperlink" Target="https://www.youtube.com/watch?v=yif1clbrXnI&amp;ab_channel=CSEETconf" TargetMode="External" /><Relationship Id="rId4" Type="http://schemas.openxmlformats.org/officeDocument/2006/relationships/hyperlink" Target="https://cruise.umple.org/presentations/UmpleTutorialCSEET2020.pdf" TargetMode="External" /><Relationship Id="rId5" Type="http://schemas.openxmlformats.org/officeDocument/2006/relationships/hyperlink" Target="https://tomassetti.me/code-generation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7.en.md_doc.pdf" TargetMode="External" /><Relationship Id="rId3" Type="http://schemas.openxmlformats.org/officeDocument/2006/relationships/hyperlink" Target="ce204-week-7.en.md_word.docx" TargetMode="External" /><Relationship Id="rId4" Type="http://schemas.openxmlformats.org/officeDocument/2006/relationships/hyperlink" Target="ce204-week-7.en.md_slide.pdf" TargetMode="External" /><Relationship Id="rId5" Type="http://schemas.openxmlformats.org/officeDocument/2006/relationships/hyperlink" Target="ce204-week-7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umple/umple/blob/10e9b6a8124942b4f24b89e2d85dcc4260989cad/.travis.yml" TargetMode="External" /><Relationship Id="rId3" Type="http://schemas.openxmlformats.org/officeDocument/2006/relationships/hyperlink" Target="https://travis-ci.org/github/umple/umple" TargetMode="External" /><Relationship Id="rId4" Type="http://schemas.openxmlformats.org/officeDocument/2006/relationships/image" Target="../media/image11.png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Part 2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Part 2</a:t>
            </a:r>
          </a:p>
          <a:p>
            <a:pPr lvl="0"/>
            <a:r>
              <a:rPr/>
              <a:t>Traits</a:t>
            </a:r>
          </a:p>
          <a:p>
            <a:pPr lvl="0"/>
            <a:r>
              <a:rPr/>
              <a:t>Mixins and Traits together</a:t>
            </a:r>
          </a:p>
          <a:p>
            <a:pPr lvl="0"/>
            <a:r>
              <a:rPr/>
              <a:t>Mixsets</a:t>
            </a:r>
          </a:p>
          <a:p>
            <a:pPr lvl="0"/>
            <a:r>
              <a:rPr/>
              <a:t>Case Studies</a:t>
            </a:r>
          </a:p>
          <a:p>
            <a:pPr lvl="0"/>
            <a:r>
              <a:rPr/>
              <a:t>Unit Testing with UMPLE</a:t>
            </a:r>
          </a:p>
          <a:p>
            <a:pPr lvl="0"/>
            <a:r>
              <a:rPr/>
              <a:t>UMPLE issues list</a:t>
            </a:r>
          </a:p>
          <a:p>
            <a:pPr lvl="0"/>
            <a:r>
              <a:rPr/>
              <a:t>UMPLE’s Architecture</a:t>
            </a:r>
          </a:p>
          <a:p>
            <a:pPr lvl="0"/>
            <a:r>
              <a:rPr/>
              <a:t>Umplification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- Example</a:t>
            </a:r>
          </a:p>
        </p:txBody>
      </p:sp>
      <p:pic>
        <p:nvPicPr>
          <p:cNvPr descr="fig:  assets/2022-05-08-02-15-4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66700"/>
            <a:ext cx="5080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 (JhotDraw 7.5.1)</a:t>
            </a:r>
          </a:p>
        </p:txBody>
      </p:sp>
      <p:pic>
        <p:nvPicPr>
          <p:cNvPr descr="fig:  assets/2022-05-08-02-34-4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03300"/>
            <a:ext cx="51054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 (JhotDraw 7.5.1)</a:t>
            </a:r>
          </a:p>
        </p:txBody>
      </p:sp>
      <p:pic>
        <p:nvPicPr>
          <p:cNvPr descr="fig:  assets/2022-05-08-02-35-2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</a:t>
            </a:r>
          </a:p>
          <a:p>
            <a:pPr lvl="0"/>
            <a:r>
              <a:rPr/>
              <a:t>Weka</a:t>
            </a:r>
          </a:p>
          <a:p>
            <a:pPr lvl="1"/>
            <a:r>
              <a:rPr/>
              <a:t>Associations umplified</a:t>
            </a:r>
          </a:p>
          <a:p>
            <a:pPr lvl="0"/>
            <a:r>
              <a:rPr/>
              <a:t>Args4J- Modernization</a:t>
            </a:r>
          </a:p>
          <a:p>
            <a:pPr lvl="1"/>
            <a:r>
              <a:rPr/>
              <a:t>Original Args4j source code is composed of 61 classes and 2223 LOC.</a:t>
            </a:r>
          </a:p>
          <a:p>
            <a:pPr lvl="1"/>
            <a:r>
              <a:rPr/>
              <a:t>Umplified Args4j source code is composed of 122 (2 per input class) umple files and 1980 LOC.</a:t>
            </a:r>
          </a:p>
          <a:p>
            <a:pPr lvl="0"/>
            <a:r>
              <a:rPr/>
              <a:t># LOC in files containing modeling constructs (X.ump) is 312.</a:t>
            </a:r>
          </a:p>
          <a:p>
            <a:pPr lvl="0"/>
            <a:r>
              <a:rPr/>
              <a:t># LOC in files with algorithmic/logic code (X code.ump) is 1668.</a:t>
            </a:r>
          </a:p>
          <a:p>
            <a:pPr lvl="0" indent="0" marL="0">
              <a:buNone/>
            </a:pPr>
            <a:r>
              <a:rPr i="1"/>
              <a:t>The developer must then translate 1518 lines of code rather than 2223 lines of code.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Conclusion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Umple</a:t>
            </a:r>
          </a:p>
          <a:p>
            <a:pPr lvl="1"/>
            <a:r>
              <a:rPr/>
              <a:t>Is simple but powerful modeling tool</a:t>
            </a:r>
          </a:p>
          <a:p>
            <a:pPr lvl="1"/>
            <a:r>
              <a:rPr/>
              <a:t>Generates state-of-the-art code</a:t>
            </a:r>
          </a:p>
          <a:p>
            <a:pPr lvl="1"/>
            <a:r>
              <a:rPr/>
              <a:t>Enables agility + model-driven development</a:t>
            </a:r>
          </a:p>
          <a:p>
            <a:pPr lvl="0"/>
            <a:r>
              <a:rPr/>
              <a:t>We call the overall approach model-based programming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Examples More ..</a:t>
            </a:r>
          </a:p>
          <a:p>
            <a:pPr lvl="0"/>
            <a:r>
              <a:rPr/>
              <a:t>http://try.umple.org</a:t>
            </a:r>
          </a:p>
          <a:p>
            <a:pPr lvl="0"/>
            <a:r>
              <a:rPr/>
              <a:t>https://github.com/umple/umple/wiki/examples</a:t>
            </a:r>
          </a:p>
          <a:p>
            <a:pPr lvl="0"/>
            <a:r>
              <a:rPr/>
              <a:t>http://umpr.a4word.com/</a:t>
            </a:r>
          </a:p>
          <a:p>
            <a:pPr lvl="0"/>
            <a:r>
              <a:rPr/>
              <a:t>http://code.umple.org</a:t>
            </a:r>
          </a:p>
          <a:p>
            <a:pPr lvl="0"/>
            <a:r>
              <a:rPr/>
              <a:t>http://metamodel.umple.org</a:t>
            </a:r>
          </a:p>
        </p:txBody>
      </p:sp>
      <p:pic>
        <p:nvPicPr>
          <p:cNvPr descr="fig:  assets/2022-05-08-03-09-3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17700"/>
            <a:ext cx="51054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References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/>
            <a:r>
              <a:rPr>
                <a:hlinkClick r:id="rId2"/>
              </a:rPr>
              <a:t>UMPLE Tutorials</a:t>
            </a:r>
          </a:p>
          <a:p>
            <a:pPr lvl="0"/>
            <a:r>
              <a:rPr>
                <a:hlinkClick r:id="rId3"/>
              </a:rPr>
              <a:t>UMPLE Github</a:t>
            </a:r>
          </a:p>
          <a:p>
            <a:pPr lvl="0"/>
            <a:r>
              <a:rPr>
                <a:hlinkClick r:id="rId4"/>
              </a:rPr>
              <a:t>UMPLE Online</a:t>
            </a:r>
          </a:p>
          <a:p>
            <a:pPr lvl="0"/>
            <a:r>
              <a:rPr>
                <a:hlinkClick r:id="rId5"/>
              </a:rPr>
              <a:t>UMPLE Documentation</a:t>
            </a:r>
          </a:p>
          <a:p>
            <a:pPr lvl="0"/>
            <a:r>
              <a:rPr>
                <a:hlinkClick r:id="rId6"/>
              </a:rPr>
              <a:t>UMPLE CSI5112– February 2018</a:t>
            </a:r>
          </a:p>
          <a:p>
            <a:pPr lvl="0"/>
            <a:r>
              <a:rPr>
                <a:hlinkClick r:id="rId7"/>
              </a:rPr>
              <a:t>Umple Tutorial: Models 2020 Web</a:t>
            </a:r>
          </a:p>
          <a:p>
            <a:pPr lvl="0"/>
            <a:r>
              <a:rPr>
                <a:hlinkClick r:id="rId8"/>
              </a:rPr>
              <a:t>Umple Tutorial: Models 2020 Pdf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/>
            <a:r>
              <a:rPr>
                <a:hlinkClick r:id="rId2"/>
              </a:rPr>
              <a:t>Getting Started in UMPLE</a:t>
            </a:r>
          </a:p>
          <a:p>
            <a:pPr lvl="0"/>
            <a:r>
              <a:rPr>
                <a:hlinkClick r:id="rId3"/>
              </a:rPr>
              <a:t>Experiential Learning for Software Engineering Using Agile Modeling in Umple (Youtube)</a:t>
            </a:r>
          </a:p>
          <a:p>
            <a:pPr lvl="0"/>
            <a:r>
              <a:rPr>
                <a:hlinkClick r:id="rId4"/>
              </a:rPr>
              <a:t>Experiential Learning for Software Engineering Using Agile Modeling in Umple (Slide)</a:t>
            </a:r>
          </a:p>
          <a:p>
            <a:pPr lvl="0"/>
            <a:r>
              <a:rPr>
                <a:hlinkClick r:id="rId5"/>
              </a:rPr>
              <a:t>Tomassetti Code Generation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Modeling exercises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Modeling Exercise</a:t>
            </a:r>
          </a:p>
          <a:p>
            <a:pPr lvl="0"/>
            <a:r>
              <a:rPr/>
              <a:t>Build a class diagram for the following description.</a:t>
            </a:r>
          </a:p>
          <a:p>
            <a:pPr lvl="0"/>
            <a:r>
              <a:rPr/>
              <a:t>If you think there are key requirements missing, then add them.</a:t>
            </a:r>
          </a:p>
          <a:p>
            <a:pPr lvl="1"/>
            <a:r>
              <a:rPr/>
              <a:t>A football (soccer) team has players. Each player plays a position. The team plays some games against other teams during each season. The system needs to record who scored goals, and the score of each game.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patterns (if time)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Singleton pattern</a:t>
            </a:r>
          </a:p>
          <a:p>
            <a:pPr lvl="0"/>
            <a:r>
              <a:rPr/>
              <a:t>Standard pattern to enable only a single instance of a class to be created.</a:t>
            </a:r>
          </a:p>
          <a:p>
            <a:pPr lvl="1"/>
            <a:r>
              <a:rPr>
                <a:latin typeface="Courier"/>
              </a:rPr>
              <a:t>private</a:t>
            </a:r>
            <a:r>
              <a:rPr/>
              <a:t> constructor</a:t>
            </a:r>
          </a:p>
          <a:p>
            <a:pPr lvl="1"/>
            <a:r>
              <a:rPr>
                <a:latin typeface="Courier"/>
              </a:rPr>
              <a:t>getInstance()</a:t>
            </a:r>
            <a:r>
              <a:rPr/>
              <a:t> method</a:t>
            </a:r>
          </a:p>
          <a:p>
            <a:pPr lvl="0"/>
            <a:r>
              <a:rPr/>
              <a:t>Declaring in Umple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University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singleton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Delegation pattern</a:t>
            </a:r>
          </a:p>
          <a:p>
            <a:pPr lvl="0"/>
            <a:r>
              <a:rPr/>
              <a:t>A class calls a method in its “</a:t>
            </a:r>
            <a:r>
              <a:rPr b="1"/>
              <a:t>neighbour</a:t>
            </a:r>
            <a:r>
              <a:rPr/>
              <a:t>”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RegularFlight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flightNumber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Class SpecificFlight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RegularFlight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flightNumber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getRegularFlight</a:t>
            </a:r>
            <a:r>
              <a:rPr>
                <a:solidFill>
                  <a:srgbClr val="666666"/>
                </a:solidFill>
                <a:latin typeface="Courier"/>
              </a:rPr>
              <a:t>().</a:t>
            </a:r>
            <a:r>
              <a:rPr>
                <a:solidFill>
                  <a:srgbClr val="06287E"/>
                </a:solidFill>
                <a:latin typeface="Courier"/>
              </a:rPr>
              <a:t>getFullNumber</a:t>
            </a:r>
            <a:r>
              <a:rPr>
                <a:solidFill>
                  <a:srgbClr val="666666"/>
                </a:solidFill>
                <a:latin typeface="Courier"/>
              </a:rPr>
              <a:t>()}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Full details of this example in the user manual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constraints</a:t>
            </a:r>
          </a:p>
          <a:p>
            <a:pPr lvl="0"/>
            <a:r>
              <a:rPr/>
              <a:t>Shown in square brackets</a:t>
            </a:r>
          </a:p>
          <a:p>
            <a:pPr lvl="1"/>
            <a:r>
              <a:rPr/>
              <a:t>Code is added to the constructor and the set method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[!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)]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will see constraints later in state machines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http://statemachines.umple.org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Basics of state machines</a:t>
            </a:r>
          </a:p>
          <a:p>
            <a:pPr lvl="0"/>
            <a:r>
              <a:rPr/>
              <a:t>At any given point in time, the system is in one state.</a:t>
            </a:r>
          </a:p>
          <a:p>
            <a:pPr lvl="0"/>
            <a:r>
              <a:rPr/>
              <a:t>It will remain in this state until an event occurs that causes it to change state.</a:t>
            </a:r>
          </a:p>
          <a:p>
            <a:pPr lvl="0"/>
            <a:r>
              <a:rPr/>
              <a:t>A state is represented by a rounded rectangle containing the name of the state.</a:t>
            </a:r>
          </a:p>
          <a:p>
            <a:pPr lvl="0"/>
            <a:r>
              <a:rPr/>
              <a:t>Special states:</a:t>
            </a:r>
          </a:p>
          <a:p>
            <a:pPr lvl="1"/>
            <a:r>
              <a:rPr/>
              <a:t>A black circle represents the </a:t>
            </a:r>
            <a:r>
              <a:rPr i="1"/>
              <a:t>start state</a:t>
            </a:r>
          </a:p>
          <a:p>
            <a:pPr lvl="1"/>
            <a:r>
              <a:rPr/>
              <a:t>A circle with a ring around it represents an </a:t>
            </a:r>
            <a:r>
              <a:rPr i="1"/>
              <a:t>end state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Garage door state machine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GarageDoor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status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Open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Closing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Closing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reachBottom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Closed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Closed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Opening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HalfOpen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reachTop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HalfOpen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Events</a:t>
            </a:r>
          </a:p>
          <a:p>
            <a:pPr lvl="0"/>
            <a:r>
              <a:rPr/>
              <a:t>An occurrence that may trigger a change of state</a:t>
            </a:r>
          </a:p>
          <a:p>
            <a:pPr lvl="1"/>
            <a:r>
              <a:rPr/>
              <a:t>Modeled in Umple as generated methods that can be called</a:t>
            </a:r>
          </a:p>
          <a:p>
            <a:pPr lvl="0"/>
            <a:r>
              <a:rPr/>
              <a:t>Several states may be able to respond to the same event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Transitions</a:t>
            </a:r>
          </a:p>
          <a:p>
            <a:pPr lvl="0"/>
            <a:r>
              <a:rPr/>
              <a:t>A change of state in response to an event.</a:t>
            </a:r>
          </a:p>
          <a:p>
            <a:pPr lvl="1"/>
            <a:r>
              <a:rPr/>
              <a:t>It is considered to occur </a:t>
            </a:r>
            <a:r>
              <a:rPr b="1"/>
              <a:t>instantaneously</a:t>
            </a:r>
            <a:r>
              <a:rPr/>
              <a:t>.</a:t>
            </a:r>
          </a:p>
          <a:p>
            <a:pPr lvl="0"/>
            <a:r>
              <a:rPr/>
              <a:t>The label on each transition is the event that causes the change of state.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diagrams – an example with conditional transitions</a:t>
            </a:r>
          </a:p>
        </p:txBody>
      </p:sp>
      <p:pic>
        <p:nvPicPr>
          <p:cNvPr descr="fig:  assets/2022-05-08-01-36-4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Actions in state diagrams</a:t>
            </a:r>
          </a:p>
          <a:p>
            <a:pPr lvl="0"/>
            <a:r>
              <a:rPr/>
              <a:t>An action is a block of code that must be executed effectively instantaneously</a:t>
            </a:r>
          </a:p>
          <a:p>
            <a:pPr lvl="1"/>
            <a:r>
              <a:rPr/>
              <a:t>When a particular transition is taken,</a:t>
            </a:r>
          </a:p>
          <a:p>
            <a:pPr lvl="1"/>
            <a:r>
              <a:rPr/>
              <a:t>Upon entry into a particular state, or</a:t>
            </a:r>
          </a:p>
          <a:p>
            <a:pPr lvl="1"/>
            <a:r>
              <a:rPr/>
              <a:t>Upon exit from a particular state</a:t>
            </a:r>
          </a:p>
          <a:p>
            <a:pPr lvl="0"/>
            <a:r>
              <a:rPr/>
              <a:t>An action should consume no noticeable amount of time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substates and guard conditions</a:t>
            </a:r>
          </a:p>
          <a:p>
            <a:pPr lvl="0"/>
            <a:r>
              <a:rPr/>
              <a:t>A state diagram can be nested inside a state.</a:t>
            </a:r>
          </a:p>
          <a:p>
            <a:pPr lvl="1"/>
            <a:r>
              <a:rPr/>
              <a:t>The states of the inner diagram are called substates.</a:t>
            </a:r>
          </a:p>
        </p:txBody>
      </p:sp>
      <p:pic>
        <p:nvPicPr>
          <p:cNvPr descr="fig:  assets/2022-05-08-01-39-4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state diagram – Another example</a:t>
            </a:r>
          </a:p>
        </p:txBody>
      </p:sp>
      <p:pic>
        <p:nvPicPr>
          <p:cNvPr descr="fig:  assets/2022-05-08-01-40-2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Auto-transitions</a:t>
            </a:r>
          </a:p>
          <a:p>
            <a:pPr lvl="0"/>
            <a:r>
              <a:rPr/>
              <a:t>A transition taken immediately upon entry into a state</a:t>
            </a:r>
          </a:p>
          <a:p>
            <a:pPr lvl="1"/>
            <a:r>
              <a:rPr/>
              <a:t>Unless guarded</a:t>
            </a:r>
          </a:p>
          <a:p>
            <a:pPr lvl="0"/>
            <a:r>
              <a:rPr/>
              <a:t>We will look at an example in the user manual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Events with parameters</a:t>
            </a:r>
          </a:p>
          <a:p>
            <a:pPr lvl="0"/>
            <a:r>
              <a:rPr/>
              <a:t>Parameters can be referenced in guards and actions.</a:t>
            </a:r>
          </a:p>
          <a:p>
            <a:pPr lvl="0"/>
            <a:r>
              <a:rPr/>
              <a:t>We will look at an example in the user manual.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Analysing models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Models can be analysed in several ways</a:t>
            </a:r>
          </a:p>
          <a:p>
            <a:pPr lvl="0"/>
            <a:r>
              <a:rPr/>
              <a:t>Visually</a:t>
            </a:r>
          </a:p>
          <a:p>
            <a:pPr lvl="0"/>
            <a:r>
              <a:rPr/>
              <a:t>Automatically generated errors and warnings</a:t>
            </a:r>
          </a:p>
          <a:p>
            <a:pPr lvl="0"/>
            <a:r>
              <a:rPr/>
              <a:t>State tables (next slide)</a:t>
            </a:r>
            <a:br/>
          </a:p>
          <a:p>
            <a:pPr lvl="0"/>
            <a:r>
              <a:rPr/>
              <a:t>Metrics</a:t>
            </a:r>
          </a:p>
          <a:p>
            <a:pPr lvl="0"/>
            <a:r>
              <a:rPr/>
              <a:t>Formal methods (nuXMV)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(UMPLE -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tables and simulations</a:t>
            </a:r>
          </a:p>
          <a:p>
            <a:pPr lvl="0"/>
            <a:r>
              <a:rPr/>
              <a:t>Allow analysis of state machines statically without having to write code</a:t>
            </a:r>
          </a:p>
          <a:p>
            <a:pPr lvl="0"/>
            <a:r>
              <a:rPr/>
              <a:t>We will explore these in UmpleOnline by looking at state machine examples and generating tables and simulations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Concurrency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activities and concurrency</a:t>
            </a:r>
          </a:p>
          <a:p>
            <a:pPr lvl="0"/>
            <a:r>
              <a:rPr/>
              <a:t>A do activity executes</a:t>
            </a:r>
          </a:p>
          <a:p>
            <a:pPr lvl="1"/>
            <a:r>
              <a:rPr/>
              <a:t>In a separate thread</a:t>
            </a:r>
          </a:p>
          <a:p>
            <a:pPr lvl="1"/>
            <a:r>
              <a:rPr/>
              <a:t>Until</a:t>
            </a:r>
          </a:p>
          <a:p>
            <a:pPr lvl="2"/>
            <a:r>
              <a:rPr/>
              <a:t>Its method terminates, or</a:t>
            </a:r>
          </a:p>
          <a:p>
            <a:pPr lvl="2"/>
            <a:r>
              <a:rPr/>
              <a:t>The state needs to exit (killing the tread)</a:t>
            </a:r>
          </a:p>
          <a:p>
            <a:pPr lvl="0"/>
            <a:r>
              <a:rPr/>
              <a:t>Example uses:</a:t>
            </a:r>
          </a:p>
          <a:p>
            <a:pPr lvl="1"/>
            <a:r>
              <a:rPr/>
              <a:t>Outputting a stream (e.g. playing music)</a:t>
            </a:r>
          </a:p>
          <a:p>
            <a:pPr lvl="1"/>
            <a:r>
              <a:rPr/>
              <a:t>Monitoring something</a:t>
            </a:r>
          </a:p>
          <a:p>
            <a:pPr lvl="1"/>
            <a:r>
              <a:rPr/>
              <a:t>Running a motor while in the state</a:t>
            </a:r>
          </a:p>
          <a:p>
            <a:pPr lvl="1"/>
            <a:r>
              <a:rPr/>
              <a:t>Achieving concurrency, using multiple do activities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Active objects</a:t>
            </a:r>
          </a:p>
          <a:p>
            <a:pPr lvl="0"/>
            <a:r>
              <a:rPr/>
              <a:t>These start in a separate thread as they are instantiated.</a:t>
            </a:r>
          </a:p>
          <a:p>
            <a:pPr lvl="0"/>
            <a:r>
              <a:rPr/>
              <a:t>Declared with the keyword</a:t>
            </a:r>
          </a:p>
          <a:p>
            <a:pPr lvl="0" indent="0">
              <a:buNone/>
            </a:pPr>
            <a:r>
              <a:rPr>
                <a:latin typeface="Courier"/>
              </a:rPr>
              <a:t>active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Default threading in state machines</a:t>
            </a:r>
          </a:p>
          <a:p>
            <a:pPr lvl="0"/>
            <a:r>
              <a:rPr/>
              <a:t>As discussed so far, code generated for state machines has the following behaviour:</a:t>
            </a:r>
          </a:p>
          <a:p>
            <a:pPr lvl="1"/>
            <a:r>
              <a:rPr/>
              <a:t>A single thread:</a:t>
            </a:r>
          </a:p>
          <a:p>
            <a:pPr lvl="2"/>
            <a:r>
              <a:rPr/>
              <a:t>Calls an event</a:t>
            </a:r>
          </a:p>
          <a:p>
            <a:pPr lvl="2"/>
            <a:r>
              <a:rPr/>
              <a:t>Executes the event (running any actions)</a:t>
            </a:r>
          </a:p>
          <a:p>
            <a:pPr lvl="2"/>
            <a:r>
              <a:rPr/>
              <a:t>Returns to the caller and continues</a:t>
            </a:r>
          </a:p>
          <a:p>
            <a:pPr lvl="0"/>
            <a:r>
              <a:rPr/>
              <a:t>This has two problems:</a:t>
            </a:r>
          </a:p>
          <a:p>
            <a:pPr lvl="1"/>
            <a:r>
              <a:rPr/>
              <a:t>If another thread calls the event at the same time they will </a:t>
            </a:r>
            <a:r>
              <a:rPr b="1"/>
              <a:t>interfere</a:t>
            </a:r>
          </a:p>
          <a:p>
            <a:pPr lvl="1"/>
            <a:r>
              <a:rPr/>
              <a:t>There can be </a:t>
            </a:r>
            <a:r>
              <a:rPr b="1"/>
              <a:t>deadlocks</a:t>
            </a:r>
            <a:r>
              <a:rPr/>
              <a:t> if an action itself triggers an event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Queued state machines</a:t>
            </a:r>
          </a:p>
          <a:p>
            <a:pPr lvl="0"/>
            <a:r>
              <a:rPr/>
              <a:t>Solve the threading problem:</a:t>
            </a:r>
          </a:p>
          <a:p>
            <a:pPr lvl="1"/>
            <a:r>
              <a:rPr/>
              <a:t>Callers can add events to a queue without blocking</a:t>
            </a:r>
          </a:p>
          <a:p>
            <a:pPr lvl="1"/>
            <a:r>
              <a:rPr/>
              <a:t>A separate thread takes items off the queue ‘as fast as it can’ and processes them</a:t>
            </a:r>
          </a:p>
          <a:p>
            <a:pPr lvl="0"/>
            <a:r>
              <a:rPr/>
              <a:t>Umple syntax: </a:t>
            </a:r>
            <a:r>
              <a:rPr>
                <a:latin typeface="Courier"/>
              </a:rPr>
              <a:t>queued</a:t>
            </a:r>
            <a:r>
              <a:rPr/>
              <a:t> before the state machine declaration</a:t>
            </a:r>
          </a:p>
          <a:p>
            <a:pPr lvl="0"/>
            <a:r>
              <a:rPr i="1"/>
              <a:t>We will look at examples in the manual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Pooled state machines</a:t>
            </a:r>
          </a:p>
          <a:p>
            <a:pPr lvl="0"/>
            <a:r>
              <a:rPr/>
              <a:t>Default Umple Behavior (including with queued):</a:t>
            </a:r>
          </a:p>
          <a:p>
            <a:pPr lvl="1"/>
            <a:r>
              <a:rPr/>
              <a:t>If an event is received but the system is not in a state that can handle it, then the event is ignored.</a:t>
            </a:r>
          </a:p>
          <a:p>
            <a:pPr lvl="0"/>
            <a:r>
              <a:rPr/>
              <a:t>Alternative </a:t>
            </a:r>
            <a:r>
              <a:rPr>
                <a:latin typeface="Courier"/>
              </a:rPr>
              <a:t>pooled</a:t>
            </a:r>
            <a:r>
              <a:rPr/>
              <a:t> stereotype:</a:t>
            </a:r>
          </a:p>
          <a:p>
            <a:pPr lvl="1"/>
            <a:r>
              <a:rPr/>
              <a:t>Uses a queue (see previous slide)</a:t>
            </a:r>
          </a:p>
          <a:p>
            <a:pPr lvl="1"/>
            <a:r>
              <a:rPr/>
              <a:t>Events that cannot be processed in the current state are left at the head of the queue until a relevant state reached</a:t>
            </a:r>
          </a:p>
          <a:p>
            <a:pPr lvl="1"/>
            <a:r>
              <a:rPr/>
              <a:t>The first relevant event nearest the head of the queue is processed</a:t>
            </a:r>
          </a:p>
          <a:p>
            <a:pPr lvl="1"/>
            <a:r>
              <a:rPr/>
              <a:t>Events may hence be processed out of order, but not ignored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Unspecified pseudo-event</a:t>
            </a:r>
          </a:p>
          <a:p>
            <a:pPr lvl="0"/>
            <a:r>
              <a:rPr/>
              <a:t>Matches any event that is not listed</a:t>
            </a:r>
          </a:p>
          <a:p>
            <a:pPr lvl="0"/>
            <a:r>
              <a:rPr/>
              <a:t>Can be in any state, e.g.</a:t>
            </a:r>
          </a:p>
          <a:p>
            <a:pPr lvl="0" indent="0">
              <a:buNone/>
            </a:pPr>
            <a:r>
              <a:rPr>
                <a:latin typeface="Courier"/>
              </a:rPr>
              <a:t>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using unspecified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AutomatedTellerMachine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queued sm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idle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cardInserted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active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maintain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maintenance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maintenance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isMaintained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active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entry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solidFill>
                  <a:srgbClr val="06287E"/>
                </a:solidFill>
                <a:latin typeface="Courier"/>
              </a:rPr>
              <a:t>addLog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"Card is read"</a:t>
            </a:r>
            <a:r>
              <a:rPr>
                <a:solidFill>
                  <a:srgbClr val="666666"/>
                </a:solidFill>
                <a:latin typeface="Courier"/>
              </a:rPr>
              <a:t>);}</a:t>
            </a:r>
            <a:br/>
            <a:r>
              <a:rPr>
                <a:latin typeface="Courier"/>
              </a:rPr>
              <a:t>        exit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solidFill>
                  <a:srgbClr val="06287E"/>
                </a:solidFill>
                <a:latin typeface="Courier"/>
              </a:rPr>
              <a:t>addLog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"Card is ejected"</a:t>
            </a:r>
            <a:r>
              <a:rPr>
                <a:solidFill>
                  <a:srgbClr val="666666"/>
                </a:solidFill>
                <a:latin typeface="Courier"/>
              </a:rPr>
              <a:t>);}</a:t>
            </a:r>
            <a:br/>
            <a:r>
              <a:rPr>
                <a:latin typeface="Courier"/>
              </a:rPr>
              <a:t>      validating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validated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selecting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selecting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select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processing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processing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selectAnotherTransiction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selecting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finish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printing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printing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receiptPrinted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    cancel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error1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entry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printError1</a:t>
            </a:r>
            <a:r>
              <a:rPr>
                <a:solidFill>
                  <a:srgbClr val="666666"/>
                </a:solidFill>
                <a:latin typeface="Courier"/>
              </a:rPr>
              <a:t>();}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idle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  error2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entry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printError2</a:t>
            </a:r>
            <a:r>
              <a:rPr>
                <a:solidFill>
                  <a:srgbClr val="666666"/>
                </a:solidFill>
                <a:latin typeface="Courier"/>
              </a:rPr>
              <a:t>();}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validating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machines in the user manual</a:t>
            </a:r>
          </a:p>
          <a:p>
            <a:pPr lvl="0"/>
            <a:r>
              <a:rPr/>
              <a:t>http://statemachines.umple.org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State machine case study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machine for a phone line</a:t>
            </a:r>
          </a:p>
        </p:txBody>
      </p:sp>
      <p:pic>
        <p:nvPicPr>
          <p:cNvPr descr="fig:  assets/2022-05-08-01-55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for the phone line example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phone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state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onHook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startDialing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dialling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incomingCall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ringing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ringing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pickUp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communicating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waitForHook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putOnHold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onHold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onHold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waitForHook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takeOffHold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next slide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for the phone line example</a:t>
            </a:r>
          </a:p>
          <a:p>
            <a:pPr lvl="0"/>
            <a:r>
              <a:rPr/>
              <a:t>con’t.</a:t>
            </a:r>
          </a:p>
          <a:p>
            <a:pPr lvl="0" indent="0">
              <a:buNone/>
            </a:pPr>
            <a:r>
              <a:rPr>
                <a:latin typeface="Courier"/>
              </a:rPr>
              <a:t>dialing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completeNumber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waitingForConnection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waitingForConnection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otherPartyPickUp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timeOut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waitForHook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In-class modeling exercise for state machines</a:t>
            </a:r>
          </a:p>
          <a:p>
            <a:pPr lvl="0"/>
            <a:r>
              <a:rPr/>
              <a:t>Microwave oven system state machine</a:t>
            </a:r>
          </a:p>
          <a:p>
            <a:pPr lvl="1"/>
            <a:r>
              <a:rPr/>
              <a:t>Events include</a:t>
            </a:r>
          </a:p>
          <a:p>
            <a:pPr lvl="2"/>
            <a:r>
              <a:rPr/>
              <a:t>pressing of buttons</a:t>
            </a:r>
          </a:p>
          <a:p>
            <a:pPr lvl="2"/>
            <a:r>
              <a:rPr/>
              <a:t>door opening</a:t>
            </a:r>
          </a:p>
          <a:p>
            <a:pPr lvl="2"/>
            <a:r>
              <a:rPr/>
              <a:t>door closing</a:t>
            </a:r>
          </a:p>
          <a:p>
            <a:pPr lvl="2"/>
            <a:r>
              <a:rPr/>
              <a:t>timer ending</a:t>
            </a:r>
          </a:p>
          <a:p>
            <a:pPr lvl="2"/>
            <a:r>
              <a:rPr/>
              <a:t>etc.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Mixins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Mixins : Motivation</a:t>
            </a:r>
          </a:p>
          <a:p>
            <a:pPr lvl="0"/>
            <a:r>
              <a:rPr/>
              <a:t>Product variants have long been important for</a:t>
            </a:r>
          </a:p>
          <a:p>
            <a:pPr lvl="1"/>
            <a:r>
              <a:rPr/>
              <a:t>Product lines/families, whose members target different:</a:t>
            </a:r>
          </a:p>
          <a:p>
            <a:pPr lvl="2"/>
            <a:r>
              <a:rPr/>
              <a:t>hardware, OS, feature sets, basic/pro versions</a:t>
            </a:r>
          </a:p>
          <a:p>
            <a:pPr lvl="1"/>
            <a:r>
              <a:rPr/>
              <a:t>Feature-oriented development (separation of concerns)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Separation of concerns by mixins in Umple</a:t>
            </a:r>
          </a:p>
          <a:p>
            <a:pPr lvl="0"/>
            <a:r>
              <a:rPr/>
              <a:t>Mixins allow including attributes, associations, state machines, groups of states, stereotypes, etc</a:t>
            </a:r>
          </a:p>
          <a:p>
            <a:pPr lvl="0"/>
            <a:r>
              <a:rPr/>
              <a:t>Example: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The result would be a class with both a and b.</a:t>
            </a:r>
          </a:p>
          <a:p>
            <a:pPr lvl="0"/>
            <a:r>
              <a:rPr/>
              <a:t>It doesn’t matter whether the mixins are</a:t>
            </a:r>
          </a:p>
          <a:p>
            <a:pPr lvl="1"/>
            <a:r>
              <a:rPr/>
              <a:t>Both in the same file</a:t>
            </a:r>
          </a:p>
          <a:p>
            <a:pPr lvl="1"/>
            <a:r>
              <a:rPr/>
              <a:t>One in one file, that includes the other in an other file</a:t>
            </a:r>
          </a:p>
          <a:p>
            <a:pPr lvl="1"/>
            <a:r>
              <a:rPr/>
              <a:t>In two separate files, with a third file invoking them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ways of using mixins</a:t>
            </a:r>
          </a:p>
          <a:p>
            <a:pPr lvl="0"/>
            <a:r>
              <a:rPr/>
              <a:t>Separate groups of classes for</a:t>
            </a:r>
          </a:p>
          <a:p>
            <a:pPr lvl="1"/>
            <a:r>
              <a:rPr/>
              <a:t>model (classes, attributes, associations)</a:t>
            </a:r>
          </a:p>
          <a:p>
            <a:pPr lvl="1"/>
            <a:r>
              <a:rPr/>
              <a:t>Methods operating on the model</a:t>
            </a:r>
          </a:p>
          <a:p>
            <a:pPr lvl="0"/>
            <a:r>
              <a:rPr/>
              <a:t>Allows a clearer view of the core model</a:t>
            </a:r>
          </a:p>
          <a:p>
            <a:pPr lvl="0"/>
            <a:r>
              <a:rPr/>
              <a:t>Another possibility</a:t>
            </a:r>
          </a:p>
          <a:p>
            <a:pPr lvl="1"/>
            <a:r>
              <a:rPr/>
              <a:t>One feature per file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ways of using mixins</a:t>
            </a:r>
          </a:p>
          <a:p>
            <a:pPr lvl="0"/>
            <a:r>
              <a:rPr/>
              <a:t>Separate model files (classes, attributes associations)</a:t>
            </a:r>
          </a:p>
          <a:p>
            <a:pPr lvl="0"/>
            <a:r>
              <a:rPr/>
              <a:t>… from files for the same class containing methods</a:t>
            </a:r>
          </a:p>
          <a:p>
            <a:pPr lvl="1"/>
            <a:r>
              <a:rPr/>
              <a:t>Allows a clearer view of the core model</a:t>
            </a:r>
          </a:p>
          <a:p>
            <a:pPr lvl="0"/>
            <a:r>
              <a:rPr/>
              <a:t>Separate system features, each into a separate file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Command-Line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Advantages and disadvantages of mixins</a:t>
            </a:r>
          </a:p>
          <a:p>
            <a:pPr lvl="0"/>
            <a:r>
              <a:rPr/>
              <a:t>Advantages:</a:t>
            </a:r>
          </a:p>
          <a:p>
            <a:pPr lvl="1"/>
            <a:r>
              <a:rPr/>
              <a:t>Smaller files that are easier to understand</a:t>
            </a:r>
          </a:p>
          <a:p>
            <a:pPr lvl="1"/>
            <a:r>
              <a:rPr/>
              <a:t>Different versions of a class for different software versions (e.g. a professional version) can be built by using different mixins</a:t>
            </a:r>
          </a:p>
          <a:p>
            <a:pPr lvl="0"/>
            <a:r>
              <a:rPr/>
              <a:t>Disadvantage</a:t>
            </a:r>
          </a:p>
          <a:p>
            <a:pPr lvl="1"/>
            <a:r>
              <a:rPr/>
              <a:t>Delocalization:</a:t>
            </a:r>
          </a:p>
          <a:p>
            <a:pPr lvl="2"/>
            <a:r>
              <a:rPr/>
              <a:t>Bits of functionality of a class in different files</a:t>
            </a:r>
          </a:p>
          <a:p>
            <a:pPr lvl="2"/>
            <a:r>
              <a:rPr/>
              <a:t>The developer may not know that a mixin exists unless a tool helps show this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Aspect orientation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Aspects : Motivation</a:t>
            </a:r>
          </a:p>
          <a:p>
            <a:pPr lvl="0"/>
            <a:r>
              <a:rPr/>
              <a:t>We often don’t quite like the code as generated</a:t>
            </a:r>
          </a:p>
          <a:p>
            <a:pPr lvl="0" indent="0" marL="0">
              <a:buNone/>
            </a:pPr>
            <a:r>
              <a:rPr/>
              <a:t>Or</a:t>
            </a:r>
          </a:p>
          <a:p>
            <a:pPr lvl="0"/>
            <a:r>
              <a:rPr/>
              <a:t>We want to do a little more than what the generated code does</a:t>
            </a:r>
          </a:p>
          <a:p>
            <a:pPr lvl="0" indent="0" marL="0">
              <a:buNone/>
            </a:pPr>
            <a:r>
              <a:rPr/>
              <a:t>Or</a:t>
            </a:r>
          </a:p>
          <a:p>
            <a:pPr lvl="0"/>
            <a:r>
              <a:rPr/>
              <a:t>We want to inject some feature (e.g. security checks) into many places of generated or custom code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 orientation : General Concept</a:t>
            </a:r>
          </a:p>
          <a:p>
            <a:pPr lvl="0"/>
            <a:r>
              <a:rPr/>
              <a:t>Create a pointcut that specifies (advises) where to inject code at multiple points elsewhere in a system</a:t>
            </a:r>
          </a:p>
          <a:p>
            <a:pPr lvl="1"/>
            <a:r>
              <a:rPr/>
              <a:t>The pointcut uses a pattern</a:t>
            </a:r>
          </a:p>
          <a:p>
            <a:pPr lvl="1"/>
            <a:r>
              <a:rPr/>
              <a:t>Pieces of code that would otherwise be scattered are thus gathered into the aspect</a:t>
            </a:r>
          </a:p>
          <a:p>
            <a:pPr lvl="0"/>
            <a:r>
              <a:rPr/>
              <a:t>But: There is potentially acute sensitivity to change</a:t>
            </a:r>
          </a:p>
          <a:p>
            <a:pPr lvl="1"/>
            <a:r>
              <a:rPr/>
              <a:t>If the code changes the aspect may need to change</a:t>
            </a:r>
          </a:p>
          <a:p>
            <a:pPr lvl="1"/>
            <a:r>
              <a:rPr/>
              <a:t>Yet without tool support, developers wouldn’t know this</a:t>
            </a:r>
          </a:p>
          <a:p>
            <a:pPr lvl="0"/>
            <a:r>
              <a:rPr/>
              <a:t>Drawback : </a:t>
            </a:r>
            <a:r>
              <a:rPr b="1"/>
              <a:t>Delocalization even stronger than for mixins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 orientation in Umple</a:t>
            </a:r>
          </a:p>
          <a:p>
            <a:pPr lvl="0"/>
            <a:r>
              <a:rPr/>
              <a:t>It is common to limit a pointcuts a single class</a:t>
            </a:r>
          </a:p>
          <a:p>
            <a:pPr lvl="1"/>
            <a:r>
              <a:rPr/>
              <a:t>Inject code before, after, or around execution of custom or generated methods and constructors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before setName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aName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aName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false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have found these limited abilities nonetheless solve key problems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Traits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Traits : Motivation</a:t>
            </a:r>
          </a:p>
          <a:p>
            <a:pPr lvl="0"/>
            <a:r>
              <a:rPr/>
              <a:t>We may want to inject similar elements into unrelated classes</a:t>
            </a:r>
          </a:p>
          <a:p>
            <a:pPr lvl="1"/>
            <a:r>
              <a:rPr/>
              <a:t>without complex multiple inheritance</a:t>
            </a:r>
          </a:p>
          <a:p>
            <a:pPr lvl="0"/>
            <a:r>
              <a:rPr/>
              <a:t>Elements can be</a:t>
            </a:r>
          </a:p>
          <a:p>
            <a:pPr lvl="1"/>
            <a:r>
              <a:rPr/>
              <a:t>Methods</a:t>
            </a:r>
          </a:p>
          <a:p>
            <a:pPr lvl="1"/>
            <a:r>
              <a:rPr/>
              <a:t>Attributes</a:t>
            </a:r>
          </a:p>
          <a:p>
            <a:pPr lvl="1"/>
            <a:r>
              <a:rPr/>
              <a:t>Associations</a:t>
            </a:r>
          </a:p>
          <a:p>
            <a:pPr lvl="1"/>
            <a:r>
              <a:rPr/>
              <a:t>States or state machines</a:t>
            </a:r>
          </a:p>
          <a:p>
            <a:pPr lvl="1"/>
            <a:r>
              <a:rPr/>
              <a:t>.. Anything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Separation of Concerns by Traits</a:t>
            </a:r>
          </a:p>
          <a:p>
            <a:pPr lvl="0"/>
            <a:r>
              <a:rPr/>
              <a:t>Allow modeling elements to be made available in multiple classes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Identifiable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address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phoneNumber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fullName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firstName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lastName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isLongName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lastName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r>
              <a:rPr>
                <a:latin typeface="Courier"/>
              </a:rPr>
              <a:t> 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Identifiable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 i="1"/>
              <a:t>See more complete version of this in the user manual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Another Trait example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 required method */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– provided method*/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trait T2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isA C1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isA T2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Traits With Parameters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isA I1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TP data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TP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I1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isA I1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C1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C1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isA I1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C2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C2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C2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 Parameters in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TP</a:t>
            </a:r>
            <a:r>
              <a:rPr>
                <a:solidFill>
                  <a:srgbClr val="666666"/>
                </a:solidFill>
                <a:latin typeface="Courier"/>
              </a:rPr>
              <a:t>&gt;{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br/>
            <a:r>
              <a:rPr>
                <a:latin typeface="Courier"/>
              </a:rPr>
              <a:t>#TP# instance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#TP#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":"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instance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process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process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Selecting Subsets of Items in Traits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C1*/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&lt;+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()&gt;;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/*implementation related to C2*/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Renaming Elements when Using Traits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 i="1">
                <a:solidFill>
                  <a:srgbClr val="60A0B0"/>
                </a:solidFill>
                <a:latin typeface="Courier"/>
              </a:rPr>
              <a:t>/* 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function2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C1*/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</a:t>
            </a:r>
            <a:r>
              <a:rPr b="1">
                <a:solidFill>
                  <a:srgbClr val="007020"/>
                </a:solidFill>
                <a:latin typeface="Courier"/>
              </a:rPr>
              <a:t>private</a:t>
            </a:r>
            <a:r>
              <a:rPr>
                <a:latin typeface="Courier"/>
              </a:rPr>
              <a:t> function3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C2*/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C3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as function5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C3*/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in Traits: Observer Pattern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Dashboard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update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Sensor sensor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Sensor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Subject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Observer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Dashboard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trait Subject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Observer</a:t>
            </a:r>
            <a:r>
              <a:rPr>
                <a:solidFill>
                  <a:srgbClr val="666666"/>
                </a:solidFill>
                <a:latin typeface="Courier"/>
              </a:rPr>
              <a:t>&gt;{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0..1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Observer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notifyObservers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Traits to Reuse State Machines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trait T2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Satisfaction of Required Methods Through State Machines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input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m2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data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s2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e2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str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s2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m2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Changing Name of a State Machine Region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r1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r11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r11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||</a:t>
            </a:r>
            <a:br/>
            <a:r>
              <a:rPr>
                <a:latin typeface="Courier"/>
              </a:rPr>
              <a:t>r2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e2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r21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r21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r1</a:t>
            </a:r>
            <a:r>
              <a:rPr>
                <a:latin typeface="Courier"/>
              </a:rPr>
              <a:t> as region1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sm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r2</a:t>
            </a:r>
            <a:r>
              <a:rPr>
                <a:latin typeface="Courier"/>
              </a:rPr>
              <a:t> as region2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Changing the Name of an Event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index</a:t>
            </a:r>
            <a:r>
              <a:rPr>
                <a:solidFill>
                  <a:srgbClr val="666666"/>
                </a:solidFill>
                <a:latin typeface="Courier"/>
              </a:rPr>
              <a:t>)-&gt;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t0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index</a:t>
            </a:r>
            <a:r>
              <a:rPr>
                <a:solidFill>
                  <a:srgbClr val="666666"/>
                </a:solidFill>
                <a:latin typeface="Courier"/>
              </a:rPr>
              <a:t>)-&gt;</a:t>
            </a:r>
            <a:r>
              <a:rPr>
                <a:latin typeface="Courier"/>
              </a:rPr>
              <a:t> t1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t0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as event1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*.</a:t>
            </a:r>
            <a:r>
              <a:rPr>
                <a:solidFill>
                  <a:srgbClr val="06287E"/>
                </a:solidFill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event0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Mixins and Traits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Examples of mixins and traits combined in the user manual:</a:t>
            </a:r>
          </a:p>
          <a:p>
            <a:pPr lvl="0"/>
            <a:r>
              <a:rPr/>
              <a:t>Mixins with traits:</a:t>
            </a:r>
          </a:p>
          <a:p>
            <a:pPr lvl="1"/>
            <a:r>
              <a:rPr/>
              <a:t>https://cruise.umple.org/umple/TraitsandUmpleMixins.html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Mixsets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Overview of the basics of Umple</a:t>
            </a:r>
          </a:p>
          <a:p>
            <a:pPr lvl="0"/>
            <a:r>
              <a:rPr/>
              <a:t>Associations in Umple</a:t>
            </a:r>
          </a:p>
          <a:p>
            <a:pPr lvl="0"/>
            <a:r>
              <a:rPr/>
              <a:t>State machines in Umple</a:t>
            </a:r>
          </a:p>
          <a:p>
            <a:pPr lvl="0"/>
            <a:r>
              <a:rPr/>
              <a:t>Product lines in Umple: Mixins and Mixsets</a:t>
            </a:r>
          </a:p>
          <a:p>
            <a:pPr lvl="0"/>
            <a:r>
              <a:rPr/>
              <a:t>Other separation of concerns mechanisms: (Aspects and traits) and their code generation</a:t>
            </a:r>
          </a:p>
          <a:p>
            <a:pPr lvl="0"/>
            <a:r>
              <a:rPr/>
              <a:t>Other advanced features of Umple</a:t>
            </a:r>
          </a:p>
          <a:p>
            <a:pPr lvl="0"/>
            <a:r>
              <a:rPr/>
              <a:t>Hands-on exercise developing versions of a concurrent system using state machines and product lines.</a:t>
            </a:r>
          </a:p>
          <a:p>
            <a:pPr lvl="0"/>
            <a:r>
              <a:rPr/>
              <a:t>Umple as written in itself: A case study.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Mixsets: Motivations</a:t>
            </a:r>
          </a:p>
          <a:p>
            <a:pPr lvl="0"/>
            <a:r>
              <a:rPr/>
              <a:t>A feature or variant needs to inject or alter code in many places</a:t>
            </a:r>
          </a:p>
          <a:p>
            <a:pPr lvl="1"/>
            <a:r>
              <a:rPr/>
              <a:t>Historically tools like the C Preprocessor were used</a:t>
            </a:r>
          </a:p>
          <a:p>
            <a:pPr lvl="1"/>
            <a:r>
              <a:rPr/>
              <a:t>Now tools like “Pure: Variants”</a:t>
            </a:r>
          </a:p>
          <a:p>
            <a:pPr lvl="0"/>
            <a:r>
              <a:rPr/>
              <a:t>There is also a need to</a:t>
            </a:r>
          </a:p>
          <a:p>
            <a:pPr lvl="1"/>
            <a:r>
              <a:rPr/>
              <a:t>Enable </a:t>
            </a:r>
            <a:r>
              <a:rPr b="1"/>
              <a:t>model variants</a:t>
            </a:r>
            <a:r>
              <a:rPr/>
              <a:t> in a very straightforward way</a:t>
            </a:r>
          </a:p>
          <a:p>
            <a:pPr lvl="1"/>
            <a:r>
              <a:rPr/>
              <a:t>Blend variants with code/models in core compilers</a:t>
            </a:r>
          </a:p>
          <a:p>
            <a:pPr lvl="2"/>
            <a:r>
              <a:rPr/>
              <a:t>With harmonious syntax + analysable semantics</a:t>
            </a:r>
          </a:p>
          <a:p>
            <a:pPr lvl="2"/>
            <a:r>
              <a:rPr/>
              <a:t>Without the need for tools external to the compiler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Mixsets: Top-Level Syntax</a:t>
            </a:r>
          </a:p>
          <a:p>
            <a:pPr lvl="0"/>
            <a:r>
              <a:rPr/>
              <a:t>Mixsets are named sets of mixins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Anything valid in Umple at top level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The following syntactic sugar works for top level elements (class, trait, interface, association, etc.)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Classname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Statements</a:t>
            </a:r>
          </a:p>
          <a:p>
            <a:pPr lvl="0"/>
            <a:r>
              <a:rPr/>
              <a:t>A use statement specifies inclusion of either</a:t>
            </a:r>
          </a:p>
          <a:p>
            <a:pPr lvl="1"/>
            <a:r>
              <a:rPr/>
              <a:t>A file, or</a:t>
            </a:r>
          </a:p>
          <a:p>
            <a:pPr lvl="1"/>
            <a:r>
              <a:rPr/>
              <a:t>A mixset</a:t>
            </a:r>
          </a:p>
          <a:p>
            <a:pPr lvl="0" indent="0">
              <a:buNone/>
            </a:pPr>
            <a:r>
              <a:rPr>
                <a:latin typeface="Courier"/>
              </a:rPr>
              <a:t>use 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A mixset is conceptually a </a:t>
            </a:r>
            <a:r>
              <a:rPr>
                <a:latin typeface="Courier"/>
              </a:rPr>
              <a:t>virtual file</a:t>
            </a:r>
            <a:r>
              <a:rPr/>
              <a:t> that is composed of a set of model/code elements</a:t>
            </a:r>
          </a:p>
          <a:p>
            <a:pPr lvl="0"/>
            <a:r>
              <a:rPr/>
              <a:t>The use statement for a mixset can appear</a:t>
            </a:r>
          </a:p>
          <a:p>
            <a:pPr lvl="1"/>
            <a:r>
              <a:rPr/>
              <a:t>Before, after or among the definition of the mixset parts</a:t>
            </a:r>
          </a:p>
          <a:p>
            <a:pPr lvl="1"/>
            <a:r>
              <a:rPr/>
              <a:t>In </a:t>
            </a:r>
            <a:r>
              <a:rPr>
                <a:latin typeface="Courier"/>
              </a:rPr>
              <a:t>another mixset</a:t>
            </a:r>
          </a:p>
          <a:p>
            <a:pPr lvl="1"/>
            <a:r>
              <a:rPr/>
              <a:t>On the command line to generate a variant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 and Mixins: Synergies</a:t>
            </a:r>
          </a:p>
          <a:p>
            <a:pPr lvl="0"/>
            <a:r>
              <a:rPr/>
              <a:t>The blocks defined by a mixset are mixins</a:t>
            </a:r>
          </a:p>
          <a:p>
            <a:pPr lvl="1"/>
            <a:r>
              <a:rPr/>
              <a:t>Mixsets themselves can be composed using mixins</a:t>
            </a:r>
          </a:p>
          <a:p>
            <a:pPr lvl="2"/>
            <a:r>
              <a:rPr/>
              <a:t>e.g.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And somewhere else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use Name1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Would be the same as: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 Definitions Internal to a Top-Level Element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mixset Name2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Is the same as,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Name2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</a:p>
          <a:p>
            <a:pPr lvl="0"/>
            <a:r>
              <a:rPr/>
              <a:t>The above works for attributes, associations, state machines, states, etc.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Motivating Example: Umple Model/Code for Basic Bank</a:t>
            </a:r>
          </a:p>
        </p:txBody>
      </p:sp>
      <p:pic>
        <p:nvPicPr>
          <p:cNvPr descr="fig:  assets/2022-05-08-17-50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Class Diagram of Basic Bank Example:</a:t>
            </a:r>
          </a:p>
        </p:txBody>
      </p:sp>
      <p:pic>
        <p:nvPicPr>
          <p:cNvPr descr="fig:  assets/2022-05-08-17-52-2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Adding Optional Multi-branch Feature</a:t>
            </a:r>
          </a:p>
        </p:txBody>
      </p:sp>
      <p:pic>
        <p:nvPicPr>
          <p:cNvPr descr="fig:  assets/2022-05-08-17-52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Example: Multi-branch Umple Model/Code</a:t>
            </a:r>
          </a:p>
        </p:txBody>
      </p:sp>
      <p:pic>
        <p:nvPicPr>
          <p:cNvPr descr="fig:  assets/2022-05-08-17-53-2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38200"/>
            <a:ext cx="51054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Alternative Approach (same system)</a:t>
            </a:r>
          </a:p>
        </p:txBody>
      </p:sp>
      <p:pic>
        <p:nvPicPr>
          <p:cNvPr descr="fig:  assets/2022-05-08-17-53-5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Introduction:</a:t>
            </a:r>
          </a:p>
          <a:p>
            <a:pPr lvl="0"/>
            <a:r>
              <a:rPr/>
              <a:t>Overview of Model-Driven Development</a:t>
            </a:r>
          </a:p>
          <a:p>
            <a:pPr lvl="1"/>
            <a:r>
              <a:rPr/>
              <a:t>Languages / Tools / Motivation for Umple</a:t>
            </a:r>
          </a:p>
          <a:p>
            <a:pPr lvl="0"/>
            <a:r>
              <a:rPr/>
              <a:t>Class Modeling</a:t>
            </a:r>
          </a:p>
          <a:p>
            <a:pPr lvl="1"/>
            <a:r>
              <a:rPr/>
              <a:t>Tools / Attributes / Methods / Associations / Exercises / Patterns</a:t>
            </a:r>
          </a:p>
          <a:p>
            <a:pPr lvl="0"/>
            <a:r>
              <a:rPr/>
              <a:t>Modeling with State Machines</a:t>
            </a:r>
          </a:p>
          <a:p>
            <a:pPr lvl="1"/>
            <a:r>
              <a:rPr/>
              <a:t>Basics / Concurrency / Case study and exercises</a:t>
            </a:r>
          </a:p>
          <a:p>
            <a:pPr lvl="0"/>
            <a:r>
              <a:rPr/>
              <a:t>Separation of Concerns in Models</a:t>
            </a:r>
          </a:p>
          <a:p>
            <a:pPr lvl="1"/>
            <a:r>
              <a:rPr/>
              <a:t>Mixins / Aspects / Traits</a:t>
            </a:r>
          </a:p>
          <a:p>
            <a:pPr lvl="0"/>
            <a:r>
              <a:rPr/>
              <a:t>More Case Studies and Hands-on Exercises</a:t>
            </a:r>
          </a:p>
          <a:p>
            <a:pPr lvl="1"/>
            <a:r>
              <a:rPr/>
              <a:t>Umple in itself / Real-Time / Data Oriented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Constraints on Mixsets</a:t>
            </a:r>
          </a:p>
          <a:p>
            <a:pPr lvl="0" indent="0">
              <a:buNone/>
            </a:pPr>
            <a:r>
              <a:rPr>
                <a:latin typeface="Courier"/>
              </a:rPr>
              <a:t>require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Mixset1 or Mixset2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0"/>
            <a:r>
              <a:rPr/>
              <a:t>Allowed operators</a:t>
            </a:r>
          </a:p>
          <a:p>
            <a:pPr lvl="1"/>
            <a:r>
              <a:rPr/>
              <a:t>and, or, xor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n..m of {…}</a:t>
            </a:r>
          </a:p>
          <a:p>
            <a:pPr lvl="0"/>
            <a:r>
              <a:rPr/>
              <a:t>Parentheses allowed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opt X (means 0..1 of {X})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and Exercise 1: Modifying the banking example</a:t>
            </a:r>
          </a:p>
          <a:p>
            <a:pPr lvl="0"/>
            <a:r>
              <a:rPr/>
              <a:t>I will give you the text of the banking example and set up a task for you to:</a:t>
            </a:r>
          </a:p>
          <a:p>
            <a:pPr lvl="1"/>
            <a:r>
              <a:rPr/>
              <a:t>Add the ability to have one or more account holders</a:t>
            </a:r>
          </a:p>
          <a:p>
            <a:pPr lvl="1"/>
            <a:r>
              <a:rPr/>
              <a:t>Add the ability to have one or more co-signers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and Exercise 2: Dishwasher example</a:t>
            </a:r>
          </a:p>
          <a:p>
            <a:pPr lvl="0"/>
            <a:r>
              <a:rPr/>
              <a:t>We will start with the Dishwasher example in UmpleOnline</a:t>
            </a:r>
          </a:p>
          <a:p>
            <a:pPr lvl="0"/>
            <a:r>
              <a:rPr/>
              <a:t>We will use UmpleOnline’s Task capability to ask you to split the Dishwasher example into two versions</a:t>
            </a:r>
          </a:p>
          <a:p>
            <a:pPr lvl="1"/>
            <a:r>
              <a:rPr/>
              <a:t>A cheap version that only does normal wash and not fast wash</a:t>
            </a:r>
          </a:p>
          <a:p>
            <a:pPr lvl="1"/>
            <a:r>
              <a:rPr/>
              <a:t>A full version that does everything</a:t>
            </a:r>
          </a:p>
          <a:p>
            <a:pPr lvl="0"/>
            <a:r>
              <a:rPr/>
              <a:t>Hint: Pull out the relevant state and transition for fast wash and wrap it in a mixset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3: Umple itself, written in Umple</a:t>
            </a:r>
          </a:p>
          <a:p>
            <a:pPr lvl="0"/>
            <a:r>
              <a:rPr/>
              <a:t>We will look at:</a:t>
            </a:r>
          </a:p>
          <a:p>
            <a:pPr lvl="1"/>
            <a:r>
              <a:rPr/>
              <a:t>Code in Github</a:t>
            </a:r>
          </a:p>
          <a:p>
            <a:pPr lvl="1"/>
            <a:r>
              <a:rPr/>
              <a:t>Generated Architecture diagrams</a:t>
            </a:r>
          </a:p>
          <a:p>
            <a:pPr lvl="1"/>
            <a:r>
              <a:rPr/>
              <a:t>Generated Javadoc</a:t>
            </a:r>
          </a:p>
          <a:p>
            <a:pPr lvl="1"/>
            <a:r>
              <a:rPr/>
              <a:t>Sample master code</a:t>
            </a:r>
          </a:p>
          <a:p>
            <a:pPr lvl="1"/>
            <a:r>
              <a:rPr/>
              <a:t>Sample test output</a:t>
            </a:r>
          </a:p>
          <a:p>
            <a:pPr lvl="1"/>
            <a:r>
              <a:rPr/>
              <a:t>Sample code for generators (that replaced Jet)</a:t>
            </a:r>
          </a:p>
          <a:p>
            <a:pPr lvl="1"/>
            <a:r>
              <a:rPr/>
              <a:t>UmpleParser (that replaced Antlr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Unit Testing with UMPLE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Unit Testing with Umple</a:t>
            </a:r>
          </a:p>
          <a:p>
            <a:pPr lvl="0"/>
            <a:r>
              <a:rPr/>
              <a:t>To see how to integrate Unit Testing with Umple, see the sample project at</a:t>
            </a:r>
          </a:p>
          <a:p>
            <a:pPr lvl="1"/>
            <a:r>
              <a:rPr/>
              <a:t>https://github.com/umple/umple/tree/master/sandbox</a:t>
            </a:r>
          </a:p>
          <a:p>
            <a:pPr lvl="0"/>
            <a:r>
              <a:rPr/>
              <a:t>And the build script at</a:t>
            </a:r>
          </a:p>
          <a:p>
            <a:pPr lvl="1"/>
            <a:r>
              <a:rPr/>
              <a:t>https://github.com/umple/umple/blob/master/build/build.sandbox.xml</a:t>
            </a:r>
          </a:p>
          <a:p>
            <a:pPr lvl="0"/>
            <a:r>
              <a:rPr/>
              <a:t>Command line from build directory</a:t>
            </a:r>
          </a:p>
          <a:p>
            <a:pPr lvl="0" indent="0">
              <a:buNone/>
            </a:pPr>
            <a:r>
              <a:rPr>
                <a:latin typeface="Courier"/>
              </a:rPr>
              <a:t>ant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build.xml sandbox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Look at How Umple is Written in Itself</a:t>
            </a:r>
          </a:p>
          <a:p>
            <a:pPr lvl="0"/>
            <a:r>
              <a:rPr/>
              <a:t>Source:</a:t>
            </a:r>
          </a:p>
          <a:p>
            <a:pPr lvl="1"/>
            <a:r>
              <a:rPr/>
              <a:t>https://github.com/umple/umple/tree/master/cruise.umple/src</a:t>
            </a:r>
          </a:p>
          <a:p>
            <a:pPr lvl="0"/>
            <a:r>
              <a:rPr/>
              <a:t>Umple’s own class diagram generated by itself from itself:</a:t>
            </a:r>
          </a:p>
          <a:p>
            <a:pPr lvl="1"/>
            <a:r>
              <a:rPr/>
              <a:t>http://metamodel.umple.org</a:t>
            </a:r>
          </a:p>
          <a:p>
            <a:pPr lvl="1"/>
            <a:r>
              <a:rPr/>
              <a:t>Colours represent key subsystems</a:t>
            </a:r>
          </a:p>
          <a:p>
            <a:pPr lvl="1"/>
            <a:r>
              <a:rPr/>
              <a:t>Click on classes to see Javadoc, and then Umple Code</a:t>
            </a:r>
          </a:p>
        </p:txBody>
      </p:sp>
      <p:pic>
        <p:nvPicPr>
          <p:cNvPr descr="fig:  assets/2022-05-08-02-09-2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891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Testing: TDD with100% pass always required</a:t>
            </a:r>
          </a:p>
          <a:p>
            <a:pPr lvl="0"/>
            <a:r>
              <a:rPr/>
              <a:t>Multiple levels: https://cruise.eecs.uottawa.ca/qa/index.php</a:t>
            </a:r>
          </a:p>
          <a:p>
            <a:pPr lvl="0"/>
            <a:r>
              <a:rPr b="1"/>
              <a:t>Parsing tests</a:t>
            </a:r>
            <a:r>
              <a:rPr/>
              <a:t>: basic constructs</a:t>
            </a:r>
          </a:p>
          <a:p>
            <a:pPr lvl="0"/>
            <a:r>
              <a:rPr b="1"/>
              <a:t>Metamodel tests</a:t>
            </a:r>
            <a:r>
              <a:rPr/>
              <a:t>: ensure it is populated properly</a:t>
            </a:r>
          </a:p>
          <a:p>
            <a:pPr lvl="0"/>
            <a:r>
              <a:rPr/>
              <a:t>E.g.</a:t>
            </a:r>
          </a:p>
          <a:p>
            <a:pPr lvl="1"/>
            <a:r>
              <a:rPr/>
              <a:t>https://github.com/umple/umple/blob/master/cruise.umple/test/cruise/umple/compiler/AssociationTest.java</a:t>
            </a:r>
          </a:p>
          <a:p>
            <a:pPr lvl="0"/>
            <a:r>
              <a:rPr b="1"/>
              <a:t>Implementation template tests</a:t>
            </a:r>
            <a:r>
              <a:rPr/>
              <a:t>: to ensure constructs generate code that looks as expected</a:t>
            </a:r>
          </a:p>
          <a:p>
            <a:pPr lvl="0"/>
            <a:r>
              <a:rPr b="1"/>
              <a:t>Testbed semantic tests</a:t>
            </a:r>
            <a:r>
              <a:rPr/>
              <a:t>: Generate code and make sure it behaves the way it should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issues list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issues list</a:t>
            </a:r>
          </a:p>
          <a:p>
            <a:pPr lvl="0"/>
            <a:r>
              <a:rPr/>
              <a:t>Tagged by</a:t>
            </a:r>
          </a:p>
          <a:p>
            <a:pPr lvl="0"/>
            <a:r>
              <a:rPr/>
              <a:t>Priority</a:t>
            </a:r>
          </a:p>
          <a:p>
            <a:pPr lvl="0"/>
            <a:r>
              <a:rPr/>
              <a:t>Perceived difficulty</a:t>
            </a:r>
          </a:p>
          <a:p>
            <a:pPr lvl="0"/>
            <a:r>
              <a:rPr/>
              <a:t>Scale (bug, project, research project)</a:t>
            </a:r>
          </a:p>
          <a:p>
            <a:pPr lvl="0"/>
            <a:r>
              <a:rPr/>
              <a:t>Milestone (slow release)</a:t>
            </a:r>
          </a:p>
          <a:p>
            <a:pPr lvl="0" indent="0" marL="0">
              <a:buNone/>
            </a:pPr>
            <a:r>
              <a:rPr/>
              <a:t>http://bugs.umple.org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Part 2</a:t>
            </a:r>
          </a:p>
          <a:p>
            <a:pPr lvl="0"/>
            <a:r>
              <a:rPr/>
              <a:t>Modeling exercises</a:t>
            </a:r>
          </a:p>
          <a:p>
            <a:pPr lvl="0"/>
            <a:r>
              <a:rPr/>
              <a:t>Simple patterns (if time)</a:t>
            </a:r>
          </a:p>
          <a:p>
            <a:pPr lvl="0"/>
            <a:r>
              <a:rPr/>
              <a:t>Basic state machines</a:t>
            </a:r>
          </a:p>
          <a:p>
            <a:pPr lvl="0"/>
            <a:r>
              <a:rPr/>
              <a:t>Analysing models</a:t>
            </a:r>
          </a:p>
          <a:p>
            <a:pPr lvl="0"/>
            <a:r>
              <a:rPr/>
              <a:t>Concurrency</a:t>
            </a:r>
          </a:p>
          <a:p>
            <a:pPr lvl="0"/>
            <a:r>
              <a:rPr/>
              <a:t>State machine case study</a:t>
            </a:r>
          </a:p>
          <a:p>
            <a:pPr lvl="0"/>
            <a:r>
              <a:rPr/>
              <a:t>Mixins</a:t>
            </a:r>
          </a:p>
          <a:p>
            <a:pPr lvl="0"/>
            <a:r>
              <a:rPr/>
              <a:t>Aspect orientation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Using Umple with Builds and Continuous Integration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 with Builds and Continuous Integration</a:t>
            </a:r>
          </a:p>
          <a:p>
            <a:pPr lvl="0"/>
            <a:r>
              <a:rPr/>
              <a:t>Example build scripts</a:t>
            </a:r>
          </a:p>
          <a:p>
            <a:pPr lvl="0"/>
            <a:r>
              <a:rPr/>
              <a:t>Example </a:t>
            </a:r>
            <a:r>
              <a:rPr>
                <a:hlinkClick r:id="rId2"/>
              </a:rPr>
              <a:t>travis.yml</a:t>
            </a:r>
          </a:p>
          <a:p>
            <a:pPr lvl="0"/>
            <a:r>
              <a:rPr/>
              <a:t>Umple’s own </a:t>
            </a:r>
            <a:r>
              <a:rPr>
                <a:hlinkClick r:id="rId3"/>
              </a:rPr>
              <a:t>Travis</a:t>
            </a:r>
            <a:r>
              <a:rPr/>
              <a:t> page</a:t>
            </a:r>
          </a:p>
        </p:txBody>
      </p:sp>
      <p:pic>
        <p:nvPicPr>
          <p:cNvPr descr="fig:  assets/2022-05-08-02-14-11-im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133600"/>
            <a:ext cx="51054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UMPLE’s Architecture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Umple’s Architecture</a:t>
            </a:r>
          </a:p>
        </p:txBody>
      </p:sp>
      <p:pic>
        <p:nvPicPr>
          <p:cNvPr descr="fig:  assets/2022-05-08-02-14-5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Umplification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</a:t>
            </a:r>
          </a:p>
          <a:p>
            <a:pPr lvl="0"/>
            <a:r>
              <a:rPr/>
              <a:t>Umplification: ‘amplication’ + converting into Umple.</a:t>
            </a:r>
          </a:p>
          <a:p>
            <a:pPr lvl="0"/>
            <a:r>
              <a:rPr/>
              <a:t>Produces a program with behavior identical to the original one but written in Umple.</a:t>
            </a:r>
          </a:p>
          <a:p>
            <a:pPr lvl="0"/>
            <a:r>
              <a:rPr/>
              <a:t>Eliminates the distinction between code and model. Proceeds incrementally until the desired level of abstraction is achieved.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Umplification: The Transformation Steps</a:t>
            </a:r>
          </a:p>
          <a:p>
            <a:pPr lvl="0"/>
            <a:r>
              <a:rPr b="1"/>
              <a:t>Transformation 0</a:t>
            </a:r>
            <a:r>
              <a:rPr/>
              <a:t>: Initial transformation</a:t>
            </a:r>
          </a:p>
          <a:p>
            <a:pPr lvl="0"/>
            <a:r>
              <a:rPr b="1"/>
              <a:t>Transformation 1</a:t>
            </a:r>
            <a:r>
              <a:rPr/>
              <a:t>: Transformation of generalization, dependency, and namespace declarations.</a:t>
            </a:r>
          </a:p>
          <a:p>
            <a:pPr lvl="0"/>
            <a:r>
              <a:rPr b="1"/>
              <a:t>Transformation 2</a:t>
            </a:r>
            <a:r>
              <a:rPr/>
              <a:t>: Analysis and conversion of many instance variables, along with the methods that use the variables.</a:t>
            </a:r>
          </a:p>
          <a:p>
            <a:pPr lvl="1"/>
            <a:r>
              <a:rPr b="1"/>
              <a:t>Transformation 2a</a:t>
            </a:r>
            <a:r>
              <a:rPr/>
              <a:t>: Transformation of variables to UML/Umple attributes.</a:t>
            </a:r>
          </a:p>
          <a:p>
            <a:pPr lvl="1"/>
            <a:r>
              <a:rPr b="1"/>
              <a:t>Transformation 2b</a:t>
            </a:r>
            <a:r>
              <a:rPr/>
              <a:t>: Transformation of variables in one or more classes to UML/Umple associations.</a:t>
            </a:r>
          </a:p>
          <a:p>
            <a:pPr lvl="1"/>
            <a:r>
              <a:rPr b="1"/>
              <a:t>Transformation 2c</a:t>
            </a:r>
            <a:r>
              <a:rPr/>
              <a:t>: Transformation of variables to UML/Umple state machines.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Process</a:t>
            </a:r>
          </a:p>
        </p:txBody>
      </p:sp>
      <p:pic>
        <p:nvPicPr>
          <p:cNvPr descr="fig:  assets/2022-05-08-02-33-0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266700"/>
            <a:ext cx="5016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Umplificator Architecture</a:t>
            </a:r>
          </a:p>
        </p:txBody>
      </p:sp>
      <p:pic>
        <p:nvPicPr>
          <p:cNvPr descr="fig:  assets/2022-05-08-02-33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- Example</a:t>
            </a:r>
          </a:p>
        </p:txBody>
      </p:sp>
      <p:pic>
        <p:nvPicPr>
          <p:cNvPr descr="fig:  assets/2022-05-08-02-15-2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35200"/>
            <a:ext cx="51054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2022-05-08T18:51:54Z</dcterms:created>
  <dcterms:modified xsi:type="dcterms:W3CDTF">2022-05-08T18:51:54Z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Part 2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