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7" Type="http://schemas.openxmlformats.org/officeDocument/2006/relationships/viewProps" Target="viewProps.xml" /><Relationship Id="rId9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9" Type="http://schemas.openxmlformats.org/officeDocument/2006/relationships/tableStyles" Target="tableStyles.xml" /><Relationship Id="rId9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6.en.md_doc.pdf" TargetMode="External" /><Relationship Id="rId3" Type="http://schemas.openxmlformats.org/officeDocument/2006/relationships/hyperlink" Target="ce204-week-6.en.md_word.docx" TargetMode="External" /><Relationship Id="rId4" Type="http://schemas.openxmlformats.org/officeDocument/2006/relationships/hyperlink" Target="ce204-week-6.en.md_slide.pdf" TargetMode="External" /><Relationship Id="rId5" Type="http://schemas.openxmlformats.org/officeDocument/2006/relationships/hyperlink" Target="ce204-week-6.en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cruise.UMPLE.org/UMPLEonline/?text=class%20Recording%7B%20%20*%20--%201%20RecordingCategory%20category;%7Dclass%20RecordingCategory%7B%20%200..1%20--%20*%20RecordingCategory%20subcategory;%7D//$?%5BEnd_of_model%5D$?class%20Recording%7B%20%20position%20157%2030%20109%2045;%20%20position.association%20Recording__RecordingCategory%2062,46%2075,0;%7Dclass%20RecordingCategory%7B%20%20position%20149%20135%20133%2045;%7D" TargetMode="External" /><Relationship Id="rId3" Type="http://schemas.openxmlformats.org/officeDocument/2006/relationships/image" Target="../media/image7.pn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sociations.UMPLE.org" TargetMode="Externa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cruise.UMPLE.org/UMPLEonline/?text=class%20Assistant%20%7B%7Dclass%20Manager%20%7B%20%201..*%20supervisor%20--%20*%20Assistant;%7D//$?%5BEnd_of_model%5D$?class%20Assistant%7B%20%20position%2049%2030%20109%2045;%7Dclass%20Manager%7B%20%20position%2073%20127%20109%2045;%7D" TargetMode="External" /><Relationship Id="rId3" Type="http://schemas.openxmlformats.org/officeDocument/2006/relationships/image" Target="../media/image14.png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cruise.UMPLE.org/UMPLEonline/?text=class%20Company%20%7B%7Dclass%20BoardOfDirectors%20%7B%7Dassociation%20%7B%20%201%20Company%20--%201%20BoardOfDirectors;%7D//$?%5BEnd_of_model%5D$?class%20Company%7B%20%20position%2050%2030%20109%2045;%7Dclass%20BoardOfDirectors%7B%20%20position%2050%20130%20109%2045;%7D" TargetMode="External" /><Relationship Id="rId3" Type="http://schemas.openxmlformats.org/officeDocument/2006/relationships/image" Target="../media/image15.png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cruise.UMPLE.org/UMPLEonline/?text=class%20Day%20%7B%20%20*%20-%3E%201%20Note;%7Dclass%20Note%20%7B%7D//$?%5BEnd_of_model%5D$?class%20Day%7B%20%20position%2050%2031%20109%2045;%20%20position.association%20Day__Note%2030,46%2030,0;%7Dclass%20Note%7B%20%20position%2050%20131%20109%2045;%7D" TargetMode="External" /><Relationship Id="rId3" Type="http://schemas.openxmlformats.org/officeDocument/2006/relationships/image" Target="../media/image1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cruise.UMPLE.org/UMPLEonline/?text=class%20Student%20%7B%7Dclass%20CourseSection%20%7B%7Dclass%20Registration%20%7B%20%20*%20--%201%20Student;%20%20*%20--%201%20CourseSection;%7D//$?%5BEnd_of_model%5D$?class%20Student%7B%20%20position%2050%2030%20109%2045;%7Dclass%20CourseSection%7B%20%20position%2097%20203%20109%2045;%7Dclass%20Registration%7B%20%20position%2067%20123%20109%2045;%20%20position.association%20CourseSection__Registration%2084,45%2029,0;%7D" TargetMode="External" /><Relationship Id="rId3" Type="http://schemas.openxmlformats.org/officeDocument/2006/relationships/hyperlink" Target="https://cruise.UMPLE.org/UMPLEonline/?text=class%20Student%20%7B%7D%0A%0Aclass%20CourseSection%20%7B%20%0A%0A%201%20--%20*%20Evaluation%3B%0A%7D%0A%0Aclass%20Registration%20%7B%0A%20%20finalGrade%3B%0A%20%20*%20--%201%20Student%3B%0A%20%20*%20--%201%20CourseSection%3B%0A%7D%0A%0Aclass%20ComponentGrade%0A%7B%0A%20%20Integer%20value%3B%0A%20%20*%20--%201%20Registration%3B%0A%20%20*%20--%201%20Evaluation%3B%0A%7D%0A%0Aclass%20Evaluation%0A%7B%0A%20%20description%3B%0A%20%20Float%20weight%3B%0A%7D%0A%0A%2F%2F%24%3F%5BEnd_of_model%5D%24%3F%0A%0Aclass%20Student%0A%7B%0A%20%20position%2050%2030%20109%2045%3B%0A%7D%0A%0Aclass%20CourseSection%0A%7B%0A%20%20position%2088%20229%20109%2045%3B%0A%20%20position.association%20CourseSection__Evaluation%20110%2C43%202%2C0%3B%0A%7D%0A%0Aclass%20Registration%0A%7B%0A%20%20position%2052%20123%20145%2063%3B%0A%20%20position.association%20CourseSection__Registration%2071%2C63%2029%2C0%3B%0A%20%20position.association%20Registration__Student%2030%2C0%2030%2C46%3B%0A%7D%0A%0Aclass%20ComponentGrade%0A%7B%0A%20%20position%20305%20124%20124%2046%3B%0A%20%20position.association%20ComponentGrade__Registration%200%2C27%20146%2C26%3B%0A%20%20position.association%20ComponentGrade__Evaluation%2064%2C63%20102%2C0%3B%0A%7D%0A%0Aclass%20Evaluation%0A%7B%0A%20%20position%20252%20293%20149%2063%3B%0A%7D" TargetMode="External" /><Relationship Id="rId4" Type="http://schemas.openxmlformats.org/officeDocument/2006/relationships/image" Target="../media/image18.png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png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png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ise.UMPLE.org/UMPLEonline/?text=class%20Course%20%7B%20%20%20*%20self%20isMutuallyExclusiveWith;%7Dassociation%20%7B%20%20%20%20%20*%20Course%20successor%20--%20*%20Course%20prerequisite;%7D//$?%5BEnd_of_model%5D$?class%20Course%7B%20%20position%20122%2025%20109%2045;%7D" TargetMode="External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png" /></Relationships>
</file>

<file path=ppt/slides/_rels/slide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2.png" /></Relationships>
</file>

<file path=ppt/slides/_rels/slide8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UMPLE/UMPLE/wiki/Tutorials" TargetMode="External" /><Relationship Id="rId3" Type="http://schemas.openxmlformats.org/officeDocument/2006/relationships/hyperlink" Target="https://github.com/UMPLE/UMPLE" TargetMode="External" /><Relationship Id="rId4" Type="http://schemas.openxmlformats.org/officeDocument/2006/relationships/hyperlink" Target="https://UMPLE.org" TargetMode="External" /><Relationship Id="rId5" Type="http://schemas.openxmlformats.org/officeDocument/2006/relationships/hyperlink" Target="https://cruise.UMPLE.org/UMPLE/" TargetMode="External" /><Relationship Id="rId6" Type="http://schemas.openxmlformats.org/officeDocument/2006/relationships/hyperlink" Target="http://www.site.uottawa.ca/~mgarz042/files/CSI5112-UMPLE.pdf" TargetMode="External" /><Relationship Id="rId7" Type="http://schemas.openxmlformats.org/officeDocument/2006/relationships/hyperlink" Target="https://cruise.UMPLE.org/presentations/UMPLEModels2020Tutorial/" TargetMode="External" /><Relationship Id="rId8" Type="http://schemas.openxmlformats.org/officeDocument/2006/relationships/hyperlink" Target="https://cruise.UMPLE.org/presentations/UMPLEModels2020Tutorial/UMPLETutForModels2020.pdf" TargetMode="External" /></Relationships>
</file>

<file path=ppt/slides/_rels/slide9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ise.UMPLE.org/UMPLE/GettingStarted.html" TargetMode="External" /><Relationship Id="rId3" Type="http://schemas.openxmlformats.org/officeDocument/2006/relationships/hyperlink" Target="https://www.youtube.com/watch?v=yif1clbrXnI&amp;ab_channel=CSEETconf" TargetMode="External" /><Relationship Id="rId4" Type="http://schemas.openxmlformats.org/officeDocument/2006/relationships/hyperlink" Target="https://cruise.UMPLE.org/presentations/UMPLETutorialCSEET2020.pdf" TargetMode="External" /><Relationship Id="rId5" Type="http://schemas.openxmlformats.org/officeDocument/2006/relationships/hyperlink" Target="https://tomassetti.me/code-generation/" TargetMode="External" /></Relationships>
</file>

<file path=ppt/slides/_rels/slide9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UMPLE - Part 1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 - UMPLE Part 1</a:t>
            </a:r>
          </a:p>
          <a:p>
            <a:pPr lvl="0"/>
            <a:r>
              <a:rPr/>
              <a:t>UMPLE Online Usage</a:t>
            </a:r>
          </a:p>
          <a:p>
            <a:pPr lvl="0"/>
            <a:r>
              <a:rPr/>
              <a:t>UMPLE Attributes</a:t>
            </a:r>
          </a:p>
          <a:p>
            <a:pPr lvl="0"/>
            <a:r>
              <a:rPr/>
              <a:t>UMPLE Generalization and interfaces</a:t>
            </a:r>
          </a:p>
          <a:p>
            <a:pPr lvl="0"/>
            <a:r>
              <a:rPr/>
              <a:t>UMPLE Methods</a:t>
            </a:r>
          </a:p>
          <a:p>
            <a:pPr lvl="0"/>
            <a:r>
              <a:rPr/>
              <a:t>UMPLE Associations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Introduction to UMPLE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UMPLE: Simple, Ample, UML Programming Language</a:t>
            </a:r>
          </a:p>
          <a:p>
            <a:pPr lvl="0"/>
            <a:r>
              <a:rPr b="1"/>
              <a:t>Open source textual modelling tool set for 3 platforms</a:t>
            </a:r>
          </a:p>
          <a:p>
            <a:pPr lvl="1"/>
            <a:r>
              <a:rPr/>
              <a:t>Command line compiler</a:t>
            </a:r>
          </a:p>
          <a:p>
            <a:pPr lvl="1"/>
            <a:r>
              <a:rPr/>
              <a:t>Web-based tool (UMPLEOnline) for demos and education</a:t>
            </a:r>
          </a:p>
          <a:p>
            <a:pPr lvl="1"/>
            <a:r>
              <a:rPr/>
              <a:t>Eclipse plugin</a:t>
            </a:r>
          </a:p>
          <a:p>
            <a:pPr lvl="0"/>
            <a:r>
              <a:rPr b="1"/>
              <a:t>Code generator for UML ++</a:t>
            </a:r>
          </a:p>
          <a:p>
            <a:pPr lvl="1"/>
            <a:r>
              <a:rPr/>
              <a:t>Infinitely nested state machines, with concurrency</a:t>
            </a:r>
          </a:p>
          <a:p>
            <a:pPr lvl="1"/>
            <a:r>
              <a:rPr/>
              <a:t>Proper referential integrity and multiplicity constraints on associations</a:t>
            </a:r>
          </a:p>
          <a:p>
            <a:pPr lvl="1"/>
            <a:r>
              <a:rPr/>
              <a:t>Traits, mixins, aspects for modularity</a:t>
            </a:r>
          </a:p>
          <a:p>
            <a:pPr lvl="1"/>
            <a:r>
              <a:rPr/>
              <a:t>Text generation templates, patterns, traits</a:t>
            </a:r>
          </a:p>
          <a:p>
            <a:pPr lvl="0"/>
            <a:r>
              <a:rPr b="1"/>
              <a:t>Pre-processor to add UML, patterns and other features on top of Java, PhP, C++ and other languages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UMPLE: Simple, Ample, UML Programming Language</a:t>
            </a:r>
          </a:p>
          <a:p>
            <a:pPr lvl="0"/>
            <a:r>
              <a:rPr/>
              <a:t>Open source textual modeling tool and code generator</a:t>
            </a:r>
          </a:p>
          <a:p>
            <a:pPr lvl="1"/>
            <a:r>
              <a:rPr/>
              <a:t>Adds modeling to Java,. C++, PHP</a:t>
            </a:r>
          </a:p>
          <a:p>
            <a:pPr lvl="1"/>
            <a:r>
              <a:rPr/>
              <a:t>A sample of features</a:t>
            </a:r>
          </a:p>
          <a:p>
            <a:pPr lvl="2"/>
            <a:r>
              <a:rPr/>
              <a:t>Referential integrity on associations</a:t>
            </a:r>
          </a:p>
          <a:p>
            <a:pPr lvl="2"/>
            <a:r>
              <a:rPr/>
              <a:t>Code generation for patterns</a:t>
            </a:r>
          </a:p>
          <a:p>
            <a:pPr lvl="2"/>
            <a:r>
              <a:rPr/>
              <a:t>Blending of conventional code with models</a:t>
            </a:r>
          </a:p>
          <a:p>
            <a:pPr lvl="2"/>
            <a:r>
              <a:rPr/>
              <a:t>Infinitely nested state machines, with concurrency</a:t>
            </a:r>
          </a:p>
          <a:p>
            <a:pPr lvl="2"/>
            <a:r>
              <a:rPr/>
              <a:t>Separation of concerns for models: mixins, traits, mixsets, aspects</a:t>
            </a:r>
          </a:p>
          <a:p>
            <a:pPr lvl="0"/>
            <a:r>
              <a:rPr/>
              <a:t>Tools</a:t>
            </a:r>
          </a:p>
          <a:p>
            <a:pPr lvl="1"/>
            <a:r>
              <a:rPr/>
              <a:t>Command line compiler</a:t>
            </a:r>
          </a:p>
          <a:p>
            <a:pPr lvl="1"/>
            <a:r>
              <a:rPr/>
              <a:t>Web-based tool (UMPLEOnline) for demos and education</a:t>
            </a:r>
          </a:p>
          <a:p>
            <a:pPr lvl="1"/>
            <a:r>
              <a:rPr/>
              <a:t>Plugins for Eclipse and other tools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Are we Going to Learn About in This Tutorial? What Will You Be Able To Do?</a:t>
            </a:r>
          </a:p>
          <a:p>
            <a:pPr lvl="0"/>
            <a:r>
              <a:rPr/>
              <a:t>Modeling using </a:t>
            </a:r>
            <a:r>
              <a:rPr b="1"/>
              <a:t>class diagrams</a:t>
            </a:r>
          </a:p>
          <a:p>
            <a:pPr lvl="1"/>
            <a:r>
              <a:rPr/>
              <a:t>Attributes, Associations, Methods, Patterns, Constraints</a:t>
            </a:r>
          </a:p>
          <a:p>
            <a:pPr lvl="0"/>
            <a:r>
              <a:rPr/>
              <a:t>Modeling using </a:t>
            </a:r>
            <a:r>
              <a:rPr b="1"/>
              <a:t>state diagrams</a:t>
            </a:r>
          </a:p>
          <a:p>
            <a:pPr lvl="1"/>
            <a:r>
              <a:rPr/>
              <a:t>States, Events, Transitions, Guards, Nesting, Actions, Activities</a:t>
            </a:r>
          </a:p>
          <a:p>
            <a:pPr lvl="1"/>
            <a:r>
              <a:rPr/>
              <a:t>Concurrency</a:t>
            </a:r>
          </a:p>
          <a:p>
            <a:pPr lvl="0"/>
            <a:r>
              <a:rPr b="1"/>
              <a:t>Separation of Concerns</a:t>
            </a:r>
            <a:r>
              <a:rPr/>
              <a:t> in Models</a:t>
            </a:r>
          </a:p>
          <a:p>
            <a:pPr lvl="1"/>
            <a:r>
              <a:rPr/>
              <a:t>Mixins, Traits, Aspects, Mixsets</a:t>
            </a:r>
          </a:p>
          <a:p>
            <a:pPr lvl="0"/>
            <a:r>
              <a:rPr/>
              <a:t>Practice with a examples focusing on </a:t>
            </a:r>
            <a:r>
              <a:rPr b="1"/>
              <a:t>state machines</a:t>
            </a:r>
            <a:r>
              <a:rPr/>
              <a:t> and </a:t>
            </a:r>
            <a:r>
              <a:rPr b="1"/>
              <a:t>product lines</a:t>
            </a:r>
          </a:p>
          <a:p>
            <a:pPr lvl="0"/>
            <a:r>
              <a:rPr/>
              <a:t>Building a complete system in UMPLE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Technology Will You Need?</a:t>
            </a:r>
          </a:p>
          <a:p>
            <a:pPr lvl="0"/>
            <a:r>
              <a:rPr/>
              <a:t>As a minimum: Any web browser.</a:t>
            </a:r>
          </a:p>
          <a:p>
            <a:pPr lvl="0"/>
            <a:r>
              <a:rPr/>
              <a:t>For a richer command-line experience</a:t>
            </a:r>
          </a:p>
          <a:p>
            <a:pPr lvl="1"/>
            <a:r>
              <a:rPr/>
              <a:t>A computer (laptop) with Java 8-14 JDK</a:t>
            </a:r>
          </a:p>
          <a:p>
            <a:pPr lvl="1"/>
            <a:r>
              <a:rPr/>
              <a:t>Mac and Linux are the easiest platforms, but Windows also will work</a:t>
            </a:r>
          </a:p>
          <a:p>
            <a:pPr lvl="1"/>
            <a:r>
              <a:rPr/>
              <a:t>Download UMPLE Jar at http://dl.UMPLE.org</a:t>
            </a:r>
          </a:p>
          <a:p>
            <a:pPr lvl="0"/>
            <a:r>
              <a:rPr/>
              <a:t>You can also run UMPLE in Docker: http://docker.UMPLE.org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Websites</a:t>
            </a:r>
          </a:p>
          <a:p>
            <a:pPr lvl="0"/>
            <a:r>
              <a:rPr/>
              <a:t>Entry-point: https://www.UMPLE.org</a:t>
            </a:r>
          </a:p>
          <a:p>
            <a:pPr lvl="1"/>
            <a:r>
              <a:rPr/>
              <a:t>Everything you need to get started with UMPLE</a:t>
            </a:r>
          </a:p>
          <a:p>
            <a:pPr lvl="0"/>
            <a:r>
              <a:rPr/>
              <a:t>Github: https://github.com/UMPLE/UMPLE</a:t>
            </a:r>
          </a:p>
          <a:p>
            <a:pPr lvl="1"/>
            <a:r>
              <a:rPr/>
              <a:t>Source code and examples for UMPLE</a:t>
            </a:r>
          </a:p>
          <a:p>
            <a:pPr lvl="0"/>
            <a:r>
              <a:rPr/>
              <a:t>UMPLE Online: https://try.UMPLE.org</a:t>
            </a:r>
          </a:p>
          <a:p>
            <a:pPr lvl="1"/>
            <a:r>
              <a:rPr/>
              <a:t>Online application for UMPLE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Websites (Another way)</a:t>
            </a:r>
          </a:p>
          <a:p>
            <a:pPr lvl="0" indent="0" marL="0">
              <a:buNone/>
            </a:pPr>
            <a:r>
              <a:rPr/>
              <a:t>The UMPLEOnline web interface is at try.UMPLE.org</a:t>
            </a:r>
          </a:p>
          <a:p>
            <a:pPr lvl="0" indent="0" marL="0">
              <a:buNone/>
            </a:pPr>
            <a:r>
              <a:rPr/>
              <a:t>The user manual is at manual.UMPLE.org</a:t>
            </a:r>
          </a:p>
          <a:p>
            <a:pPr lvl="0" indent="0" marL="0">
              <a:buNone/>
            </a:pPr>
            <a:r>
              <a:rPr/>
              <a:t>The UMPLE home page is at www.UMPLE.org</a:t>
            </a:r>
          </a:p>
          <a:p>
            <a:pPr lvl="0" indent="0" marL="0">
              <a:buNone/>
            </a:pPr>
            <a:r>
              <a:rPr/>
              <a:t>UMPLE download page: dl.UMPLE.org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Motivation for developing UMPLE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Motivation for developing UMPLE (1)</a:t>
            </a:r>
          </a:p>
          <a:p>
            <a:pPr lvl="0" indent="0" marL="0">
              <a:buNone/>
            </a:pPr>
            <a:r>
              <a:rPr/>
              <a:t>Designers want the best combination of features:</a:t>
            </a:r>
          </a:p>
          <a:p>
            <a:pPr lvl="0"/>
            <a:r>
              <a:rPr/>
              <a:t>Textual editing and blending with other languages</a:t>
            </a:r>
          </a:p>
          <a:p>
            <a:pPr lvl="0"/>
            <a:r>
              <a:rPr/>
              <a:t>Ability to use in an agile process</a:t>
            </a:r>
          </a:p>
          <a:p>
            <a:pPr lvl="1"/>
            <a:r>
              <a:rPr/>
              <a:t>Write tests, continuous integration, versioning</a:t>
            </a:r>
          </a:p>
          <a:p>
            <a:pPr lvl="1"/>
            <a:r>
              <a:rPr/>
              <a:t>Combine the best of agility and modeling</a:t>
            </a:r>
          </a:p>
          <a:p>
            <a:pPr lvl="0"/>
            <a:r>
              <a:rPr/>
              <a:t>Excellent code generation</a:t>
            </a:r>
          </a:p>
          <a:p>
            <a:pPr lvl="1"/>
            <a:r>
              <a:rPr/>
              <a:t>A complete generation of real systems (including itself)</a:t>
            </a:r>
          </a:p>
          <a:p>
            <a:pPr lvl="0"/>
            <a:r>
              <a:rPr/>
              <a:t>Multi-platform (command line, Eclipse, VsCode, Web)</a:t>
            </a:r>
          </a:p>
          <a:p>
            <a:pPr lvl="0"/>
            <a:r>
              <a:rPr/>
              <a:t>Practical and easy to use for developers</a:t>
            </a:r>
          </a:p>
          <a:p>
            <a:pPr lvl="1"/>
            <a:r>
              <a:rPr/>
              <a:t>Including great documentation</a:t>
            </a:r>
          </a:p>
          <a:p>
            <a:pPr lvl="0"/>
            <a:r>
              <a:rPr/>
              <a:t>Open source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Motivation for developing UMPLE (2)</a:t>
            </a:r>
          </a:p>
          <a:p>
            <a:pPr lvl="0" indent="0" marL="0">
              <a:buNone/>
            </a:pPr>
            <a:r>
              <a:rPr/>
              <a:t>Many existing tools:</a:t>
            </a:r>
          </a:p>
          <a:p>
            <a:pPr lvl="0"/>
            <a:r>
              <a:rPr/>
              <a:t>Lacked in usability</a:t>
            </a:r>
          </a:p>
          <a:p>
            <a:pPr lvl="1"/>
            <a:r>
              <a:rPr/>
              <a:t>Awkward to edit diagrams</a:t>
            </a:r>
          </a:p>
          <a:p>
            <a:pPr lvl="1"/>
            <a:r>
              <a:rPr/>
              <a:t>Many steps to do a task</a:t>
            </a:r>
          </a:p>
          <a:p>
            <a:pPr lvl="1"/>
            <a:r>
              <a:rPr/>
              <a:t>Lengthy learning process</a:t>
            </a:r>
          </a:p>
          <a:p>
            <a:pPr lvl="0"/>
            <a:r>
              <a:rPr/>
              <a:t>Lack in ongoing support</a:t>
            </a:r>
          </a:p>
          <a:p>
            <a:pPr lvl="0"/>
            <a:r>
              <a:rPr/>
              <a:t>Could be enhanced by us perhaps, but we would be tied to key decisions (e.g. Eclipse-only)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Some key UMPLE innovations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key UMPLE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Model is code</a:t>
            </a:r>
          </a:p>
          <a:p>
            <a:pPr lvl="1"/>
            <a:r>
              <a:rPr/>
              <a:t>Traditional code is embedded in model</a:t>
            </a:r>
          </a:p>
          <a:p>
            <a:pPr lvl="0"/>
            <a:r>
              <a:rPr/>
              <a:t>No need to edit generated code</a:t>
            </a:r>
          </a:p>
          <a:p>
            <a:pPr lvl="1"/>
            <a:r>
              <a:rPr/>
              <a:t>No </a:t>
            </a:r>
            <a:r>
              <a:rPr i="1"/>
              <a:t>round-trip engineering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Using UMPLE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Using UMPLE</a:t>
            </a:r>
          </a:p>
          <a:p>
            <a:pPr lvl="0"/>
            <a:r>
              <a:rPr/>
              <a:t>We will mostly be using</a:t>
            </a:r>
          </a:p>
          <a:p>
            <a:pPr lvl="1"/>
            <a:r>
              <a:rPr/>
              <a:t>UMPLEonline</a:t>
            </a:r>
          </a:p>
          <a:p>
            <a:pPr lvl="2"/>
            <a:r>
              <a:rPr/>
              <a:t>In a web browser: http://try.UMPLE.org</a:t>
            </a:r>
          </a:p>
          <a:p>
            <a:pPr lvl="2"/>
            <a:r>
              <a:rPr/>
              <a:t>Or in Docker: http://docker.UMPLE.org</a:t>
            </a:r>
          </a:p>
          <a:p>
            <a:pPr lvl="1"/>
            <a:r>
              <a:rPr/>
              <a:t>UMPLE on the command line: http://dl.UMPLE.org</a:t>
            </a:r>
          </a:p>
          <a:p>
            <a:pPr lvl="2"/>
            <a:r>
              <a:rPr/>
              <a:t>Needs Java 8 JDK on the command line:</a:t>
            </a:r>
          </a:p>
          <a:p>
            <a:pPr lvl="3"/>
            <a:r>
              <a:rPr/>
              <a:t>http://bit.ly/1lO1FSV</a:t>
            </a:r>
          </a:p>
          <a:p>
            <a:pPr lvl="4"/>
            <a:r>
              <a:rPr/>
              <a:t>Java 9 works well too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Docker Container Experimental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mkdir</a:t>
            </a:r>
            <a:r>
              <a:rPr>
                <a:latin typeface="Courier"/>
              </a:rPr>
              <a:t> ~/src </a:t>
            </a:r>
            <a:r>
              <a:rPr b="1">
                <a:solidFill>
                  <a:srgbClr val="007020"/>
                </a:solidFill>
                <a:latin typeface="Courier"/>
              </a:rPr>
              <a:t>&amp;&amp;</a:t>
            </a:r>
            <a:r>
              <a:rPr>
                <a:latin typeface="Courier"/>
              </a:rPr>
              <a:t> cd ~/src </a:t>
            </a:r>
            <a:r>
              <a:rPr b="1">
                <a:solidFill>
                  <a:srgbClr val="007020"/>
                </a:solidFill>
                <a:latin typeface="Courier"/>
              </a:rPr>
              <a:t>&amp;&amp;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clone git@github.com:UMPLE/UMPLE.git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</a:t>
            </a:r>
            <a:r>
              <a:rPr>
                <a:solidFill>
                  <a:srgbClr val="7D9029"/>
                </a:solidFill>
                <a:latin typeface="Courier"/>
              </a:rPr>
              <a:t>-i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-v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`</a:t>
            </a:r>
            <a:r>
              <a:rPr>
                <a:latin typeface="Courier"/>
              </a:rPr>
              <a:t>pwd</a:t>
            </a:r>
            <a:r>
              <a:rPr b="1">
                <a:solidFill>
                  <a:srgbClr val="007020"/>
                </a:solidFill>
                <a:latin typeface="Courier"/>
              </a:rPr>
              <a:t>`</a:t>
            </a:r>
            <a:r>
              <a:rPr>
                <a:latin typeface="Courier"/>
              </a:rPr>
              <a:t>:/src UMPLE/UMPLE:0.4.0 bash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Using UMPLE</a:t>
            </a:r>
          </a:p>
          <a:p>
            <a:pPr lvl="0"/>
            <a:r>
              <a:rPr/>
              <a:t>Optional:</a:t>
            </a:r>
          </a:p>
          <a:p>
            <a:pPr lvl="1"/>
            <a:r>
              <a:rPr/>
              <a:t>UMPLE in Eclipse</a:t>
            </a:r>
          </a:p>
          <a:p>
            <a:pPr lvl="2"/>
            <a:r>
              <a:rPr/>
              <a:t>https://github.com/UMPLE/UMPLE/wiki/InstallEclipsePlugin</a:t>
            </a:r>
          </a:p>
          <a:p>
            <a:pPr lvl="1"/>
            <a:r>
              <a:rPr/>
              <a:t>cmake and gcc for compiling C++ code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UMPLE Philosophy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UMPLE Philosophy 1-4</a:t>
            </a:r>
          </a:p>
          <a:p>
            <a:pPr lvl="0"/>
            <a:r>
              <a:rPr/>
              <a:t>P1. Modeling is programming and vice versa</a:t>
            </a:r>
          </a:p>
          <a:p>
            <a:pPr lvl="0"/>
            <a:r>
              <a:rPr/>
              <a:t>P2. An UMPLE programmer should never need to edit generated code to accomplish any task.</a:t>
            </a:r>
          </a:p>
          <a:p>
            <a:pPr lvl="0"/>
            <a:r>
              <a:rPr/>
              <a:t>P3. The UMPLE compiler can accept and generate code that uses nothing but UML abstractions.</a:t>
            </a:r>
          </a:p>
          <a:p>
            <a:pPr lvl="1"/>
            <a:r>
              <a:rPr/>
              <a:t>The above is the inverse of the following</a:t>
            </a:r>
          </a:p>
          <a:p>
            <a:pPr lvl="0"/>
            <a:r>
              <a:rPr/>
              <a:t>P4. A program without UMPLE features can be compiled by an UMPLE compiler.</a:t>
            </a:r>
          </a:p>
          <a:p>
            <a:pPr lvl="1"/>
            <a:r>
              <a:rPr/>
              <a:t>e.g. input Java results in the same as output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UMPLE Philosophy 5-8</a:t>
            </a:r>
          </a:p>
          <a:p>
            <a:pPr lvl="0"/>
            <a:r>
              <a:rPr/>
              <a:t>P5. A programmer can incrementally add UMPLE features to an existing program</a:t>
            </a:r>
          </a:p>
          <a:p>
            <a:pPr lvl="1"/>
            <a:r>
              <a:rPr/>
              <a:t>Umplification</a:t>
            </a:r>
          </a:p>
          <a:p>
            <a:pPr lvl="0"/>
            <a:r>
              <a:rPr/>
              <a:t>P6. UMPLE extends the base language in a minimally invasive and safe way.</a:t>
            </a:r>
          </a:p>
          <a:p>
            <a:pPr lvl="0"/>
            <a:r>
              <a:rPr/>
              <a:t>P7. UMPLE features can be created and viewed diagrammatically or textually</a:t>
            </a:r>
          </a:p>
          <a:p>
            <a:pPr lvl="0"/>
            <a:r>
              <a:rPr/>
              <a:t>P8. UMPLE goes beyond UML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Week-6 (UMPLE - 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DOC-PDF</a:t>
            </a:r>
            <a:r>
              <a:rPr/>
              <a:t>, </a:t>
            </a:r>
            <a:r>
              <a:rPr>
                <a:hlinkClick r:id="rId3"/>
              </a:rPr>
              <a:t>DOC-DOCX</a:t>
            </a:r>
            <a:r>
              <a:rPr/>
              <a:t>, </a:t>
            </a:r>
            <a:r>
              <a:rPr>
                <a:hlinkClick r:id="rId4"/>
              </a:rPr>
              <a:t>SLIDE</a:t>
            </a:r>
            <a:r>
              <a:rPr/>
              <a:t>, </a:t>
            </a:r>
            <a:r>
              <a:rPr>
                <a:hlinkClick r:id="rId5"/>
              </a:rPr>
              <a:t>PPTX</a:t>
            </a:r>
            <a:r>
              <a:rPr/>
              <a:t>,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UMPLE Class Modeling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UMPLE Class Models - Quick Overview</a:t>
            </a:r>
          </a:p>
          <a:p>
            <a:pPr lvl="0"/>
            <a:r>
              <a:rPr/>
              <a:t>Key elements:</a:t>
            </a:r>
          </a:p>
          <a:p>
            <a:pPr lvl="1"/>
            <a:r>
              <a:rPr/>
              <a:t>Classes</a:t>
            </a:r>
          </a:p>
          <a:p>
            <a:pPr lvl="1"/>
            <a:r>
              <a:rPr/>
              <a:t>Attributes</a:t>
            </a:r>
          </a:p>
          <a:p>
            <a:pPr lvl="1"/>
            <a:r>
              <a:rPr/>
              <a:t>Associations</a:t>
            </a:r>
          </a:p>
          <a:p>
            <a:pPr lvl="1"/>
            <a:r>
              <a:rPr/>
              <a:t>Generalizations</a:t>
            </a:r>
          </a:p>
          <a:p>
            <a:pPr lvl="1"/>
            <a:r>
              <a:rPr/>
              <a:t>Methods</a:t>
            </a:r>
          </a:p>
          <a:p>
            <a:pPr lvl="0"/>
            <a:r>
              <a:rPr/>
              <a:t>We will look at all these using examples via UMPLE ONLINE</a:t>
            </a:r>
          </a:p>
          <a:p>
            <a:pPr lvl="0"/>
            <a:r>
              <a:rPr/>
              <a:t>UMPLE code/models are stored in files with suffix </a:t>
            </a:r>
            <a:r>
              <a:rPr b="1"/>
              <a:t>.ump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Exercise: Compiling and changing a model</a:t>
            </a:r>
          </a:p>
          <a:p>
            <a:pPr lvl="0"/>
            <a:r>
              <a:rPr/>
              <a:t>Look at the example at the bottom of</a:t>
            </a:r>
          </a:p>
          <a:p>
            <a:pPr lvl="1"/>
            <a:r>
              <a:rPr/>
              <a:t>http://helloworld.UMPLE.org (also on next slide)</a:t>
            </a:r>
          </a:p>
          <a:p>
            <a:pPr lvl="2"/>
            <a:r>
              <a:rPr/>
              <a:t>Observe: attribute, association, class hierarchy, mixin</a:t>
            </a:r>
          </a:p>
          <a:p>
            <a:pPr lvl="0"/>
            <a:r>
              <a:rPr/>
              <a:t>Click on Load the above code into UMPLEOnline</a:t>
            </a:r>
          </a:p>
          <a:p>
            <a:pPr lvl="1"/>
            <a:r>
              <a:rPr/>
              <a:t>Observe and modify the diagram</a:t>
            </a:r>
          </a:p>
          <a:p>
            <a:pPr lvl="1"/>
            <a:r>
              <a:rPr/>
              <a:t>Add an attribute</a:t>
            </a:r>
          </a:p>
          <a:p>
            <a:pPr lvl="1"/>
            <a:r>
              <a:rPr/>
              <a:t>Make a multiplicity error, then undo</a:t>
            </a:r>
          </a:p>
          <a:p>
            <a:pPr lvl="1"/>
            <a:r>
              <a:rPr/>
              <a:t>Generate code and take a look</a:t>
            </a:r>
          </a:p>
          <a:p>
            <a:pPr lvl="1"/>
            <a:r>
              <a:rPr/>
              <a:t>Download, compile and run if you want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Hello World Example 2 in the User Manual</a:t>
            </a:r>
          </a:p>
        </p:txBody>
      </p:sp>
      <p:pic>
        <p:nvPicPr>
          <p:cNvPr descr="fig:  assets/2022-05-08-00-21-37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04900"/>
            <a:ext cx="51054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tools:</a:t>
            </a:r>
          </a:p>
          <a:p>
            <a:pPr lvl="0"/>
            <a:r>
              <a:rPr/>
              <a:t>UMPLE Online</a:t>
            </a:r>
          </a:p>
          <a:p>
            <a:pPr lvl="0"/>
            <a:r>
              <a:rPr/>
              <a:t>Command-Line</a:t>
            </a:r>
          </a:p>
          <a:p>
            <a:pPr lvl="0"/>
            <a:r>
              <a:rPr/>
              <a:t>User Manual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Hello World example 2 in UMPLEOnline</a:t>
            </a:r>
          </a:p>
        </p:txBody>
      </p:sp>
      <p:pic>
        <p:nvPicPr>
          <p:cNvPr descr="fig:  assets/2022-05-08-00-23-5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11300"/>
            <a:ext cx="5105400" cy="284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Exploration of UMPLEOnline</a:t>
            </a:r>
          </a:p>
          <a:p>
            <a:pPr lvl="0"/>
            <a:r>
              <a:rPr/>
              <a:t>Explore class diagram examples</a:t>
            </a:r>
          </a:p>
          <a:p>
            <a:pPr lvl="0"/>
            <a:r>
              <a:rPr/>
              <a:t>Options</a:t>
            </a:r>
          </a:p>
          <a:p>
            <a:pPr lvl="1"/>
            <a:r>
              <a:rPr>
                <a:latin typeface="Courier"/>
              </a:rPr>
              <a:t>T</a:t>
            </a:r>
            <a:r>
              <a:rPr/>
              <a:t> or </a:t>
            </a:r>
            <a:r>
              <a:rPr>
                <a:latin typeface="Courier"/>
              </a:rPr>
              <a:t>Control-t</a:t>
            </a:r>
            <a:r>
              <a:rPr/>
              <a:t> (</a:t>
            </a:r>
            <a:r>
              <a:rPr b="1"/>
              <a:t>hide and show text</a:t>
            </a:r>
            <a:r>
              <a:rPr/>
              <a:t>)</a:t>
            </a:r>
          </a:p>
          <a:p>
            <a:pPr lvl="1"/>
            <a:r>
              <a:rPr>
                <a:latin typeface="Courier"/>
              </a:rPr>
              <a:t>D</a:t>
            </a:r>
            <a:r>
              <a:rPr/>
              <a:t> or </a:t>
            </a:r>
            <a:r>
              <a:rPr>
                <a:latin typeface="Courier"/>
              </a:rPr>
              <a:t>Control-d</a:t>
            </a:r>
            <a:r>
              <a:rPr/>
              <a:t> (</a:t>
            </a:r>
            <a:r>
              <a:rPr b="1"/>
              <a:t>hide and show diagram</a:t>
            </a:r>
            <a:r>
              <a:rPr/>
              <a:t>)</a:t>
            </a:r>
          </a:p>
          <a:p>
            <a:pPr lvl="1"/>
            <a:r>
              <a:rPr>
                <a:latin typeface="Courier"/>
              </a:rPr>
              <a:t>A</a:t>
            </a:r>
            <a:r>
              <a:rPr/>
              <a:t>, </a:t>
            </a:r>
            <a:r>
              <a:rPr>
                <a:latin typeface="Courier"/>
              </a:rPr>
              <a:t>M</a:t>
            </a:r>
            <a:r>
              <a:rPr/>
              <a:t> to </a:t>
            </a:r>
            <a:r>
              <a:rPr b="1"/>
              <a:t>hide and show attributes, methods</a:t>
            </a:r>
          </a:p>
          <a:p>
            <a:pPr lvl="1"/>
            <a:r>
              <a:rPr/>
              <a:t>Default diagram types</a:t>
            </a:r>
          </a:p>
          <a:p>
            <a:pPr lvl="2"/>
            <a:r>
              <a:rPr>
                <a:latin typeface="Courier"/>
              </a:rPr>
              <a:t>G</a:t>
            </a:r>
            <a:r>
              <a:rPr/>
              <a:t>/</a:t>
            </a:r>
            <a:r>
              <a:rPr>
                <a:latin typeface="Courier"/>
              </a:rPr>
              <a:t>Control-g</a:t>
            </a:r>
            <a:r>
              <a:rPr/>
              <a:t> (</a:t>
            </a:r>
            <a:r>
              <a:rPr b="1"/>
              <a:t>Graphviz</a:t>
            </a:r>
            <a:r>
              <a:rPr/>
              <a:t>), </a:t>
            </a:r>
            <a:r>
              <a:rPr>
                <a:latin typeface="Courier"/>
              </a:rPr>
              <a:t>S</a:t>
            </a:r>
            <a:r>
              <a:rPr/>
              <a:t>/</a:t>
            </a:r>
            <a:r>
              <a:rPr>
                <a:latin typeface="Courier"/>
              </a:rPr>
              <a:t>Control-s</a:t>
            </a:r>
            <a:r>
              <a:rPr/>
              <a:t> (</a:t>
            </a:r>
            <a:r>
              <a:rPr b="1"/>
              <a:t>State Diagram</a:t>
            </a:r>
            <a:r>
              <a:rPr/>
              <a:t>)</a:t>
            </a:r>
          </a:p>
          <a:p>
            <a:pPr lvl="2"/>
            <a:r>
              <a:rPr>
                <a:latin typeface="Courier"/>
              </a:rPr>
              <a:t>E</a:t>
            </a:r>
            <a:r>
              <a:rPr/>
              <a:t>/</a:t>
            </a:r>
            <a:r>
              <a:rPr>
                <a:latin typeface="Courier"/>
              </a:rPr>
              <a:t>Control-e</a:t>
            </a:r>
            <a:r>
              <a:rPr/>
              <a:t> (</a:t>
            </a:r>
            <a:r>
              <a:rPr b="1"/>
              <a:t>Editable class diagram</a:t>
            </a:r>
            <a:r>
              <a:rPr/>
              <a:t>)</a:t>
            </a:r>
          </a:p>
          <a:p>
            <a:pPr lvl="0"/>
            <a:r>
              <a:rPr/>
              <a:t>Generate code and look at the results</a:t>
            </a:r>
          </a:p>
          <a:p>
            <a:pPr lvl="1"/>
            <a:r>
              <a:rPr/>
              <a:t>In UMPLE you never should modify generated code</a:t>
            </a:r>
          </a:p>
          <a:p>
            <a:pPr lvl="1"/>
            <a:r>
              <a:rPr/>
              <a:t>It is designed to be readable for educational purposes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of the UMPLEOnline Docker image</a:t>
            </a:r>
          </a:p>
          <a:p>
            <a:pPr lvl="0"/>
            <a:r>
              <a:rPr/>
              <a:t>UMPLE’s server can handle </a:t>
            </a:r>
            <a:r>
              <a:rPr>
                <a:latin typeface="Courier"/>
              </a:rPr>
              <a:t>80,000</a:t>
            </a:r>
            <a:r>
              <a:rPr/>
              <a:t> transactions per hour</a:t>
            </a:r>
          </a:p>
          <a:p>
            <a:pPr lvl="1"/>
            <a:r>
              <a:rPr/>
              <a:t>Code generations, edits</a:t>
            </a:r>
          </a:p>
          <a:p>
            <a:pPr lvl="0"/>
            <a:r>
              <a:rPr/>
              <a:t>But needs a good Internet connection (sometimes hundreds of students have assignments due)</a:t>
            </a:r>
          </a:p>
          <a:p>
            <a:pPr lvl="0"/>
            <a:r>
              <a:rPr/>
              <a:t>To maximize speed of UMPLEOnline run it in your local machine:</a:t>
            </a:r>
          </a:p>
          <a:p>
            <a:pPr lvl="1"/>
            <a:r>
              <a:rPr/>
              <a:t>Follow the instructions at http://docker.UMPLE.org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Demo of compiling on the command line</a:t>
            </a:r>
          </a:p>
          <a:p>
            <a:pPr lvl="0"/>
            <a:r>
              <a:rPr/>
              <a:t>To compile on the command line you will need Java 8</a:t>
            </a:r>
          </a:p>
          <a:p>
            <a:pPr lvl="0"/>
            <a:r>
              <a:rPr/>
              <a:t>Download UMPLE from http://dl.UMPLE.org</a:t>
            </a:r>
          </a:p>
          <a:p>
            <a:pPr lvl="0"/>
            <a:r>
              <a:rPr/>
              <a:t>Basic compilation</a:t>
            </a:r>
          </a:p>
          <a:p>
            <a:pPr lvl="0" indent="0">
              <a:buNone/>
            </a:pPr>
            <a:r>
              <a:rPr>
                <a:latin typeface="Courier"/>
              </a:rPr>
              <a:t>java </a:t>
            </a:r>
            <a:r>
              <a:rPr>
                <a:solidFill>
                  <a:srgbClr val="7D9029"/>
                </a:solidFill>
                <a:latin typeface="Courier"/>
              </a:rPr>
              <a:t>-jar</a:t>
            </a:r>
            <a:r>
              <a:rPr>
                <a:latin typeface="Courier"/>
              </a:rPr>
              <a:t> UMPLE.jar model.ump</a:t>
            </a:r>
          </a:p>
          <a:p>
            <a:pPr lvl="0"/>
            <a:r>
              <a:rPr/>
              <a:t>Help for features and commands</a:t>
            </a:r>
          </a:p>
          <a:p>
            <a:pPr lvl="0" indent="0">
              <a:buNone/>
            </a:pPr>
            <a:r>
              <a:rPr>
                <a:latin typeface="Courier"/>
              </a:rPr>
              <a:t>java </a:t>
            </a:r>
            <a:r>
              <a:rPr>
                <a:solidFill>
                  <a:srgbClr val="7D9029"/>
                </a:solidFill>
                <a:latin typeface="Courier"/>
              </a:rPr>
              <a:t>-jar</a:t>
            </a:r>
            <a:r>
              <a:rPr>
                <a:latin typeface="Courier"/>
              </a:rPr>
              <a:t> UMPLE.jar </a:t>
            </a:r>
            <a:r>
              <a:rPr>
                <a:solidFill>
                  <a:srgbClr val="7D9029"/>
                </a:solidFill>
                <a:latin typeface="Courier"/>
              </a:rPr>
              <a:t>--help</a:t>
            </a:r>
          </a:p>
          <a:p>
            <a:pPr lvl="0"/>
            <a:r>
              <a:rPr/>
              <a:t>To generate and compile the java to a final system</a:t>
            </a:r>
          </a:p>
          <a:p>
            <a:pPr lvl="0" indent="0">
              <a:buNone/>
            </a:pPr>
            <a:r>
              <a:rPr>
                <a:latin typeface="Courier"/>
              </a:rPr>
              <a:t>java –jar UMPLE.jar model.ump </a:t>
            </a:r>
            <a:r>
              <a:rPr>
                <a:solidFill>
                  <a:srgbClr val="7D9029"/>
                </a:solidFill>
                <a:latin typeface="Courier"/>
              </a:rPr>
              <a:t>-c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Quick walkthrough of the user manual</a:t>
            </a:r>
          </a:p>
          <a:p>
            <a:pPr lvl="0"/>
            <a:r>
              <a:rPr/>
              <a:t>http://manual.UMPLE.org</a:t>
            </a:r>
          </a:p>
          <a:p>
            <a:pPr lvl="0" indent="0" marL="0">
              <a:buNone/>
            </a:pPr>
            <a:r>
              <a:rPr b="1"/>
              <a:t>Note in particular</a:t>
            </a:r>
          </a:p>
          <a:p>
            <a:pPr lvl="0"/>
            <a:r>
              <a:rPr/>
              <a:t>Key sections:</a:t>
            </a:r>
          </a:p>
          <a:p>
            <a:pPr lvl="1"/>
            <a:r>
              <a:rPr/>
              <a:t>attributes,</a:t>
            </a:r>
          </a:p>
          <a:p>
            <a:pPr lvl="1"/>
            <a:r>
              <a:rPr/>
              <a:t>associations,</a:t>
            </a:r>
          </a:p>
          <a:p>
            <a:pPr lvl="1"/>
            <a:r>
              <a:rPr/>
              <a:t>state machines</a:t>
            </a:r>
          </a:p>
          <a:p>
            <a:pPr lvl="0"/>
            <a:r>
              <a:rPr/>
              <a:t>Grammar</a:t>
            </a:r>
          </a:p>
          <a:p>
            <a:pPr lvl="0"/>
            <a:r>
              <a:rPr/>
              <a:t>Generated API</a:t>
            </a:r>
          </a:p>
          <a:p>
            <a:pPr lvl="0"/>
            <a:r>
              <a:rPr/>
              <a:t>Errors and warnings</a:t>
            </a:r>
          </a:p>
          <a:p>
            <a:pPr lvl="0"/>
            <a:r>
              <a:rPr/>
              <a:t>Editing pages in github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Scope</a:t>
            </a:r>
          </a:p>
          <a:p>
            <a:pPr lvl="0"/>
            <a:r>
              <a:rPr/>
              <a:t>What is UMPLE?</a:t>
            </a:r>
          </a:p>
          <a:p>
            <a:pPr lvl="0"/>
            <a:r>
              <a:rPr/>
              <a:t>What is its purpose?</a:t>
            </a:r>
          </a:p>
          <a:p>
            <a:pPr lvl="0"/>
            <a:r>
              <a:rPr/>
              <a:t>How to create a UML model with UMPLE?</a:t>
            </a:r>
          </a:p>
          <a:p>
            <a:pPr lvl="0"/>
            <a:r>
              <a:rPr/>
              <a:t>What is philosophy of UMPLE?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UMPLE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More than just variables</a:t>
            </a:r>
          </a:p>
          <a:p>
            <a:pPr lvl="1"/>
            <a:r>
              <a:rPr/>
              <a:t>http://attributes.UMPLE.org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Attributes</a:t>
            </a:r>
          </a:p>
        </p:txBody>
      </p:sp>
      <p:pic>
        <p:nvPicPr>
          <p:cNvPr descr="fig:  assets/2022-05-08-02-39-10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68500"/>
            <a:ext cx="51054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Attributes Exercise #1</a:t>
            </a:r>
          </a:p>
        </p:txBody>
      </p:sp>
      <p:pic>
        <p:nvPicPr>
          <p:cNvPr descr="fig:  assets/2022-05-08-02-39-5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68500"/>
            <a:ext cx="51054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Attributes</a:t>
            </a:r>
          </a:p>
          <a:p>
            <a:pPr lvl="0"/>
            <a:r>
              <a:rPr/>
              <a:t>“</a:t>
            </a:r>
            <a:r>
              <a:rPr i="1"/>
              <a:t>Instance variables</a:t>
            </a:r>
            <a:r>
              <a:rPr/>
              <a:t>”</a:t>
            </a:r>
          </a:p>
          <a:p>
            <a:pPr lvl="1"/>
            <a:r>
              <a:rPr/>
              <a:t>Part of the state of an object</a:t>
            </a:r>
          </a:p>
          <a:p>
            <a:pPr lvl="1"/>
            <a:r>
              <a:rPr/>
              <a:t>Simple data that will always be present in each instance</a:t>
            </a:r>
          </a:p>
          <a:p>
            <a:pPr lvl="0"/>
            <a:r>
              <a:rPr/>
              <a:t>Specified like a Java or C++ field or member variable</a:t>
            </a:r>
          </a:p>
          <a:p>
            <a:pPr lvl="0"/>
            <a:r>
              <a:rPr/>
              <a:t>But, intended to be more abstract!</a:t>
            </a:r>
          </a:p>
          <a:p>
            <a:pPr lvl="1"/>
            <a:r>
              <a:rPr b="1"/>
              <a:t>Example</a:t>
            </a:r>
            <a:r>
              <a:rPr/>
              <a:t>, with an initial value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"init value"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Attributes</a:t>
            </a:r>
          </a:p>
          <a:p>
            <a:pPr lvl="0"/>
            <a:r>
              <a:rPr/>
              <a:t>As in UML, more abstract than instance variables</a:t>
            </a:r>
          </a:p>
          <a:p>
            <a:pPr lvl="1"/>
            <a:r>
              <a:rPr/>
              <a:t>Always private by default</a:t>
            </a:r>
          </a:p>
          <a:p>
            <a:pPr lvl="1"/>
            <a:r>
              <a:rPr/>
              <a:t>Should only be accessed get, set methods</a:t>
            </a:r>
          </a:p>
          <a:p>
            <a:pPr lvl="1"/>
            <a:r>
              <a:rPr/>
              <a:t>Can be stereotyped (upcoming slides) to affect code generation</a:t>
            </a:r>
          </a:p>
          <a:p>
            <a:pPr lvl="1"/>
            <a:r>
              <a:rPr/>
              <a:t>Can have aspects applied (discussed later)</a:t>
            </a:r>
          </a:p>
          <a:p>
            <a:pPr lvl="1"/>
            <a:r>
              <a:rPr/>
              <a:t>Can be constrained (discussed later)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Code generation from attributes</a:t>
            </a:r>
          </a:p>
          <a:p>
            <a:pPr lvl="0"/>
            <a:r>
              <a:rPr/>
              <a:t>Default code generation</a:t>
            </a:r>
          </a:p>
          <a:p>
            <a:pPr lvl="1"/>
            <a:r>
              <a:rPr/>
              <a:t>Generates a </a:t>
            </a:r>
            <a:r>
              <a:rPr>
                <a:latin typeface="Courier"/>
              </a:rPr>
              <a:t>getName()</a:t>
            </a:r>
            <a:r>
              <a:rPr/>
              <a:t> and </a:t>
            </a:r>
            <a:r>
              <a:rPr>
                <a:latin typeface="Courier"/>
              </a:rPr>
              <a:t>setName()</a:t>
            </a:r>
            <a:r>
              <a:rPr/>
              <a:t> method for </a:t>
            </a:r>
            <a:r>
              <a:rPr>
                <a:latin typeface="Courier"/>
              </a:rPr>
              <a:t>name</a:t>
            </a:r>
          </a:p>
          <a:p>
            <a:pPr lvl="2"/>
            <a:r>
              <a:rPr>
                <a:latin typeface="Courier"/>
              </a:rPr>
              <a:t>public</a:t>
            </a:r>
          </a:p>
          <a:p>
            <a:pPr lvl="0"/>
            <a:r>
              <a:rPr/>
              <a:t>Creates an arguments in the class constructor by default</a:t>
            </a:r>
          </a:p>
          <a:p>
            <a:pPr lvl="0"/>
            <a:r>
              <a:rPr/>
              <a:t>An attribute is </a:t>
            </a:r>
            <a:r>
              <a:rPr>
                <a:latin typeface="Courier"/>
              </a:rPr>
              <a:t>private</a:t>
            </a:r>
            <a:r>
              <a:rPr/>
              <a:t> to the class by default</a:t>
            </a:r>
          </a:p>
          <a:p>
            <a:pPr lvl="1"/>
            <a:r>
              <a:rPr i="1"/>
              <a:t>Should only be accessed get, set methods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Code Generation (JavaDocs)</a:t>
            </a:r>
          </a:p>
        </p:txBody>
      </p:sp>
      <p:pic>
        <p:nvPicPr>
          <p:cNvPr descr="fig:  assets/2022-05-08-02-42-08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03400"/>
            <a:ext cx="51054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Code Generation Patterns</a:t>
            </a:r>
          </a:p>
          <a:p>
            <a:pPr lvl="0"/>
            <a:r>
              <a:rPr/>
              <a:t>Attributes</a:t>
            </a:r>
          </a:p>
          <a:p>
            <a:pPr lvl="1"/>
            <a:r>
              <a:rPr/>
              <a:t>Set/Get (UB = 1)</a:t>
            </a:r>
          </a:p>
          <a:p>
            <a:pPr lvl="1"/>
            <a:r>
              <a:rPr/>
              <a:t>Add/Remove/NumberOf/IndexOf/Get (UB &gt; 1)</a:t>
            </a:r>
          </a:p>
          <a:p>
            <a:pPr lvl="1"/>
            <a:r>
              <a:rPr/>
              <a:t>Lazy immutability</a:t>
            </a:r>
          </a:p>
          <a:p>
            <a:pPr lvl="1"/>
            <a:r>
              <a:rPr/>
              <a:t>Default values</a:t>
            </a:r>
          </a:p>
          <a:p>
            <a:pPr lvl="1"/>
            <a:r>
              <a:rPr/>
              <a:t>Constants</a:t>
            </a:r>
          </a:p>
          <a:p>
            <a:pPr lvl="1"/>
            <a:r>
              <a:rPr/>
              <a:t>Before / After cod</a:t>
            </a:r>
          </a:p>
          <a:p>
            <a:pPr lvl="1" indent="0" marL="457200">
              <a:buNone/>
            </a:pPr>
            <a:r>
              <a:rPr/>
              <a:t>UB = upper bound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Code Generation Patterns</a:t>
            </a:r>
          </a:p>
          <a:p>
            <a:pPr lvl="0"/>
            <a:r>
              <a:rPr/>
              <a:t>Associations</a:t>
            </a:r>
          </a:p>
          <a:p>
            <a:pPr lvl="1"/>
            <a:r>
              <a:rPr/>
              <a:t>Set/Get (UB = 1)</a:t>
            </a:r>
          </a:p>
          <a:p>
            <a:pPr lvl="1"/>
            <a:r>
              <a:rPr/>
              <a:t>Add/Remove/NumberOf/IndexOf/Get (UB &gt; 1)</a:t>
            </a:r>
          </a:p>
          <a:p>
            <a:pPr lvl="1"/>
            <a:r>
              <a:rPr/>
              <a:t>Referential Integrity</a:t>
            </a:r>
          </a:p>
          <a:p>
            <a:pPr lvl="1"/>
            <a:r>
              <a:rPr/>
              <a:t>Multiplicity Constraints</a:t>
            </a:r>
          </a:p>
          <a:p>
            <a:pPr lvl="1"/>
            <a:r>
              <a:rPr/>
              <a:t>42 different cases</a:t>
            </a:r>
          </a:p>
          <a:p>
            <a:pPr lvl="1" indent="0" marL="457200">
              <a:buNone/>
            </a:pPr>
            <a:r>
              <a:rPr/>
              <a:t>UB = upper bound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Code Generation (Semantics)</a:t>
            </a:r>
          </a:p>
          <a:p>
            <a:pPr lvl="0"/>
            <a:r>
              <a:rPr/>
              <a:t>http://api.UMPLE.org/</a:t>
            </a:r>
          </a:p>
        </p:txBody>
      </p:sp>
      <p:pic>
        <p:nvPicPr>
          <p:cNvPr descr="fig:  assets/2022-05-08-03-08-2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49400"/>
            <a:ext cx="51054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Scope</a:t>
            </a:r>
          </a:p>
          <a:p>
            <a:pPr lvl="0"/>
            <a:r>
              <a:rPr/>
              <a:t>How to use UMPLE?</a:t>
            </a:r>
          </a:p>
          <a:p>
            <a:pPr lvl="1"/>
            <a:r>
              <a:rPr/>
              <a:t>UMPLE Online</a:t>
            </a:r>
          </a:p>
          <a:p>
            <a:pPr lvl="1"/>
            <a:r>
              <a:rPr/>
              <a:t>Command-Line</a:t>
            </a:r>
          </a:p>
          <a:p>
            <a:pPr lvl="1"/>
            <a:r>
              <a:rPr/>
              <a:t>Eclipse Plugin</a:t>
            </a:r>
          </a:p>
          <a:p>
            <a:pPr lvl="1"/>
            <a:r>
              <a:rPr/>
              <a:t>Visual Studio Code Plugin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UMPLE builtin datatypes</a:t>
            </a:r>
          </a:p>
          <a:p>
            <a:pPr lvl="0" indent="0">
              <a:buNone/>
            </a:pPr>
            <a:r>
              <a:rPr>
                <a:latin typeface="Courier"/>
              </a:rPr>
              <a:t>String </a:t>
            </a:r>
            <a:r>
              <a:rPr i="1">
                <a:solidFill>
                  <a:srgbClr val="60A0B0"/>
                </a:solidFill>
                <a:latin typeface="Courier"/>
              </a:rPr>
              <a:t>// (default if none specified)</a:t>
            </a:r>
            <a:br/>
            <a:r>
              <a:rPr>
                <a:latin typeface="Courier"/>
              </a:rPr>
              <a:t>Integer</a:t>
            </a:r>
            <a:br/>
            <a:r>
              <a:rPr>
                <a:latin typeface="Courier"/>
              </a:rPr>
              <a:t>Float</a:t>
            </a:r>
            <a:br/>
            <a:r>
              <a:rPr>
                <a:latin typeface="Courier"/>
              </a:rPr>
              <a:t>Double</a:t>
            </a:r>
            <a:br/>
            <a:r>
              <a:rPr>
                <a:latin typeface="Courier"/>
              </a:rPr>
              <a:t>Boolean</a:t>
            </a:r>
            <a:br/>
            <a:r>
              <a:rPr>
                <a:latin typeface="Courier"/>
              </a:rPr>
              <a:t>Time</a:t>
            </a:r>
            <a:br/>
            <a:r>
              <a:rPr>
                <a:latin typeface="Courier"/>
              </a:rPr>
              <a:t>Date</a:t>
            </a:r>
          </a:p>
          <a:p>
            <a:pPr lvl="0"/>
            <a:r>
              <a:rPr/>
              <a:t>The above will generate appropriate code in Java, C++ etc.</a:t>
            </a:r>
          </a:p>
          <a:p>
            <a:pPr lvl="1"/>
            <a:r>
              <a:rPr/>
              <a:t>e.g. Integer becomes int</a:t>
            </a:r>
          </a:p>
          <a:p>
            <a:pPr lvl="0"/>
            <a:r>
              <a:rPr/>
              <a:t>Other (native) types can be used but without guaranteed correctness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Attribute stereotypes (1)</a:t>
            </a:r>
          </a:p>
          <a:p>
            <a:pPr lvl="0"/>
            <a:r>
              <a:rPr/>
              <a:t>Code generation can be controlled through stereotypes:</a:t>
            </a:r>
          </a:p>
          <a:p>
            <a:pPr lvl="1"/>
            <a:r>
              <a:rPr/>
              <a:t>lazy - </a:t>
            </a:r>
            <a:r>
              <a:rPr b="1"/>
              <a:t>don’t add a constructor argument</a:t>
            </a:r>
          </a:p>
          <a:p>
            <a:pPr lvl="0" indent="0">
              <a:buNone/>
            </a:pPr>
            <a:r>
              <a:rPr>
                <a:latin typeface="Courier"/>
              </a:rPr>
              <a:t>lazy b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sets it to null, 0, “” depending on type</a:t>
            </a:r>
          </a:p>
          <a:p>
            <a:pPr lvl="0"/>
            <a:r>
              <a:rPr/>
              <a:t>Defaulted – </a:t>
            </a:r>
            <a:r>
              <a:rPr i="1"/>
              <a:t>can be reset</a:t>
            </a:r>
          </a:p>
          <a:p>
            <a:pPr lvl="0" indent="0">
              <a:buNone/>
            </a:pPr>
            <a:r>
              <a:rPr>
                <a:latin typeface="Courier"/>
              </a:rPr>
              <a:t>defaulted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"def"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resettable to the default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Attribute stereotypes (2)</a:t>
            </a:r>
          </a:p>
          <a:p>
            <a:pPr lvl="0"/>
            <a:r>
              <a:rPr/>
              <a:t>autounique – provide a unique value to each instance</a:t>
            </a:r>
          </a:p>
          <a:p>
            <a:pPr lvl="0" indent="0">
              <a:buNone/>
            </a:pPr>
            <a:r>
              <a:rPr>
                <a:latin typeface="Courier"/>
              </a:rPr>
              <a:t>autounique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sets attribute to 1, 2, 3 …</a:t>
            </a:r>
          </a:p>
          <a:p>
            <a:pPr lvl="0"/>
            <a:r>
              <a:rPr/>
              <a:t>internal – don’t generate any methods</a:t>
            </a:r>
          </a:p>
          <a:p>
            <a:pPr lvl="0" indent="0">
              <a:buNone/>
            </a:pPr>
            <a:r>
              <a:rPr>
                <a:latin typeface="Courier"/>
              </a:rPr>
              <a:t>internal i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doesn’t generate any get/set either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Immutability</a:t>
            </a:r>
          </a:p>
          <a:p>
            <a:pPr lvl="0"/>
            <a:r>
              <a:rPr/>
              <a:t>Useful for objects where you want to guarantee no possible change once created</a:t>
            </a:r>
          </a:p>
          <a:p>
            <a:pPr lvl="1"/>
            <a:r>
              <a:rPr/>
              <a:t>e.g. a geometric point</a:t>
            </a:r>
          </a:p>
          <a:p>
            <a:pPr lvl="0"/>
            <a:r>
              <a:rPr/>
              <a:t>Generate a constructor argument and get method but no set method</a:t>
            </a:r>
          </a:p>
          <a:p>
            <a:pPr lvl="0" indent="0">
              <a:buNone/>
            </a:pPr>
            <a:r>
              <a:rPr>
                <a:latin typeface="Courier"/>
              </a:rPr>
              <a:t>immutable String str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/>
            <a:r>
              <a:rPr/>
              <a:t>No constructor argument, but allows setting just once.</a:t>
            </a:r>
          </a:p>
          <a:p>
            <a:pPr lvl="0" indent="0">
              <a:buNone/>
            </a:pPr>
            <a:r>
              <a:rPr>
                <a:latin typeface="Courier"/>
              </a:rPr>
              <a:t>lazy immutable z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Lets explore attributes by example</a:t>
            </a:r>
          </a:p>
          <a:p>
            <a:pPr lvl="0"/>
            <a:r>
              <a:rPr/>
              <a:t>Go to</a:t>
            </a:r>
          </a:p>
          <a:p>
            <a:pPr lvl="1"/>
            <a:r>
              <a:rPr/>
              <a:t>http://attributes.UMPLE.org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Derived attributes</a:t>
            </a:r>
          </a:p>
          <a:p>
            <a:pPr lvl="0"/>
            <a:r>
              <a:rPr/>
              <a:t>These generate a get method that is calculated.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Point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// Cartesian coordinates</a:t>
            </a:r>
            <a:br/>
            <a:r>
              <a:rPr>
                <a:latin typeface="Courier"/>
              </a:rPr>
              <a:t>Float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Float y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// Polar coordinates</a:t>
            </a:r>
            <a:br/>
            <a:r>
              <a:rPr>
                <a:latin typeface="Courier"/>
              </a:rPr>
              <a:t>Float rho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Math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Math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pow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getX</a:t>
            </a:r>
            <a:r>
              <a:rPr>
                <a:solidFill>
                  <a:srgbClr val="666666"/>
                </a:solidFill>
                <a:latin typeface="Courier"/>
              </a:rPr>
              <a:t>(),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Math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pow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getY</a:t>
            </a:r>
            <a:r>
              <a:rPr>
                <a:solidFill>
                  <a:srgbClr val="666666"/>
                </a:solidFill>
                <a:latin typeface="Courier"/>
              </a:rPr>
              <a:t>(),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))}</a:t>
            </a:r>
            <a:br/>
            <a:r>
              <a:rPr>
                <a:latin typeface="Courier"/>
              </a:rPr>
              <a:t>Float theta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Math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toDegrees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Math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atan2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getY</a:t>
            </a:r>
            <a:r>
              <a:rPr>
                <a:solidFill>
                  <a:srgbClr val="666666"/>
                </a:solidFill>
                <a:latin typeface="Courier"/>
              </a:rPr>
              <a:t>(),</a:t>
            </a:r>
            <a:r>
              <a:rPr>
                <a:solidFill>
                  <a:srgbClr val="06287E"/>
                </a:solidFill>
                <a:latin typeface="Courier"/>
              </a:rPr>
              <a:t>getX</a:t>
            </a:r>
            <a:r>
              <a:rPr>
                <a:solidFill>
                  <a:srgbClr val="666666"/>
                </a:solidFill>
                <a:latin typeface="Courier"/>
              </a:rPr>
              <a:t>()))}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Multi-valued attributes</a:t>
            </a:r>
          </a:p>
          <a:p>
            <a:pPr lvl="0"/>
            <a:r>
              <a:rPr/>
              <a:t>Limit their use. Associations are generally better.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Office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Integer number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Phone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installedTelephones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Phone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String digits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String callerID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Keys</a:t>
            </a:r>
          </a:p>
          <a:p>
            <a:pPr lvl="0"/>
            <a:r>
              <a:rPr/>
              <a:t>Enable UMPLE to generate an </a:t>
            </a:r>
            <a:r>
              <a:rPr>
                <a:latin typeface="Courier"/>
              </a:rPr>
              <a:t>equals()</a:t>
            </a:r>
            <a:r>
              <a:rPr/>
              <a:t> and a </a:t>
            </a:r>
            <a:r>
              <a:rPr>
                <a:latin typeface="Courier"/>
              </a:rPr>
              <a:t>hashcode()</a:t>
            </a:r>
            <a:r>
              <a:rPr/>
              <a:t> method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Student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Integer id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key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id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/>
            <a:r>
              <a:rPr/>
              <a:t>The user manual has a sports team example showing keys on associations too</a:t>
            </a:r>
          </a:p>
          <a:p>
            <a:pPr lvl="0"/>
            <a:r>
              <a:rPr/>
              <a:t>Note how this feature is not inherited from UML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UMPLE Generalization and interfaces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Generalization in UMPLE</a:t>
            </a:r>
          </a:p>
          <a:p>
            <a:pPr lvl="0"/>
            <a:r>
              <a:rPr/>
              <a:t>UMPLE uses the </a:t>
            </a:r>
            <a:r>
              <a:rPr>
                <a:latin typeface="Courier"/>
              </a:rPr>
              <a:t>isA</a:t>
            </a:r>
            <a:r>
              <a:rPr/>
              <a:t> keyword to indicate generalization</a:t>
            </a:r>
          </a:p>
          <a:p>
            <a:pPr lvl="0"/>
            <a:r>
              <a:rPr/>
              <a:t>Used to indicate </a:t>
            </a:r>
            <a:r>
              <a:rPr>
                <a:latin typeface="Courier"/>
              </a:rPr>
              <a:t>superclass</a:t>
            </a:r>
            <a:r>
              <a:rPr/>
              <a:t>, used </a:t>
            </a:r>
            <a:r>
              <a:rPr>
                <a:latin typeface="Courier"/>
              </a:rPr>
              <a:t>trait</a:t>
            </a:r>
            <a:r>
              <a:rPr/>
              <a:t>, implemented </a:t>
            </a:r>
            <a:r>
              <a:rPr>
                <a:latin typeface="Courier"/>
              </a:rPr>
              <a:t>interface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Shape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colour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Rectangle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Shape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Scope</a:t>
            </a:r>
          </a:p>
          <a:p>
            <a:pPr lvl="0"/>
            <a:r>
              <a:rPr/>
              <a:t>How to learn UMPLE?</a:t>
            </a:r>
          </a:p>
          <a:p>
            <a:pPr lvl="1"/>
            <a:r>
              <a:rPr/>
              <a:t>Online Documentations</a:t>
            </a:r>
          </a:p>
          <a:p>
            <a:pPr lvl="1"/>
            <a:r>
              <a:rPr/>
              <a:t>Video Tutorials</a:t>
            </a:r>
          </a:p>
          <a:p>
            <a:pPr lvl="1"/>
            <a:r>
              <a:rPr/>
              <a:t>UMPLE Community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Avoiding unnecessary generalizations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Open in UMPLE</a:t>
            </a:r>
          </a:p>
          <a:p>
            <a:pPr lvl="0"/>
            <a:r>
              <a:rPr/>
              <a:t>Inappropriate hierarchy of Classes</a:t>
            </a:r>
          </a:p>
          <a:p>
            <a:pPr lvl="0"/>
            <a:r>
              <a:rPr/>
              <a:t>What should the model be?</a:t>
            </a:r>
          </a:p>
        </p:txBody>
      </p:sp>
      <p:pic>
        <p:nvPicPr>
          <p:cNvPr descr="fig:  assets/2022-05-08-00-51-43-im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930400"/>
            <a:ext cx="51054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Interfaces</a:t>
            </a:r>
          </a:p>
          <a:p>
            <a:pPr lvl="0"/>
            <a:r>
              <a:rPr/>
              <a:t>Declare signatures of a group of methods that must be implemented by various classes</a:t>
            </a:r>
          </a:p>
          <a:p>
            <a:pPr lvl="0"/>
            <a:r>
              <a:rPr/>
              <a:t>Also declared using the keyword </a:t>
            </a:r>
            <a:r>
              <a:rPr>
                <a:latin typeface="Courier"/>
              </a:rPr>
              <a:t>isA</a:t>
            </a:r>
          </a:p>
          <a:p>
            <a:pPr lvl="0"/>
            <a:r>
              <a:rPr/>
              <a:t>Essentially the same concept as in Java</a:t>
            </a:r>
          </a:p>
          <a:p>
            <a:pPr lvl="0"/>
            <a:r>
              <a:rPr i="1"/>
              <a:t>Let’s explore examples in the user manual …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UMPLE Methods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User-written Methods in UMPLE</a:t>
            </a:r>
          </a:p>
          <a:p>
            <a:pPr lvl="0"/>
            <a:r>
              <a:rPr/>
              <a:t>Methods can be added to any UMPLE code.</a:t>
            </a:r>
          </a:p>
          <a:p>
            <a:pPr lvl="0"/>
            <a:r>
              <a:rPr/>
              <a:t>UMPLE parses the signature only; the rest is passed to the generated code.</a:t>
            </a:r>
          </a:p>
          <a:p>
            <a:pPr lvl="0"/>
            <a:r>
              <a:rPr/>
              <a:t>You can specify different bodies in different languages</a:t>
            </a:r>
          </a:p>
          <a:p>
            <a:pPr lvl="0"/>
            <a:r>
              <a:rPr i="1"/>
              <a:t>We will look at examples in the user manual …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UMPLE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http://associations.UMPLE.org</a:t>
            </a:r>
          </a:p>
          <a:p>
            <a:pPr lvl="1"/>
            <a:r>
              <a:rPr/>
              <a:t>Notice the inline and independent state machines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Associations</a:t>
            </a:r>
          </a:p>
        </p:txBody>
      </p:sp>
      <p:pic>
        <p:nvPicPr>
          <p:cNvPr descr="fig:  assets/2022-05-08-02-44-23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52600"/>
            <a:ext cx="51054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Associations Exercise #1</a:t>
            </a:r>
          </a:p>
        </p:txBody>
      </p:sp>
      <p:pic>
        <p:nvPicPr>
          <p:cNvPr descr="fig:  assets/2022-05-08-02-45-2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Associations Exercise #2</a:t>
            </a:r>
          </a:p>
        </p:txBody>
      </p:sp>
      <p:pic>
        <p:nvPicPr>
          <p:cNvPr descr="fig:  assets/2022-05-08-02-46-10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54200"/>
            <a:ext cx="5105400" cy="217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Associations</a:t>
                </a:r>
              </a:p>
              <a:p>
                <a:pPr lvl="0"/>
                <a:r>
                  <a:rPr/>
                  <a:t>Describe how instances of classes are linked at runtime</a:t>
                </a:r>
              </a:p>
              <a:p>
                <a:pPr lvl="1"/>
                <a:r>
                  <a:rPr/>
                  <a:t>Bidirectional </a:t>
                </a:r>
                <a:r>
                  <a:rPr>
                    <a:latin typeface="Courier"/>
                  </a:rPr>
                  <a:t>--</a:t>
                </a:r>
                <a:r>
                  <a:rPr/>
                  <a:t> or</a:t>
                </a:r>
              </a:p>
              <a:p>
                <a:pPr lvl="1"/>
                <a:r>
                  <a:rPr/>
                  <a:t>Unidirectional </a:t>
                </a:r>
                <a:r>
                  <a:rPr>
                    <a:latin typeface="Courier"/>
                  </a:rPr>
                  <a:t>-&gt;</a:t>
                </a:r>
              </a:p>
              <a:p>
                <a:pPr lvl="0"/>
                <a:r>
                  <a:rPr/>
                  <a:t>Multiplicity:</a:t>
                </a:r>
              </a:p>
              <a:p>
                <a:pPr lvl="1"/>
                <a:r>
                  <a:rPr/>
                  <a:t>Bounds on the number of linked instances</a:t>
                </a:r>
              </a:p>
              <a:p>
                <a:pPr lvl="0"/>
                <a:r>
                  <a:rPr>
                    <a:latin typeface="Courier"/>
                  </a:rPr>
                  <a:t>*</a:t>
                </a:r>
                <a:r>
                  <a:rPr/>
                  <a:t> Or </a:t>
                </a:r>
                <a:r>
                  <a:rPr>
                    <a:latin typeface="Courier"/>
                  </a:rPr>
                  <a:t>0..*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0 or more</a:t>
                </a:r>
              </a:p>
              <a:p>
                <a:pPr lvl="0"/>
                <a:r>
                  <a:rPr>
                    <a:latin typeface="Courier"/>
                  </a:rPr>
                  <a:t>1..*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1 or more</a:t>
                </a:r>
              </a:p>
              <a:p>
                <a:pPr lvl="0"/>
                <a:r>
                  <a:rPr>
                    <a:latin typeface="Courier"/>
                  </a:rPr>
                  <a:t>1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Exactly 1</a:t>
                </a:r>
              </a:p>
              <a:p>
                <a:pPr lvl="0"/>
                <a:r>
                  <a:rPr>
                    <a:latin typeface="Courier"/>
                  </a:rPr>
                  <a:t>2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Exactly 2</a:t>
                </a:r>
              </a:p>
              <a:p>
                <a:pPr lvl="0"/>
                <a:r>
                  <a:rPr>
                    <a:latin typeface="Courier"/>
                  </a:rPr>
                  <a:t>1..3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Between 1 and 3</a:t>
                </a:r>
              </a:p>
              <a:p>
                <a:pPr lvl="0"/>
                <a:r>
                  <a:rPr>
                    <a:latin typeface="Courier"/>
                  </a:rPr>
                  <a:t>0..2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Up to 2</a:t>
                </a:r>
              </a:p>
            </p:txBody>
          </p:sp>
        </mc:Choice>
      </mc:AlternateContent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Association Relationships</a:t>
            </a:r>
          </a:p>
        </p:txBody>
      </p:sp>
      <p:pic>
        <p:nvPicPr>
          <p:cNvPr descr="fig:  assets/2022-05-08-02-47-31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84400"/>
            <a:ext cx="5105400" cy="149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Scope</a:t>
            </a:r>
          </a:p>
          <a:p>
            <a:pPr lvl="0"/>
            <a:r>
              <a:rPr/>
              <a:t>Overview of the basics of UMPLE</a:t>
            </a:r>
          </a:p>
          <a:p>
            <a:pPr lvl="0"/>
            <a:r>
              <a:rPr/>
              <a:t>Associations in UMPLE</a:t>
            </a:r>
          </a:p>
          <a:p>
            <a:pPr lvl="0"/>
            <a:r>
              <a:rPr/>
              <a:t>State machines in UMPLE</a:t>
            </a:r>
          </a:p>
          <a:p>
            <a:pPr lvl="0"/>
            <a:r>
              <a:rPr/>
              <a:t>Product lines in UMPLE: Mixins and Mixsets</a:t>
            </a:r>
          </a:p>
          <a:p>
            <a:pPr lvl="0"/>
            <a:r>
              <a:rPr/>
              <a:t>Other separation of concerns mechanisms: (Aspects and traits) and their code generation</a:t>
            </a:r>
          </a:p>
          <a:p>
            <a:pPr lvl="0"/>
            <a:r>
              <a:rPr/>
              <a:t>Other advanced features of UMPLE</a:t>
            </a:r>
          </a:p>
          <a:p>
            <a:pPr lvl="0"/>
            <a:r>
              <a:rPr/>
              <a:t>Hands-on exercise developing versions of a concurrent system using state machines and product lines.</a:t>
            </a:r>
          </a:p>
          <a:p>
            <a:pPr lvl="0"/>
            <a:r>
              <a:rPr/>
              <a:t>UMPLE as written in itself: A case study.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Association Relationships</a:t>
            </a:r>
          </a:p>
          <a:p>
            <a:pPr lvl="0"/>
            <a:r>
              <a:rPr/>
              <a:t>Directional Associations</a:t>
            </a:r>
          </a:p>
          <a:p>
            <a:pPr lvl="0" indent="0">
              <a:buNone/>
            </a:pPr>
            <a:r>
              <a:rPr>
                <a:latin typeface="Courier"/>
              </a:rPr>
              <a:t>* </a:t>
            </a:r>
            <a:r>
              <a:rPr>
                <a:solidFill>
                  <a:srgbClr val="7D9029"/>
                </a:solidFill>
                <a:latin typeface="Courier"/>
              </a:rPr>
              <a:t>-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0..1, </a:t>
            </a:r>
            <a:r>
              <a:rPr>
                <a:solidFill>
                  <a:srgbClr val="BC7A0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1, </a:t>
            </a:r>
            <a:r>
              <a:rPr>
                <a:solidFill>
                  <a:srgbClr val="BC7A0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*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BC7A0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m..n, </a:t>
            </a:r>
            <a:r>
              <a:rPr>
                <a:solidFill>
                  <a:srgbClr val="BC7A0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n, </a:t>
            </a:r>
            <a:r>
              <a:rPr>
                <a:solidFill>
                  <a:srgbClr val="BC7A00"/>
                </a:solidFill>
                <a:latin typeface="Courier"/>
              </a:rPr>
              <a:t>*</a:t>
            </a:r>
            <a:r>
              <a:rPr>
                <a:latin typeface="Courier"/>
              </a:rPr>
              <a:t>-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m..</a:t>
            </a:r>
            <a:r>
              <a:rPr>
                <a:solidFill>
                  <a:srgbClr val="BC7A0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and</a:t>
            </a:r>
            <a:r>
              <a:rPr>
                <a:solidFill>
                  <a:srgbClr val="BC7A00"/>
                </a:solidFill>
                <a:latin typeface="Courier"/>
              </a:rPr>
              <a:t>*</a:t>
            </a:r>
            <a:r>
              <a:rPr>
                <a:latin typeface="Courier"/>
              </a:rPr>
              <a:t>-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0..n.</a:t>
            </a:r>
          </a:p>
          <a:p>
            <a:pPr lvl="0"/>
            <a:r>
              <a:rPr/>
              <a:t>Symmetric Reflexive</a:t>
            </a:r>
          </a:p>
          <a:p>
            <a:pPr lvl="0" indent="0">
              <a:buNone/>
            </a:pPr>
            <a:r>
              <a:rPr>
                <a:latin typeface="Courier"/>
              </a:rPr>
              <a:t>0..1, 0..n, </a:t>
            </a:r>
            <a:r>
              <a:rPr>
                <a:solidFill>
                  <a:srgbClr val="BC7A00"/>
                </a:solidFill>
                <a:latin typeface="Courier"/>
              </a:rPr>
              <a:t>*</a:t>
            </a:r>
            <a:r>
              <a:rPr>
                <a:latin typeface="Courier"/>
              </a:rPr>
              <a:t>, 1, n, m..n,m..</a:t>
            </a:r>
            <a:r>
              <a:rPr>
                <a:solidFill>
                  <a:srgbClr val="BC7A00"/>
                </a:solidFill>
                <a:latin typeface="Courier"/>
              </a:rPr>
              <a:t>*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UML associations</a:t>
            </a:r>
          </a:p>
        </p:txBody>
      </p:sp>
      <p:pic>
        <p:nvPicPr>
          <p:cNvPr descr="fig:  assets/2022-05-08-01-00-0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44600"/>
            <a:ext cx="5105400" cy="337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Many-to-one associations (1)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Employee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id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firstName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lastName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Company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Employee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Many-to-one associations (2)</a:t>
            </a:r>
          </a:p>
          <a:p>
            <a:pPr lvl="0"/>
            <a:r>
              <a:rPr/>
              <a:t>A company has many employees,</a:t>
            </a:r>
          </a:p>
          <a:p>
            <a:pPr lvl="0"/>
            <a:r>
              <a:rPr/>
              <a:t>An employee can only work for one company.</a:t>
            </a:r>
          </a:p>
          <a:p>
            <a:pPr lvl="1"/>
            <a:r>
              <a:rPr/>
              <a:t>This company will not store data about the moonlighting activities of employees!</a:t>
            </a:r>
          </a:p>
          <a:p>
            <a:pPr lvl="0"/>
            <a:r>
              <a:rPr/>
              <a:t>A company can have zero employees</a:t>
            </a:r>
          </a:p>
          <a:p>
            <a:pPr lvl="1"/>
            <a:r>
              <a:rPr/>
              <a:t>E.g. a ‘shell’ company</a:t>
            </a:r>
          </a:p>
          <a:p>
            <a:pPr lvl="0"/>
            <a:r>
              <a:rPr/>
              <a:t>It is not possible to be an employee unless you work for a company</a:t>
            </a:r>
          </a:p>
          <a:p>
            <a:pPr lvl="0"/>
            <a:r>
              <a:rPr/>
              <a:t>Let’s draw and write this in UMPLEOnline:</a:t>
            </a:r>
          </a:p>
        </p:txBody>
      </p:sp>
      <p:pic>
        <p:nvPicPr>
          <p:cNvPr descr="fig:  assets/2022-05-08-01-02-32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540000"/>
            <a:ext cx="5105400" cy="78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h:150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Role names (optional, in most cases)</a:t>
            </a:r>
          </a:p>
          <a:p>
            <a:pPr lvl="0"/>
            <a:r>
              <a:rPr/>
              <a:t>Allow you to better label either end of an association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Person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id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firstName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lastName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Company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employer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Person employee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Referential Integrity</a:t>
            </a:r>
          </a:p>
          <a:p>
            <a:pPr lvl="0"/>
            <a:r>
              <a:rPr/>
              <a:t>When an instance on one side of the association changes</a:t>
            </a:r>
          </a:p>
          <a:p>
            <a:pPr lvl="1"/>
            <a:r>
              <a:rPr/>
              <a:t>The linked instances on the other side know …</a:t>
            </a:r>
          </a:p>
          <a:p>
            <a:pPr lvl="1"/>
            <a:r>
              <a:rPr/>
              <a:t>And vice-versa</a:t>
            </a:r>
          </a:p>
          <a:p>
            <a:pPr lvl="0"/>
            <a:r>
              <a:rPr/>
              <a:t>This is standard in UMPLE associations, which are bidirectional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Many-to-Many Associations</a:t>
            </a:r>
          </a:p>
          <a:p>
            <a:pPr lvl="0"/>
            <a:r>
              <a:rPr/>
              <a:t>An assistant can work for many managers</a:t>
            </a:r>
          </a:p>
          <a:p>
            <a:pPr lvl="0"/>
            <a:r>
              <a:rPr/>
              <a:t>A manager can have many assistants</a:t>
            </a:r>
          </a:p>
          <a:p>
            <a:pPr lvl="0"/>
            <a:r>
              <a:rPr/>
              <a:t>Assistants can work in pools working for several managers</a:t>
            </a:r>
          </a:p>
          <a:p>
            <a:pPr lvl="0"/>
            <a:r>
              <a:rPr/>
              <a:t>Managers can have a group of assistants</a:t>
            </a:r>
          </a:p>
          <a:p>
            <a:pPr lvl="0"/>
            <a:r>
              <a:rPr/>
              <a:t>Some managers might have zero assistants.</a:t>
            </a:r>
          </a:p>
          <a:p>
            <a:pPr lvl="0"/>
            <a:r>
              <a:rPr/>
              <a:t>Is it possible for an assistant to have, perhaps temporarily, zero managers?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Open in UMPLE</a:t>
            </a:r>
          </a:p>
        </p:txBody>
      </p:sp>
      <p:pic>
        <p:nvPicPr>
          <p:cNvPr descr="fig:  assets/2022-05-08-01-05-55-im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2603500"/>
            <a:ext cx="5105400" cy="66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h:150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One-to-One Associations (Use cautiously)</a:t>
            </a:r>
          </a:p>
          <a:p>
            <a:pPr lvl="0"/>
            <a:r>
              <a:rPr/>
              <a:t>For each company, there is exactly one board of directors</a:t>
            </a:r>
          </a:p>
          <a:p>
            <a:pPr lvl="0"/>
            <a:r>
              <a:rPr/>
              <a:t>A board is the board of only one company</a:t>
            </a:r>
          </a:p>
          <a:p>
            <a:pPr lvl="0"/>
            <a:r>
              <a:rPr/>
              <a:t>A company must always have a board</a:t>
            </a:r>
          </a:p>
          <a:p>
            <a:pPr lvl="0"/>
            <a:r>
              <a:rPr/>
              <a:t>A board must always be of some company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Open in UMPLE</a:t>
            </a:r>
          </a:p>
        </p:txBody>
      </p:sp>
      <p:pic>
        <p:nvPicPr>
          <p:cNvPr descr="fig:  assets/2022-05-08-01-07-33-im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2501900"/>
            <a:ext cx="51054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h:150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Typical erroneous use of one-to-one</a:t>
            </a:r>
          </a:p>
        </p:txBody>
      </p:sp>
      <p:pic>
        <p:nvPicPr>
          <p:cNvPr descr="fig:  assets/2022-05-08-01-08-48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74800"/>
            <a:ext cx="5105400" cy="271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Unidirectional Associations</a:t>
            </a:r>
          </a:p>
          <a:p>
            <a:pPr lvl="0"/>
            <a:r>
              <a:rPr/>
              <a:t>Associations are by default bi-directional</a:t>
            </a:r>
          </a:p>
          <a:p>
            <a:pPr lvl="0"/>
            <a:r>
              <a:rPr/>
              <a:t>It is possible to limit the direction of an association by adding an arrow at one end</a:t>
            </a:r>
          </a:p>
          <a:p>
            <a:pPr lvl="0"/>
            <a:r>
              <a:rPr/>
              <a:t>In the following unidirectional association</a:t>
            </a:r>
          </a:p>
          <a:p>
            <a:pPr lvl="1"/>
            <a:r>
              <a:rPr/>
              <a:t>A Day knows about its notes, but a Note does not know which Day is belongs to</a:t>
            </a:r>
          </a:p>
          <a:p>
            <a:pPr lvl="1"/>
            <a:r>
              <a:rPr/>
              <a:t>Note remains ‘uncoupled’ and can be used in other contexts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Day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Note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Note </a:t>
            </a:r>
            <a:r>
              <a:rPr>
                <a:solidFill>
                  <a:srgbClr val="666666"/>
                </a:solidFill>
                <a:latin typeface="Courier"/>
              </a:rPr>
              <a:t>{}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Open in UMPLE</a:t>
            </a:r>
          </a:p>
        </p:txBody>
      </p:sp>
      <p:pic>
        <p:nvPicPr>
          <p:cNvPr descr="fig:  assets/2022-05-08-01-10-48-im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2324100"/>
            <a:ext cx="5105400" cy="121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h:150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Scope</a:t>
            </a:r>
          </a:p>
          <a:p>
            <a:pPr lvl="0"/>
            <a:r>
              <a:rPr/>
              <a:t>Introduction:</a:t>
            </a:r>
          </a:p>
          <a:p>
            <a:pPr lvl="0"/>
            <a:r>
              <a:rPr/>
              <a:t>Overview of Model-Driven Development</a:t>
            </a:r>
          </a:p>
          <a:p>
            <a:pPr lvl="1"/>
            <a:r>
              <a:rPr/>
              <a:t>Languages / Tools / Motivation for UMPLE</a:t>
            </a:r>
          </a:p>
          <a:p>
            <a:pPr lvl="0"/>
            <a:r>
              <a:rPr/>
              <a:t>Class Modeling</a:t>
            </a:r>
          </a:p>
          <a:p>
            <a:pPr lvl="1"/>
            <a:r>
              <a:rPr/>
              <a:t>Tools / Attributes / Methods / Associations / Exercises / Patterns</a:t>
            </a:r>
          </a:p>
          <a:p>
            <a:pPr lvl="0"/>
            <a:r>
              <a:rPr/>
              <a:t>Modeling with State Machines</a:t>
            </a:r>
          </a:p>
          <a:p>
            <a:pPr lvl="1"/>
            <a:r>
              <a:rPr/>
              <a:t>Basics / Concurrency / Case study and exercises</a:t>
            </a:r>
          </a:p>
          <a:p>
            <a:pPr lvl="0"/>
            <a:r>
              <a:rPr/>
              <a:t>Separation of Concerns in Models</a:t>
            </a:r>
          </a:p>
          <a:p>
            <a:pPr lvl="1"/>
            <a:r>
              <a:rPr/>
              <a:t>Mixins / Aspects / Traits</a:t>
            </a:r>
          </a:p>
          <a:p>
            <a:pPr lvl="0"/>
            <a:r>
              <a:rPr/>
              <a:t>More Case Studies and Hands-on Exercises</a:t>
            </a:r>
          </a:p>
          <a:p>
            <a:pPr lvl="1"/>
            <a:r>
              <a:rPr/>
              <a:t>UMPLE in itself / Real-Time / Data Oriented</a:t>
            </a:r>
          </a:p>
          <a:p>
            <a:pPr lvl="0"/>
            <a:r>
              <a:rPr/>
              <a:t>Conclusion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Association Classes</a:t>
            </a:r>
          </a:p>
          <a:p>
            <a:pPr lvl="0"/>
            <a:r>
              <a:rPr/>
              <a:t>Sometimes, an attribute that concerns two associated classes cannot be placed in either of the classes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Open in UMPLE</a:t>
            </a:r>
          </a:p>
          <a:p>
            <a:pPr lvl="0" indent="0" marL="0">
              <a:buNone/>
            </a:pPr>
            <a:r>
              <a:rPr/>
              <a:t>and </a:t>
            </a:r>
            <a:r>
              <a:rPr>
                <a:hlinkClick r:id="rId3"/>
              </a:rPr>
              <a:t>Extended Example</a:t>
            </a:r>
          </a:p>
        </p:txBody>
      </p:sp>
      <p:pic>
        <p:nvPicPr>
          <p:cNvPr descr="fig:  assets/2022-05-08-01-13-16-imag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2578100"/>
            <a:ext cx="5105400" cy="72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h:100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The following are nearly equivalent</a:t>
            </a:r>
          </a:p>
          <a:p>
            <a:pPr lvl="1"/>
            <a:r>
              <a:rPr/>
              <a:t>The only difference:</a:t>
            </a:r>
          </a:p>
          <a:p>
            <a:pPr lvl="2"/>
            <a:r>
              <a:rPr/>
              <a:t>in the association class there can be only a single registration of a given Student in a CourseSection</a:t>
            </a:r>
          </a:p>
        </p:txBody>
      </p:sp>
      <p:pic>
        <p:nvPicPr>
          <p:cNvPr descr="fig:  assets/2022-05-08-01-13-30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54200"/>
            <a:ext cx="51054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h:200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Association classes (cont.)</a:t>
            </a:r>
          </a:p>
          <a:p>
            <a:pPr lvl="0"/>
            <a:r>
              <a:rPr/>
              <a:t>UMPLE code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Student </a:t>
            </a:r>
            <a:r>
              <a:rPr>
                <a:solidFill>
                  <a:srgbClr val="666666"/>
                </a:solidFill>
                <a:latin typeface="Courier"/>
              </a:rPr>
              <a:t>{}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CourseSection </a:t>
            </a:r>
            <a:r>
              <a:rPr>
                <a:solidFill>
                  <a:srgbClr val="666666"/>
                </a:solidFill>
                <a:latin typeface="Courier"/>
              </a:rPr>
              <a:t>{}</a:t>
            </a:r>
            <a:br/>
            <a:r>
              <a:rPr>
                <a:latin typeface="Courier"/>
              </a:rPr>
              <a:t>associationClass Registration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 Student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 CourseSection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/>
            <a:r>
              <a:rPr/>
              <a:t>Open in UMPLEOnline, and then generate code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Reflexive Associations</a:t>
            </a:r>
          </a:p>
          <a:p>
            <a:pPr lvl="0"/>
            <a:r>
              <a:rPr/>
              <a:t>An association that connects a class to itself</a:t>
            </a:r>
          </a:p>
        </p:txBody>
      </p:sp>
      <p:pic>
        <p:nvPicPr>
          <p:cNvPr descr="fig:  assets/2022-05-08-01-17-1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260600"/>
            <a:ext cx="5105400" cy="133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in UMPLE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Course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self isMutuallyExclusiveWith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Symmetric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association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Course successor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Course prerequisite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Inline vs. Standalone associations</a:t>
            </a:r>
          </a:p>
          <a:p>
            <a:pPr lvl="0"/>
            <a:r>
              <a:rPr/>
              <a:t>The following are equivalent to allow flexibility: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{}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Y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{}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Y </a:t>
            </a:r>
            <a:r>
              <a:rPr>
                <a:solidFill>
                  <a:srgbClr val="666666"/>
                </a:solidFill>
                <a:latin typeface="Courier"/>
              </a:rPr>
              <a:t>{}</a:t>
            </a:r>
            <a:br/>
            <a:r>
              <a:rPr>
                <a:latin typeface="Courier"/>
              </a:rPr>
              <a:t>association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Y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Aggregation</a:t>
            </a:r>
          </a:p>
          <a:p>
            <a:pPr lvl="0"/>
            <a:r>
              <a:rPr/>
              <a:t>Aggregations are ordinary associations that represent part-whole relationships.</a:t>
            </a:r>
          </a:p>
          <a:p>
            <a:pPr lvl="1"/>
            <a:r>
              <a:rPr/>
              <a:t>The ‘whole’ side is often called the assembly or the aggregate</a:t>
            </a:r>
          </a:p>
          <a:p>
            <a:pPr lvl="1"/>
            <a:r>
              <a:rPr/>
              <a:t>This is a shorthand for association named </a:t>
            </a:r>
            <a:r>
              <a:rPr>
                <a:latin typeface="Courier"/>
              </a:rPr>
              <a:t>isPartOf</a:t>
            </a:r>
          </a:p>
          <a:p>
            <a:pPr lvl="1"/>
            <a:r>
              <a:rPr/>
              <a:t>UMPLE has no special syntax currently</a:t>
            </a:r>
          </a:p>
        </p:txBody>
      </p:sp>
      <p:pic>
        <p:nvPicPr>
          <p:cNvPr descr="fig:  assets/2022-05-08-01-20-52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59000"/>
            <a:ext cx="51054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Vehicle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whole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VehiclePart part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VehiclePart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Composition</a:t>
            </a:r>
          </a:p>
          <a:p>
            <a:pPr lvl="0"/>
            <a:r>
              <a:rPr/>
              <a:t>A composition is a strong kind of aggregation</a:t>
            </a:r>
          </a:p>
          <a:p>
            <a:pPr lvl="1"/>
            <a:r>
              <a:rPr/>
              <a:t>If the aggregate is destroyed, then the parts are destroyed as well</a:t>
            </a:r>
          </a:p>
        </p:txBody>
      </p:sp>
      <p:pic>
        <p:nvPicPr>
          <p:cNvPr descr="assets/2022-05-08-01-22-5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28900"/>
            <a:ext cx="5105400" cy="111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Building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solidFill>
                  <a:srgbClr val="7D9029"/>
                </a:solidFill>
                <a:latin typeface="Courier"/>
              </a:rPr>
              <a:t>@</a:t>
            </a:r>
            <a:r>
              <a:rPr>
                <a:solidFill>
                  <a:srgbClr val="666666"/>
                </a:solidFill>
                <a:latin typeface="Courier"/>
              </a:rPr>
              <a:t>&gt;-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Room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Room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 - UMPLE Part 1</a:t>
            </a:r>
          </a:p>
          <a:p>
            <a:pPr lvl="0"/>
            <a:r>
              <a:rPr/>
              <a:t>Introduction to UMPLE</a:t>
            </a:r>
          </a:p>
          <a:p>
            <a:pPr lvl="0"/>
            <a:r>
              <a:rPr/>
              <a:t>Motivation for developing UMPLE</a:t>
            </a:r>
          </a:p>
          <a:p>
            <a:pPr lvl="0"/>
            <a:r>
              <a:rPr/>
              <a:t>Some key UMPLE innovations</a:t>
            </a:r>
          </a:p>
          <a:p>
            <a:pPr lvl="0"/>
            <a:r>
              <a:rPr/>
              <a:t>Using UMPLE</a:t>
            </a:r>
          </a:p>
          <a:p>
            <a:pPr lvl="0"/>
            <a:r>
              <a:rPr/>
              <a:t>UMPLE Philosophy</a:t>
            </a:r>
          </a:p>
          <a:p>
            <a:pPr lvl="0"/>
            <a:r>
              <a:rPr/>
              <a:t>UMPLE Class Modeling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Sorted Associations</a:t>
            </a:r>
          </a:p>
          <a:p>
            <a:pPr lvl="0"/>
            <a:r>
              <a:rPr/>
              <a:t>Order objects in the association according to a specific key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Academy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Student registrants sorted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id</a:t>
            </a:r>
            <a:r>
              <a:rPr>
                <a:solidFill>
                  <a:srgbClr val="666666"/>
                </a:solidFill>
                <a:latin typeface="Courier"/>
              </a:rPr>
              <a:t>};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Student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Integer id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/>
            <a:r>
              <a:rPr/>
              <a:t>We will look at a more complete example in the User Manual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final word on associations</a:t>
            </a:r>
          </a:p>
          <a:p>
            <a:pPr lvl="0"/>
            <a:r>
              <a:rPr/>
              <a:t>More help and examples are in the user manual online at</a:t>
            </a:r>
          </a:p>
          <a:p>
            <a:pPr lvl="1"/>
            <a:r>
              <a:rPr/>
              <a:t>http://associations.UMPLE.org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UMPLE Tutorials</a:t>
            </a:r>
          </a:p>
          <a:p>
            <a:pPr lvl="0"/>
            <a:r>
              <a:rPr>
                <a:hlinkClick r:id="rId3"/>
              </a:rPr>
              <a:t>UMPLE Github</a:t>
            </a:r>
          </a:p>
          <a:p>
            <a:pPr lvl="0"/>
            <a:r>
              <a:rPr>
                <a:hlinkClick r:id="rId4"/>
              </a:rPr>
              <a:t>UMPLE Online</a:t>
            </a:r>
          </a:p>
          <a:p>
            <a:pPr lvl="0"/>
            <a:r>
              <a:rPr>
                <a:hlinkClick r:id="rId5"/>
              </a:rPr>
              <a:t>UMPLE Documentation</a:t>
            </a:r>
          </a:p>
          <a:p>
            <a:pPr lvl="0"/>
            <a:r>
              <a:rPr>
                <a:hlinkClick r:id="rId6"/>
              </a:rPr>
              <a:t>UMPLE CSI5112– February 2018</a:t>
            </a:r>
          </a:p>
          <a:p>
            <a:pPr lvl="0"/>
            <a:r>
              <a:rPr>
                <a:hlinkClick r:id="rId7"/>
              </a:rPr>
              <a:t>UMPLE Tutorial: Models 2020 Web</a:t>
            </a:r>
          </a:p>
          <a:p>
            <a:pPr lvl="0"/>
            <a:r>
              <a:rPr>
                <a:hlinkClick r:id="rId8"/>
              </a:rPr>
              <a:t>UMPLE Tutorial: Models 2020 Pdf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Getting Started in UMPLE</a:t>
            </a:r>
          </a:p>
          <a:p>
            <a:pPr lvl="0"/>
            <a:r>
              <a:rPr>
                <a:hlinkClick r:id="rId3"/>
              </a:rPr>
              <a:t>Experiential Learning for Software Engineering Using Agile Modeling in UMPLE (Youtube)</a:t>
            </a:r>
          </a:p>
          <a:p>
            <a:pPr lvl="0"/>
            <a:r>
              <a:rPr>
                <a:hlinkClick r:id="rId4"/>
              </a:rPr>
              <a:t>Experiential Learning for Software Engineering Using Agile Modeling in UMPLE (Slide)</a:t>
            </a:r>
          </a:p>
          <a:p>
            <a:pPr lvl="0"/>
            <a:r>
              <a:rPr>
                <a:hlinkClick r:id="rId5"/>
              </a:rPr>
              <a:t>Tomassetti Code Generation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6</m:t>
                    </m:r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2022-05-08T18:45:01Z</dcterms:created>
  <dcterms:modified xsi:type="dcterms:W3CDTF">2022-05-08T18:45:01Z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UMPLE - Part 1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