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 id="557" r:id="rId303"/>
    <p:sldId id="558" r:id="rId304"/>
    <p:sldId id="559" r:id="rId305"/>
    <p:sldId id="560" r:id="rId306"/>
    <p:sldId id="561" r:id="rId307"/>
    <p:sldId id="562" r:id="rId308"/>
    <p:sldId id="563" r:id="rId309"/>
    <p:sldId id="564" r:id="rId310"/>
    <p:sldId id="565" r:id="rId311"/>
    <p:sldId id="566" r:id="rId312"/>
    <p:sldId id="567" r:id="rId313"/>
    <p:sldId id="568" r:id="rId314"/>
    <p:sldId id="569" r:id="rId315"/>
    <p:sldId id="570" r:id="rId316"/>
    <p:sldId id="571" r:id="rId317"/>
    <p:sldId id="572" r:id="rId318"/>
    <p:sldId id="573" r:id="rId319"/>
    <p:sldId id="574" r:id="rId320"/>
    <p:sldId id="575" r:id="rId321"/>
    <p:sldId id="576" r:id="rId322"/>
    <p:sldId id="577" r:id="rId323"/>
    <p:sldId id="578" r:id="rId324"/>
    <p:sldId id="579" r:id="rId325"/>
    <p:sldId id="580" r:id="rId326"/>
    <p:sldId id="581" r:id="rId327"/>
    <p:sldId id="582" r:id="rId328"/>
    <p:sldId id="583" r:id="rId329"/>
    <p:sldId id="584" r:id="rId330"/>
    <p:sldId id="585" r:id="rId331"/>
    <p:sldId id="586" r:id="rId332"/>
    <p:sldId id="587" r:id="rId333"/>
    <p:sldId id="588" r:id="rId334"/>
    <p:sldId id="589" r:id="rId335"/>
    <p:sldId id="590" r:id="rId336"/>
    <p:sldId id="591" r:id="rId337"/>
    <p:sldId id="592" r:id="rId338"/>
    <p:sldId id="593" r:id="rId339"/>
    <p:sldId id="594" r:id="rId340"/>
    <p:sldId id="595" r:id="rId341"/>
    <p:sldId id="596" r:id="rId342"/>
    <p:sldId id="597" r:id="rId343"/>
    <p:sldId id="598" r:id="rId344"/>
    <p:sldId id="599" r:id="rId345"/>
    <p:sldId id="600" r:id="rId346"/>
    <p:sldId id="601" r:id="rId347"/>
    <p:sldId id="602" r:id="rId348"/>
    <p:sldId id="603" r:id="rId349"/>
    <p:sldId id="604" r:id="rId350"/>
    <p:sldId id="605" r:id="rId351"/>
    <p:sldId id="606" r:id="rId352"/>
    <p:sldId id="607" r:id="rId353"/>
    <p:sldId id="608" r:id="rId354"/>
    <p:sldId id="609" r:id="rId355"/>
    <p:sldId id="610" r:id="rId356"/>
    <p:sldId id="611" r:id="rId357"/>
    <p:sldId id="612" r:id="rId358"/>
    <p:sldId id="613" r:id="rId359"/>
    <p:sldId id="614" r:id="rId360"/>
    <p:sldId id="615" r:id="rId361"/>
    <p:sldId id="616" r:id="rId362"/>
    <p:sldId id="617" r:id="rId363"/>
    <p:sldId id="618" r:id="rId364"/>
    <p:sldId id="619" r:id="rId365"/>
    <p:sldId id="620" r:id="rId366"/>
    <p:sldId id="621" r:id="rId367"/>
    <p:sldId id="622" r:id="rId368"/>
    <p:sldId id="623" r:id="rId369"/>
    <p:sldId id="624" r:id="rId370"/>
    <p:sldId id="625" r:id="rId371"/>
    <p:sldId id="626" r:id="rId372"/>
    <p:sldId id="627" r:id="rId373"/>
    <p:sldId id="628" r:id="rId374"/>
    <p:sldId id="629" r:id="rId375"/>
    <p:sldId id="630" r:id="rId376"/>
    <p:sldId id="631" r:id="rId377"/>
    <p:sldId id="632" r:id="rId378"/>
    <p:sldId id="633" r:id="rId379"/>
    <p:sldId id="634" r:id="rId380"/>
    <p:sldId id="635" r:id="rId381"/>
    <p:sldId id="636" r:id="rId382"/>
    <p:sldId id="637" r:id="rId383"/>
    <p:sldId id="638" r:id="rId384"/>
    <p:sldId id="639" r:id="rId385"/>
    <p:sldId id="640" r:id="rId386"/>
    <p:sldId id="641" r:id="rId387"/>
    <p:sldId id="642" r:id="rId388"/>
    <p:sldId id="643" r:id="rId389"/>
    <p:sldId id="644" r:id="rId390"/>
    <p:sldId id="645" r:id="rId391"/>
    <p:sldId id="646" r:id="rId392"/>
    <p:sldId id="647" r:id="rId393"/>
    <p:sldId id="648" r:id="rId394"/>
    <p:sldId id="649" r:id="rId395"/>
    <p:sldId id="650" r:id="rId396"/>
    <p:sldId id="651" r:id="rId397"/>
    <p:sldId id="652" r:id="rId398"/>
    <p:sldId id="653" r:id="rId399"/>
    <p:sldId id="654" r:id="rId400"/>
    <p:sldId id="655" r:id="rId401"/>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slide" Target="slides/slide218.xml" /><Relationship Id="rId220" Type="http://schemas.openxmlformats.org/officeDocument/2006/relationships/slide" Target="slides/slide219.xml" /><Relationship Id="rId221" Type="http://schemas.openxmlformats.org/officeDocument/2006/relationships/slide" Target="slides/slide220.xml" /><Relationship Id="rId222" Type="http://schemas.openxmlformats.org/officeDocument/2006/relationships/slide" Target="slides/slide221.xml" /><Relationship Id="rId223" Type="http://schemas.openxmlformats.org/officeDocument/2006/relationships/slide" Target="slides/slide222.xml" /><Relationship Id="rId224" Type="http://schemas.openxmlformats.org/officeDocument/2006/relationships/slide" Target="slides/slide223.xml" /><Relationship Id="rId225" Type="http://schemas.openxmlformats.org/officeDocument/2006/relationships/slide" Target="slides/slide224.xml" /><Relationship Id="rId226" Type="http://schemas.openxmlformats.org/officeDocument/2006/relationships/slide" Target="slides/slide225.xml" /><Relationship Id="rId227" Type="http://schemas.openxmlformats.org/officeDocument/2006/relationships/slide" Target="slides/slide226.xml" /><Relationship Id="rId228" Type="http://schemas.openxmlformats.org/officeDocument/2006/relationships/slide" Target="slides/slide227.xml" /><Relationship Id="rId229" Type="http://schemas.openxmlformats.org/officeDocument/2006/relationships/slide" Target="slides/slide228.xml" /><Relationship Id="rId230" Type="http://schemas.openxmlformats.org/officeDocument/2006/relationships/slide" Target="slides/slide229.xml" /><Relationship Id="rId231" Type="http://schemas.openxmlformats.org/officeDocument/2006/relationships/slide" Target="slides/slide230.xml" /><Relationship Id="rId232" Type="http://schemas.openxmlformats.org/officeDocument/2006/relationships/slide" Target="slides/slide231.xml" /><Relationship Id="rId233" Type="http://schemas.openxmlformats.org/officeDocument/2006/relationships/slide" Target="slides/slide232.xml" /><Relationship Id="rId234" Type="http://schemas.openxmlformats.org/officeDocument/2006/relationships/slide" Target="slides/slide233.xml" /><Relationship Id="rId235" Type="http://schemas.openxmlformats.org/officeDocument/2006/relationships/slide" Target="slides/slide234.xml" /><Relationship Id="rId236" Type="http://schemas.openxmlformats.org/officeDocument/2006/relationships/slide" Target="slides/slide235.xml" /><Relationship Id="rId237" Type="http://schemas.openxmlformats.org/officeDocument/2006/relationships/slide" Target="slides/slide236.xml" /><Relationship Id="rId238" Type="http://schemas.openxmlformats.org/officeDocument/2006/relationships/slide" Target="slides/slide237.xml" /><Relationship Id="rId239" Type="http://schemas.openxmlformats.org/officeDocument/2006/relationships/slide" Target="slides/slide238.xml" /><Relationship Id="rId240" Type="http://schemas.openxmlformats.org/officeDocument/2006/relationships/slide" Target="slides/slide239.xml" /><Relationship Id="rId241" Type="http://schemas.openxmlformats.org/officeDocument/2006/relationships/slide" Target="slides/slide240.xml" /><Relationship Id="rId242" Type="http://schemas.openxmlformats.org/officeDocument/2006/relationships/slide" Target="slides/slide241.xml" /><Relationship Id="rId243" Type="http://schemas.openxmlformats.org/officeDocument/2006/relationships/slide" Target="slides/slide242.xml" /><Relationship Id="rId244" Type="http://schemas.openxmlformats.org/officeDocument/2006/relationships/slide" Target="slides/slide243.xml" /><Relationship Id="rId245" Type="http://schemas.openxmlformats.org/officeDocument/2006/relationships/slide" Target="slides/slide244.xml" /><Relationship Id="rId246" Type="http://schemas.openxmlformats.org/officeDocument/2006/relationships/slide" Target="slides/slide245.xml" /><Relationship Id="rId247" Type="http://schemas.openxmlformats.org/officeDocument/2006/relationships/slide" Target="slides/slide246.xml" /><Relationship Id="rId248" Type="http://schemas.openxmlformats.org/officeDocument/2006/relationships/slide" Target="slides/slide247.xml" /><Relationship Id="rId249" Type="http://schemas.openxmlformats.org/officeDocument/2006/relationships/slide" Target="slides/slide248.xml" /><Relationship Id="rId250" Type="http://schemas.openxmlformats.org/officeDocument/2006/relationships/slide" Target="slides/slide249.xml" /><Relationship Id="rId251" Type="http://schemas.openxmlformats.org/officeDocument/2006/relationships/slide" Target="slides/slide250.xml" /><Relationship Id="rId252" Type="http://schemas.openxmlformats.org/officeDocument/2006/relationships/slide" Target="slides/slide251.xml" /><Relationship Id="rId253" Type="http://schemas.openxmlformats.org/officeDocument/2006/relationships/slide" Target="slides/slide252.xml" /><Relationship Id="rId254" Type="http://schemas.openxmlformats.org/officeDocument/2006/relationships/slide" Target="slides/slide253.xml" /><Relationship Id="rId255" Type="http://schemas.openxmlformats.org/officeDocument/2006/relationships/slide" Target="slides/slide254.xml" /><Relationship Id="rId256" Type="http://schemas.openxmlformats.org/officeDocument/2006/relationships/slide" Target="slides/slide255.xml" /><Relationship Id="rId257" Type="http://schemas.openxmlformats.org/officeDocument/2006/relationships/slide" Target="slides/slide256.xml" /><Relationship Id="rId258" Type="http://schemas.openxmlformats.org/officeDocument/2006/relationships/slide" Target="slides/slide257.xml" /><Relationship Id="rId259" Type="http://schemas.openxmlformats.org/officeDocument/2006/relationships/slide" Target="slides/slide258.xml" /><Relationship Id="rId260" Type="http://schemas.openxmlformats.org/officeDocument/2006/relationships/slide" Target="slides/slide259.xml" /><Relationship Id="rId261" Type="http://schemas.openxmlformats.org/officeDocument/2006/relationships/slide" Target="slides/slide260.xml" /><Relationship Id="rId262" Type="http://schemas.openxmlformats.org/officeDocument/2006/relationships/slide" Target="slides/slide261.xml" /><Relationship Id="rId263" Type="http://schemas.openxmlformats.org/officeDocument/2006/relationships/slide" Target="slides/slide262.xml" /><Relationship Id="rId264" Type="http://schemas.openxmlformats.org/officeDocument/2006/relationships/slide" Target="slides/slide263.xml" /><Relationship Id="rId265" Type="http://schemas.openxmlformats.org/officeDocument/2006/relationships/slide" Target="slides/slide264.xml" /><Relationship Id="rId266" Type="http://schemas.openxmlformats.org/officeDocument/2006/relationships/slide" Target="slides/slide265.xml" /><Relationship Id="rId267" Type="http://schemas.openxmlformats.org/officeDocument/2006/relationships/slide" Target="slides/slide266.xml" /><Relationship Id="rId268" Type="http://schemas.openxmlformats.org/officeDocument/2006/relationships/slide" Target="slides/slide267.xml" /><Relationship Id="rId269" Type="http://schemas.openxmlformats.org/officeDocument/2006/relationships/slide" Target="slides/slide268.xml" /><Relationship Id="rId270" Type="http://schemas.openxmlformats.org/officeDocument/2006/relationships/slide" Target="slides/slide269.xml" /><Relationship Id="rId271" Type="http://schemas.openxmlformats.org/officeDocument/2006/relationships/slide" Target="slides/slide270.xml" /><Relationship Id="rId272" Type="http://schemas.openxmlformats.org/officeDocument/2006/relationships/slide" Target="slides/slide271.xml" /><Relationship Id="rId273" Type="http://schemas.openxmlformats.org/officeDocument/2006/relationships/slide" Target="slides/slide272.xml" /><Relationship Id="rId274" Type="http://schemas.openxmlformats.org/officeDocument/2006/relationships/slide" Target="slides/slide273.xml" /><Relationship Id="rId275" Type="http://schemas.openxmlformats.org/officeDocument/2006/relationships/slide" Target="slides/slide274.xml" /><Relationship Id="rId276" Type="http://schemas.openxmlformats.org/officeDocument/2006/relationships/slide" Target="slides/slide275.xml" /><Relationship Id="rId277" Type="http://schemas.openxmlformats.org/officeDocument/2006/relationships/slide" Target="slides/slide276.xml" /><Relationship Id="rId278" Type="http://schemas.openxmlformats.org/officeDocument/2006/relationships/slide" Target="slides/slide277.xml" /><Relationship Id="rId279" Type="http://schemas.openxmlformats.org/officeDocument/2006/relationships/slide" Target="slides/slide278.xml" /><Relationship Id="rId280" Type="http://schemas.openxmlformats.org/officeDocument/2006/relationships/slide" Target="slides/slide279.xml" /><Relationship Id="rId281" Type="http://schemas.openxmlformats.org/officeDocument/2006/relationships/slide" Target="slides/slide280.xml" /><Relationship Id="rId282" Type="http://schemas.openxmlformats.org/officeDocument/2006/relationships/slide" Target="slides/slide281.xml" /><Relationship Id="rId283" Type="http://schemas.openxmlformats.org/officeDocument/2006/relationships/slide" Target="slides/slide282.xml" /><Relationship Id="rId284" Type="http://schemas.openxmlformats.org/officeDocument/2006/relationships/slide" Target="slides/slide283.xml" /><Relationship Id="rId285" Type="http://schemas.openxmlformats.org/officeDocument/2006/relationships/slide" Target="slides/slide284.xml" /><Relationship Id="rId286" Type="http://schemas.openxmlformats.org/officeDocument/2006/relationships/slide" Target="slides/slide285.xml" /><Relationship Id="rId287" Type="http://schemas.openxmlformats.org/officeDocument/2006/relationships/slide" Target="slides/slide286.xml" /><Relationship Id="rId288" Type="http://schemas.openxmlformats.org/officeDocument/2006/relationships/slide" Target="slides/slide287.xml" /><Relationship Id="rId289" Type="http://schemas.openxmlformats.org/officeDocument/2006/relationships/slide" Target="slides/slide288.xml" /><Relationship Id="rId290" Type="http://schemas.openxmlformats.org/officeDocument/2006/relationships/slide" Target="slides/slide289.xml" /><Relationship Id="rId291" Type="http://schemas.openxmlformats.org/officeDocument/2006/relationships/slide" Target="slides/slide290.xml" /><Relationship Id="rId292" Type="http://schemas.openxmlformats.org/officeDocument/2006/relationships/slide" Target="slides/slide291.xml" /><Relationship Id="rId293" Type="http://schemas.openxmlformats.org/officeDocument/2006/relationships/slide" Target="slides/slide292.xml" /><Relationship Id="rId294" Type="http://schemas.openxmlformats.org/officeDocument/2006/relationships/slide" Target="slides/slide293.xml" /><Relationship Id="rId295" Type="http://schemas.openxmlformats.org/officeDocument/2006/relationships/slide" Target="slides/slide294.xml" /><Relationship Id="rId296" Type="http://schemas.openxmlformats.org/officeDocument/2006/relationships/slide" Target="slides/slide295.xml" /><Relationship Id="rId297" Type="http://schemas.openxmlformats.org/officeDocument/2006/relationships/slide" Target="slides/slide296.xml" /><Relationship Id="rId298" Type="http://schemas.openxmlformats.org/officeDocument/2006/relationships/slide" Target="slides/slide297.xml" /><Relationship Id="rId299" Type="http://schemas.openxmlformats.org/officeDocument/2006/relationships/slide" Target="slides/slide298.xml" /><Relationship Id="rId300" Type="http://schemas.openxmlformats.org/officeDocument/2006/relationships/slide" Target="slides/slide299.xml" /><Relationship Id="rId301" Type="http://schemas.openxmlformats.org/officeDocument/2006/relationships/slide" Target="slides/slide300.xml" /><Relationship Id="rId302" Type="http://schemas.openxmlformats.org/officeDocument/2006/relationships/slide" Target="slides/slide301.xml" /><Relationship Id="rId303" Type="http://schemas.openxmlformats.org/officeDocument/2006/relationships/slide" Target="slides/slide302.xml" /><Relationship Id="rId304" Type="http://schemas.openxmlformats.org/officeDocument/2006/relationships/slide" Target="slides/slide303.xml" /><Relationship Id="rId305" Type="http://schemas.openxmlformats.org/officeDocument/2006/relationships/slide" Target="slides/slide304.xml" /><Relationship Id="rId306" Type="http://schemas.openxmlformats.org/officeDocument/2006/relationships/slide" Target="slides/slide305.xml" /><Relationship Id="rId307" Type="http://schemas.openxmlformats.org/officeDocument/2006/relationships/slide" Target="slides/slide306.xml" /><Relationship Id="rId308" Type="http://schemas.openxmlformats.org/officeDocument/2006/relationships/slide" Target="slides/slide307.xml" /><Relationship Id="rId309" Type="http://schemas.openxmlformats.org/officeDocument/2006/relationships/slide" Target="slides/slide308.xml" /><Relationship Id="rId310" Type="http://schemas.openxmlformats.org/officeDocument/2006/relationships/slide" Target="slides/slide309.xml" /><Relationship Id="rId311" Type="http://schemas.openxmlformats.org/officeDocument/2006/relationships/slide" Target="slides/slide310.xml" /><Relationship Id="rId312" Type="http://schemas.openxmlformats.org/officeDocument/2006/relationships/slide" Target="slides/slide311.xml" /><Relationship Id="rId313" Type="http://schemas.openxmlformats.org/officeDocument/2006/relationships/slide" Target="slides/slide312.xml" /><Relationship Id="rId314" Type="http://schemas.openxmlformats.org/officeDocument/2006/relationships/slide" Target="slides/slide313.xml" /><Relationship Id="rId315" Type="http://schemas.openxmlformats.org/officeDocument/2006/relationships/slide" Target="slides/slide314.xml" /><Relationship Id="rId316" Type="http://schemas.openxmlformats.org/officeDocument/2006/relationships/slide" Target="slides/slide315.xml" /><Relationship Id="rId317" Type="http://schemas.openxmlformats.org/officeDocument/2006/relationships/slide" Target="slides/slide316.xml" /><Relationship Id="rId318" Type="http://schemas.openxmlformats.org/officeDocument/2006/relationships/slide" Target="slides/slide317.xml" /><Relationship Id="rId319" Type="http://schemas.openxmlformats.org/officeDocument/2006/relationships/slide" Target="slides/slide318.xml" /><Relationship Id="rId320" Type="http://schemas.openxmlformats.org/officeDocument/2006/relationships/slide" Target="slides/slide319.xml" /><Relationship Id="rId321" Type="http://schemas.openxmlformats.org/officeDocument/2006/relationships/slide" Target="slides/slide320.xml" /><Relationship Id="rId322" Type="http://schemas.openxmlformats.org/officeDocument/2006/relationships/slide" Target="slides/slide321.xml" /><Relationship Id="rId323" Type="http://schemas.openxmlformats.org/officeDocument/2006/relationships/slide" Target="slides/slide322.xml" /><Relationship Id="rId324" Type="http://schemas.openxmlformats.org/officeDocument/2006/relationships/slide" Target="slides/slide323.xml" /><Relationship Id="rId325" Type="http://schemas.openxmlformats.org/officeDocument/2006/relationships/slide" Target="slides/slide324.xml" /><Relationship Id="rId326" Type="http://schemas.openxmlformats.org/officeDocument/2006/relationships/slide" Target="slides/slide325.xml" /><Relationship Id="rId327" Type="http://schemas.openxmlformats.org/officeDocument/2006/relationships/slide" Target="slides/slide326.xml" /><Relationship Id="rId328" Type="http://schemas.openxmlformats.org/officeDocument/2006/relationships/slide" Target="slides/slide327.xml" /><Relationship Id="rId329" Type="http://schemas.openxmlformats.org/officeDocument/2006/relationships/slide" Target="slides/slide328.xml" /><Relationship Id="rId330" Type="http://schemas.openxmlformats.org/officeDocument/2006/relationships/slide" Target="slides/slide329.xml" /><Relationship Id="rId331" Type="http://schemas.openxmlformats.org/officeDocument/2006/relationships/slide" Target="slides/slide330.xml" /><Relationship Id="rId332" Type="http://schemas.openxmlformats.org/officeDocument/2006/relationships/slide" Target="slides/slide331.xml" /><Relationship Id="rId333" Type="http://schemas.openxmlformats.org/officeDocument/2006/relationships/slide" Target="slides/slide332.xml" /><Relationship Id="rId334" Type="http://schemas.openxmlformats.org/officeDocument/2006/relationships/slide" Target="slides/slide333.xml" /><Relationship Id="rId335" Type="http://schemas.openxmlformats.org/officeDocument/2006/relationships/slide" Target="slides/slide334.xml" /><Relationship Id="rId336" Type="http://schemas.openxmlformats.org/officeDocument/2006/relationships/slide" Target="slides/slide335.xml" /><Relationship Id="rId337" Type="http://schemas.openxmlformats.org/officeDocument/2006/relationships/slide" Target="slides/slide336.xml" /><Relationship Id="rId338" Type="http://schemas.openxmlformats.org/officeDocument/2006/relationships/slide" Target="slides/slide337.xml" /><Relationship Id="rId339" Type="http://schemas.openxmlformats.org/officeDocument/2006/relationships/slide" Target="slides/slide338.xml" /><Relationship Id="rId340" Type="http://schemas.openxmlformats.org/officeDocument/2006/relationships/slide" Target="slides/slide339.xml" /><Relationship Id="rId341" Type="http://schemas.openxmlformats.org/officeDocument/2006/relationships/slide" Target="slides/slide340.xml" /><Relationship Id="rId342" Type="http://schemas.openxmlformats.org/officeDocument/2006/relationships/slide" Target="slides/slide341.xml" /><Relationship Id="rId343" Type="http://schemas.openxmlformats.org/officeDocument/2006/relationships/slide" Target="slides/slide342.xml" /><Relationship Id="rId344" Type="http://schemas.openxmlformats.org/officeDocument/2006/relationships/slide" Target="slides/slide343.xml" /><Relationship Id="rId345" Type="http://schemas.openxmlformats.org/officeDocument/2006/relationships/slide" Target="slides/slide344.xml" /><Relationship Id="rId346" Type="http://schemas.openxmlformats.org/officeDocument/2006/relationships/slide" Target="slides/slide345.xml" /><Relationship Id="rId347" Type="http://schemas.openxmlformats.org/officeDocument/2006/relationships/slide" Target="slides/slide346.xml" /><Relationship Id="rId348" Type="http://schemas.openxmlformats.org/officeDocument/2006/relationships/slide" Target="slides/slide347.xml" /><Relationship Id="rId349" Type="http://schemas.openxmlformats.org/officeDocument/2006/relationships/slide" Target="slides/slide348.xml" /><Relationship Id="rId350" Type="http://schemas.openxmlformats.org/officeDocument/2006/relationships/slide" Target="slides/slide349.xml" /><Relationship Id="rId351" Type="http://schemas.openxmlformats.org/officeDocument/2006/relationships/slide" Target="slides/slide350.xml" /><Relationship Id="rId352" Type="http://schemas.openxmlformats.org/officeDocument/2006/relationships/slide" Target="slides/slide351.xml" /><Relationship Id="rId353" Type="http://schemas.openxmlformats.org/officeDocument/2006/relationships/slide" Target="slides/slide352.xml" /><Relationship Id="rId354" Type="http://schemas.openxmlformats.org/officeDocument/2006/relationships/slide" Target="slides/slide353.xml" /><Relationship Id="rId355" Type="http://schemas.openxmlformats.org/officeDocument/2006/relationships/slide" Target="slides/slide354.xml" /><Relationship Id="rId356" Type="http://schemas.openxmlformats.org/officeDocument/2006/relationships/slide" Target="slides/slide355.xml" /><Relationship Id="rId357" Type="http://schemas.openxmlformats.org/officeDocument/2006/relationships/slide" Target="slides/slide356.xml" /><Relationship Id="rId358" Type="http://schemas.openxmlformats.org/officeDocument/2006/relationships/slide" Target="slides/slide357.xml" /><Relationship Id="rId359" Type="http://schemas.openxmlformats.org/officeDocument/2006/relationships/slide" Target="slides/slide358.xml" /><Relationship Id="rId360" Type="http://schemas.openxmlformats.org/officeDocument/2006/relationships/slide" Target="slides/slide359.xml" /><Relationship Id="rId361" Type="http://schemas.openxmlformats.org/officeDocument/2006/relationships/slide" Target="slides/slide360.xml" /><Relationship Id="rId362" Type="http://schemas.openxmlformats.org/officeDocument/2006/relationships/slide" Target="slides/slide361.xml" /><Relationship Id="rId363" Type="http://schemas.openxmlformats.org/officeDocument/2006/relationships/slide" Target="slides/slide362.xml" /><Relationship Id="rId364" Type="http://schemas.openxmlformats.org/officeDocument/2006/relationships/slide" Target="slides/slide363.xml" /><Relationship Id="rId365" Type="http://schemas.openxmlformats.org/officeDocument/2006/relationships/slide" Target="slides/slide364.xml" /><Relationship Id="rId366" Type="http://schemas.openxmlformats.org/officeDocument/2006/relationships/slide" Target="slides/slide365.xml" /><Relationship Id="rId367" Type="http://schemas.openxmlformats.org/officeDocument/2006/relationships/slide" Target="slides/slide366.xml" /><Relationship Id="rId368" Type="http://schemas.openxmlformats.org/officeDocument/2006/relationships/slide" Target="slides/slide367.xml" /><Relationship Id="rId369" Type="http://schemas.openxmlformats.org/officeDocument/2006/relationships/slide" Target="slides/slide368.xml" /><Relationship Id="rId370" Type="http://schemas.openxmlformats.org/officeDocument/2006/relationships/slide" Target="slides/slide369.xml" /><Relationship Id="rId371" Type="http://schemas.openxmlformats.org/officeDocument/2006/relationships/slide" Target="slides/slide370.xml" /><Relationship Id="rId372" Type="http://schemas.openxmlformats.org/officeDocument/2006/relationships/slide" Target="slides/slide371.xml" /><Relationship Id="rId373" Type="http://schemas.openxmlformats.org/officeDocument/2006/relationships/slide" Target="slides/slide372.xml" /><Relationship Id="rId374" Type="http://schemas.openxmlformats.org/officeDocument/2006/relationships/slide" Target="slides/slide373.xml" /><Relationship Id="rId375" Type="http://schemas.openxmlformats.org/officeDocument/2006/relationships/slide" Target="slides/slide374.xml" /><Relationship Id="rId376" Type="http://schemas.openxmlformats.org/officeDocument/2006/relationships/slide" Target="slides/slide375.xml" /><Relationship Id="rId377" Type="http://schemas.openxmlformats.org/officeDocument/2006/relationships/slide" Target="slides/slide376.xml" /><Relationship Id="rId378" Type="http://schemas.openxmlformats.org/officeDocument/2006/relationships/slide" Target="slides/slide377.xml" /><Relationship Id="rId379" Type="http://schemas.openxmlformats.org/officeDocument/2006/relationships/slide" Target="slides/slide378.xml" /><Relationship Id="rId380" Type="http://schemas.openxmlformats.org/officeDocument/2006/relationships/slide" Target="slides/slide379.xml" /><Relationship Id="rId381" Type="http://schemas.openxmlformats.org/officeDocument/2006/relationships/slide" Target="slides/slide380.xml" /><Relationship Id="rId382" Type="http://schemas.openxmlformats.org/officeDocument/2006/relationships/slide" Target="slides/slide381.xml" /><Relationship Id="rId383" Type="http://schemas.openxmlformats.org/officeDocument/2006/relationships/slide" Target="slides/slide382.xml" /><Relationship Id="rId384" Type="http://schemas.openxmlformats.org/officeDocument/2006/relationships/slide" Target="slides/slide383.xml" /><Relationship Id="rId385" Type="http://schemas.openxmlformats.org/officeDocument/2006/relationships/slide" Target="slides/slide384.xml" /><Relationship Id="rId386" Type="http://schemas.openxmlformats.org/officeDocument/2006/relationships/slide" Target="slides/slide385.xml" /><Relationship Id="rId387" Type="http://schemas.openxmlformats.org/officeDocument/2006/relationships/slide" Target="slides/slide386.xml" /><Relationship Id="rId388" Type="http://schemas.openxmlformats.org/officeDocument/2006/relationships/slide" Target="slides/slide387.xml" /><Relationship Id="rId389" Type="http://schemas.openxmlformats.org/officeDocument/2006/relationships/slide" Target="slides/slide388.xml" /><Relationship Id="rId390" Type="http://schemas.openxmlformats.org/officeDocument/2006/relationships/slide" Target="slides/slide389.xml" /><Relationship Id="rId391" Type="http://schemas.openxmlformats.org/officeDocument/2006/relationships/slide" Target="slides/slide390.xml" /><Relationship Id="rId392" Type="http://schemas.openxmlformats.org/officeDocument/2006/relationships/slide" Target="slides/slide391.xml" /><Relationship Id="rId393" Type="http://schemas.openxmlformats.org/officeDocument/2006/relationships/slide" Target="slides/slide392.xml" /><Relationship Id="rId394" Type="http://schemas.openxmlformats.org/officeDocument/2006/relationships/slide" Target="slides/slide393.xml" /><Relationship Id="rId395" Type="http://schemas.openxmlformats.org/officeDocument/2006/relationships/slide" Target="slides/slide394.xml" /><Relationship Id="rId396" Type="http://schemas.openxmlformats.org/officeDocument/2006/relationships/slide" Target="slides/slide395.xml" /><Relationship Id="rId397" Type="http://schemas.openxmlformats.org/officeDocument/2006/relationships/slide" Target="slides/slide396.xml" /><Relationship Id="rId398" Type="http://schemas.openxmlformats.org/officeDocument/2006/relationships/slide" Target="slides/slide397.xml" /><Relationship Id="rId399" Type="http://schemas.openxmlformats.org/officeDocument/2006/relationships/slide" Target="slides/slide398.xml" /><Relationship Id="rId400" Type="http://schemas.openxmlformats.org/officeDocument/2006/relationships/slide" Target="slides/slide399.xml" /><Relationship Id="rId401" Type="http://schemas.openxmlformats.org/officeDocument/2006/relationships/slide" Target="slides/slide400.xml" /><Relationship Id="rId403" Type="http://schemas.openxmlformats.org/officeDocument/2006/relationships/viewProps" Target="viewProps.xml" /><Relationship Id="rId402" Type="http://schemas.openxmlformats.org/officeDocument/2006/relationships/presProps" Target="presProps.xml" /><Relationship Id="rId1" Type="http://schemas.openxmlformats.org/officeDocument/2006/relationships/slideMaster" Target="slideMasters/slideMaster1.xml" /><Relationship Id="rId405" Type="http://schemas.openxmlformats.org/officeDocument/2006/relationships/tableStyles" Target="tableStyles.xml" /><Relationship Id="rId40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jpg"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1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1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1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0.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61.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6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63.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1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1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1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18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1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18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18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1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1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1.png" /></Relationships>
</file>

<file path=ppt/slides/_rels/slide19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1.png" /></Relationships>
</file>

<file path=ppt/slides/_rels/slide19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204-week-4.md_doc.pdf" TargetMode="External" /><Relationship Id="rId3" Type="http://schemas.openxmlformats.org/officeDocument/2006/relationships/hyperlink" Target="ce204-week-4.md_slide.pdf" TargetMode="External" /><Relationship Id="rId4" Type="http://schemas.openxmlformats.org/officeDocument/2006/relationships/hyperlink" Target="ce204-week-4.md_slide.pptx"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png" /></Relationships>
</file>

<file path=ppt/slides/_rels/slide2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png" /></Relationships>
</file>

<file path=ppt/slides/_rels/slide20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png" /></Relationships>
</file>

<file path=ppt/slides/_rels/slide2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png" /></Relationships>
</file>

<file path=ppt/slides/_rels/slide2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png" /></Relationships>
</file>

<file path=ppt/slides/_rels/slide2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6.png" /></Relationships>
</file>

<file path=ppt/slides/_rels/slide2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7.png" /></Relationships>
</file>

<file path=ppt/slides/_rels/slide2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png" /></Relationships>
</file>

<file path=ppt/slides/_rels/slide2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9.png" /></Relationships>
</file>

<file path=ppt/slides/_rels/slide2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0.png" /></Relationships>
</file>

<file path=ppt/slides/_rels/slide2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1.png" /></Relationships>
</file>

<file path=ppt/slides/_rels/slide2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2.png" /></Relationships>
</file>

<file path=ppt/slides/_rels/slide2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3.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23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5.png" /></Relationships>
</file>

<file path=ppt/slides/_rels/slide2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6.png" /></Relationships>
</file>

<file path=ppt/slides/_rels/slide2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7.png" /></Relationships>
</file>

<file path=ppt/slides/_rels/slide2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8.png" /></Relationships>
</file>

<file path=ppt/slides/_rels/slide2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9.png" /></Relationships>
</file>

<file path=ppt/slides/_rels/slide2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0.png" /></Relationships>
</file>

<file path=ppt/slides/_rels/slide28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1.png" /></Relationships>
</file>

<file path=ppt/slides/_rels/slide2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3.png" /></Relationships>
</file>

<file path=ppt/slides/_rels/slide29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4.png" /></Relationships>
</file>

<file path=ppt/slides/_rels/slide29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5.png" /></Relationships>
</file>

<file path=ppt/slides/_rels/slide29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6.png" /></Relationships>
</file>

<file path=ppt/slides/_rels/slide30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7.png" /></Relationships>
</file>

<file path=ppt/slides/_rels/slide30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8.png" /></Relationships>
</file>

<file path=ppt/slides/_rels/slide30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9.png" /></Relationships>
</file>

<file path=ppt/slides/_rels/slide30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0.png" /></Relationships>
</file>

<file path=ppt/slides/_rels/slide30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1.png" /></Relationships>
</file>

<file path=ppt/slides/_rels/slide30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2.png" /></Relationships>
</file>

<file path=ppt/slides/_rels/slide30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3.png" /></Relationships>
</file>

<file path=ppt/slides/_rels/slide3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4.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5.png" /></Relationships>
</file>

<file path=ppt/slides/_rels/slide3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6.png" /></Relationships>
</file>

<file path=ppt/slides/_rels/slide3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6.png" /></Relationships>
</file>

<file path=ppt/slides/_rels/slide3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7.png" /></Relationships>
</file>

<file path=ppt/slides/_rels/slide3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8.png" /></Relationships>
</file>

<file path=ppt/slides/_rels/slide3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9.png" /></Relationships>
</file>

<file path=ppt/slides/_rels/slide3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9.png" /></Relationships>
</file>

<file path=ppt/slides/_rels/slide3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0.png" /></Relationships>
</file>

<file path=ppt/slides/_rels/slide35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1.png" /></Relationships>
</file>

<file path=ppt/slides/_rels/slide3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2.png" /></Relationships>
</file>

<file path=ppt/slides/_rels/slide3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3.png" /></Relationships>
</file>

<file path=ppt/slides/_rels/slide3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4.png" /></Relationships>
</file>

<file path=ppt/slides/_rels/slide3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5.png" /></Relationships>
</file>

<file path=ppt/slides/_rels/slide3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6.png" /></Relationships>
</file>

<file path=ppt/slides/_rels/slide3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7.png" /></Relationships>
</file>

<file path=ppt/slides/_rels/slide3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8.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9.png" /></Relationships>
</file>

<file path=ppt/slides/_rels/slide3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0.png" /></Relationships>
</file>

<file path=ppt/slides/_rels/slide3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1.png" /></Relationships>
</file>

<file path=ppt/slides/_rels/slide3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isual-paradigm.com/guide/uml-unified-modeling-language/what-is-uml/" TargetMode="External" /><Relationship Id="rId3" Type="http://schemas.openxmlformats.org/officeDocument/2006/relationships/hyperlink" Target="https://www.javatpoint.com/uml" TargetMode="External" /><Relationship Id="rId4" Type="http://schemas.openxmlformats.org/officeDocument/2006/relationships/hyperlink" Target="https://www.javatpoint.com/uml-building-blocks" TargetMode="External" /><Relationship Id="rId5" Type="http://schemas.openxmlformats.org/officeDocument/2006/relationships/hyperlink" Target="https://www.javatpoint.com/uml-architecture" TargetMode="External" /><Relationship Id="rId6" Type="http://schemas.openxmlformats.org/officeDocument/2006/relationships/hyperlink" Target="https://www.javatpoint.com/uml-diagrams" TargetMode="External" /><Relationship Id="rId7" Type="http://schemas.openxmlformats.org/officeDocument/2006/relationships/hyperlink" Target="https://www.javatpoint.com/uml-relationship" TargetMode="External" /></Relationships>
</file>

<file path=ppt/slides/_rels/slide39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uml-diagrams.org/" TargetMode="External" /><Relationship Id="rId3" Type="http://schemas.openxmlformats.org/officeDocument/2006/relationships/hyperlink" Target="https://www.javatpoint.com/uml-association-vs-aggregation-vs-composition" TargetMode="External" /><Relationship Id="rId4" Type="http://schemas.openxmlformats.org/officeDocument/2006/relationships/hyperlink" Target="https://www.javatpoint.com/uml-association" TargetMode="External" /><Relationship Id="rId5" Type="http://schemas.openxmlformats.org/officeDocument/2006/relationships/hyperlink" Target="https://www.javatpoint.com/uml-dependency" TargetMode="External" /><Relationship Id="rId6" Type="http://schemas.openxmlformats.org/officeDocument/2006/relationships/hyperlink" Target="https://www.javatpoint.com/uml-generalization" TargetMode="External" /><Relationship Id="rId7" Type="http://schemas.openxmlformats.org/officeDocument/2006/relationships/hyperlink" Target="https://www.javatpoint.com/uml-realization" TargetMode="External" /><Relationship Id="rId8" Type="http://schemas.openxmlformats.org/officeDocument/2006/relationships/hyperlink" Target="https://www.javatpoint.com/uml-class-diagram" TargetMode="External" /><Relationship Id="rId9" Type="http://schemas.openxmlformats.org/officeDocument/2006/relationships/hyperlink" Target="https://www.javatpoint.com/uml-object-diagram" TargetMode="External" /></Relationships>
</file>

<file path=ppt/slides/_rels/slide39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avatpoint.com/uml-component-diagram" TargetMode="External" /><Relationship Id="rId3" Type="http://schemas.openxmlformats.org/officeDocument/2006/relationships/hyperlink" Target="https://www.javatpoint.com/uml-deployment-diagram" TargetMode="External" /><Relationship Id="rId4" Type="http://schemas.openxmlformats.org/officeDocument/2006/relationships/hyperlink" Target="https://www.javatpoint.com/uml-interaction-diagram" TargetMode="External" /><Relationship Id="rId5" Type="http://schemas.openxmlformats.org/officeDocument/2006/relationships/hyperlink" Target="https://www.javatpoint.com/uml-use-case-diagram" TargetMode="External" /><Relationship Id="rId6" Type="http://schemas.openxmlformats.org/officeDocument/2006/relationships/hyperlink" Target="https://www.javatpoint.com/uml-sequence-diagram" TargetMode="External" /></Relationships>
</file>

<file path=ppt/slides/_rels/slide3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avatpoint.com/uml-collaboration-diagram" TargetMode="External" /><Relationship Id="rId3" Type="http://schemas.openxmlformats.org/officeDocument/2006/relationships/hyperlink" Target="https://www.javatpoint.com/uml-state-machine-diagram" TargetMode="External" /><Relationship Id="rId4" Type="http://schemas.openxmlformats.org/officeDocument/2006/relationships/hyperlink" Target="https://www.javatpoint.com/uml-activity-diagram" TargetMode="External" /><Relationship Id="rId5" Type="http://schemas.openxmlformats.org/officeDocument/2006/relationships/hyperlink" Target="https://www.javatpoint.com/uml-timing-diagram" TargetMode="External" /><Relationship Id="rId6" Type="http://schemas.openxmlformats.org/officeDocument/2006/relationships/hyperlink" Target="https://www.javatpoint.com/uml-tool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8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9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CE204 Object-Oriented Programming</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UML-Unified Modelling Language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Goals of UML</a:t>
            </a:r>
          </a:p>
          <a:p>
            <a:pPr lvl="0"/>
            <a:r>
              <a:rPr/>
              <a:t>Since it is a general-purpose modeling language, it can be utilized by all the modelers.</a:t>
            </a:r>
          </a:p>
          <a:p>
            <a:pPr lvl="0"/>
            <a:r>
              <a:rPr/>
              <a:t>UML came into existence after the introduction of object-oriented concepts to systemize and consolidate the object-oriented development, due to the absence of standard methods at that time.</a:t>
            </a:r>
          </a:p>
          <a:p>
            <a:pPr lvl="0"/>
            <a:r>
              <a:rPr/>
              <a:t>The UML diagrams are made for business users, developers, ordinary people, or anyone who is looking forward to understand the system, such that the system can be software or non-software.</a:t>
            </a:r>
          </a:p>
          <a:p>
            <a:pPr lvl="0"/>
            <a:r>
              <a:rPr/>
              <a:t>Thus it can be concluded that the UML is a simple modeling approach that is used to model all the practical systems.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Relationships</a:t>
            </a:r>
          </a:p>
          <a:p>
            <a:pPr lvl="0"/>
            <a:r>
              <a:rPr b="1"/>
              <a:t>Realization</a:t>
            </a:r>
            <a:r>
              <a:rPr/>
              <a:t>:</a:t>
            </a:r>
          </a:p>
          <a:p>
            <a:pPr lvl="1"/>
            <a:r>
              <a:rPr/>
              <a:t>It is a semantic kind of relationship between two things, where one defines the behavior to be carried out, and the other one implements the mentioned behavior.</a:t>
            </a:r>
          </a:p>
          <a:p>
            <a:pPr lvl="1"/>
            <a:r>
              <a:rPr/>
              <a:t>It exists in interfaces.</a:t>
            </a:r>
          </a:p>
          <a:p>
            <a:pPr lvl="1"/>
            <a:r>
              <a:rPr/>
              <a:t>It is denoted by a dotted line with an empty arrowhead at one side.</a:t>
            </a:r>
          </a:p>
          <a:p>
            <a:pPr lvl="1" indent="0" marL="457200">
              <a:buNone/>
            </a:pPr>
            <a:r>
              <a:rPr/>
              <a:t>bg right:30% h:70px</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Diagrams</a:t>
            </a:r>
          </a:p>
          <a:p>
            <a:pPr lvl="0"/>
            <a:r>
              <a:rPr/>
              <a:t>The diagrams are the graphical implementation of the models that incorporate symbols and text.</a:t>
            </a:r>
          </a:p>
          <a:p>
            <a:pPr lvl="0"/>
            <a:r>
              <a:rPr/>
              <a:t>Each symbol has a different meaning in the context of the UML diagram.</a:t>
            </a:r>
          </a:p>
          <a:p>
            <a:pPr lvl="0"/>
            <a:r>
              <a:rPr/>
              <a:t>There are thirteen different types of UML diagrams that are available in UML 2.0, such that each diagram has its own set of a symbol.</a:t>
            </a:r>
          </a:p>
          <a:p>
            <a:pPr lvl="0"/>
            <a:r>
              <a:rPr/>
              <a:t>And each diagram manifests a different dimension, perspective, and view of the system.</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Diagrams</a:t>
            </a:r>
          </a:p>
          <a:p>
            <a:pPr lvl="0"/>
            <a:r>
              <a:rPr/>
              <a:t>UML diagrams are classified into three categories that are given below:</a:t>
            </a:r>
          </a:p>
          <a:p>
            <a:pPr lvl="1"/>
            <a:r>
              <a:rPr b="1"/>
              <a:t>Structural Diagram</a:t>
            </a:r>
          </a:p>
          <a:p>
            <a:pPr lvl="1"/>
            <a:r>
              <a:rPr b="1"/>
              <a:t>Behavioral Diagram</a:t>
            </a:r>
          </a:p>
          <a:p>
            <a:pPr lvl="1"/>
            <a:r>
              <a:rPr b="1"/>
              <a:t>Interaction Diagram</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Diagrams</a:t>
            </a:r>
          </a:p>
          <a:p>
            <a:pPr lvl="0"/>
            <a:r>
              <a:rPr b="1"/>
              <a:t>Structural Diagram</a:t>
            </a:r>
            <a:r>
              <a:rPr/>
              <a:t>:</a:t>
            </a:r>
          </a:p>
          <a:p>
            <a:pPr lvl="1"/>
            <a:r>
              <a:rPr/>
              <a:t>It represents the static view of a system by portraying the structure of a system.</a:t>
            </a:r>
          </a:p>
          <a:p>
            <a:pPr lvl="1"/>
            <a:r>
              <a:rPr/>
              <a:t>It shows several objects residing in the system. Following are the structural diagrams given below:</a:t>
            </a:r>
          </a:p>
          <a:p>
            <a:pPr lvl="2"/>
            <a:r>
              <a:rPr b="1"/>
              <a:t>Class diagram</a:t>
            </a:r>
          </a:p>
          <a:p>
            <a:pPr lvl="2"/>
            <a:r>
              <a:rPr b="1"/>
              <a:t>Object diagram</a:t>
            </a:r>
          </a:p>
          <a:p>
            <a:pPr lvl="2"/>
            <a:r>
              <a:rPr b="1"/>
              <a:t>Package diagram</a:t>
            </a:r>
          </a:p>
          <a:p>
            <a:pPr lvl="2"/>
            <a:r>
              <a:rPr b="1"/>
              <a:t>Component diagram</a:t>
            </a:r>
          </a:p>
          <a:p>
            <a:pPr lvl="2"/>
            <a:r>
              <a:rPr b="1"/>
              <a:t>Deployment diagram</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Diagrams</a:t>
            </a:r>
          </a:p>
          <a:p>
            <a:pPr lvl="0"/>
            <a:r>
              <a:rPr b="1"/>
              <a:t>Behavioral Diagram</a:t>
            </a:r>
            <a:r>
              <a:rPr/>
              <a:t>:</a:t>
            </a:r>
          </a:p>
          <a:p>
            <a:pPr lvl="1"/>
            <a:r>
              <a:rPr/>
              <a:t>It depicts the behavioral features of a system.</a:t>
            </a:r>
          </a:p>
          <a:p>
            <a:pPr lvl="1"/>
            <a:r>
              <a:rPr/>
              <a:t>It deals with dynamic parts of the system.</a:t>
            </a:r>
          </a:p>
          <a:p>
            <a:pPr lvl="1"/>
            <a:r>
              <a:rPr/>
              <a:t>It encompasses the following diagrams:</a:t>
            </a:r>
          </a:p>
          <a:p>
            <a:pPr lvl="2"/>
            <a:r>
              <a:rPr b="1"/>
              <a:t>Activity diagram</a:t>
            </a:r>
          </a:p>
          <a:p>
            <a:pPr lvl="2"/>
            <a:r>
              <a:rPr b="1"/>
              <a:t>State machine diagram</a:t>
            </a:r>
          </a:p>
          <a:p>
            <a:pPr lvl="2"/>
            <a:r>
              <a:rPr b="1"/>
              <a:t>Use case diagram</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Diagrams</a:t>
            </a:r>
          </a:p>
          <a:p>
            <a:pPr lvl="0"/>
            <a:r>
              <a:rPr b="1"/>
              <a:t>Interaction diagram</a:t>
            </a:r>
            <a:r>
              <a:rPr/>
              <a:t>:</a:t>
            </a:r>
          </a:p>
          <a:p>
            <a:pPr lvl="1"/>
            <a:r>
              <a:rPr/>
              <a:t>It is a subset of behavioral diagrams.</a:t>
            </a:r>
          </a:p>
          <a:p>
            <a:pPr lvl="1"/>
            <a:r>
              <a:rPr/>
              <a:t>It depicts the interaction between two objects and the data flow between them.</a:t>
            </a:r>
          </a:p>
          <a:p>
            <a:pPr lvl="1"/>
            <a:r>
              <a:rPr/>
              <a:t>Following are the several interaction diagrams in UML:</a:t>
            </a:r>
          </a:p>
          <a:p>
            <a:pPr lvl="2"/>
            <a:r>
              <a:rPr b="1"/>
              <a:t>Timing diagram</a:t>
            </a:r>
          </a:p>
          <a:p>
            <a:pPr lvl="2"/>
            <a:r>
              <a:rPr b="1"/>
              <a:t>Sequence diagram</a:t>
            </a:r>
          </a:p>
          <a:p>
            <a:pPr lvl="2"/>
            <a:r>
              <a:rPr b="1"/>
              <a:t>Collaboration diagram</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Architecture</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Software architecture is all about how a software system is built at its highest level.</a:t>
            </a:r>
          </a:p>
          <a:p>
            <a:pPr lvl="0"/>
            <a:r>
              <a:rPr/>
              <a:t>It is needed to think big from multiple perspectives with quality and design in mind. The software team is tied to many practical concerns, such as:</a:t>
            </a:r>
          </a:p>
          <a:p>
            <a:pPr lvl="1"/>
            <a:r>
              <a:rPr/>
              <a:t>The structure of the development team.</a:t>
            </a:r>
          </a:p>
          <a:p>
            <a:pPr lvl="1"/>
            <a:r>
              <a:rPr/>
              <a:t>The needs of the business.</a:t>
            </a:r>
          </a:p>
          <a:p>
            <a:pPr lvl="1"/>
            <a:r>
              <a:rPr/>
              <a:t>Development cycle.</a:t>
            </a:r>
          </a:p>
          <a:p>
            <a:pPr lvl="1"/>
            <a:r>
              <a:rPr/>
              <a:t>The intent of the structure itself.</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Software architecture provides a basic design of a complete software system.</a:t>
            </a:r>
          </a:p>
          <a:p>
            <a:pPr lvl="0"/>
            <a:r>
              <a:rPr/>
              <a:t>It defines the elements included in the system, the functions each element has, and how each element relates to one another.</a:t>
            </a:r>
          </a:p>
          <a:p>
            <a:pPr lvl="1"/>
            <a:r>
              <a:rPr/>
              <a:t>In short, it is a big picture or overall structure of the whole system,</a:t>
            </a:r>
          </a:p>
          <a:p>
            <a:pPr lvl="2"/>
            <a:r>
              <a:rPr/>
              <a:t>how everything works together</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To form an architecture, the software architect will take several factors into consideration:</a:t>
            </a:r>
          </a:p>
          <a:p>
            <a:pPr lvl="1"/>
            <a:r>
              <a:rPr/>
              <a:t>What will the system be used for?</a:t>
            </a:r>
          </a:p>
          <a:p>
            <a:pPr lvl="1"/>
            <a:r>
              <a:rPr/>
              <a:t>Who will be using the system?</a:t>
            </a:r>
          </a:p>
          <a:p>
            <a:pPr lvl="1"/>
            <a:r>
              <a:rPr/>
              <a:t>What quality matters to them?</a:t>
            </a:r>
          </a:p>
          <a:p>
            <a:pPr lvl="1"/>
            <a:r>
              <a:rPr/>
              <a:t>Where will the system run?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Characteristics of UML</a:t>
            </a:r>
          </a:p>
          <a:p>
            <a:pPr lvl="0"/>
            <a:r>
              <a:rPr/>
              <a:t>The UML has the following features:</a:t>
            </a:r>
          </a:p>
          <a:p>
            <a:pPr lvl="1"/>
            <a:r>
              <a:rPr/>
              <a:t>It is a generalized modeling language.</a:t>
            </a:r>
          </a:p>
          <a:p>
            <a:pPr lvl="1"/>
            <a:r>
              <a:rPr/>
              <a:t>It is distinct from other programming languages like C++, Python, etc.</a:t>
            </a:r>
          </a:p>
          <a:p>
            <a:pPr lvl="1"/>
            <a:r>
              <a:rPr/>
              <a:t>It is interrelated to object-oriented analysis and design.</a:t>
            </a:r>
          </a:p>
          <a:p>
            <a:pPr lvl="1"/>
            <a:r>
              <a:rPr/>
              <a:t>It is used to visualize the workflow of the system.</a:t>
            </a:r>
          </a:p>
          <a:p>
            <a:pPr lvl="1"/>
            <a:r>
              <a:rPr/>
              <a:t>It is a pictorial language, used to generate powerful modeling artifacts.</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The architect plans the structure of the system to meet the needs like these.</a:t>
            </a:r>
          </a:p>
          <a:p>
            <a:pPr lvl="0"/>
            <a:r>
              <a:rPr/>
              <a:t>It is essential to have proper software architecture, mainly for a large software system.</a:t>
            </a:r>
          </a:p>
          <a:p>
            <a:pPr lvl="0"/>
            <a:r>
              <a:rPr/>
              <a:t>Having a clear design of a complete system as a starting point provides a solid basis for developers to follow</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Each developer will know what needs to be implemented and how things relate to meet the desired needs efficiently.</a:t>
            </a:r>
          </a:p>
          <a:p>
            <a:pPr lvl="0"/>
            <a:r>
              <a:rPr/>
              <a:t>One of the main advantages of software architecture is that it provides high productivity to the software team. The software development becomes more effective as it comes up with an explained structure in place to coordinate work, implement individual features, or ground discussions on potential issues.</a:t>
            </a:r>
          </a:p>
          <a:p>
            <a:pPr lvl="0"/>
            <a:r>
              <a:rPr/>
              <a:t>With a lucid architecture, it is easier to know where the key responsibilities are residing in the system and where to make changes to add new requirements or simply fixing the failures.</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a clear architecture will help to achieve quality in the software with a well-designed structure using principles like separation of concerns;</a:t>
            </a:r>
          </a:p>
          <a:p>
            <a:pPr lvl="0"/>
            <a:r>
              <a:rPr/>
              <a:t>the system becomes easier to maintain, reuse, and adapt. The software architecture is useful to people such as software developers, the project manager, the client, and the end-user.</a:t>
            </a:r>
          </a:p>
          <a:p>
            <a:pPr lvl="0"/>
            <a:r>
              <a:rPr/>
              <a:t>Each one will have different perspectives to view the system and will bring different agendas to a project. Also, it provides a collection of several views</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It can be best understood as a collection of five views:</a:t>
            </a:r>
          </a:p>
          <a:p>
            <a:pPr lvl="1"/>
            <a:r>
              <a:rPr/>
              <a:t>Use case view</a:t>
            </a:r>
          </a:p>
          <a:p>
            <a:pPr lvl="1"/>
            <a:r>
              <a:rPr/>
              <a:t>Design view</a:t>
            </a:r>
          </a:p>
          <a:p>
            <a:pPr lvl="1"/>
            <a:r>
              <a:rPr/>
              <a:t>Implementation view</a:t>
            </a:r>
          </a:p>
          <a:p>
            <a:pPr lvl="1"/>
            <a:r>
              <a:rPr/>
              <a:t>Process view</a:t>
            </a:r>
          </a:p>
          <a:p>
            <a:pPr lvl="1"/>
            <a:r>
              <a:rPr/>
              <a:t>Development view</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Architecture</a:t>
            </a:r>
          </a:p>
        </p:txBody>
      </p:sp>
      <p:pic>
        <p:nvPicPr>
          <p:cNvPr descr="fig:  assets/uml-architecture.jpg" id="0" name="Picture 1"/>
          <p:cNvPicPr>
            <a:picLocks noGrp="1" noChangeAspect="1"/>
          </p:cNvPicPr>
          <p:nvPr/>
        </p:nvPicPr>
        <p:blipFill>
          <a:blip r:embed="rId2"/>
          <a:stretch>
            <a:fillRect/>
          </a:stretch>
        </p:blipFill>
        <p:spPr bwMode="auto">
          <a:xfrm>
            <a:off x="3568700" y="812800"/>
            <a:ext cx="5105400" cy="4254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h:550px</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indent="0" marL="0">
              <a:spcBef>
                <a:spcPts val="3000"/>
              </a:spcBef>
              <a:buNone/>
            </a:pPr>
            <a:r>
              <a:rPr b="1"/>
              <a:t>Use case view</a:t>
            </a:r>
          </a:p>
          <a:p>
            <a:pPr lvl="0"/>
            <a:r>
              <a:rPr/>
              <a:t>It is a view that shows the functionality of the system as perceived by external actors.</a:t>
            </a:r>
          </a:p>
          <a:p>
            <a:pPr lvl="0"/>
            <a:r>
              <a:rPr/>
              <a:t>It reveals the requirements of the system.</a:t>
            </a:r>
          </a:p>
          <a:p>
            <a:pPr lvl="0"/>
            <a:r>
              <a:rPr/>
              <a:t>With UML, it is easy to capture the static aspects of this view in the use case diagrams, whereas it?s dynamic aspects are captured in interaction diagrams, state chart diagrams, and activity diagrams.</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indent="0" marL="0">
              <a:spcBef>
                <a:spcPts val="3000"/>
              </a:spcBef>
              <a:buNone/>
            </a:pPr>
            <a:r>
              <a:rPr b="1"/>
              <a:t>Design View</a:t>
            </a:r>
          </a:p>
          <a:p>
            <a:pPr lvl="0"/>
            <a:r>
              <a:rPr/>
              <a:t>It is a view that shows how the functionality is designed inside the system in terms of static structure and dynamic behavior.</a:t>
            </a:r>
          </a:p>
          <a:p>
            <a:pPr lvl="0"/>
            <a:r>
              <a:rPr/>
              <a:t>It captures the vocabulary of the problem space and solution space.</a:t>
            </a:r>
          </a:p>
          <a:p>
            <a:pPr lvl="0"/>
            <a:r>
              <a:rPr/>
              <a:t>With UML, it represents the static aspects of this view in class and object diagrams, whereas its dynamic aspects are captured in interaction diagrams, state chart diagrams, and activity diagrams.</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indent="0" marL="0">
              <a:spcBef>
                <a:spcPts val="3000"/>
              </a:spcBef>
              <a:buNone/>
            </a:pPr>
            <a:r>
              <a:rPr b="1"/>
              <a:t>Implementation View</a:t>
            </a:r>
          </a:p>
          <a:p>
            <a:pPr lvl="0"/>
            <a:r>
              <a:rPr/>
              <a:t>It is the view that represents the organization of the core components and files.</a:t>
            </a:r>
          </a:p>
          <a:p>
            <a:pPr lvl="0"/>
            <a:r>
              <a:rPr/>
              <a:t>It primarily addresses the configuration management of the system?s releases.</a:t>
            </a:r>
          </a:p>
          <a:p>
            <a:pPr lvl="0"/>
            <a:r>
              <a:rPr/>
              <a:t>With UML, its static aspects are expressed in component diagrams, and the dynamic aspects are captured in interaction diagrams, state chart diagrams, and activity diagrams.</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indent="0" marL="0">
              <a:spcBef>
                <a:spcPts val="3000"/>
              </a:spcBef>
              <a:buNone/>
            </a:pPr>
            <a:r>
              <a:rPr b="1"/>
              <a:t>Process View</a:t>
            </a:r>
          </a:p>
          <a:p>
            <a:pPr lvl="0"/>
            <a:r>
              <a:rPr/>
              <a:t>It is the view that demonstrates the concurrency of the system.</a:t>
            </a:r>
          </a:p>
          <a:p>
            <a:pPr lvl="0"/>
            <a:r>
              <a:rPr/>
              <a:t>It incorporates the threads and processes that make concurrent system and synchronized mechanisms.</a:t>
            </a:r>
          </a:p>
          <a:p>
            <a:pPr lvl="0"/>
            <a:r>
              <a:rPr/>
              <a:t>It primarily addresses the system’s scalability, throughput, and performance.</a:t>
            </a:r>
          </a:p>
          <a:p>
            <a:pPr lvl="0"/>
            <a:r>
              <a:rPr/>
              <a:t>Its static and dynamic aspects are expressed the same way as the design view but focus more on the active classes that represent these threads and processes.</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indent="0" marL="0">
              <a:spcBef>
                <a:spcPts val="3000"/>
              </a:spcBef>
              <a:buNone/>
            </a:pPr>
            <a:r>
              <a:rPr b="1"/>
              <a:t>Deployment View</a:t>
            </a:r>
          </a:p>
          <a:p>
            <a:pPr lvl="0"/>
            <a:r>
              <a:rPr/>
              <a:t>It is the view that shows the deployment of the system in terms of physical architecture.</a:t>
            </a:r>
          </a:p>
          <a:p>
            <a:pPr lvl="0"/>
            <a:r>
              <a:rPr/>
              <a:t>It includes the nodes, which form the system hardware topology where the system will be executed.</a:t>
            </a:r>
          </a:p>
          <a:p>
            <a:pPr lvl="0"/>
            <a:r>
              <a:rPr/>
              <a:t>It primarily addresses the distribution, delivery, and installation of the parts that build the physical system.</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Conceptual Modeling</a:t>
            </a:r>
          </a:p>
          <a:p>
            <a:pPr lvl="0"/>
            <a:r>
              <a:rPr/>
              <a:t>Before moving ahead with the concept of UML, we should first understand the basics of the conceptual model.</a:t>
            </a:r>
          </a:p>
          <a:p>
            <a:pPr lvl="0"/>
            <a:r>
              <a:rPr/>
              <a:t>A conceptual model is composed of several interrelated concepts. It makes it easy to understand the objects and how they interact with each other. This is the first step before drawing UML diagrams.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Diagrams Overview</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Diagrams Overview</a:t>
            </a:r>
          </a:p>
          <a:p>
            <a:pPr lvl="0"/>
            <a:r>
              <a:rPr/>
              <a:t>The UML diagrams are categorized into</a:t>
            </a:r>
          </a:p>
          <a:p>
            <a:pPr lvl="1"/>
            <a:r>
              <a:rPr b="1"/>
              <a:t>structural diagrams</a:t>
            </a:r>
            <a:r>
              <a:rPr/>
              <a:t>,</a:t>
            </a:r>
          </a:p>
          <a:p>
            <a:pPr lvl="1"/>
            <a:r>
              <a:rPr b="1"/>
              <a:t>behavioral diagrams</a:t>
            </a:r>
            <a:r>
              <a:rPr/>
              <a:t>, and also</a:t>
            </a:r>
          </a:p>
          <a:p>
            <a:pPr lvl="1"/>
            <a:r>
              <a:rPr b="1"/>
              <a:t>interaction overview diagrams</a:t>
            </a:r>
            <a:r>
              <a:rPr/>
              <a:t>.</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Diagrams Overview</a:t>
            </a:r>
          </a:p>
        </p:txBody>
      </p:sp>
      <p:pic>
        <p:nvPicPr>
          <p:cNvPr descr="fig:  assets/uml-diagrams.png" id="0" name="Picture 1"/>
          <p:cNvPicPr>
            <a:picLocks noGrp="1" noChangeAspect="1"/>
          </p:cNvPicPr>
          <p:nvPr/>
        </p:nvPicPr>
        <p:blipFill>
          <a:blip r:embed="rId2"/>
          <a:stretch>
            <a:fillRect/>
          </a:stretch>
        </p:blipFill>
        <p:spPr bwMode="auto">
          <a:xfrm>
            <a:off x="3568700" y="749300"/>
            <a:ext cx="5105400" cy="4368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a:t>Structural diagrams depict a static view or structure of a system. It is widely used in the documentation of software architecture. It embraces class diagrams, composite structure diagrams, component diagrams, deployment diagrams, object diagrams, and package diagrams. It presents an outline for the system. It stresses the elements to be present that are to be modeled.</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b="1"/>
              <a:t>Class Diagram</a:t>
            </a:r>
            <a:r>
              <a:rPr/>
              <a:t>:</a:t>
            </a:r>
          </a:p>
          <a:p>
            <a:pPr lvl="0"/>
            <a:r>
              <a:rPr/>
              <a:t>Class diagrams are one of the most widely used diagrams. It is the backbone of all the object-oriented software systems.</a:t>
            </a:r>
          </a:p>
          <a:p>
            <a:pPr lvl="0"/>
            <a:r>
              <a:rPr/>
              <a:t>It depicts the static structure of the system.</a:t>
            </a:r>
          </a:p>
          <a:p>
            <a:pPr lvl="0"/>
            <a:r>
              <a:rPr/>
              <a:t>It displays the system’s class, attributes, and methods.</a:t>
            </a:r>
          </a:p>
          <a:p>
            <a:pPr lvl="0"/>
            <a:r>
              <a:rPr/>
              <a:t>It is helpful in recognizing the relation between different objects as well as classes.</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b="1"/>
              <a:t>Composite Structure Diagram</a:t>
            </a:r>
            <a:r>
              <a:rPr/>
              <a:t>:</a:t>
            </a:r>
          </a:p>
          <a:p>
            <a:pPr lvl="0"/>
            <a:r>
              <a:rPr/>
              <a:t>The composite structure diagrams show parts within the class.</a:t>
            </a:r>
          </a:p>
          <a:p>
            <a:pPr lvl="0"/>
            <a:r>
              <a:rPr/>
              <a:t>It displays the relationship between the parts and their configuration that ascertain the behavior of the class.</a:t>
            </a:r>
          </a:p>
          <a:p>
            <a:pPr lvl="0"/>
            <a:r>
              <a:rPr/>
              <a:t>It makes full use of ports, parts, and connectors to portray the internal structure of a structured classifier.</a:t>
            </a:r>
          </a:p>
          <a:p>
            <a:pPr lvl="0"/>
            <a:r>
              <a:rPr/>
              <a:t>It is similar to class diagrams, just the fact it represents individual parts in a detailed manner when compared with class diagrams.</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b="1"/>
              <a:t>Object Diagram</a:t>
            </a:r>
            <a:r>
              <a:rPr/>
              <a:t>:</a:t>
            </a:r>
          </a:p>
          <a:p>
            <a:pPr lvl="0"/>
            <a:r>
              <a:rPr/>
              <a:t>It describes the static structure of a system at a particular point in time.</a:t>
            </a:r>
          </a:p>
          <a:p>
            <a:pPr lvl="0"/>
            <a:r>
              <a:rPr/>
              <a:t>It can be used to test the accuracy of class diagrams.</a:t>
            </a:r>
          </a:p>
          <a:p>
            <a:pPr lvl="0"/>
            <a:r>
              <a:rPr/>
              <a:t>It represents distinct instances of classes and the relationship between them at a time.</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b="1"/>
              <a:t>Component Diagram</a:t>
            </a:r>
            <a:r>
              <a:rPr/>
              <a:t>:</a:t>
            </a:r>
          </a:p>
          <a:p>
            <a:pPr lvl="0"/>
            <a:r>
              <a:rPr/>
              <a:t>It portrays the organization of the physical components within the system.</a:t>
            </a:r>
          </a:p>
          <a:p>
            <a:pPr lvl="0"/>
            <a:r>
              <a:rPr/>
              <a:t>It is used for modeling execution details.</a:t>
            </a:r>
          </a:p>
          <a:p>
            <a:pPr lvl="0"/>
            <a:r>
              <a:rPr/>
              <a:t>It determines whether the desired functional requirements have been considered by the planned development or not, as it depicts the structural relationships between the elements of a software system.</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b="1"/>
              <a:t>Deployment Diagram</a:t>
            </a:r>
            <a:r>
              <a:rPr/>
              <a:t>:</a:t>
            </a:r>
          </a:p>
          <a:p>
            <a:pPr lvl="0"/>
            <a:r>
              <a:rPr/>
              <a:t>It presents the system’s software and its hardware by telling what the existing physical components are and what software components are running on them.</a:t>
            </a:r>
          </a:p>
          <a:p>
            <a:pPr lvl="0"/>
            <a:r>
              <a:rPr/>
              <a:t>It produces information about system software.</a:t>
            </a:r>
          </a:p>
          <a:p>
            <a:pPr lvl="0"/>
            <a:r>
              <a:rPr/>
              <a:t>It is incorporated whenever software is used, distributed, or deployed across multiple machines with dissimilar configurations.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b="1"/>
              <a:t>Package Diagram</a:t>
            </a:r>
            <a:r>
              <a:rPr/>
              <a:t>:</a:t>
            </a:r>
          </a:p>
          <a:p>
            <a:pPr lvl="0"/>
            <a:r>
              <a:rPr/>
              <a:t>It is used to illustrate how the packages and their elements are organized.</a:t>
            </a:r>
          </a:p>
          <a:p>
            <a:pPr lvl="0"/>
            <a:r>
              <a:rPr/>
              <a:t>It shows the dependencies between distinct packages.</a:t>
            </a:r>
          </a:p>
          <a:p>
            <a:pPr lvl="0"/>
            <a:r>
              <a:rPr/>
              <a:t>It manages UML diagrams by making it easily understandable.</a:t>
            </a:r>
          </a:p>
          <a:p>
            <a:pPr lvl="0"/>
            <a:r>
              <a:rPr/>
              <a:t>It is used for organizing the class and use case diagrams.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Conceptual Modeling</a:t>
            </a:r>
          </a:p>
          <a:p>
            <a:pPr lvl="0"/>
            <a:r>
              <a:rPr/>
              <a:t>Following are some object-oriented concepts that are needed to begin with UML:</a:t>
            </a:r>
          </a:p>
          <a:p>
            <a:pPr lvl="1"/>
            <a:r>
              <a:rPr b="1"/>
              <a:t>Object</a:t>
            </a:r>
            <a:r>
              <a:rPr/>
              <a:t>: An object is a real world entity. There are many objects present within a single system. It is a fundamental building block of UML.</a:t>
            </a:r>
          </a:p>
          <a:p>
            <a:pPr lvl="1"/>
            <a:r>
              <a:rPr b="1"/>
              <a:t>Class</a:t>
            </a:r>
            <a:r>
              <a:rPr/>
              <a:t>: A class is a software blueprint for objects, which means that it defines the variables and methods common to all the objects of a particular type.</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Behavioral Diagrams</a:t>
            </a:r>
          </a:p>
          <a:p>
            <a:pPr lvl="0"/>
            <a:r>
              <a:rPr/>
              <a:t>Behavioral diagrams portray a dynamic view of a system or the behavior of a system, which describes the functioning of the system.</a:t>
            </a:r>
          </a:p>
          <a:p>
            <a:pPr lvl="0"/>
            <a:r>
              <a:rPr/>
              <a:t>It includes use case diagrams, state diagrams, and activity diagrams.</a:t>
            </a:r>
          </a:p>
          <a:p>
            <a:pPr lvl="0"/>
            <a:r>
              <a:rPr/>
              <a:t>It defines the interaction within the system.</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Behavioral Diagrams</a:t>
            </a:r>
          </a:p>
          <a:p>
            <a:pPr lvl="0" indent="0" marL="0">
              <a:buNone/>
            </a:pPr>
            <a:r>
              <a:rPr b="1"/>
              <a:t>State Machine Diagram</a:t>
            </a:r>
            <a:r>
              <a:rPr/>
              <a:t>:</a:t>
            </a:r>
          </a:p>
          <a:p>
            <a:pPr lvl="0"/>
            <a:r>
              <a:rPr/>
              <a:t>It is a behavioral diagram.</a:t>
            </a:r>
          </a:p>
          <a:p>
            <a:pPr lvl="0"/>
            <a:r>
              <a:rPr/>
              <a:t>it portrays the system’s behavior utilizing finite state transitions.</a:t>
            </a:r>
          </a:p>
          <a:p>
            <a:pPr lvl="0"/>
            <a:r>
              <a:rPr/>
              <a:t>It is also known as the State-charts diagram.</a:t>
            </a:r>
          </a:p>
          <a:p>
            <a:pPr lvl="0"/>
            <a:r>
              <a:rPr/>
              <a:t>It models the dynamic behavior of a class in response to external stimuli.</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Behavioral Diagrams</a:t>
            </a:r>
          </a:p>
          <a:p>
            <a:pPr lvl="0" indent="0" marL="0">
              <a:buNone/>
            </a:pPr>
            <a:r>
              <a:rPr b="1"/>
              <a:t>Activity Diagram</a:t>
            </a:r>
            <a:r>
              <a:rPr/>
              <a:t>:</a:t>
            </a:r>
          </a:p>
          <a:p>
            <a:pPr lvl="0"/>
            <a:r>
              <a:rPr/>
              <a:t>It models the flow of control from one activity to the other.</a:t>
            </a:r>
          </a:p>
          <a:p>
            <a:pPr lvl="0"/>
            <a:r>
              <a:rPr/>
              <a:t>With the help of an activity diagram, we can model sequential and concurrent activities.</a:t>
            </a:r>
          </a:p>
          <a:p>
            <a:pPr lvl="0"/>
            <a:r>
              <a:rPr/>
              <a:t>It visually depicts the workflow as well as what causes an event to occur.</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Behavioral Diagrams</a:t>
            </a:r>
          </a:p>
          <a:p>
            <a:pPr lvl="0" indent="0" marL="0">
              <a:buNone/>
            </a:pPr>
            <a:r>
              <a:rPr b="1"/>
              <a:t>Use Case Diagram</a:t>
            </a:r>
            <a:r>
              <a:rPr/>
              <a:t>:</a:t>
            </a:r>
          </a:p>
          <a:p>
            <a:pPr lvl="0"/>
            <a:r>
              <a:rPr/>
              <a:t>It represents the functionality of a system by utilizing actors and use cases.</a:t>
            </a:r>
          </a:p>
          <a:p>
            <a:pPr lvl="0"/>
            <a:r>
              <a:rPr/>
              <a:t>It encapsulates the functional requirement of a system and its association with actors.</a:t>
            </a:r>
          </a:p>
          <a:p>
            <a:pPr lvl="0"/>
            <a:r>
              <a:rPr/>
              <a:t>It portrays the use case view of a system.</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Interaction Diagrams</a:t>
            </a:r>
          </a:p>
          <a:p>
            <a:pPr lvl="0"/>
            <a:r>
              <a:rPr/>
              <a:t>Interaction diagrams are a subclass of behavioral diagrams that give emphasis to object interactions and also depicts the flow between various use case elements of a system.</a:t>
            </a:r>
          </a:p>
          <a:p>
            <a:pPr lvl="0"/>
            <a:r>
              <a:rPr/>
              <a:t>In simple words, it shows how objects interact with each other and how the data flows within them.</a:t>
            </a:r>
          </a:p>
          <a:p>
            <a:pPr lvl="0"/>
            <a:r>
              <a:rPr/>
              <a:t>It consists of communication, interaction overview, sequence, and timing diagrams</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Interaction Diagrams</a:t>
            </a:r>
          </a:p>
          <a:p>
            <a:pPr lvl="0" indent="0" marL="0">
              <a:buNone/>
            </a:pPr>
            <a:r>
              <a:rPr b="1"/>
              <a:t>Sequence Diagram</a:t>
            </a:r>
            <a:r>
              <a:rPr/>
              <a:t>:</a:t>
            </a:r>
          </a:p>
          <a:p>
            <a:pPr lvl="0"/>
            <a:r>
              <a:rPr/>
              <a:t>It shows the interactions between the objects in terms of messages exchanged over time.</a:t>
            </a:r>
          </a:p>
          <a:p>
            <a:pPr lvl="0"/>
            <a:r>
              <a:rPr/>
              <a:t>It delineates in what order and how the object functions are in a system.</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Interaction Diagrams</a:t>
            </a:r>
          </a:p>
          <a:p>
            <a:pPr lvl="0" indent="0" marL="0">
              <a:buNone/>
            </a:pPr>
            <a:r>
              <a:rPr b="1"/>
              <a:t>Communication Diagram</a:t>
            </a:r>
            <a:r>
              <a:rPr/>
              <a:t>:</a:t>
            </a:r>
          </a:p>
          <a:p>
            <a:pPr lvl="0"/>
            <a:r>
              <a:rPr/>
              <a:t>It shows the interchange of sequence messages between the objects.</a:t>
            </a:r>
          </a:p>
          <a:p>
            <a:pPr lvl="0"/>
            <a:r>
              <a:rPr/>
              <a:t>It focuses on objects and their relations.</a:t>
            </a:r>
          </a:p>
          <a:p>
            <a:pPr lvl="0"/>
            <a:r>
              <a:rPr/>
              <a:t>It describes the static and dynamic behavior of a system.</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Interaction Diagrams</a:t>
            </a:r>
          </a:p>
          <a:p>
            <a:pPr lvl="0" indent="0" marL="0">
              <a:buNone/>
            </a:pPr>
            <a:r>
              <a:rPr b="1"/>
              <a:t>Timing Diagram</a:t>
            </a:r>
            <a:r>
              <a:rPr/>
              <a:t>:</a:t>
            </a:r>
          </a:p>
          <a:p>
            <a:pPr lvl="0"/>
            <a:r>
              <a:rPr/>
              <a:t>It is a special kind of sequence diagram used to depict the object’s behavior over a specific period of time.</a:t>
            </a:r>
          </a:p>
          <a:p>
            <a:pPr lvl="0"/>
            <a:r>
              <a:rPr/>
              <a:t>It governs the change in state and object behavior by showing the time and duration constraints.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Interaction Diagrams</a:t>
            </a:r>
          </a:p>
          <a:p>
            <a:pPr lvl="0" indent="0" marL="0">
              <a:buNone/>
            </a:pPr>
            <a:r>
              <a:rPr b="1"/>
              <a:t>Interaction Overview diagram</a:t>
            </a:r>
            <a:r>
              <a:rPr/>
              <a:t>:</a:t>
            </a:r>
          </a:p>
          <a:p>
            <a:pPr lvl="0"/>
            <a:r>
              <a:rPr/>
              <a:t>It is a mixture of activity and sequence diagram that depicts a sequence of actions to simplify the complex interactions into simple interactions.</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Relationship</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Conceptual Modeling</a:t>
            </a:r>
          </a:p>
          <a:p>
            <a:pPr lvl="0"/>
            <a:r>
              <a:rPr b="1"/>
              <a:t>Abstraction</a:t>
            </a:r>
            <a:r>
              <a:rPr/>
              <a:t>: Abstraction is the process of portraying the essential characteristics of an object to the users while hiding the irrelevant information. Basically, it is used to envision the functioning of an object.</a:t>
            </a:r>
          </a:p>
          <a:p>
            <a:pPr lvl="0"/>
            <a:r>
              <a:rPr b="1"/>
              <a:t>Inheritance</a:t>
            </a:r>
            <a:r>
              <a:rPr/>
              <a:t>: Inheritance is the process of deriving a new class from the existing ones.</a:t>
            </a:r>
          </a:p>
          <a:p>
            <a:pPr lvl="0"/>
            <a:r>
              <a:rPr b="1"/>
              <a:t>Polymorphism</a:t>
            </a:r>
            <a:r>
              <a:rPr/>
              <a:t>: It is a mechanism of representing objects having multiple forms used for different purposes.</a:t>
            </a:r>
          </a:p>
          <a:p>
            <a:pPr lvl="0"/>
            <a:r>
              <a:rPr b="1"/>
              <a:t>Encapsulation</a:t>
            </a:r>
            <a:r>
              <a:rPr/>
              <a:t>: It binds the data and the object together as a single unit, enabling tight coupling between them.</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a:r>
              <a:rPr/>
              <a:t>Relationships depict a connection between several things, such as structural, behavioral, or grouping things in the unified modeling language.</a:t>
            </a:r>
          </a:p>
          <a:p>
            <a:pPr lvl="0"/>
            <a:r>
              <a:rPr/>
              <a:t>Since it is termed as a link, it demonstrates how things are interrelated to each other at the time of system execution.</a:t>
            </a:r>
          </a:p>
          <a:p>
            <a:pPr lvl="0"/>
            <a:r>
              <a:rPr/>
              <a:t>It constitutes four types of relationships, i.e.,</a:t>
            </a:r>
          </a:p>
          <a:p>
            <a:pPr lvl="1"/>
            <a:r>
              <a:rPr b="1"/>
              <a:t>dependency</a:t>
            </a:r>
            <a:r>
              <a:rPr/>
              <a:t>,</a:t>
            </a:r>
          </a:p>
          <a:p>
            <a:pPr lvl="1"/>
            <a:r>
              <a:rPr b="1"/>
              <a:t>association</a:t>
            </a:r>
            <a:r>
              <a:rPr/>
              <a:t>,</a:t>
            </a:r>
          </a:p>
          <a:p>
            <a:pPr lvl="1"/>
            <a:r>
              <a:rPr b="1"/>
              <a:t>generalization</a:t>
            </a:r>
            <a:r>
              <a:rPr/>
              <a:t>, and</a:t>
            </a:r>
          </a:p>
          <a:p>
            <a:pPr lvl="1"/>
            <a:r>
              <a:rPr b="1"/>
              <a:t>realization</a:t>
            </a:r>
            <a:r>
              <a:rPr/>
              <a:t>.</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Dependency</a:t>
            </a:r>
          </a:p>
          <a:p>
            <a:pPr lvl="0"/>
            <a:r>
              <a:rPr/>
              <a:t>Whenever there is a change in either the structure or the behavior of the class that affects the other class, such a relationship is termed as a dependency.</a:t>
            </a:r>
          </a:p>
          <a:p>
            <a:pPr lvl="0"/>
            <a:r>
              <a:rPr/>
              <a:t>Or, simply, we can say a class contained in other class is known as dependency.</a:t>
            </a:r>
          </a:p>
          <a:p>
            <a:pPr lvl="0"/>
            <a:r>
              <a:rPr/>
              <a:t>It is a unidirectional relationship.</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Association</a:t>
            </a:r>
          </a:p>
          <a:p>
            <a:pPr lvl="0"/>
            <a:r>
              <a:rPr/>
              <a:t>Association is a structural relationship that represents how two entities are linked or connected to each other within a system.</a:t>
            </a:r>
          </a:p>
          <a:p>
            <a:pPr lvl="0"/>
            <a:r>
              <a:rPr/>
              <a:t>It can form several types of associations, such as</a:t>
            </a:r>
          </a:p>
          <a:p>
            <a:pPr lvl="1"/>
            <a:r>
              <a:rPr b="1"/>
              <a:t>one-to-one</a:t>
            </a:r>
            <a:r>
              <a:rPr/>
              <a:t>,</a:t>
            </a:r>
          </a:p>
          <a:p>
            <a:pPr lvl="1"/>
            <a:r>
              <a:rPr b="1"/>
              <a:t>one-to-many</a:t>
            </a:r>
            <a:r>
              <a:rPr/>
              <a:t>,</a:t>
            </a:r>
          </a:p>
          <a:p>
            <a:pPr lvl="1"/>
            <a:r>
              <a:rPr b="1"/>
              <a:t>many-to-one</a:t>
            </a:r>
            <a:r>
              <a:rPr/>
              <a:t>, and</a:t>
            </a:r>
          </a:p>
          <a:p>
            <a:pPr lvl="1"/>
            <a:r>
              <a:rPr b="1"/>
              <a:t>many-to-many</a:t>
            </a:r>
            <a:r>
              <a:rPr/>
              <a:t>.</a:t>
            </a:r>
          </a:p>
          <a:p>
            <a:pPr lvl="0"/>
            <a:r>
              <a:rPr/>
              <a:t>A ternary association is one that constitutes three links.</a:t>
            </a:r>
          </a:p>
          <a:p>
            <a:pPr lvl="0"/>
            <a:r>
              <a:rPr/>
              <a:t>It portrays the static relationship between the entities of two classes.</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Association</a:t>
            </a:r>
          </a:p>
          <a:p>
            <a:pPr lvl="0"/>
            <a:r>
              <a:rPr/>
              <a:t>An association can be categorized into four types of associations, i.e.,</a:t>
            </a:r>
          </a:p>
          <a:p>
            <a:pPr lvl="1"/>
            <a:r>
              <a:rPr b="1"/>
              <a:t>bi-directional</a:t>
            </a:r>
            <a:r>
              <a:rPr/>
              <a:t>,</a:t>
            </a:r>
          </a:p>
          <a:p>
            <a:pPr lvl="1"/>
            <a:r>
              <a:rPr b="1"/>
              <a:t>unidirectional</a:t>
            </a:r>
            <a:r>
              <a:rPr/>
              <a:t>,</a:t>
            </a:r>
          </a:p>
          <a:p>
            <a:pPr lvl="1"/>
            <a:r>
              <a:rPr b="1"/>
              <a:t>aggregation</a:t>
            </a:r>
            <a:r>
              <a:rPr/>
              <a:t> (</a:t>
            </a:r>
            <a:r>
              <a:rPr b="1"/>
              <a:t>composition aggregation</a:t>
            </a:r>
            <a:r>
              <a:rPr/>
              <a:t>), and</a:t>
            </a:r>
          </a:p>
          <a:p>
            <a:pPr lvl="1"/>
            <a:r>
              <a:rPr b="1"/>
              <a:t>reflexive</a:t>
            </a:r>
            <a:r>
              <a:rPr/>
              <a:t>,</a:t>
            </a:r>
          </a:p>
          <a:p>
            <a:pPr lvl="0"/>
            <a:r>
              <a:rPr/>
              <a:t>such that an aggregation is a special form of association and</a:t>
            </a:r>
          </a:p>
          <a:p>
            <a:pPr lvl="0"/>
            <a:r>
              <a:rPr b="1"/>
              <a:t>composition</a:t>
            </a:r>
            <a:r>
              <a:rPr/>
              <a:t> is a special form of </a:t>
            </a:r>
            <a:r>
              <a:rPr b="1"/>
              <a:t>aggregation</a:t>
            </a:r>
            <a:r>
              <a:rPr/>
              <a:t>.</a:t>
            </a:r>
          </a:p>
          <a:p>
            <a:pPr lvl="0"/>
            <a:r>
              <a:rPr/>
              <a:t>The mostly used associations are </a:t>
            </a:r>
            <a:r>
              <a:rPr b="1"/>
              <a:t>unidirectional</a:t>
            </a:r>
            <a:r>
              <a:rPr/>
              <a:t> and </a:t>
            </a:r>
            <a:r>
              <a:rPr b="1"/>
              <a:t>bi-directional</a:t>
            </a:r>
            <a:r>
              <a:rPr/>
              <a:t>.</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Aggregation</a:t>
            </a:r>
          </a:p>
          <a:p>
            <a:pPr lvl="0"/>
            <a:r>
              <a:rPr/>
              <a:t>An aggregation is a special form of association.</a:t>
            </a:r>
          </a:p>
          <a:p>
            <a:pPr lvl="0"/>
            <a:r>
              <a:rPr/>
              <a:t>It portrays a part-of relationship.</a:t>
            </a:r>
          </a:p>
          <a:p>
            <a:pPr lvl="0"/>
            <a:r>
              <a:rPr/>
              <a:t>It forms a binary relationship, which means it cannot include more than two classes.</a:t>
            </a:r>
          </a:p>
          <a:p>
            <a:pPr lvl="0"/>
            <a:r>
              <a:rPr/>
              <a:t>It is also known as Has-a relationship.</a:t>
            </a:r>
          </a:p>
          <a:p>
            <a:pPr lvl="0"/>
            <a:r>
              <a:rPr/>
              <a:t>It specifies the direction of an object contained in another object.</a:t>
            </a:r>
          </a:p>
          <a:p>
            <a:pPr lvl="0"/>
            <a:r>
              <a:rPr/>
              <a:t>In aggregation, a child can exist independent of the parent.</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Composition</a:t>
            </a:r>
          </a:p>
          <a:p>
            <a:pPr lvl="0"/>
            <a:r>
              <a:rPr/>
              <a:t>In a composition relationship, the child depends on the parent.</a:t>
            </a:r>
          </a:p>
          <a:p>
            <a:pPr lvl="0"/>
            <a:r>
              <a:rPr/>
              <a:t>It forms a two-way relationship.</a:t>
            </a:r>
          </a:p>
          <a:p>
            <a:pPr lvl="0"/>
            <a:r>
              <a:rPr/>
              <a:t>It is a special case of aggregation.</a:t>
            </a:r>
          </a:p>
          <a:p>
            <a:pPr lvl="0"/>
            <a:r>
              <a:rPr/>
              <a:t>It is known as Part-of relationship.</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Relationship</a:t>
            </a:r>
          </a:p>
          <a:p>
            <a:pPr lvl="0" indent="0" marL="0">
              <a:spcBef>
                <a:spcPts val="3000"/>
              </a:spcBef>
              <a:buNone/>
            </a:pPr>
            <a:r>
              <a:rPr b="1"/>
              <a:t>Aggregation vs Composition Relationship</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Features</a:t>
                      </a:r>
                    </a:p>
                  </a:txBody>
                  <a:tcPr/>
                </a:tc>
                <a:tc>
                  <a:txBody>
                    <a:bodyPr/>
                    <a:lstStyle/>
                    <a:p>
                      <a:pPr lvl="0" indent="0" marL="0">
                        <a:buNone/>
                      </a:pPr>
                      <a:r>
                        <a:rPr/>
                        <a:t>Aggregation Relationship</a:t>
                      </a:r>
                    </a:p>
                  </a:txBody>
                  <a:tcPr/>
                </a:tc>
                <a:tc>
                  <a:txBody>
                    <a:bodyPr/>
                    <a:lstStyle/>
                    <a:p>
                      <a:pPr lvl="0" indent="0" marL="0">
                        <a:buNone/>
                      </a:pPr>
                      <a:r>
                        <a:rPr/>
                        <a:t>Composition Relationship</a:t>
                      </a:r>
                    </a:p>
                  </a:txBody>
                  <a:tcPr/>
                </a:tc>
              </a:tr>
              <a:tr h="0">
                <a:tc>
                  <a:txBody>
                    <a:bodyPr/>
                    <a:lstStyle/>
                    <a:p>
                      <a:pPr lvl="0" indent="0" marL="0">
                        <a:buNone/>
                      </a:pPr>
                      <a:r>
                        <a:rPr b="1"/>
                        <a:t>Dependency</a:t>
                      </a:r>
                    </a:p>
                  </a:txBody>
                </a:tc>
                <a:tc>
                  <a:txBody>
                    <a:bodyPr/>
                    <a:lstStyle/>
                    <a:p>
                      <a:pPr lvl="0" indent="0" marL="0">
                        <a:buNone/>
                      </a:pPr>
                      <a:r>
                        <a:rPr/>
                        <a:t>In an aggregation relationship, a child can exist independent of a parent.</a:t>
                      </a:r>
                    </a:p>
                  </a:txBody>
                </a:tc>
                <a:tc>
                  <a:txBody>
                    <a:bodyPr/>
                    <a:lstStyle/>
                    <a:p>
                      <a:pPr lvl="0" indent="0" marL="0">
                        <a:buNone/>
                      </a:pPr>
                      <a:r>
                        <a:rPr/>
                        <a:t>In a composition relationship, the child cannot exist independent of the parent.</a:t>
                      </a:r>
                    </a:p>
                  </a:txBody>
                </a:tc>
              </a:tr>
              <a:tr h="0">
                <a:tc>
                  <a:txBody>
                    <a:bodyPr/>
                    <a:lstStyle/>
                    <a:p>
                      <a:pPr lvl="0" indent="0" marL="0">
                        <a:buNone/>
                      </a:pPr>
                      <a:r>
                        <a:rPr b="1"/>
                        <a:t>Type of Relationship</a:t>
                      </a:r>
                    </a:p>
                  </a:txBody>
                </a:tc>
                <a:tc>
                  <a:txBody>
                    <a:bodyPr/>
                    <a:lstStyle/>
                    <a:p>
                      <a:pPr lvl="0" indent="0" marL="0">
                        <a:buNone/>
                      </a:pPr>
                      <a:r>
                        <a:rPr/>
                        <a:t>It constitutes a Has-a relationship.</a:t>
                      </a:r>
                    </a:p>
                  </a:txBody>
                </a:tc>
                <a:tc>
                  <a:txBody>
                    <a:bodyPr/>
                    <a:lstStyle/>
                    <a:p>
                      <a:pPr lvl="0" indent="0" marL="0">
                        <a:buNone/>
                      </a:pPr>
                      <a:r>
                        <a:rPr/>
                        <a:t>It constitutes Part-of relationship.</a:t>
                      </a:r>
                    </a:p>
                  </a:txBody>
                </a:tc>
              </a:tr>
              <a:tr h="0">
                <a:tc>
                  <a:txBody>
                    <a:bodyPr/>
                    <a:lstStyle/>
                    <a:p>
                      <a:pPr lvl="0" indent="0" marL="0">
                        <a:buNone/>
                      </a:pPr>
                      <a:r>
                        <a:rPr b="1"/>
                        <a:t>Type of Association</a:t>
                      </a:r>
                    </a:p>
                  </a:txBody>
                </a:tc>
                <a:tc>
                  <a:txBody>
                    <a:bodyPr/>
                    <a:lstStyle/>
                    <a:p>
                      <a:pPr lvl="0" indent="0" marL="0">
                        <a:buNone/>
                      </a:pPr>
                      <a:r>
                        <a:rPr/>
                        <a:t>It forms a weak association.</a:t>
                      </a:r>
                    </a:p>
                  </a:txBody>
                </a:tc>
                <a:tc>
                  <a:txBody>
                    <a:bodyPr/>
                    <a:lstStyle/>
                    <a:p>
                      <a:pPr lvl="0" indent="0" marL="0">
                        <a:buNone/>
                      </a:pPr>
                      <a:r>
                        <a:rPr/>
                        <a:t>It forms a strong association.</a:t>
                      </a:r>
                    </a:p>
                  </a:txBody>
                </a:tc>
              </a:tr>
              <a:tr h="0">
                <a:tc>
                  <a:txBody>
                    <a:bodyPr/>
                    <a:lstStyle/>
                    <a:p>
                      <a:pPr lvl="0" indent="0" marL="0">
                        <a:buNone/>
                      </a:pPr>
                      <a:r>
                        <a:rPr b="1"/>
                        <a:t>Examples</a:t>
                      </a:r>
                    </a:p>
                  </a:txBody>
                </a:tc>
                <a:tc>
                  <a:txBody>
                    <a:bodyPr/>
                    <a:lstStyle/>
                    <a:p>
                      <a:pPr lvl="0" indent="0" marL="0">
                        <a:buNone/>
                      </a:pPr>
                      <a:r>
                        <a:rPr/>
                        <a:t>A doctor has patients when the doctor gets transfer to another hospital, the patients do not accompany to a new workplace.</a:t>
                      </a:r>
                    </a:p>
                  </a:txBody>
                </a:tc>
                <a:tc>
                  <a:txBody>
                    <a:bodyPr/>
                    <a:lstStyle/>
                    <a:p>
                      <a:pPr lvl="0" indent="0" marL="0">
                        <a:buNone/>
                      </a:pPr>
                      <a:r>
                        <a:rPr/>
                        <a:t>A hospital and its wards. If the hospital is destroyed, the wards also get destroyed.</a:t>
                      </a:r>
                    </a:p>
                  </a:txBody>
                </a:tc>
              </a:tr>
            </a:tbl>
          </a:graphicData>
        </a:graphic>
      </p:graphicFrame>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Generalization</a:t>
            </a:r>
          </a:p>
          <a:p>
            <a:pPr lvl="0"/>
            <a:r>
              <a:rPr/>
              <a:t>The generalization relationship implements the object-oriented concept called inheritance or is-a relationship.</a:t>
            </a:r>
          </a:p>
          <a:p>
            <a:pPr lvl="0"/>
            <a:r>
              <a:rPr/>
              <a:t>It exists between two objects (things or entities), such that one entity is a parent (superclass or base class), and the other one is a child (subclass or derived class</a:t>
            </a:r>
          </a:p>
          <a:p>
            <a:pPr lvl="0"/>
            <a:r>
              <a:rPr/>
              <a:t>These are represented in terms of inheritance.</a:t>
            </a:r>
          </a:p>
          <a:p>
            <a:pPr lvl="0"/>
            <a:r>
              <a:rPr/>
              <a:t>Any child can access, update, or inherit the functionality, structure, and behavior of the parent.</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Realization</a:t>
            </a:r>
          </a:p>
          <a:p>
            <a:pPr lvl="0"/>
            <a:r>
              <a:rPr/>
              <a:t>It is a kind of relationship in which one thing specifies the behavior or a responsibility to be carried out, and the other thing carries out that behavior.</a:t>
            </a:r>
          </a:p>
          <a:p>
            <a:pPr lvl="0"/>
            <a:r>
              <a:rPr/>
              <a:t>It can be represented on a class diagram or component diagrams.</a:t>
            </a:r>
          </a:p>
          <a:p>
            <a:pPr lvl="0"/>
            <a:r>
              <a:rPr/>
              <a:t>The realization relationship is constituted between interfaces, classes, packages, and components to link a client element to the supplier element.</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Association vs. Aggregation vs. Composition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OO Analysis and Design</a:t>
            </a:r>
          </a:p>
          <a:p>
            <a:pPr lvl="0"/>
            <a:r>
              <a:rPr/>
              <a:t>OO is an analysis of objects, and design means combining those identified objects.</a:t>
            </a:r>
          </a:p>
          <a:p>
            <a:pPr lvl="0"/>
            <a:r>
              <a:rPr/>
              <a:t>So, the main purpose of OO analysis is identifying the objects for designing a system.</a:t>
            </a:r>
          </a:p>
          <a:p>
            <a:pPr lvl="0"/>
            <a:r>
              <a:rPr/>
              <a:t>The analysis can also be done for an existing system.</a:t>
            </a:r>
          </a:p>
          <a:p>
            <a:pPr lvl="0"/>
            <a:r>
              <a:rPr/>
              <a:t>The analysis can be more efficient if we can identify the objects. Once we have identified the objects, their relationships are then identified, and the design is also produced.</a:t>
            </a: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 vs. Aggregation vs. Composition</a:t>
            </a:r>
          </a:p>
          <a:p>
            <a:pPr lvl="0"/>
            <a:r>
              <a:rPr/>
              <a:t>In UML diagrams, relationships are used to link several things. It is a connection between structural, behavioral, or grouping things. Following are the standard UML relationships enlisted below:</a:t>
            </a:r>
          </a:p>
          <a:p>
            <a:pPr lvl="1"/>
            <a:r>
              <a:rPr b="1"/>
              <a:t>Association</a:t>
            </a:r>
          </a:p>
          <a:p>
            <a:pPr lvl="1"/>
            <a:r>
              <a:rPr b="1"/>
              <a:t>Dependency</a:t>
            </a:r>
          </a:p>
          <a:p>
            <a:pPr lvl="1"/>
            <a:r>
              <a:rPr b="1"/>
              <a:t>Generalization</a:t>
            </a:r>
          </a:p>
          <a:p>
            <a:pPr lvl="1"/>
            <a:r>
              <a:rPr b="1"/>
              <a:t>Realization</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 vs. Aggregation vs. Composition</a:t>
            </a:r>
          </a:p>
          <a:p>
            <a:pPr lvl="0" indent="0" marL="0">
              <a:spcBef>
                <a:spcPts val="3000"/>
              </a:spcBef>
              <a:buNone/>
            </a:pPr>
            <a:r>
              <a:rPr b="1"/>
              <a:t>Association</a:t>
            </a:r>
          </a:p>
          <a:p>
            <a:pPr lvl="0"/>
            <a:r>
              <a:rPr/>
              <a:t>Association relationship is a structural relationship in which different objects are linked within the system. It exhibits a binary relationship between the objects representing an activity. It depicts the relationship between objects, such as a teacher, can be associated with multiple teachers.</a:t>
            </a:r>
          </a:p>
          <a:p>
            <a:pPr lvl="0"/>
            <a:r>
              <a:rPr/>
              <a:t>It is represented by a line between the classes followed by an arrow that navigates the direction, and when the arrow is on both sides, it is then called a bidirectional association. We can specify the multiplicity of an association by adding the adornments on the line that will denote the association.</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a:p>
            <a:pPr lvl="0" indent="0" marL="0">
              <a:spcBef>
                <a:spcPts val="3000"/>
              </a:spcBef>
              <a:buNone/>
            </a:pPr>
            <a:r>
              <a:rPr b="1"/>
              <a:t>Association</a:t>
            </a:r>
          </a:p>
          <a:p>
            <a:pPr lvl="0" indent="0" marL="0">
              <a:buNone/>
            </a:pPr>
            <a:r>
              <a:rPr/>
              <a:t>A single teacher has multiple students.</a:t>
            </a:r>
          </a:p>
        </p:txBody>
      </p:sp>
      <p:pic>
        <p:nvPicPr>
          <p:cNvPr descr="fig:  assets/uml-association-vs-aggregation-vs-composition.png" id="0" name="Picture 1"/>
          <p:cNvPicPr>
            <a:picLocks noGrp="1" noChangeAspect="1"/>
          </p:cNvPicPr>
          <p:nvPr/>
        </p:nvPicPr>
        <p:blipFill>
          <a:blip r:embed="rId2"/>
          <a:stretch>
            <a:fillRect/>
          </a:stretch>
        </p:blipFill>
        <p:spPr bwMode="auto">
          <a:xfrm>
            <a:off x="3568700" y="2159000"/>
            <a:ext cx="5105400" cy="1549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h:180px</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a:p>
            <a:pPr lvl="0" indent="0" marL="0">
              <a:spcBef>
                <a:spcPts val="3000"/>
              </a:spcBef>
              <a:buNone/>
            </a:pPr>
            <a:r>
              <a:rPr b="1"/>
              <a:t>Association</a:t>
            </a:r>
          </a:p>
          <a:p>
            <a:pPr lvl="0" indent="0" marL="0">
              <a:buNone/>
            </a:pPr>
            <a:r>
              <a:rPr/>
              <a:t>A single student can associate with many teachers.</a:t>
            </a:r>
          </a:p>
        </p:txBody>
      </p:sp>
      <p:pic>
        <p:nvPicPr>
          <p:cNvPr descr="fig:  assets/uml-association-vs-aggregation-vs-composition2.png" id="0" name="Picture 1"/>
          <p:cNvPicPr>
            <a:picLocks noGrp="1" noChangeAspect="1"/>
          </p:cNvPicPr>
          <p:nvPr/>
        </p:nvPicPr>
        <p:blipFill>
          <a:blip r:embed="rId2"/>
          <a:stretch>
            <a:fillRect/>
          </a:stretch>
        </p:blipFill>
        <p:spPr bwMode="auto">
          <a:xfrm>
            <a:off x="3568700" y="2159000"/>
            <a:ext cx="5105400" cy="1549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h:180px</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 vs. Aggregation vs. Composition</a:t>
            </a:r>
          </a:p>
          <a:p>
            <a:pPr lvl="0"/>
            <a:r>
              <a:rPr/>
              <a:t>The composition and aggregation are two subsets of association.</a:t>
            </a:r>
          </a:p>
          <a:p>
            <a:pPr lvl="0"/>
            <a:r>
              <a:rPr/>
              <a:t>In both of the cases, the object of one class is owned by the object of another class;</a:t>
            </a:r>
          </a:p>
          <a:p>
            <a:pPr lvl="0"/>
            <a:r>
              <a:rPr/>
              <a:t>the only difference is that in composition,</a:t>
            </a:r>
          </a:p>
          <a:p>
            <a:pPr lvl="1"/>
            <a:r>
              <a:rPr/>
              <a:t>the child does not exist independently of its parent, whereas in aggregation,</a:t>
            </a:r>
          </a:p>
          <a:p>
            <a:pPr lvl="1"/>
            <a:r>
              <a:rPr/>
              <a:t>the child is not dependent on its parent i.e., standalone.</a:t>
            </a:r>
          </a:p>
          <a:p>
            <a:pPr lvl="0"/>
            <a:r>
              <a:rPr/>
              <a:t>An aggregation is a special form of association, and</a:t>
            </a:r>
          </a:p>
          <a:p>
            <a:pPr lvl="0"/>
            <a:r>
              <a:rPr/>
              <a:t>composition is the special form of aggregation.</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p:txBody>
      </p:sp>
      <p:pic>
        <p:nvPicPr>
          <p:cNvPr descr="fig:  assets/uml-association-vs-aggregation-vs-composition3.png" id="0" name="Picture 1"/>
          <p:cNvPicPr>
            <a:picLocks noGrp="1" noChangeAspect="1"/>
          </p:cNvPicPr>
          <p:nvPr/>
        </p:nvPicPr>
        <p:blipFill>
          <a:blip r:embed="rId2"/>
          <a:stretch>
            <a:fillRect/>
          </a:stretch>
        </p:blipFill>
        <p:spPr bwMode="auto">
          <a:xfrm>
            <a:off x="3568700" y="368300"/>
            <a:ext cx="5105400" cy="5118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 vs. Aggregation vs. Composition</a:t>
            </a:r>
          </a:p>
          <a:p>
            <a:pPr lvl="0" indent="0" marL="0">
              <a:spcBef>
                <a:spcPts val="3000"/>
              </a:spcBef>
              <a:buNone/>
            </a:pPr>
            <a:r>
              <a:rPr b="1"/>
              <a:t>Aggregation</a:t>
            </a:r>
          </a:p>
          <a:p>
            <a:pPr lvl="0"/>
            <a:r>
              <a:rPr/>
              <a:t>Aggregation is a subset of association, is a collection of different things.</a:t>
            </a:r>
          </a:p>
          <a:p>
            <a:pPr lvl="0"/>
            <a:r>
              <a:rPr/>
              <a:t>It represents has a relationship.</a:t>
            </a:r>
          </a:p>
          <a:p>
            <a:pPr lvl="0"/>
            <a:r>
              <a:rPr/>
              <a:t>It is more specific than an association.</a:t>
            </a:r>
          </a:p>
          <a:p>
            <a:pPr lvl="0"/>
            <a:r>
              <a:rPr/>
              <a:t>It describes a part-whole or part-of relationship.</a:t>
            </a:r>
          </a:p>
          <a:p>
            <a:pPr lvl="0"/>
            <a:r>
              <a:rPr/>
              <a:t>It is a binary association,</a:t>
            </a:r>
          </a:p>
          <a:p>
            <a:pPr lvl="1"/>
            <a:r>
              <a:rPr/>
              <a:t>i.e., it only involves two classes.</a:t>
            </a:r>
          </a:p>
          <a:p>
            <a:pPr lvl="0"/>
            <a:r>
              <a:rPr/>
              <a:t>It is a kind of relationship in which the child is independent of its parent.</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a:p>
            <a:pPr lvl="0" indent="0" marL="0">
              <a:spcBef>
                <a:spcPts val="3000"/>
              </a:spcBef>
              <a:buNone/>
            </a:pPr>
            <a:r>
              <a:rPr b="1"/>
              <a:t>Aggregation</a:t>
            </a:r>
          </a:p>
          <a:p>
            <a:pPr lvl="0"/>
            <a:r>
              <a:rPr/>
              <a:t>Here we are considering a car and a wheel example.</a:t>
            </a:r>
          </a:p>
          <a:p>
            <a:pPr lvl="0"/>
            <a:r>
              <a:rPr/>
              <a:t>A car cannot move without a wheel.</a:t>
            </a:r>
          </a:p>
          <a:p>
            <a:pPr lvl="0"/>
            <a:r>
              <a:rPr/>
              <a:t>But the wheel can be independently used with the bike, scooter, cycle, or any other vehicle.</a:t>
            </a:r>
          </a:p>
          <a:p>
            <a:pPr lvl="0"/>
            <a:r>
              <a:rPr/>
              <a:t>The wheel object can exist without the car object, which proves to be an aggregation relationship.</a:t>
            </a:r>
          </a:p>
        </p:txBody>
      </p:sp>
      <p:pic>
        <p:nvPicPr>
          <p:cNvPr descr="fig:  assets/uml-association-vs-aggregation-vs-composition4.png" id="0" name="Picture 1"/>
          <p:cNvPicPr>
            <a:picLocks noGrp="1" noChangeAspect="1"/>
          </p:cNvPicPr>
          <p:nvPr/>
        </p:nvPicPr>
        <p:blipFill>
          <a:blip r:embed="rId2"/>
          <a:stretch>
            <a:fillRect/>
          </a:stretch>
        </p:blipFill>
        <p:spPr bwMode="auto">
          <a:xfrm>
            <a:off x="3568700" y="2159000"/>
            <a:ext cx="5105400" cy="1562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 vs. Aggregation vs. Composition</a:t>
            </a:r>
          </a:p>
          <a:p>
            <a:pPr lvl="0" indent="0" marL="0">
              <a:spcBef>
                <a:spcPts val="3000"/>
              </a:spcBef>
              <a:buNone/>
            </a:pPr>
            <a:r>
              <a:rPr b="1"/>
              <a:t>Composition</a:t>
            </a:r>
          </a:p>
          <a:p>
            <a:pPr lvl="0"/>
            <a:r>
              <a:rPr/>
              <a:t>The composition is a part of aggregation, and it portrays the whole-part relationship.</a:t>
            </a:r>
          </a:p>
          <a:p>
            <a:pPr lvl="0"/>
            <a:r>
              <a:rPr/>
              <a:t>It depicts dependency between a composite (parent) and its parts (children),</a:t>
            </a:r>
          </a:p>
          <a:p>
            <a:pPr lvl="1"/>
            <a:r>
              <a:rPr/>
              <a:t>which means that if the composite is discarded, so will its parts get deleted. It exists between similar objects.</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a:p>
            <a:pPr lvl="0" indent="0" marL="0">
              <a:spcBef>
                <a:spcPts val="3000"/>
              </a:spcBef>
              <a:buNone/>
            </a:pPr>
            <a:r>
              <a:rPr b="1"/>
              <a:t>Composition</a:t>
            </a:r>
          </a:p>
          <a:p>
            <a:pPr lvl="0"/>
            <a:r>
              <a:rPr/>
              <a:t>the composition association relationship connects the Person class with Brain class, Heart class, and Legs class.</a:t>
            </a:r>
          </a:p>
          <a:p>
            <a:pPr lvl="0"/>
            <a:r>
              <a:rPr/>
              <a:t>If the person is destroyed, the brain, heart, and legs will also get discarded.</a:t>
            </a:r>
          </a:p>
        </p:txBody>
      </p:sp>
      <p:pic>
        <p:nvPicPr>
          <p:cNvPr descr="fig:  assets/uml-association-vs-aggregation-vs-composition5.png" id="0" name="Picture 1"/>
          <p:cNvPicPr>
            <a:picLocks noGrp="1" noChangeAspect="1"/>
          </p:cNvPicPr>
          <p:nvPr/>
        </p:nvPicPr>
        <p:blipFill>
          <a:blip r:embed="rId2"/>
          <a:stretch>
            <a:fillRect/>
          </a:stretch>
        </p:blipFill>
        <p:spPr bwMode="auto">
          <a:xfrm>
            <a:off x="3568700" y="889000"/>
            <a:ext cx="5105400" cy="4076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h:400px</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OO Analysis and Design</a:t>
            </a:r>
          </a:p>
          <a:p>
            <a:pPr lvl="0"/>
            <a:r>
              <a:rPr/>
              <a:t>The purpose of OO is:</a:t>
            </a:r>
          </a:p>
          <a:p>
            <a:pPr lvl="1"/>
            <a:r>
              <a:rPr/>
              <a:t>To identify the objects of a system.</a:t>
            </a:r>
          </a:p>
          <a:p>
            <a:pPr lvl="1"/>
            <a:r>
              <a:rPr/>
              <a:t>To identify their relationships.</a:t>
            </a:r>
          </a:p>
          <a:p>
            <a:pPr lvl="1"/>
            <a:r>
              <a:rPr/>
              <a:t>To make a design that is executable when the concepts of OO are employed.</a:t>
            </a: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Association</a:t>
                      </a:r>
                    </a:p>
                  </a:txBody>
                  <a:tcPr/>
                </a:tc>
                <a:tc>
                  <a:txBody>
                    <a:bodyPr/>
                    <a:lstStyle/>
                    <a:p>
                      <a:pPr lvl="0" indent="0" marL="0">
                        <a:buNone/>
                      </a:pPr>
                      <a:r>
                        <a:rPr/>
                        <a:t>Aggregation</a:t>
                      </a:r>
                    </a:p>
                  </a:txBody>
                  <a:tcPr/>
                </a:tc>
                <a:tc>
                  <a:txBody>
                    <a:bodyPr/>
                    <a:lstStyle/>
                    <a:p>
                      <a:pPr lvl="0" indent="0" marL="0">
                        <a:buNone/>
                      </a:pPr>
                      <a:r>
                        <a:rPr/>
                        <a:t>Composition</a:t>
                      </a:r>
                    </a:p>
                  </a:txBody>
                  <a:tcPr/>
                </a:tc>
              </a:tr>
              <a:tr h="0">
                <a:tc>
                  <a:txBody>
                    <a:bodyPr/>
                    <a:lstStyle/>
                    <a:p>
                      <a:pPr lvl="0" indent="0" marL="0">
                        <a:buNone/>
                      </a:pPr>
                      <a:r>
                        <a:rPr/>
                        <a:t>Association relationship is represented using an arrow.</a:t>
                      </a:r>
                    </a:p>
                  </a:txBody>
                </a:tc>
                <a:tc>
                  <a:txBody>
                    <a:bodyPr/>
                    <a:lstStyle/>
                    <a:p>
                      <a:pPr lvl="0" indent="0" marL="0">
                        <a:buNone/>
                      </a:pPr>
                      <a:r>
                        <a:rPr/>
                        <a:t>Aggregation relationship is represented by a straight line with an empty diamond at one end.</a:t>
                      </a:r>
                    </a:p>
                  </a:txBody>
                </a:tc>
                <a:tc>
                  <a:txBody>
                    <a:bodyPr/>
                    <a:lstStyle/>
                    <a:p>
                      <a:pPr lvl="0" indent="0" marL="0">
                        <a:buNone/>
                      </a:pPr>
                      <a:r>
                        <a:rPr/>
                        <a:t>The composition relationship is represented by a straight line with a black diamond at one end.</a:t>
                      </a:r>
                    </a:p>
                  </a:txBody>
                </a:tc>
              </a:tr>
              <a:tr h="0">
                <a:tc>
                  <a:txBody>
                    <a:bodyPr/>
                    <a:lstStyle/>
                    <a:p>
                      <a:pPr lvl="0" indent="0" marL="0">
                        <a:buNone/>
                      </a:pPr>
                      <a:r>
                        <a:rPr/>
                        <a:t>In UML, it can exist between two or more classes.</a:t>
                      </a:r>
                    </a:p>
                  </a:txBody>
                </a:tc>
                <a:tc>
                  <a:txBody>
                    <a:bodyPr/>
                    <a:lstStyle/>
                    <a:p>
                      <a:pPr lvl="0" indent="0" marL="0">
                        <a:buNone/>
                      </a:pPr>
                      <a:r>
                        <a:rPr/>
                        <a:t>It is a part of the association relationship.</a:t>
                      </a:r>
                    </a:p>
                  </a:txBody>
                </a:tc>
                <a:tc>
                  <a:txBody>
                    <a:bodyPr/>
                    <a:lstStyle/>
                    <a:p>
                      <a:pPr lvl="0" indent="0" marL="0">
                        <a:buNone/>
                      </a:pPr>
                      <a:r>
                        <a:rPr/>
                        <a:t>It is a part of the aggregation relationship.</a:t>
                      </a:r>
                    </a:p>
                  </a:txBody>
                </a:tc>
              </a:tr>
            </a:tbl>
          </a:graphicData>
        </a:graphic>
      </p:graphicFrame>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Association</a:t>
                      </a:r>
                    </a:p>
                  </a:txBody>
                  <a:tcPr/>
                </a:tc>
                <a:tc>
                  <a:txBody>
                    <a:bodyPr/>
                    <a:lstStyle/>
                    <a:p>
                      <a:pPr lvl="0" indent="0" marL="0">
                        <a:buNone/>
                      </a:pPr>
                      <a:r>
                        <a:rPr/>
                        <a:t>Aggregation</a:t>
                      </a:r>
                    </a:p>
                  </a:txBody>
                  <a:tcPr/>
                </a:tc>
                <a:tc>
                  <a:txBody>
                    <a:bodyPr/>
                    <a:lstStyle/>
                    <a:p>
                      <a:pPr lvl="0" indent="0" marL="0">
                        <a:buNone/>
                      </a:pPr>
                      <a:r>
                        <a:rPr/>
                        <a:t>Composition</a:t>
                      </a:r>
                    </a:p>
                  </a:txBody>
                  <a:tcPr/>
                </a:tc>
              </a:tr>
              <a:tr h="0">
                <a:tc>
                  <a:txBody>
                    <a:bodyPr/>
                    <a:lstStyle/>
                    <a:p>
                      <a:pPr lvl="0" indent="0" marL="0">
                        <a:buNone/>
                      </a:pPr>
                      <a:r>
                        <a:rPr/>
                        <a:t>It incorporates one-to-one, one-to-many, many-to-one, and many-to-many association between the classes.</a:t>
                      </a:r>
                    </a:p>
                  </a:txBody>
                </a:tc>
                <a:tc>
                  <a:txBody>
                    <a:bodyPr/>
                    <a:lstStyle/>
                    <a:p>
                      <a:pPr lvl="0" indent="0" marL="0">
                        <a:buNone/>
                      </a:pPr>
                      <a:r>
                        <a:rPr/>
                        <a:t>It exhibits a kind of weak relationship.</a:t>
                      </a:r>
                    </a:p>
                  </a:txBody>
                </a:tc>
                <a:tc>
                  <a:txBody>
                    <a:bodyPr/>
                    <a:lstStyle/>
                    <a:p>
                      <a:pPr lvl="0" indent="0" marL="0">
                        <a:buNone/>
                      </a:pPr>
                      <a:r>
                        <a:rPr/>
                        <a:t>It exhibits a strong type of relationship.</a:t>
                      </a:r>
                    </a:p>
                  </a:txBody>
                </a:tc>
              </a:tr>
              <a:tr h="0">
                <a:tc>
                  <a:txBody>
                    <a:bodyPr/>
                    <a:lstStyle/>
                    <a:p>
                      <a:pPr lvl="0" indent="0" marL="0">
                        <a:buNone/>
                      </a:pPr>
                      <a:r>
                        <a:rPr/>
                        <a:t>It can associate one more objects together.</a:t>
                      </a:r>
                    </a:p>
                  </a:txBody>
                </a:tc>
                <a:tc>
                  <a:txBody>
                    <a:bodyPr/>
                    <a:lstStyle/>
                    <a:p>
                      <a:pPr lvl="0" indent="0" marL="0">
                        <a:buNone/>
                      </a:pPr>
                      <a:r>
                        <a:rPr/>
                        <a:t>In an aggregation relationship, the associated objects exist independently within the scope of the system.</a:t>
                      </a:r>
                    </a:p>
                  </a:txBody>
                </a:tc>
                <a:tc>
                  <a:txBody>
                    <a:bodyPr/>
                    <a:lstStyle/>
                    <a:p>
                      <a:pPr lvl="0" indent="0" marL="0">
                        <a:buNone/>
                      </a:pPr>
                      <a:r>
                        <a:rPr/>
                        <a:t>In a composition relationship, the associated objects cannot exist independently within the scope of the system.</a:t>
                      </a:r>
                    </a:p>
                  </a:txBody>
                </a:tc>
              </a:tr>
            </a:tbl>
          </a:graphicData>
        </a:graphic>
      </p:graphicFrame>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Association</a:t>
                      </a:r>
                    </a:p>
                  </a:txBody>
                  <a:tcPr/>
                </a:tc>
                <a:tc>
                  <a:txBody>
                    <a:bodyPr/>
                    <a:lstStyle/>
                    <a:p>
                      <a:pPr lvl="0" indent="0" marL="0">
                        <a:buNone/>
                      </a:pPr>
                      <a:r>
                        <a:rPr/>
                        <a:t>Aggregation</a:t>
                      </a:r>
                    </a:p>
                  </a:txBody>
                  <a:tcPr/>
                </a:tc>
                <a:tc>
                  <a:txBody>
                    <a:bodyPr/>
                    <a:lstStyle/>
                    <a:p>
                      <a:pPr lvl="0" indent="0" marL="0">
                        <a:buNone/>
                      </a:pPr>
                      <a:r>
                        <a:rPr/>
                        <a:t>Composition</a:t>
                      </a:r>
                    </a:p>
                  </a:txBody>
                  <a:tcPr/>
                </a:tc>
              </a:tr>
              <a:tr h="0">
                <a:tc>
                  <a:txBody>
                    <a:bodyPr/>
                    <a:lstStyle/>
                    <a:p>
                      <a:pPr lvl="0" indent="0" marL="0">
                        <a:buNone/>
                      </a:pPr>
                      <a:r>
                        <a:rPr/>
                        <a:t>In this, objects are linked together.</a:t>
                      </a:r>
                    </a:p>
                  </a:txBody>
                </a:tc>
                <a:tc>
                  <a:txBody>
                    <a:bodyPr/>
                    <a:lstStyle/>
                    <a:p>
                      <a:pPr lvl="0" indent="0" marL="0">
                        <a:buNone/>
                      </a:pPr>
                      <a:r>
                        <a:rPr/>
                        <a:t>In this, the linked objects are independent of each other.</a:t>
                      </a:r>
                    </a:p>
                  </a:txBody>
                </a:tc>
                <a:tc>
                  <a:txBody>
                    <a:bodyPr/>
                    <a:lstStyle/>
                    <a:p>
                      <a:pPr lvl="0" indent="0" marL="0">
                        <a:buNone/>
                      </a:pPr>
                      <a:r>
                        <a:rPr/>
                        <a:t>Here the linked objects are dependent on each other.</a:t>
                      </a:r>
                    </a:p>
                  </a:txBody>
                </a:tc>
              </a:tr>
              <a:tr h="0">
                <a:tc>
                  <a:txBody>
                    <a:bodyPr/>
                    <a:lstStyle/>
                    <a:p>
                      <a:pPr lvl="0" indent="0" marL="0">
                        <a:buNone/>
                      </a:pPr>
                      <a:r>
                        <a:rPr/>
                        <a:t>It may or may not affect the other associated element if one element is deleted.</a:t>
                      </a:r>
                    </a:p>
                  </a:txBody>
                </a:tc>
                <a:tc>
                  <a:txBody>
                    <a:bodyPr/>
                    <a:lstStyle/>
                    <a:p>
                      <a:pPr lvl="0" indent="0" marL="0">
                        <a:buNone/>
                      </a:pPr>
                      <a:r>
                        <a:rPr/>
                        <a:t>Deleting one element in the aggregation relationship does not affect other associated elements.</a:t>
                      </a:r>
                    </a:p>
                  </a:txBody>
                </a:tc>
                <a:tc>
                  <a:txBody>
                    <a:bodyPr/>
                    <a:lstStyle/>
                    <a:p>
                      <a:pPr lvl="0" indent="0" marL="0">
                        <a:buNone/>
                      </a:pPr>
                      <a:r>
                        <a:rPr/>
                        <a:t>It affects the other element if one of its associated element is deleted.</a:t>
                      </a:r>
                    </a:p>
                  </a:txBody>
                </a:tc>
              </a:tr>
            </a:tbl>
          </a:graphicData>
        </a:graphic>
      </p:graphicFrame>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Association</a:t>
                      </a:r>
                    </a:p>
                  </a:txBody>
                  <a:tcPr/>
                </a:tc>
                <a:tc>
                  <a:txBody>
                    <a:bodyPr/>
                    <a:lstStyle/>
                    <a:p>
                      <a:pPr lvl="0" indent="0" marL="0">
                        <a:buNone/>
                      </a:pPr>
                      <a:r>
                        <a:rPr/>
                        <a:t>Aggregation</a:t>
                      </a:r>
                    </a:p>
                  </a:txBody>
                  <a:tcPr/>
                </a:tc>
                <a:tc>
                  <a:txBody>
                    <a:bodyPr/>
                    <a:lstStyle/>
                    <a:p>
                      <a:pPr lvl="0" indent="0" marL="0">
                        <a:buNone/>
                      </a:pPr>
                      <a:r>
                        <a:rPr/>
                        <a:t>Composition</a:t>
                      </a:r>
                    </a:p>
                  </a:txBody>
                  <a:tcPr/>
                </a:tc>
              </a:tr>
              <a:tr h="0">
                <a:tc>
                  <a:txBody>
                    <a:bodyPr/>
                    <a:lstStyle/>
                    <a:p>
                      <a:pPr lvl="0" indent="0" marL="0">
                        <a:buNone/>
                      </a:pPr>
                      <a:r>
                        <a:rPr/>
                        <a:t>Example: A tutor can associate with multiple students, or one student can associate with multiple teachers.</a:t>
                      </a:r>
                    </a:p>
                  </a:txBody>
                </a:tc>
                <a:tc>
                  <a:txBody>
                    <a:bodyPr/>
                    <a:lstStyle/>
                    <a:p>
                      <a:pPr lvl="0" indent="0" marL="0">
                        <a:buNone/>
                      </a:pPr>
                      <a:r>
                        <a:rPr/>
                        <a:t>Example: A car needs a wheel for its proper functioning, but it may not require the same wheel. It may function with another wheel as well.</a:t>
                      </a:r>
                    </a:p>
                  </a:txBody>
                </a:tc>
                <a:tc>
                  <a:txBody>
                    <a:bodyPr/>
                    <a:lstStyle/>
                    <a:p>
                      <a:endParaRPr/>
                    </a:p>
                  </a:txBody>
                </a:tc>
              </a:tr>
            </a:tbl>
          </a:graphicData>
        </a:graphic>
      </p:graphicFrame>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Association</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a:t>
            </a:r>
          </a:p>
          <a:p>
            <a:pPr lvl="0"/>
            <a:r>
              <a:rPr/>
              <a:t>Association is the semantic relationship between classes that shows how one instance is connected or merged with others in a system.</a:t>
            </a:r>
          </a:p>
          <a:p>
            <a:pPr lvl="0"/>
            <a:r>
              <a:rPr/>
              <a:t>The objects are combined either logically or physically.</a:t>
            </a:r>
          </a:p>
          <a:p>
            <a:pPr lvl="0"/>
            <a:r>
              <a:rPr/>
              <a:t>Since it connects the object of one class to the object of another class, it is categorized as a structural relationship</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a:t>
            </a:r>
          </a:p>
          <a:p>
            <a:pPr lvl="0"/>
            <a:r>
              <a:rPr/>
              <a:t>Following are the constraints applied to the association relationship</a:t>
            </a:r>
          </a:p>
          <a:p>
            <a:pPr lvl="1"/>
            <a:r>
              <a:rPr b="1"/>
              <a:t>{implicit}</a:t>
            </a:r>
            <a:r>
              <a:rPr/>
              <a:t>: As the name suggests, the implicit constraints define that the relationship is not visible, but it is based on a concept.</a:t>
            </a:r>
          </a:p>
          <a:p>
            <a:pPr lvl="1"/>
            <a:r>
              <a:rPr b="1"/>
              <a:t>{ordered}</a:t>
            </a:r>
            <a:r>
              <a:rPr/>
              <a:t>: It describes that the set of entities is in a particular way at one end in an association.</a:t>
            </a:r>
          </a:p>
          <a:p>
            <a:pPr lvl="1"/>
            <a:r>
              <a:rPr b="1"/>
              <a:t>{changeable}</a:t>
            </a:r>
            <a:r>
              <a:rPr/>
              <a:t>: The changeable constraint ensures that the connections between several objects within a system are added, improved, and detached, as and when required.</a:t>
            </a:r>
          </a:p>
          <a:p>
            <a:pPr lvl="1"/>
            <a:r>
              <a:rPr b="1"/>
              <a:t>{addOnly}</a:t>
            </a:r>
            <a:r>
              <a:rPr/>
              <a:t>: It specifies that any new connection can be added from an object located at the other end in an association.</a:t>
            </a:r>
          </a:p>
          <a:p>
            <a:pPr lvl="1"/>
            <a:r>
              <a:rPr b="1"/>
              <a:t>{frozen}</a:t>
            </a:r>
            <a:r>
              <a:rPr/>
              <a:t>: The frozen constraint specifies that whenever a link is added between objects, it cannot be altered by the time it is activated over the connection or given link</a:t>
            </a: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Reflexive Association</a:t>
            </a:r>
          </a:p>
          <a:p>
            <a:pPr lvl="0"/>
            <a:r>
              <a:rPr/>
              <a:t>In the reflexive associations, the links are between the objects of the same classes.</a:t>
            </a:r>
          </a:p>
          <a:p>
            <a:pPr lvl="0"/>
            <a:r>
              <a:rPr/>
              <a:t>In other words, it can be said that the reflexive association consists of the same class at both ends.</a:t>
            </a:r>
          </a:p>
          <a:p>
            <a:pPr lvl="0"/>
            <a:r>
              <a:rPr/>
              <a:t>An object can also be termed as an instance.</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Reflexive Association</a:t>
            </a:r>
          </a:p>
          <a:p>
            <a:pPr lvl="0"/>
            <a:r>
              <a:rPr/>
              <a:t>The vegetable class has two objects, i.e., onion and eggplant. According to the reflexive association’s definition, the link between the onion and eggplant exist, as they belong to the same class, i.e., vegetable.</a:t>
            </a:r>
          </a:p>
        </p:txBody>
      </p:sp>
      <p:pic>
        <p:nvPicPr>
          <p:cNvPr descr="fig:  assets/uml-association.png" id="0" name="Picture 1"/>
          <p:cNvPicPr>
            <a:picLocks noGrp="1" noChangeAspect="1"/>
          </p:cNvPicPr>
          <p:nvPr/>
        </p:nvPicPr>
        <p:blipFill>
          <a:blip r:embed="rId2"/>
          <a:stretch>
            <a:fillRect/>
          </a:stretch>
        </p:blipFill>
        <p:spPr bwMode="auto">
          <a:xfrm>
            <a:off x="3568700" y="381000"/>
            <a:ext cx="5105400" cy="509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h:550px</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Directed Association</a:t>
            </a:r>
          </a:p>
          <a:p>
            <a:pPr lvl="0"/>
            <a:r>
              <a:rPr/>
              <a:t>The directed association is concerned with the direction of flow inside association classes.</a:t>
            </a:r>
          </a:p>
          <a:p>
            <a:pPr lvl="0"/>
            <a:r>
              <a:rPr/>
              <a:t>The flow of association can be shown by employing a directed association.</a:t>
            </a:r>
          </a:p>
          <a:p>
            <a:pPr lvl="0"/>
            <a:r>
              <a:rPr/>
              <a:t>The directed association between two classes is represented by a line with an arrowhead, which indicates the navigation direction.</a:t>
            </a:r>
          </a:p>
          <a:p>
            <a:pPr lvl="0"/>
            <a:r>
              <a:rPr/>
              <a:t>The flow of association from one class to another is always in one direction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OO Analysis and Design</a:t>
            </a:r>
          </a:p>
          <a:p>
            <a:pPr lvl="0" indent="0" marL="0">
              <a:spcBef>
                <a:spcPts val="3000"/>
              </a:spcBef>
              <a:buNone/>
            </a:pPr>
            <a:r>
              <a:rPr b="1"/>
              <a:t>Step 1: OO Analysis</a:t>
            </a:r>
          </a:p>
          <a:p>
            <a:pPr lvl="0"/>
            <a:r>
              <a:rPr/>
              <a:t>The main purpose of OO analysis is identifying the objects and describing them correctly.</a:t>
            </a:r>
          </a:p>
          <a:p>
            <a:pPr lvl="0"/>
            <a:r>
              <a:rPr/>
              <a:t>After the objects are identified, the designing step is easily carried out. It is a must to identify the objects with responsibilities.</a:t>
            </a:r>
          </a:p>
          <a:p>
            <a:pPr lvl="0"/>
            <a:r>
              <a:rPr/>
              <a:t>Here the responsibility refers to the functions performed by the objects.</a:t>
            </a:r>
          </a:p>
          <a:p>
            <a:pPr lvl="0"/>
            <a:r>
              <a:rPr/>
              <a:t>Each individual object has its own functions to perform.</a:t>
            </a:r>
          </a:p>
          <a:p>
            <a:pPr lvl="0"/>
            <a:r>
              <a:rPr/>
              <a:t>The purpose of the system is fulfilled by collaborating these responsibilities.</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Directed Association</a:t>
            </a:r>
          </a:p>
          <a:p>
            <a:pPr lvl="0"/>
            <a:r>
              <a:rPr/>
              <a:t>It can be said that there is an association between a person and the company.</a:t>
            </a:r>
          </a:p>
          <a:p>
            <a:pPr lvl="0"/>
            <a:r>
              <a:rPr/>
              <a:t>The person works for the company.</a:t>
            </a:r>
          </a:p>
          <a:p>
            <a:pPr lvl="0"/>
            <a:r>
              <a:rPr/>
              <a:t>Here the person works for the company, and not the company works for a person</a:t>
            </a:r>
          </a:p>
        </p:txBody>
      </p:sp>
      <p:pic>
        <p:nvPicPr>
          <p:cNvPr descr="fig:  assets/uml-association2.png" id="0" name="Picture 1"/>
          <p:cNvPicPr>
            <a:picLocks noGrp="1" noChangeAspect="1"/>
          </p:cNvPicPr>
          <p:nvPr/>
        </p:nvPicPr>
        <p:blipFill>
          <a:blip r:embed="rId2"/>
          <a:stretch>
            <a:fillRect/>
          </a:stretch>
        </p:blipFill>
        <p:spPr bwMode="auto">
          <a:xfrm>
            <a:off x="3568700" y="2146300"/>
            <a:ext cx="5105400" cy="157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h:190px</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UML-Dependency</a:t>
            </a: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UML-Dependency</a:t>
            </a:r>
          </a:p>
          <a:p>
            <a:pPr lvl="0"/>
            <a:r>
              <a:rPr/>
              <a:t>Dependency depicts how various things within a system are dependent on each other.</a:t>
            </a:r>
          </a:p>
          <a:p>
            <a:pPr lvl="0"/>
            <a:r>
              <a:rPr/>
              <a:t>In UML, a dependency relationship is the kind of relationship in which a client (one element) is dependent on the supplier (another element).</a:t>
            </a:r>
          </a:p>
          <a:p>
            <a:pPr lvl="0"/>
            <a:r>
              <a:rPr/>
              <a:t>It is used in class diagrams, component diagrams, deployment diagrams, and use-case diagrams, which indicates that a change to the supplier necessitates a change to the client.</a:t>
            </a:r>
          </a:p>
        </p:txBody>
      </p:sp>
      <p:pic>
        <p:nvPicPr>
          <p:cNvPr descr="fig:  assets/uml-dependency.png" id="0" name="Picture 1"/>
          <p:cNvPicPr>
            <a:picLocks noGrp="1" noChangeAspect="1"/>
          </p:cNvPicPr>
          <p:nvPr/>
        </p:nvPicPr>
        <p:blipFill>
          <a:blip r:embed="rId2"/>
          <a:stretch>
            <a:fillRect/>
          </a:stretch>
        </p:blipFill>
        <p:spPr bwMode="auto">
          <a:xfrm>
            <a:off x="3568700" y="2070100"/>
            <a:ext cx="5105400" cy="1727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right:40% h:170px</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Dependency Relationship (1 of 6)</a:t>
            </a:r>
          </a:p>
          <a:p>
            <a:pPr lvl="0" indent="0" marL="0">
              <a:buNone/>
            </a:pPr>
            <a:r>
              <a:rPr i="1"/>
              <a:t>Following are the type of dependency relationships, keywords, or stereotypes given below</a:t>
            </a:r>
            <a:r>
              <a:rPr/>
              <a:t>:</a:t>
            </a:r>
          </a:p>
          <a:p>
            <a:pPr lvl="0"/>
            <a:r>
              <a:rPr>
                <a:latin typeface="Courier"/>
              </a:rPr>
              <a:t>&lt;&lt;derive&gt;&gt;</a:t>
            </a:r>
            <a:r>
              <a:rPr/>
              <a:t> -It is a constraint that specifies the template can be initialized by the source at the target location utilizing given parameters.</a:t>
            </a:r>
          </a:p>
          <a:p>
            <a:pPr lvl="0"/>
            <a:r>
              <a:rPr>
                <a:latin typeface="Courier"/>
              </a:rPr>
              <a:t>&lt;&lt;derive&gt;&gt;</a:t>
            </a:r>
            <a:r>
              <a:rPr/>
              <a:t> -It represents that the source object’s location can be evaluated from the target object.</a:t>
            </a:r>
          </a:p>
          <a:p>
            <a:pPr lvl="0"/>
            <a:r>
              <a:rPr>
                <a:latin typeface="Courier"/>
              </a:rPr>
              <a:t>&lt;&lt;friend&gt;&gt;</a:t>
            </a:r>
            <a:r>
              <a:rPr/>
              <a:t> -It states the uniqueness of the source in the target object.</a:t>
            </a:r>
          </a:p>
          <a:p>
            <a:pPr lvl="0"/>
            <a:r>
              <a:rPr>
                <a:latin typeface="Courier"/>
              </a:rPr>
              <a:t>&lt;&lt;instanceOf&gt;&gt;</a:t>
            </a:r>
            <a:r>
              <a:rPr/>
              <a:t> -It states that an instance of a target classifier is the source object.</a:t>
            </a: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Dependency Relationship (2 of 6)</a:t>
            </a:r>
          </a:p>
          <a:p>
            <a:pPr lvl="0" indent="0" marL="0">
              <a:buNone/>
            </a:pPr>
            <a:r>
              <a:rPr i="1"/>
              <a:t>Following are the type of dependency relationships, keywords, or stereotypes given below</a:t>
            </a:r>
            <a:r>
              <a:rPr/>
              <a:t>:</a:t>
            </a:r>
          </a:p>
          <a:p>
            <a:pPr lvl="0"/>
            <a:r>
              <a:rPr>
                <a:latin typeface="Courier"/>
              </a:rPr>
              <a:t>&lt;&lt;instantiate&gt;&gt;</a:t>
            </a:r>
            <a:r>
              <a:rPr/>
              <a:t> -It defines the capability of the source object, creating instances of a target object.</a:t>
            </a:r>
          </a:p>
          <a:p>
            <a:pPr lvl="0"/>
            <a:r>
              <a:rPr>
                <a:latin typeface="Courier"/>
              </a:rPr>
              <a:t>&lt;&lt;refine&gt;&gt;</a:t>
            </a:r>
            <a:r>
              <a:rPr/>
              <a:t> -It states that the source object comprises of exceptional abstraction than that of the target object.</a:t>
            </a:r>
          </a:p>
          <a:p>
            <a:pPr lvl="0"/>
            <a:r>
              <a:rPr>
                <a:latin typeface="Courier"/>
              </a:rPr>
              <a:t>&lt;&lt;use&gt;&gt;</a:t>
            </a:r>
            <a:r>
              <a:rPr/>
              <a:t> -When the packages are created in UML, the use of stereotype is used as it describes that the elements of the source package can also exist in the target package. It specifies that the source package uses some of the elements of the target package.</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Dependency Relationship (3 of 6)</a:t>
            </a:r>
          </a:p>
          <a:p>
            <a:pPr lvl="0" indent="0" marL="0">
              <a:buNone/>
            </a:pPr>
            <a:r>
              <a:rPr i="1"/>
              <a:t>Following are the type of dependency relationships, keywords, or stereotypes given below</a:t>
            </a:r>
            <a:r>
              <a:rPr/>
              <a:t>:</a:t>
            </a:r>
          </a:p>
          <a:p>
            <a:pPr lvl="0"/>
            <a:r>
              <a:rPr>
                <a:latin typeface="Courier"/>
              </a:rPr>
              <a:t>&lt;&lt;substitute&gt;&gt;</a:t>
            </a:r>
            <a:r>
              <a:rPr/>
              <a:t> -The substitute stereotype state that the client can be substituted at the runtime for the supplier.</a:t>
            </a:r>
          </a:p>
          <a:p>
            <a:pPr lvl="0"/>
            <a:r>
              <a:rPr>
                <a:latin typeface="Courier"/>
              </a:rPr>
              <a:t>&lt;&lt;access&gt;&gt;</a:t>
            </a:r>
            <a:r>
              <a:rPr/>
              <a:t> -It is also called as private merging in which the source package accesses the element of the target package.</a:t>
            </a:r>
          </a:p>
          <a:p>
            <a:pPr lvl="0"/>
            <a:r>
              <a:rPr>
                <a:latin typeface="Courier"/>
              </a:rPr>
              <a:t>&lt;&lt;import&gt;&gt;</a:t>
            </a:r>
            <a:r>
              <a:rPr/>
              <a:t> -It specifies that target imports the source package’s element as they are defined within the target. It is also known as public merging.</a:t>
            </a: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Dependency Relationship (4 of 6)</a:t>
            </a:r>
          </a:p>
          <a:p>
            <a:pPr lvl="0" indent="0" marL="0">
              <a:buNone/>
            </a:pPr>
            <a:r>
              <a:rPr i="1"/>
              <a:t>Following are the type of dependency relationships, keywords, or stereotypes given below</a:t>
            </a:r>
            <a:r>
              <a:rPr/>
              <a:t>:</a:t>
            </a:r>
          </a:p>
          <a:p>
            <a:pPr lvl="0"/>
            <a:r>
              <a:rPr>
                <a:latin typeface="Courier"/>
              </a:rPr>
              <a:t>&lt;&lt;permit&gt;&gt;</a:t>
            </a:r>
            <a:r>
              <a:rPr/>
              <a:t> -It describes that the source element can access the supplier element or whatever visibility is provided by the supplier.</a:t>
            </a:r>
          </a:p>
          <a:p>
            <a:pPr lvl="0"/>
            <a:r>
              <a:rPr>
                <a:latin typeface="Courier"/>
              </a:rPr>
              <a:t>&lt;&lt;extend&gt;&gt;</a:t>
            </a:r>
            <a:r>
              <a:rPr/>
              <a:t> -It states that the behavior of the source element can be extended by the target.</a:t>
            </a:r>
          </a:p>
          <a:p>
            <a:pPr lvl="0"/>
            <a:r>
              <a:rPr>
                <a:latin typeface="Courier"/>
              </a:rPr>
              <a:t>&lt;&lt;include&gt;&gt;</a:t>
            </a:r>
            <a:r>
              <a:rPr/>
              <a:t> -It describes the source element, which can include the behavior of another element at a specific location, just like a function call in C/C++.</a:t>
            </a: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Dependency Relationship (5 of 6)</a:t>
            </a:r>
          </a:p>
          <a:p>
            <a:pPr lvl="0" indent="0" marL="0">
              <a:buNone/>
            </a:pPr>
            <a:r>
              <a:rPr i="1"/>
              <a:t>Following are the type of dependency relationships, keywords, or stereotypes given below</a:t>
            </a:r>
            <a:r>
              <a:rPr/>
              <a:t>:</a:t>
            </a:r>
          </a:p>
          <a:p>
            <a:pPr lvl="0"/>
            <a:r>
              <a:rPr>
                <a:latin typeface="Courier"/>
              </a:rPr>
              <a:t>&lt;&lt;become&gt;&gt;</a:t>
            </a:r>
            <a:r>
              <a:rPr/>
              <a:t> -It states that target is similar to the source with distinct roles and values.</a:t>
            </a:r>
          </a:p>
          <a:p>
            <a:pPr lvl="0"/>
            <a:r>
              <a:rPr>
                <a:latin typeface="Courier"/>
              </a:rPr>
              <a:t>&lt;&lt;call&gt;&gt;</a:t>
            </a:r>
            <a:r>
              <a:rPr/>
              <a:t> -It specifies that the target object can be invoked by the source.</a:t>
            </a:r>
          </a:p>
          <a:p>
            <a:pPr lvl="0"/>
            <a:r>
              <a:rPr>
                <a:latin typeface="Courier"/>
              </a:rPr>
              <a:t>&lt;&lt;copy&gt;&gt;</a:t>
            </a:r>
            <a:r>
              <a:rPr/>
              <a:t> -It states that the target is an independent replica of a source object.</a:t>
            </a: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Dependency Relationship (6 of 6)</a:t>
            </a:r>
          </a:p>
          <a:p>
            <a:pPr lvl="0" indent="0" marL="0">
              <a:buNone/>
            </a:pPr>
            <a:r>
              <a:rPr i="1"/>
              <a:t>Following are the type of dependency relationships, keywords, or stereotypes given below</a:t>
            </a:r>
            <a:r>
              <a:rPr/>
              <a:t>:</a:t>
            </a:r>
          </a:p>
          <a:p>
            <a:pPr lvl="0"/>
            <a:r>
              <a:rPr>
                <a:latin typeface="Courier"/>
              </a:rPr>
              <a:t>&lt;&lt;parameter&gt;&gt;</a:t>
            </a:r>
            <a:r>
              <a:rPr/>
              <a:t> -It describes that the supplier is a parameter of the client’s actions.</a:t>
            </a:r>
          </a:p>
          <a:p>
            <a:pPr lvl="0"/>
            <a:r>
              <a:rPr>
                <a:latin typeface="Courier"/>
              </a:rPr>
              <a:t>&lt;&lt;send&gt;&gt;</a:t>
            </a:r>
            <a:r>
              <a:rPr/>
              <a:t> -The client act as an operation, which sends some unspecified targets to the supplier.</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UML-Generalization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OO Analysis and Design</a:t>
            </a:r>
          </a:p>
          <a:p>
            <a:pPr lvl="0" indent="0" marL="0">
              <a:spcBef>
                <a:spcPts val="3000"/>
              </a:spcBef>
              <a:buNone/>
            </a:pPr>
            <a:r>
              <a:rPr b="1"/>
              <a:t>Step 2: OO Design</a:t>
            </a:r>
          </a:p>
          <a:p>
            <a:pPr lvl="0"/>
            <a:r>
              <a:rPr/>
              <a:t>This phase mainly emphasizes on meeting the requirements.</a:t>
            </a:r>
          </a:p>
          <a:p>
            <a:pPr lvl="0"/>
            <a:r>
              <a:rPr/>
              <a:t>In this phase, the objects are joined together as per the intended associations.</a:t>
            </a:r>
          </a:p>
          <a:p>
            <a:pPr lvl="0"/>
            <a:r>
              <a:rPr/>
              <a:t>After the association is completed, the designing phase also gets complete.</a:t>
            </a: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UML-Generalization</a:t>
            </a:r>
          </a:p>
        </p:txBody>
      </p:sp>
      <p:pic>
        <p:nvPicPr>
          <p:cNvPr descr="fig:  assets/uml-generalization.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h:400px</a:t>
            </a: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UML-Generalization</a:t>
            </a:r>
          </a:p>
          <a:p>
            <a:pPr lvl="0"/>
            <a:r>
              <a:rPr/>
              <a:t>In UML modeling, a generalization relationship is a relationship that implements the concept of object orientation called inheritance.</a:t>
            </a:r>
          </a:p>
          <a:p>
            <a:pPr lvl="0"/>
            <a:r>
              <a:rPr/>
              <a:t>The generalization relationship occurs between two entities or objects, such that one entity is the parent, and the other one is the child.</a:t>
            </a:r>
          </a:p>
        </p:txBody>
      </p:sp>
      <p:pic>
        <p:nvPicPr>
          <p:cNvPr descr="fig:  assets/uml-generalization.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h:300px</a:t>
            </a: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UML-Generalization</a:t>
            </a:r>
          </a:p>
          <a:p>
            <a:pPr lvl="0"/>
            <a:r>
              <a:rPr/>
              <a:t>The child inherits the functionality of its parent and can access as well as update it.</a:t>
            </a:r>
          </a:p>
          <a:p>
            <a:pPr lvl="0"/>
            <a:r>
              <a:rPr/>
              <a:t>Generalization relationship is utilized in class, component, deployment, and use case diagrams to specify that the child inherits actions, characteristics, and relationships from its parent.</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UML-Generalization</a:t>
            </a:r>
          </a:p>
          <a:p>
            <a:pPr lvl="0"/>
            <a:r>
              <a:rPr/>
              <a:t>To meet UML’s standard, it necessitates usage of the same types of model elements in the generalization relationship, i.e., generalization relation can either be used between actors or between use cases, but not between an actor and a use case.</a:t>
            </a:r>
          </a:p>
          <a:p>
            <a:pPr lvl="0"/>
            <a:r>
              <a:rPr/>
              <a:t>The generalization relationship is incorporated to record attributes, operations, and relationships in a parent model element so that it can be inherited in one or more child model elements.</a:t>
            </a: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UML-Generalization</a:t>
            </a:r>
          </a:p>
          <a:p>
            <a:pPr lvl="0"/>
            <a:r>
              <a:rPr/>
              <a:t>The parent model element can have as many children, and also, the child can have one or more parents. But most commonly,</a:t>
            </a:r>
          </a:p>
          <a:p>
            <a:pPr lvl="0"/>
            <a:r>
              <a:rPr/>
              <a:t>it can be seen that there is one parent model element and multiple child model elements.</a:t>
            </a:r>
          </a:p>
        </p:txBody>
      </p:sp>
      <p:pic>
        <p:nvPicPr>
          <p:cNvPr descr="fig:  assets/uml-generalization.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h:300px</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UML-Generalization</a:t>
            </a:r>
          </a:p>
          <a:p>
            <a:pPr lvl="0"/>
            <a:r>
              <a:rPr/>
              <a:t>The generalization relationship does not consist of names.</a:t>
            </a:r>
          </a:p>
          <a:p>
            <a:pPr lvl="0"/>
            <a:r>
              <a:rPr/>
              <a:t>The generalization relationship is represented by a solid line with a hollow arrowhead pointing towards the parent model element from the child model element.</a:t>
            </a:r>
          </a:p>
        </p:txBody>
      </p:sp>
      <p:pic>
        <p:nvPicPr>
          <p:cNvPr descr="fig:  assets/uml-generalization.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h:300px</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Stereotypes and their constraints</a:t>
            </a:r>
          </a:p>
        </p:txBody>
      </p:sp>
      <p:pic>
        <p:nvPicPr>
          <p:cNvPr descr="fig:  assets/uml-generalization2.png" id="0" name="Picture 1"/>
          <p:cNvPicPr>
            <a:picLocks noGrp="1" noChangeAspect="1"/>
          </p:cNvPicPr>
          <p:nvPr/>
        </p:nvPicPr>
        <p:blipFill>
          <a:blip r:embed="rId2"/>
          <a:stretch>
            <a:fillRect/>
          </a:stretch>
        </p:blipFill>
        <p:spPr bwMode="auto">
          <a:xfrm>
            <a:off x="3568700" y="889000"/>
            <a:ext cx="5105400" cy="4089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Stereotypes and their constraints</a:t>
            </a:r>
          </a:p>
          <a:p>
            <a:pPr lvl="0"/>
            <a:r>
              <a:rPr>
                <a:latin typeface="Courier"/>
              </a:rPr>
              <a:t>&lt;&lt;implementation&gt;&gt;</a:t>
            </a:r>
            <a:r>
              <a:rPr/>
              <a:t> - It is used to show that the child is implemented by its parent, such that the child object inherits the structure and behavior of its parent object without disobeying the rules.</a:t>
            </a:r>
          </a:p>
          <a:p>
            <a:pPr lvl="1"/>
            <a:r>
              <a:rPr/>
              <a:t>The implementation of stereotype is mostly used in single inheritance.</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Stereotypes and their constraints</a:t>
            </a:r>
          </a:p>
          <a:p>
            <a:pPr lvl="0"/>
            <a:r>
              <a:rPr/>
              <a:t>In the generalization stereotype, there are two types of constraints that are complete and incomplete to check if all the child objects are involved or not in the relationship.</a:t>
            </a: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Stereotypes and their constraints</a:t>
            </a:r>
          </a:p>
          <a:p>
            <a:pPr lvl="0"/>
            <a:r>
              <a:rPr/>
              <a:t>As we know, the bank account can be of two types;</a:t>
            </a:r>
          </a:p>
          <a:p>
            <a:pPr lvl="1"/>
            <a:r>
              <a:rPr/>
              <a:t>Savings Account and</a:t>
            </a:r>
          </a:p>
          <a:p>
            <a:pPr lvl="1"/>
            <a:r>
              <a:rPr/>
              <a:t>Credit Card Account.</a:t>
            </a:r>
          </a:p>
          <a:p>
            <a:pPr lvl="0"/>
            <a:r>
              <a:rPr/>
              <a:t>Both the savings and the credit card account inherits the generalized properties from the Bank Account, which is Account Number, Account Balance, etc.</a:t>
            </a:r>
          </a:p>
        </p:txBody>
      </p:sp>
      <p:pic>
        <p:nvPicPr>
          <p:cNvPr descr="fig:  assets/uml-generalization2.png" id="0" name="Picture 1"/>
          <p:cNvPicPr>
            <a:picLocks noGrp="1" noChangeAspect="1"/>
          </p:cNvPicPr>
          <p:nvPr/>
        </p:nvPicPr>
        <p:blipFill>
          <a:blip r:embed="rId2"/>
          <a:stretch>
            <a:fillRect/>
          </a:stretch>
        </p:blipFill>
        <p:spPr bwMode="auto">
          <a:xfrm>
            <a:off x="3568700" y="889000"/>
            <a:ext cx="5105400" cy="4089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right:40% h:400px</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OO Analysis and Design</a:t>
            </a:r>
          </a:p>
          <a:p>
            <a:pPr lvl="0" indent="0" marL="0">
              <a:spcBef>
                <a:spcPts val="3000"/>
              </a:spcBef>
              <a:buNone/>
            </a:pPr>
            <a:r>
              <a:rPr b="1"/>
              <a:t>Step 3: OO Implementation</a:t>
            </a:r>
          </a:p>
          <a:p>
            <a:pPr lvl="0"/>
            <a:r>
              <a:rPr/>
              <a:t>This is the last phase that comes after the designing is done.</a:t>
            </a:r>
          </a:p>
          <a:p>
            <a:pPr lvl="0"/>
            <a:r>
              <a:rPr/>
              <a:t>It implements the design using any OO languages like C++, Java, etc.</a:t>
            </a: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UML-Realization</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UML-Realization</a:t>
            </a:r>
          </a:p>
          <a:p>
            <a:pPr lvl="0"/>
            <a:r>
              <a:rPr/>
              <a:t>In UML modeling, the realization is a relationship between two objects, where the client (one model element) implements the responsibility specified by the supplier (another model element).</a:t>
            </a:r>
          </a:p>
          <a:p>
            <a:pPr lvl="0"/>
            <a:r>
              <a:rPr/>
              <a:t>The realization relationship can be employed in class diagrams and components diagrams.</a:t>
            </a:r>
          </a:p>
          <a:p>
            <a:pPr lvl="0"/>
            <a:r>
              <a:rPr/>
              <a:t>The realization relationship does not have names.</a:t>
            </a:r>
          </a:p>
          <a:p>
            <a:pPr lvl="0"/>
            <a:r>
              <a:rPr/>
              <a:t>It is mostly found in the interfaces.</a:t>
            </a:r>
          </a:p>
          <a:p>
            <a:pPr lvl="0"/>
            <a:r>
              <a:rPr/>
              <a:t>It is represented by a dashed line with a hollow arrowhead at one end that points from the client to the server.</a:t>
            </a: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Interface Realization</a:t>
            </a:r>
          </a:p>
          <a:p>
            <a:pPr lvl="0"/>
            <a:r>
              <a:rPr/>
              <a:t>Interface realization is a kind of specialized relation between the classifier and the interface.</a:t>
            </a:r>
          </a:p>
          <a:p>
            <a:pPr lvl="0"/>
            <a:r>
              <a:rPr/>
              <a:t>In interface realization relationship, realizing classifiers conforms to the contract defined by the interface.</a:t>
            </a: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Interface Realization</a:t>
            </a:r>
          </a:p>
          <a:p>
            <a:pPr lvl="0"/>
            <a:r>
              <a:rPr/>
              <a:t>A classifier implementing an interface identifies the objects that conform to the interface and any of its ancestors.</a:t>
            </a:r>
          </a:p>
          <a:p>
            <a:pPr lvl="0"/>
            <a:r>
              <a:rPr/>
              <a:t>A classifier can execute one or more interfaces. The set of interfaces that are implemented by the classifier are its given interfaces.</a:t>
            </a: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Interface Realization</a:t>
            </a:r>
          </a:p>
          <a:p>
            <a:pPr lvl="0"/>
            <a:r>
              <a:rPr/>
              <a:t>The given interfaces are the set of services offered by the classifiers to its clients.</a:t>
            </a:r>
          </a:p>
          <a:p>
            <a:pPr lvl="0"/>
            <a:r>
              <a:rPr/>
              <a:t>The interface realization relationship does not contain names, and if you name it, then the name will appear beside the connector in the diagram.</a:t>
            </a: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Interface Realization</a:t>
            </a:r>
          </a:p>
          <a:p>
            <a:pPr lvl="0"/>
            <a:r>
              <a:rPr/>
              <a:t>The interface realization relationship is represented by a dashed line with a hollow arrowhead, which points from the classifier to the given interface.</a:t>
            </a:r>
          </a:p>
        </p:txBody>
      </p:sp>
      <p:pic>
        <p:nvPicPr>
          <p:cNvPr descr="fig:  assets/uml-realization.png" id="0" name="Picture 1"/>
          <p:cNvPicPr>
            <a:picLocks noGrp="1" noChangeAspect="1"/>
          </p:cNvPicPr>
          <p:nvPr/>
        </p:nvPicPr>
        <p:blipFill>
          <a:blip r:embed="rId2"/>
          <a:stretch>
            <a:fillRect/>
          </a:stretch>
        </p:blipFill>
        <p:spPr bwMode="auto">
          <a:xfrm>
            <a:off x="3568700" y="2070100"/>
            <a:ext cx="5105400" cy="1714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h:200px</a:t>
            </a: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realization</a:t>
            </a:r>
          </a:p>
          <a:p>
            <a:pPr lvl="0"/>
            <a:r>
              <a:rPr/>
              <a:t>Canonical form</a:t>
            </a:r>
          </a:p>
          <a:p>
            <a:pPr lvl="0"/>
            <a:r>
              <a:rPr/>
              <a:t>Elided form</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Canonical form</a:t>
            </a:r>
          </a:p>
          <a:p>
            <a:pPr lvl="0"/>
            <a:r>
              <a:rPr/>
              <a:t>In UML, the canonical form realizes the interfaces across the system.</a:t>
            </a:r>
          </a:p>
          <a:p>
            <a:pPr lvl="0"/>
            <a:r>
              <a:rPr/>
              <a:t>An interface stereotype is used for creating an interface, and a realization relationship is employed to realize (implement) a specific interface.</a:t>
            </a:r>
          </a:p>
          <a:p>
            <a:pPr lvl="0"/>
            <a:r>
              <a:rPr/>
              <a:t>In this, the realization relationship is represented by a dashed line with a hollow arrowhead, and the interface is implemented using an object.</a:t>
            </a:r>
          </a:p>
        </p:txBody>
      </p:sp>
      <p:pic>
        <p:nvPicPr>
          <p:cNvPr descr="fig:  assets/uml-realization2.png" id="0" name="Picture 1"/>
          <p:cNvPicPr>
            <a:picLocks noGrp="1" noChangeAspect="1"/>
          </p:cNvPicPr>
          <p:nvPr/>
        </p:nvPicPr>
        <p:blipFill>
          <a:blip r:embed="rId2"/>
          <a:stretch>
            <a:fillRect/>
          </a:stretch>
        </p:blipFill>
        <p:spPr bwMode="auto">
          <a:xfrm>
            <a:off x="3568700" y="1727200"/>
            <a:ext cx="5105400" cy="2413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h:160px</a:t>
            </a: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Canonical form</a:t>
            </a:r>
          </a:p>
          <a:p>
            <a:pPr lvl="0"/>
            <a:r>
              <a:rPr/>
              <a:t>From the diagram given below, it can be seen that the object Account Business Rules realizes the interface Iruleagent.</a:t>
            </a:r>
          </a:p>
        </p:txBody>
      </p:sp>
      <p:pic>
        <p:nvPicPr>
          <p:cNvPr descr="fig:  assets/uml-realization2.png" id="0" name="Picture 1"/>
          <p:cNvPicPr>
            <a:picLocks noGrp="1" noChangeAspect="1"/>
          </p:cNvPicPr>
          <p:nvPr/>
        </p:nvPicPr>
        <p:blipFill>
          <a:blip r:embed="rId2"/>
          <a:stretch>
            <a:fillRect/>
          </a:stretch>
        </p:blipFill>
        <p:spPr bwMode="auto">
          <a:xfrm>
            <a:off x="3568700" y="1727200"/>
            <a:ext cx="5105400" cy="2413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h:300px</a:t>
            </a: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Elided form</a:t>
            </a:r>
          </a:p>
        </p:txBody>
      </p:sp>
      <p:pic>
        <p:nvPicPr>
          <p:cNvPr descr="fig:  assets/uml-realization3.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h:400px</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CE204 Object-Oriented Programming</a:t>
            </a:r>
          </a:p>
        </p:txBody>
      </p:sp>
      <p:sp>
        <p:nvSpPr>
          <p:cNvPr id="3" name="Content Placeholder 2"/>
          <p:cNvSpPr>
            <a:spLocks noGrp="1"/>
          </p:cNvSpPr>
          <p:nvPr>
            <p:ph idx="1"/>
          </p:nvPr>
        </p:nvSpPr>
        <p:spPr/>
        <p:txBody>
          <a:bodyPr/>
          <a:lstStyle/>
          <a:p>
            <a:pPr lvl="0" indent="0" marL="0">
              <a:spcBef>
                <a:spcPts val="3000"/>
              </a:spcBef>
              <a:buNone/>
            </a:pPr>
            <a:r>
              <a:rPr b="1"/>
              <a:t>Week-4 (UML-Unified Modelling Language)</a:t>
            </a:r>
          </a:p>
          <a:p>
            <a:pPr lvl="0" indent="0" marL="0">
              <a:spcBef>
                <a:spcPts val="3000"/>
              </a:spcBef>
              <a:buNone/>
            </a:pPr>
            <a:r>
              <a:rPr b="1"/>
              <a:t>Spring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Role of UML in OO design</a:t>
            </a:r>
          </a:p>
          <a:p>
            <a:pPr lvl="0"/>
            <a:r>
              <a:rPr/>
              <a:t>As the UML is a modeling language used to model software as well as non-software systems,</a:t>
            </a:r>
          </a:p>
          <a:p>
            <a:pPr lvl="0"/>
            <a:r>
              <a:rPr/>
              <a:t>but here it focuses on modeling OO software applications.</a:t>
            </a:r>
          </a:p>
          <a:p>
            <a:pPr lvl="0"/>
            <a:r>
              <a:rPr/>
              <a:t>It is essential to understand the relation between the OO design and UML.</a:t>
            </a:r>
          </a:p>
          <a:p>
            <a:pPr lvl="1"/>
            <a:r>
              <a:rPr/>
              <a:t>The OO design can be converted into the UML as and when required.</a:t>
            </a:r>
          </a:p>
          <a:p>
            <a:pPr lvl="1"/>
            <a:r>
              <a:rPr/>
              <a:t>The OO languages influence the programming world as they model real world objects.</a:t>
            </a: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Elided form</a:t>
            </a:r>
          </a:p>
          <a:p>
            <a:pPr lvl="0"/>
            <a:r>
              <a:rPr/>
              <a:t>It is that kind of realization relationship in which the interface is represented by a circle, also known as a lollipop notation.</a:t>
            </a:r>
          </a:p>
          <a:p>
            <a:pPr lvl="0"/>
            <a:r>
              <a:rPr/>
              <a:t>When an interface is realized employing anything present in the system, then an elided structure is created.</a:t>
            </a:r>
          </a:p>
          <a:p>
            <a:pPr lvl="0"/>
            <a:r>
              <a:rPr/>
              <a:t>Here the interface Iruleagent is denoted by an elided form, which is realized by acctrule.dll.</a:t>
            </a:r>
          </a:p>
        </p:txBody>
      </p:sp>
      <p:pic>
        <p:nvPicPr>
          <p:cNvPr descr="fig:  assets/uml-realization3.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h:200px</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Class Diagram</a:t>
            </a: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Class Diagram</a:t>
            </a:r>
          </a:p>
          <a:p>
            <a:pPr lvl="0" indent="0" marL="0">
              <a:buNone/>
            </a:pPr>
            <a:r>
              <a:rPr/>
              <a:t>The class diagram depicts a static view of an application. It represents the types of objects residing in the system and the relationships between them. A class consists of its objects, and also it may inherit from other classes. A class diagram is used to visualize, describe, document various different aspects of the system, and also construct executable software code.</a:t>
            </a:r>
          </a:p>
          <a:p>
            <a:pPr lvl="0" indent="0" marL="0">
              <a:buNone/>
            </a:pPr>
            <a:r>
              <a:rPr/>
              <a:t>It shows the attributes, classes, functions, and relationships to give an overview of the software system. It constitutes class names, attributes, and functions in a separate compartment that helps in software development. Since it is a collection of classes, interfaces, associations, collaborations, and constraints, it is termed as a structural diagram.</a:t>
            </a: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Class Diagrams</a:t>
            </a:r>
          </a:p>
          <a:p>
            <a:pPr lvl="0" indent="0" marL="0">
              <a:buNone/>
            </a:pPr>
            <a:r>
              <a:rPr/>
              <a:t>The main purpose of class diagrams is to build a static view of an application. It is the only diagram that is widely used for construction, and it can be mapped with object-oriented languages. It is one of the most popular UML diagrams. Following are the purpose of class diagrams given below:</a:t>
            </a:r>
          </a:p>
          <a:p>
            <a:pPr lvl="0"/>
            <a:r>
              <a:rPr/>
              <a:t>It analyses and designs a static view of an application.</a:t>
            </a:r>
          </a:p>
          <a:p>
            <a:pPr lvl="0"/>
            <a:r>
              <a:rPr/>
              <a:t>It describes the major responsibilities of a system.</a:t>
            </a:r>
          </a:p>
          <a:p>
            <a:pPr lvl="0"/>
            <a:r>
              <a:rPr/>
              <a:t>It is a base for component and deployment diagrams.</a:t>
            </a:r>
          </a:p>
          <a:p>
            <a:pPr lvl="0"/>
            <a:r>
              <a:rPr/>
              <a:t>It incorporates forward and reverse engineering.</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Benefits of Class Diagrams</a:t>
            </a:r>
          </a:p>
          <a:p>
            <a:pPr lvl="0"/>
            <a:r>
              <a:rPr/>
              <a:t>It can represent the object model for complex systems.</a:t>
            </a:r>
          </a:p>
          <a:p>
            <a:pPr lvl="0"/>
            <a:r>
              <a:rPr/>
              <a:t>It reduces the maintenance time by providing an overview of - how an application is structured before coding.</a:t>
            </a:r>
          </a:p>
          <a:p>
            <a:pPr lvl="0"/>
            <a:r>
              <a:rPr/>
              <a:t>It provides a general schematic of an application for - better understanding.</a:t>
            </a:r>
          </a:p>
          <a:p>
            <a:pPr lvl="0"/>
            <a:r>
              <a:rPr/>
              <a:t>It represents a detailed chart by highlighting the desired - code, which is to be programmed.</a:t>
            </a:r>
          </a:p>
          <a:p>
            <a:pPr lvl="0"/>
            <a:r>
              <a:rPr/>
              <a:t>It is helpful for the stakeholders and the developers.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Vital components of a Class Diagram</a:t>
            </a:r>
          </a:p>
          <a:p>
            <a:pPr lvl="0"/>
            <a:r>
              <a:rPr/>
              <a:t>Upper Section</a:t>
            </a:r>
          </a:p>
          <a:p>
            <a:pPr lvl="0"/>
            <a:r>
              <a:rPr/>
              <a:t>Middle Section</a:t>
            </a:r>
          </a:p>
          <a:p>
            <a:pPr lvl="0"/>
            <a:r>
              <a:rPr/>
              <a:t>Lower Section bg right:40% h:400px</a:t>
            </a: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Upper Section: (the name of the class)</a:t>
            </a:r>
          </a:p>
          <a:p>
            <a:pPr lvl="0"/>
            <a:r>
              <a:rPr/>
              <a:t>The upper section encompasses the name of the class. A class is a representation of similar objects that shares the same relationships, attributes, operations, and semantics. Some of the following rules that should be taken into account while representing a class are given below:</a:t>
            </a:r>
          </a:p>
          <a:p>
            <a:pPr lvl="1"/>
            <a:r>
              <a:rPr/>
              <a:t>Capitalize the initial letter of the class name.</a:t>
            </a:r>
          </a:p>
          <a:p>
            <a:pPr lvl="1"/>
            <a:r>
              <a:rPr/>
              <a:t>Place the class name in the center of the upper section.</a:t>
            </a:r>
          </a:p>
          <a:p>
            <a:pPr lvl="1"/>
            <a:r>
              <a:rPr/>
              <a:t>A class name must be written in bold format.</a:t>
            </a:r>
          </a:p>
          <a:p>
            <a:pPr lvl="1"/>
            <a:r>
              <a:rPr/>
              <a:t>The name of the abstract class should be written in italics format.</a:t>
            </a:r>
          </a:p>
          <a:p>
            <a:pPr lvl="1" indent="0" marL="457200">
              <a:buNone/>
            </a:pPr>
            <a:r>
              <a:rPr/>
              <a:t>bg right:20% h:300px</a:t>
            </a: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Middle Section: (attributes)</a:t>
            </a:r>
          </a:p>
          <a:p>
            <a:pPr lvl="0"/>
            <a:r>
              <a:rPr/>
              <a:t>The middle section constitutes the attributes, which describe the quality of the class. The attributes have the following characteristics:</a:t>
            </a:r>
          </a:p>
          <a:p>
            <a:pPr lvl="0"/>
            <a:r>
              <a:rPr/>
              <a:t>The attributes are written along with its visibility - factors, which are </a:t>
            </a:r>
            <a:r>
              <a:rPr>
                <a:latin typeface="Courier"/>
              </a:rPr>
              <a:t>public (+)</a:t>
            </a:r>
            <a:r>
              <a:rPr/>
              <a:t>, </a:t>
            </a:r>
            <a:r>
              <a:rPr>
                <a:latin typeface="Courier"/>
              </a:rPr>
              <a:t>private (-)</a:t>
            </a:r>
            <a:r>
              <a:rPr/>
              <a:t>, </a:t>
            </a:r>
            <a:r>
              <a:rPr>
                <a:latin typeface="Courier"/>
              </a:rPr>
              <a:t>protected (#)</a:t>
            </a:r>
            <a:r>
              <a:rPr/>
              <a:t>, - and </a:t>
            </a:r>
            <a:r>
              <a:rPr>
                <a:latin typeface="Courier"/>
              </a:rPr>
              <a:t>package (~)</a:t>
            </a:r>
            <a:r>
              <a:rPr/>
              <a:t>.</a:t>
            </a:r>
          </a:p>
          <a:p>
            <a:pPr lvl="0"/>
            <a:r>
              <a:rPr/>
              <a:t>The accessibility of an attribute class is illustrated by - the visibility factors.</a:t>
            </a:r>
          </a:p>
          <a:p>
            <a:pPr lvl="0"/>
            <a:r>
              <a:rPr/>
              <a:t>A meaningful name should be assigned to the attribute, which will explain its usage inside the class.</a:t>
            </a:r>
          </a:p>
        </p:txBody>
      </p:sp>
      <p:pic>
        <p:nvPicPr>
          <p:cNvPr descr="fig:  assets/uml-class-diagram.png" id="0" name="Picture 1"/>
          <p:cNvPicPr>
            <a:picLocks noGrp="1" noChangeAspect="1"/>
          </p:cNvPicPr>
          <p:nvPr/>
        </p:nvPicPr>
        <p:blipFill>
          <a:blip r:embed="rId2"/>
          <a:stretch>
            <a:fillRect/>
          </a:stretch>
        </p:blipFill>
        <p:spPr bwMode="auto">
          <a:xfrm>
            <a:off x="3886200" y="266700"/>
            <a:ext cx="44704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right:20% h:300px</a:t>
            </a: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Lower Section: (methods)</a:t>
            </a:r>
          </a:p>
          <a:p>
            <a:pPr lvl="0"/>
            <a:r>
              <a:rPr/>
              <a:t>The lower section contain methods or operations.</a:t>
            </a:r>
          </a:p>
          <a:p>
            <a:pPr lvl="0"/>
            <a:r>
              <a:rPr/>
              <a:t>The methods are represented in the form of a list, where each method is written in a single line.</a:t>
            </a:r>
          </a:p>
          <a:p>
            <a:pPr lvl="0"/>
            <a:r>
              <a:rPr/>
              <a:t>It demonstrates how a class interacts with data.</a:t>
            </a:r>
          </a:p>
        </p:txBody>
      </p:sp>
      <p:pic>
        <p:nvPicPr>
          <p:cNvPr descr="fig:  assets/uml-class-diagram.png" id="0" name="Picture 1"/>
          <p:cNvPicPr>
            <a:picLocks noGrp="1" noChangeAspect="1"/>
          </p:cNvPicPr>
          <p:nvPr/>
        </p:nvPicPr>
        <p:blipFill>
          <a:blip r:embed="rId2"/>
          <a:stretch>
            <a:fillRect/>
          </a:stretch>
        </p:blipFill>
        <p:spPr bwMode="auto">
          <a:xfrm>
            <a:off x="3886200" y="266700"/>
            <a:ext cx="44704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right:20% h:300px</a:t>
            </a: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Relationships</a:t>
            </a:r>
          </a:p>
          <a:p>
            <a:pPr lvl="0" indent="0" marL="0">
              <a:buNone/>
            </a:pPr>
            <a:r>
              <a:rPr/>
              <a:t>In UML, relationships are of three types:</a:t>
            </a:r>
          </a:p>
          <a:p>
            <a:pPr lvl="0"/>
            <a:r>
              <a:rPr/>
              <a:t>Dependency</a:t>
            </a:r>
          </a:p>
          <a:p>
            <a:pPr lvl="0"/>
            <a:r>
              <a:rPr/>
              <a:t>Generalization</a:t>
            </a:r>
          </a:p>
          <a:p>
            <a:pPr lvl="0"/>
            <a:r>
              <a:rPr/>
              <a:t>Association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Role of UML in OO design</a:t>
            </a:r>
          </a:p>
          <a:p>
            <a:pPr lvl="0"/>
            <a:r>
              <a:rPr/>
              <a:t>The UML itself is an amalgamation of object-oriented notations like</a:t>
            </a:r>
          </a:p>
          <a:p>
            <a:pPr lvl="1"/>
            <a:r>
              <a:rPr/>
              <a:t>Object-Oriented Design (OOD),</a:t>
            </a:r>
          </a:p>
          <a:p>
            <a:pPr lvl="1"/>
            <a:r>
              <a:rPr/>
              <a:t>Object Modeling Technique (OMT), and</a:t>
            </a:r>
          </a:p>
          <a:p>
            <a:pPr lvl="1"/>
            <a:r>
              <a:rPr/>
              <a:t>Object-Oriented Software Engineering (OOSE).</a:t>
            </a:r>
          </a:p>
          <a:p>
            <a:pPr lvl="0"/>
            <a:r>
              <a:rPr/>
              <a:t>The strength of these three approaches is utilized by the UML to represent more consistency.</a:t>
            </a:r>
          </a:p>
        </p:txBody>
      </p:sp>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Dependency:</a:t>
            </a:r>
          </a:p>
          <a:p>
            <a:pPr lvl="0"/>
            <a:r>
              <a:rPr/>
              <a:t>A dependency is a semantic relationship between two or more classes where a change in one class cause changes in another class.</a:t>
            </a:r>
          </a:p>
          <a:p>
            <a:pPr lvl="0"/>
            <a:r>
              <a:rPr/>
              <a:t>It forms a weaker relationship.</a:t>
            </a:r>
          </a:p>
          <a:p>
            <a:pPr lvl="0"/>
            <a:r>
              <a:rPr/>
              <a:t>In the following example, Student_Name is dependent on the Student_Id.</a:t>
            </a:r>
          </a:p>
        </p:txBody>
      </p:sp>
      <p:pic>
        <p:nvPicPr>
          <p:cNvPr descr="fig:  assets/uml-class-diagram2.png" id="0" name="Picture 1"/>
          <p:cNvPicPr>
            <a:picLocks noGrp="1" noChangeAspect="1"/>
          </p:cNvPicPr>
          <p:nvPr/>
        </p:nvPicPr>
        <p:blipFill>
          <a:blip r:embed="rId2"/>
          <a:stretch>
            <a:fillRect/>
          </a:stretch>
        </p:blipFill>
        <p:spPr bwMode="auto">
          <a:xfrm>
            <a:off x="3568700" y="2501900"/>
            <a:ext cx="5105400" cy="86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h:100px</a:t>
            </a: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Generalization:</a:t>
            </a:r>
          </a:p>
          <a:p>
            <a:pPr lvl="0"/>
            <a:r>
              <a:rPr/>
              <a:t>A generalization is a relationship between a parent class (superclass) and a child class (subclass).</a:t>
            </a:r>
          </a:p>
          <a:p>
            <a:pPr lvl="0"/>
            <a:r>
              <a:rPr/>
              <a:t>In this, the child class is inherited from the parent class.</a:t>
            </a:r>
          </a:p>
          <a:p>
            <a:pPr lvl="0"/>
            <a:r>
              <a:rPr/>
              <a:t>For example, The Current Account, Saving Account, and Credit Account are the generalized form of Bank Account.</a:t>
            </a:r>
          </a:p>
        </p:txBody>
      </p:sp>
      <p:pic>
        <p:nvPicPr>
          <p:cNvPr descr="fig:  assets/uml-class-diagram3.png" id="0" name="Picture 1"/>
          <p:cNvPicPr>
            <a:picLocks noGrp="1" noChangeAspect="1"/>
          </p:cNvPicPr>
          <p:nvPr/>
        </p:nvPicPr>
        <p:blipFill>
          <a:blip r:embed="rId2"/>
          <a:stretch>
            <a:fillRect/>
          </a:stretch>
        </p:blipFill>
        <p:spPr bwMode="auto">
          <a:xfrm>
            <a:off x="3568700" y="1828800"/>
            <a:ext cx="5105400" cy="2197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h:270px</a:t>
            </a: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Association:</a:t>
            </a:r>
          </a:p>
          <a:p>
            <a:pPr lvl="0"/>
            <a:r>
              <a:rPr/>
              <a:t>It describes a static or physical connection between two or more objects.</a:t>
            </a:r>
          </a:p>
          <a:p>
            <a:pPr lvl="0"/>
            <a:r>
              <a:rPr/>
              <a:t>It depicts how many objects are there in the relationship.</a:t>
            </a:r>
          </a:p>
          <a:p>
            <a:pPr lvl="0"/>
            <a:r>
              <a:rPr/>
              <a:t>For example, a department is associated with the college.</a:t>
            </a:r>
          </a:p>
        </p:txBody>
      </p:sp>
      <p:pic>
        <p:nvPicPr>
          <p:cNvPr descr="fig:  assets/uml-class-diagram4.png" id="0" name="Picture 1"/>
          <p:cNvPicPr>
            <a:picLocks noGrp="1" noChangeAspect="1"/>
          </p:cNvPicPr>
          <p:nvPr/>
        </p:nvPicPr>
        <p:blipFill>
          <a:blip r:embed="rId2"/>
          <a:stretch>
            <a:fillRect/>
          </a:stretch>
        </p:blipFill>
        <p:spPr bwMode="auto">
          <a:xfrm>
            <a:off x="3568700" y="2501900"/>
            <a:ext cx="5105400" cy="86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h:100px</a:t>
            </a: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A</m:t>
                    </m:r>
                    <m:r>
                      <m:t>l</m:t>
                    </m:r>
                    <m:r>
                      <m:t>s</m:t>
                    </m:r>
                    <m:r>
                      <m:t>o</m:t>
                    </m:r>
                    <m:r>
                      <m:rPr>
                        <m:sty m:val="p"/>
                      </m:rPr>
                      <m:t>.</m:t>
                    </m:r>
                    <m:r>
                      <m:rPr>
                        <m:sty m:val="p"/>
                      </m:rPr>
                      <m:t>.</m:t>
                    </m:r>
                    <m:r>
                      <m:rPr>
                        <m:sty m:val="p"/>
                      </m:rPr>
                      <m:t>.</m:t>
                    </m:r>
                  </m:oMath>
                </a14:m>
              </a:p>
            </p:txBody>
          </p:sp>
        </mc:Choice>
      </mc:AlternateContent>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Multiplicity:</a:t>
            </a:r>
          </a:p>
          <a:p>
            <a:pPr lvl="0"/>
            <a:r>
              <a:rPr/>
              <a:t>It defines a specific range of allowable instances of attributes. In case if a range is not specified, one is considered as a default multiplicity.</a:t>
            </a:r>
          </a:p>
          <a:p>
            <a:pPr lvl="0"/>
            <a:r>
              <a:rPr/>
              <a:t>For example, multiple patients are admitted to one hospital.</a:t>
            </a:r>
          </a:p>
        </p:txBody>
      </p:sp>
      <p:pic>
        <p:nvPicPr>
          <p:cNvPr descr="fig:  assets/uml-class-diagram5.png" id="0" name="Picture 1"/>
          <p:cNvPicPr>
            <a:picLocks noGrp="1" noChangeAspect="1"/>
          </p:cNvPicPr>
          <p:nvPr/>
        </p:nvPicPr>
        <p:blipFill>
          <a:blip r:embed="rId2"/>
          <a:stretch>
            <a:fillRect/>
          </a:stretch>
        </p:blipFill>
        <p:spPr bwMode="auto">
          <a:xfrm>
            <a:off x="4775200" y="266700"/>
            <a:ext cx="26797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h:500px</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Aggregation:</a:t>
            </a:r>
          </a:p>
          <a:p>
            <a:pPr lvl="0"/>
            <a:r>
              <a:rPr/>
              <a:t>An aggregation is a subset of association, which represents has a relationship. It is more specific then association. It defines a part-whole or part-of relationship. In this kind of relationship, the child class can exist independently of its parent class.</a:t>
            </a:r>
          </a:p>
          <a:p>
            <a:pPr lvl="0"/>
            <a:r>
              <a:rPr/>
              <a:t>The company encompasses a number of employees, and even if one employee resigns, the company still exists.</a:t>
            </a:r>
          </a:p>
        </p:txBody>
      </p:sp>
      <p:pic>
        <p:nvPicPr>
          <p:cNvPr descr="fig:  assets/uml-class-diagram6.png" id="0" name="Picture 1"/>
          <p:cNvPicPr>
            <a:picLocks noGrp="1" noChangeAspect="1"/>
          </p:cNvPicPr>
          <p:nvPr/>
        </p:nvPicPr>
        <p:blipFill>
          <a:blip r:embed="rId2"/>
          <a:stretch>
            <a:fillRect/>
          </a:stretch>
        </p:blipFill>
        <p:spPr bwMode="auto">
          <a:xfrm>
            <a:off x="3568700" y="2527300"/>
            <a:ext cx="5105400" cy="800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Composition:</a:t>
            </a:r>
          </a:p>
          <a:p>
            <a:pPr lvl="0"/>
            <a:r>
              <a:rPr/>
              <a:t>The composition is a subset of aggregation. It portrays the dependency between the parent and its child, which means if one part is deleted, then the other part also gets discarded. It represents a whole-part relationship.</a:t>
            </a:r>
          </a:p>
          <a:p>
            <a:pPr lvl="0"/>
            <a:r>
              <a:rPr/>
              <a:t>A contact book consists of multiple contacts, and if you delete the contact book, all the contacts will be lost.</a:t>
            </a:r>
          </a:p>
        </p:txBody>
      </p:sp>
      <p:pic>
        <p:nvPicPr>
          <p:cNvPr descr="fig:  assets/uml-class-diagram7.png" id="0" name="Picture 1"/>
          <p:cNvPicPr>
            <a:picLocks noGrp="1" noChangeAspect="1"/>
          </p:cNvPicPr>
          <p:nvPr/>
        </p:nvPicPr>
        <p:blipFill>
          <a:blip r:embed="rId2"/>
          <a:stretch>
            <a:fillRect/>
          </a:stretch>
        </p:blipFill>
        <p:spPr bwMode="auto">
          <a:xfrm>
            <a:off x="3568700" y="2565400"/>
            <a:ext cx="5105400" cy="749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Abstract Classes</a:t>
            </a:r>
          </a:p>
          <a:p>
            <a:pPr lvl="0"/>
            <a:r>
              <a:rPr/>
              <a:t>In the abstract class, no objects can be a direct entity of the abstract class. The abstract class can neither be declared nor be instantiated. It is used to find the functionalities across the classes. The notation of the abstract class is similar to that of class;</a:t>
            </a:r>
          </a:p>
          <a:p>
            <a:pPr lvl="0"/>
            <a:r>
              <a:rPr/>
              <a:t>the only difference is that the name of the class is written in italics. Since it does not involve any implementation for a given function, it is best to use the abstract class with multiple objects.</a:t>
            </a:r>
          </a:p>
          <a:p>
            <a:pPr lvl="0"/>
            <a:r>
              <a:rPr/>
              <a:t>Let us assume that we have an abstract class named displacement with a method declared inside it, and that method will be called as a drive (). Now, this abstract class method can be implemented by any object, for example, car, bike, scooter, cycle, etc.</a:t>
            </a:r>
          </a:p>
        </p:txBody>
      </p:sp>
      <p:pic>
        <p:nvPicPr>
          <p:cNvPr descr="fig:  assets/uml-class-diagram8.png" id="0" name="Picture 1"/>
          <p:cNvPicPr>
            <a:picLocks noGrp="1" noChangeAspect="1"/>
          </p:cNvPicPr>
          <p:nvPr/>
        </p:nvPicPr>
        <p:blipFill>
          <a:blip r:embed="rId2"/>
          <a:stretch>
            <a:fillRect/>
          </a:stretch>
        </p:blipFill>
        <p:spPr bwMode="auto">
          <a:xfrm>
            <a:off x="3568700" y="406400"/>
            <a:ext cx="5105400" cy="5041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h:300px</a:t>
            </a:r>
          </a:p>
        </p:txBody>
      </p:sp>
    </p:spTree>
  </p:cSl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Class Diagram?</a:t>
            </a:r>
          </a:p>
          <a:p>
            <a:pPr lvl="0" indent="0" marL="0">
              <a:buNone/>
            </a:pPr>
            <a:r>
              <a:rPr/>
              <a:t>The class diagram is used most widely to construct software applications. It not only represents a static view of the system but also all the major aspects of an application. A collection of class diagrams as a whole represents a system.</a:t>
            </a:r>
          </a:p>
        </p:txBody>
      </p:sp>
    </p:spTree>
  </p:cSl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Class Diagram?</a:t>
            </a:r>
          </a:p>
          <a:p>
            <a:pPr lvl="0" indent="0" marL="0">
              <a:buNone/>
            </a:pPr>
            <a:r>
              <a:rPr/>
              <a:t>Some key points that are needed to keep in mind while drawing a class diagram are given below:</a:t>
            </a:r>
          </a:p>
          <a:p>
            <a:pPr lvl="0"/>
            <a:r>
              <a:rPr/>
              <a:t>To describe a complete aspect of the system, it is - suggested to give a meaningful name to the class diagram.</a:t>
            </a:r>
          </a:p>
          <a:p>
            <a:pPr lvl="0"/>
            <a:r>
              <a:rPr/>
              <a:t>The objects and their relationships should be acknowledged - in advance.</a:t>
            </a:r>
          </a:p>
          <a:p>
            <a:pPr lvl="0"/>
            <a:r>
              <a:rPr/>
              <a:t>The attributes and methods (responsibilities) of each class - must be known.</a:t>
            </a:r>
          </a:p>
          <a:p>
            <a:pPr lvl="0"/>
            <a:r>
              <a:rPr/>
              <a:t>A minimum number of desired properties should be specified - as more number of the unwanted property will lead to a - complex diagram.</a:t>
            </a:r>
          </a:p>
          <a:p>
            <a:pPr lvl="0"/>
            <a:r>
              <a:rPr/>
              <a:t>Notes can be used as and when required by the developer to - describe the aspects of a diagram.</a:t>
            </a:r>
          </a:p>
          <a:p>
            <a:pPr lvl="0"/>
            <a:r>
              <a:rPr/>
              <a:t>The diagrams should be redrawn and reworked as many times - to make it correct before producing its final version.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Tools</a:t>
            </a:r>
          </a:p>
        </p:txBody>
      </p:sp>
    </p:spTree>
  </p:cSld>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Class Diagram Example</a:t>
            </a:r>
          </a:p>
          <a:p>
            <a:pPr lvl="0" indent="0" marL="0">
              <a:buNone/>
            </a:pPr>
            <a:r>
              <a:rPr/>
              <a:t>A class diagram describing the sales order system is given below.</a:t>
            </a:r>
          </a:p>
        </p:txBody>
      </p:sp>
      <p:pic>
        <p:nvPicPr>
          <p:cNvPr descr="fig:  assets/uml-class-diagram9.png" id="0" name="Picture 1"/>
          <p:cNvPicPr>
            <a:picLocks noGrp="1" noChangeAspect="1"/>
          </p:cNvPicPr>
          <p:nvPr/>
        </p:nvPicPr>
        <p:blipFill>
          <a:blip r:embed="rId2"/>
          <a:stretch>
            <a:fillRect/>
          </a:stretch>
        </p:blipFill>
        <p:spPr bwMode="auto">
          <a:xfrm>
            <a:off x="3568700" y="1104900"/>
            <a:ext cx="5105400" cy="3644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Usage of Class diagrams</a:t>
            </a:r>
          </a:p>
          <a:p>
            <a:pPr lvl="0" indent="0" marL="0">
              <a:buNone/>
            </a:pPr>
            <a:r>
              <a:rPr/>
              <a:t>The class diagram is used to represent a static view of the system. It plays an essential role in the establishment of the component and deployment diagrams. It helps to construct an executable code to perform forward and backward engineering for any system, or we can say it is mainly used for construction. It represents the mapping with object-oriented languages that are C++, Java, etc. Class diagrams can be used for the following purposes:</a:t>
            </a:r>
          </a:p>
        </p:txBody>
      </p:sp>
    </p:spTree>
  </p:cSld>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Usage of Class diagrams</a:t>
            </a:r>
          </a:p>
          <a:p>
            <a:pPr lvl="0"/>
            <a:r>
              <a:rPr/>
              <a:t>To describe the static view of a system.</a:t>
            </a:r>
          </a:p>
          <a:p>
            <a:pPr lvl="0"/>
            <a:r>
              <a:rPr/>
              <a:t>To show the collaboration among every instance in the static view.</a:t>
            </a:r>
          </a:p>
          <a:p>
            <a:pPr lvl="0"/>
            <a:r>
              <a:rPr/>
              <a:t>To describe the functionalities performed by the system.</a:t>
            </a:r>
          </a:p>
          <a:p>
            <a:pPr lvl="0"/>
            <a:r>
              <a:rPr/>
              <a:t>To construct the software application using object-oriented languages.</a:t>
            </a:r>
          </a:p>
        </p:txBody>
      </p:sp>
    </p:spTree>
  </p:cSld>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Object Diagram</a:t>
            </a:r>
          </a:p>
        </p:txBody>
      </p:sp>
    </p:spTree>
  </p:cSld>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Object Diagram</a:t>
            </a:r>
          </a:p>
          <a:p>
            <a:pPr lvl="0"/>
            <a:r>
              <a:rPr/>
              <a:t>Object diagrams are dependent on the class diagram as they are derived from the class diagram. It represents an instance of a class diagram. The objects help in portraying a static view of an object-oriented system at a specific instant.</a:t>
            </a:r>
          </a:p>
          <a:p>
            <a:pPr lvl="0"/>
            <a:r>
              <a:rPr/>
              <a:t>Both the object and class diagram are similar to some extent; the only difference is that the class diagram provides an abstract view of a system. It helps in visualizing a particular functionality of a system.</a:t>
            </a:r>
          </a:p>
        </p:txBody>
      </p:sp>
    </p:spTree>
  </p:cSld>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Notation of an Object Diagram</a:t>
            </a:r>
          </a:p>
        </p:txBody>
      </p:sp>
      <p:pic>
        <p:nvPicPr>
          <p:cNvPr descr="fig:  assets/uml-object-diagram.png" id="0" name="Picture 1"/>
          <p:cNvPicPr>
            <a:picLocks noGrp="1" noChangeAspect="1"/>
          </p:cNvPicPr>
          <p:nvPr/>
        </p:nvPicPr>
        <p:blipFill>
          <a:blip r:embed="rId2"/>
          <a:stretch>
            <a:fillRect/>
          </a:stretch>
        </p:blipFill>
        <p:spPr bwMode="auto">
          <a:xfrm>
            <a:off x="3568700" y="393700"/>
            <a:ext cx="5105400" cy="5080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h:400px</a:t>
            </a:r>
          </a:p>
        </p:txBody>
      </p:sp>
    </p:spTree>
  </p:cSld>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Object Diagram</a:t>
            </a:r>
          </a:p>
          <a:p>
            <a:pPr lvl="0" indent="0" marL="0">
              <a:buNone/>
            </a:pPr>
            <a:r>
              <a:rPr/>
              <a:t>The object diagram holds the same purpose as that of a class diagram. The class diagram provides an abstract view which comprises of classes and their relationships, whereas the object diagram represents an instance at a particular point of time.</a:t>
            </a:r>
          </a:p>
        </p:txBody>
      </p:sp>
    </p:spTree>
  </p:cSld>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Object Diagram</a:t>
            </a:r>
          </a:p>
          <a:p>
            <a:pPr lvl="0" indent="0" marL="0">
              <a:buNone/>
            </a:pPr>
            <a:r>
              <a:rPr/>
              <a:t>The object diagram is actually similar to the concrete (actual) system behavior. The main purpose is to depict a static view of a system.</a:t>
            </a:r>
          </a:p>
        </p:txBody>
      </p:sp>
    </p:spTree>
  </p:cSld>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Object Diagram</a:t>
            </a:r>
          </a:p>
          <a:p>
            <a:pPr lvl="0" indent="0" marL="0">
              <a:buNone/>
            </a:pPr>
            <a:r>
              <a:rPr/>
              <a:t>Following are the purposes enlisted below:</a:t>
            </a:r>
          </a:p>
          <a:p>
            <a:pPr lvl="0"/>
            <a:r>
              <a:rPr/>
              <a:t>It is used to perform forward and reverse engineering.</a:t>
            </a:r>
          </a:p>
          <a:p>
            <a:pPr lvl="0"/>
            <a:r>
              <a:rPr/>
              <a:t>It is used to understand object behavior and their - relationships practically.</a:t>
            </a:r>
          </a:p>
          <a:p>
            <a:pPr lvl="0"/>
            <a:r>
              <a:rPr/>
              <a:t>It is used to get a static view of a system.</a:t>
            </a:r>
          </a:p>
          <a:p>
            <a:pPr lvl="0"/>
            <a:r>
              <a:rPr/>
              <a:t>It is used to represent an instance of a system.</a:t>
            </a:r>
          </a:p>
        </p:txBody>
      </p:sp>
    </p:spTree>
  </p:cSld>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Object Diagram</a:t>
            </a:r>
          </a:p>
        </p:txBody>
      </p:sp>
      <p:pic>
        <p:nvPicPr>
          <p:cNvPr descr="fig:  assets/uml-object-diagram2.png" id="0" name="Picture 1"/>
          <p:cNvPicPr>
            <a:picLocks noGrp="1" noChangeAspect="1"/>
          </p:cNvPicPr>
          <p:nvPr/>
        </p:nvPicPr>
        <p:blipFill>
          <a:blip r:embed="rId2"/>
          <a:stretch>
            <a:fillRect/>
          </a:stretch>
        </p:blipFill>
        <p:spPr bwMode="auto">
          <a:xfrm>
            <a:off x="3568700" y="1993900"/>
            <a:ext cx="5105400" cy="1866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Plantuml</a:t>
            </a:r>
          </a:p>
          <a:p>
            <a:pPr lvl="0"/>
            <a:r>
              <a:rPr/>
              <a:t>Plantuml is an open-source online and offline modeling tool with textual inputs to create flowcharts, process diagrams, UML, ER, and network diagrams.</a:t>
            </a:r>
          </a:p>
          <a:p>
            <a:pPr lvl="0"/>
            <a:r>
              <a:rPr/>
              <a:t>PlantUML diagrams are “Diagrams as Code” in PlantUML syntax.</a:t>
            </a:r>
          </a:p>
          <a:p>
            <a:pPr lvl="0"/>
            <a:r>
              <a:rPr/>
              <a:t>https://crashedmind.github.io/PlantUMLHitchhikersGuide/C4/C4Stdlib.html</a:t>
            </a:r>
          </a:p>
          <a:p>
            <a:pPr lvl="0"/>
            <a:r>
              <a:rPr/>
              <a:t>https://en.wikipedia.org/wiki/4%2B1_architectural_view_model</a:t>
            </a:r>
          </a:p>
          <a:p>
            <a:pPr lvl="0"/>
            <a:r>
              <a:rPr/>
              <a:t>https://c4model.com/img/c4-overview.png</a:t>
            </a:r>
          </a:p>
          <a:p>
            <a:pPr lvl="0"/>
            <a:r>
              <a:rPr/>
              <a:t>https://plantuml.com/</a:t>
            </a:r>
          </a:p>
          <a:p>
            <a:pPr lvl="0"/>
            <a:r>
              <a:rPr/>
              <a:t>https://crashedmind.github.io/PlantUMLHitchhikersGuide/about/AboutPlantUML.html</a:t>
            </a:r>
          </a:p>
          <a:p>
            <a:pPr lvl="0"/>
            <a:r>
              <a:rPr/>
              <a:t>https://github.com/jupe/puml2code</a:t>
            </a:r>
          </a:p>
          <a:p>
            <a:pPr lvl="0"/>
            <a:r>
              <a:rPr/>
              <a:t>http://static.codingthearchitecture.com/visualising-software-architecture.pdf</a:t>
            </a:r>
          </a:p>
          <a:p>
            <a:pPr lvl="0"/>
            <a:r>
              <a:rPr/>
              <a:t>http://static.codingthearchitecture.com/documenting-software-architecture.pdf</a:t>
            </a:r>
          </a:p>
          <a:p>
            <a:pPr lvl="0"/>
            <a:r>
              <a:rPr/>
              <a:t>https://en.wikipedia.org/wiki/C4_model</a:t>
            </a:r>
          </a:p>
        </p:txBody>
      </p:sp>
    </p:spTree>
  </p:cSld>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an Object Diagram?</a:t>
            </a:r>
          </a:p>
          <a:p>
            <a:pPr lvl="0"/>
            <a:r>
              <a:rPr/>
              <a:t>All the objects present in the system should be examined - before start drawing the object diagram.</a:t>
            </a:r>
          </a:p>
          <a:p>
            <a:pPr lvl="0"/>
            <a:r>
              <a:rPr/>
              <a:t>Before creating the object diagram, the relation between - the objects must be acknowledged.</a:t>
            </a:r>
          </a:p>
          <a:p>
            <a:pPr lvl="0"/>
            <a:r>
              <a:rPr/>
              <a:t>The association relationship among the entities must be - cleared already.</a:t>
            </a:r>
          </a:p>
          <a:p>
            <a:pPr lvl="0"/>
            <a:r>
              <a:rPr/>
              <a:t>To represent the functionality of an object, a proper - meaningful name should be assigned.</a:t>
            </a:r>
          </a:p>
          <a:p>
            <a:pPr lvl="0"/>
            <a:r>
              <a:rPr/>
              <a:t>The objects are to be examined to understand its functionality.</a:t>
            </a:r>
          </a:p>
        </p:txBody>
      </p:sp>
    </p:spTree>
  </p:cSld>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Applications of Object diagrams</a:t>
            </a:r>
          </a:p>
          <a:p>
            <a:pPr lvl="0" indent="0" marL="0">
              <a:buNone/>
            </a:pPr>
            <a:r>
              <a:rPr/>
              <a:t>The following are the application areas where the object diagrams can be used.</a:t>
            </a:r>
          </a:p>
          <a:p>
            <a:pPr lvl="0"/>
            <a:r>
              <a:rPr/>
              <a:t>To build a prototype of a system.</a:t>
            </a:r>
          </a:p>
          <a:p>
            <a:pPr lvl="0"/>
            <a:r>
              <a:rPr/>
              <a:t>To model complex data structures.</a:t>
            </a:r>
          </a:p>
          <a:p>
            <a:pPr lvl="0"/>
            <a:r>
              <a:rPr/>
              <a:t>To perceive the system from a practical perspective.</a:t>
            </a:r>
          </a:p>
          <a:p>
            <a:pPr lvl="0"/>
            <a:r>
              <a:rPr/>
              <a:t>Reverse engineering.</a:t>
            </a:r>
          </a:p>
        </p:txBody>
      </p:sp>
    </p:spTree>
  </p:cSld>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Class vs. Object diagram</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Class Diagram</a:t>
                      </a:r>
                    </a:p>
                  </a:txBody>
                  <a:tcPr/>
                </a:tc>
                <a:tc>
                  <a:txBody>
                    <a:bodyPr/>
                    <a:lstStyle/>
                    <a:p>
                      <a:pPr lvl="0" indent="0" marL="0">
                        <a:buNone/>
                      </a:pPr>
                      <a:r>
                        <a:rPr/>
                        <a:t>Object Diagram</a:t>
                      </a:r>
                    </a:p>
                  </a:txBody>
                  <a:tcPr/>
                </a:tc>
              </a:tr>
              <a:tr h="0">
                <a:tc>
                  <a:txBody>
                    <a:bodyPr/>
                    <a:lstStyle/>
                    <a:p>
                      <a:pPr lvl="0" indent="0" marL="0">
                        <a:buNone/>
                      </a:pPr>
                      <a:r>
                        <a:rPr/>
                        <a:t>It depicts the static view of a system.</a:t>
                      </a:r>
                    </a:p>
                  </a:txBody>
                </a:tc>
                <a:tc>
                  <a:txBody>
                    <a:bodyPr/>
                    <a:lstStyle/>
                    <a:p>
                      <a:pPr lvl="0" indent="0" marL="0">
                        <a:buNone/>
                      </a:pPr>
                      <a:r>
                        <a:rPr/>
                        <a:t>It portrays the real-time behavior of a system.</a:t>
                      </a:r>
                    </a:p>
                  </a:txBody>
                </a:tc>
              </a:tr>
              <a:tr h="0">
                <a:tc>
                  <a:txBody>
                    <a:bodyPr/>
                    <a:lstStyle/>
                    <a:p>
                      <a:pPr lvl="0" indent="0" marL="0">
                        <a:buNone/>
                      </a:pPr>
                      <a:r>
                        <a:rPr/>
                        <a:t>Dynamic changes are not included in the class diagram.</a:t>
                      </a:r>
                    </a:p>
                  </a:txBody>
                </a:tc>
                <a:tc>
                  <a:txBody>
                    <a:bodyPr/>
                    <a:lstStyle/>
                    <a:p>
                      <a:pPr lvl="0" indent="0" marL="0">
                        <a:buNone/>
                      </a:pPr>
                      <a:r>
                        <a:rPr/>
                        <a:t>Dynamic changes are captured in the object diagram.</a:t>
                      </a:r>
                    </a:p>
                  </a:txBody>
                </a:tc>
              </a:tr>
              <a:tr h="0">
                <a:tc>
                  <a:txBody>
                    <a:bodyPr/>
                    <a:lstStyle/>
                    <a:p>
                      <a:pPr lvl="0" indent="0" marL="0">
                        <a:buNone/>
                      </a:pPr>
                      <a:r>
                        <a:rPr/>
                        <a:t>The data values and attributes of an instance are not involved here.</a:t>
                      </a:r>
                    </a:p>
                  </a:txBody>
                </a:tc>
                <a:tc>
                  <a:txBody>
                    <a:bodyPr/>
                    <a:lstStyle/>
                    <a:p>
                      <a:pPr lvl="0" indent="0" marL="0">
                        <a:buNone/>
                      </a:pPr>
                      <a:r>
                        <a:rPr/>
                        <a:t>It incorporates data values and attributes of an entity.</a:t>
                      </a:r>
                    </a:p>
                  </a:txBody>
                </a:tc>
              </a:tr>
              <a:tr h="0">
                <a:tc>
                  <a:txBody>
                    <a:bodyPr/>
                    <a:lstStyle/>
                    <a:p>
                      <a:pPr lvl="0" indent="0" marL="0">
                        <a:buNone/>
                      </a:pPr>
                      <a:r>
                        <a:rPr/>
                        <a:t>The object behavior is manipulated in the class diagram.</a:t>
                      </a:r>
                    </a:p>
                  </a:txBody>
                </a:tc>
                <a:tc>
                  <a:txBody>
                    <a:bodyPr/>
                    <a:lstStyle/>
                    <a:p>
                      <a:endParaRPr/>
                    </a:p>
                  </a:txBody>
                </a:tc>
              </a:tr>
            </a:tbl>
          </a:graphicData>
        </a:graphic>
      </p:graphicFrame>
    </p:spTree>
  </p:cSld>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Component Diagram</a:t>
            </a:r>
          </a:p>
        </p:txBody>
      </p:sp>
    </p:spTree>
  </p:cSld>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Component Diagram</a:t>
            </a:r>
          </a:p>
          <a:p>
            <a:pPr lvl="0" indent="0" marL="0">
              <a:buNone/>
            </a:pPr>
            <a:r>
              <a:rPr/>
              <a:t>A component diagram is used to break down a large object-oriented system into the smaller components, so as to make them more manageable. It models the physical view of a system such as executables, files, libraries, etc. that resides within the node.</a:t>
            </a:r>
          </a:p>
          <a:p>
            <a:pPr lvl="0" indent="0" marL="0">
              <a:buNone/>
            </a:pPr>
            <a:r>
              <a:rPr/>
              <a:t>It visualizes the relationships as well as the organization between the components present in the system. It helps in forming an executable system. A component is a single unit of the system, which is replaceable and executable. The implementation details of a component are hidden, and it necessitates an interface to execute a function. It is like a black box whose behavior is explained by the provided and required interfaces.</a:t>
            </a:r>
          </a:p>
        </p:txBody>
      </p:sp>
    </p:spTree>
  </p:cSld>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Notation of a Component Diagram</a:t>
            </a:r>
          </a:p>
          <a:p>
            <a:pPr lvl="0"/>
            <a:r>
              <a:rPr/>
              <a:t>Component</a:t>
            </a:r>
          </a:p>
        </p:txBody>
      </p:sp>
      <p:pic>
        <p:nvPicPr>
          <p:cNvPr descr="fig:  assets/uml-component-diagram.png" id="0" name="Picture 1"/>
          <p:cNvPicPr>
            <a:picLocks noGrp="1" noChangeAspect="1"/>
          </p:cNvPicPr>
          <p:nvPr/>
        </p:nvPicPr>
        <p:blipFill>
          <a:blip r:embed="rId2"/>
          <a:stretch>
            <a:fillRect/>
          </a:stretch>
        </p:blipFill>
        <p:spPr bwMode="auto">
          <a:xfrm>
            <a:off x="3568700" y="533400"/>
            <a:ext cx="5105400" cy="4813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Node</a:t>
            </a:r>
          </a:p>
        </p:txBody>
      </p:sp>
      <p:pic>
        <p:nvPicPr>
          <p:cNvPr descr="fig:  assets/uml-component-diagram2.png" id="0" name="Picture 1"/>
          <p:cNvPicPr>
            <a:picLocks noGrp="1" noChangeAspect="1"/>
          </p:cNvPicPr>
          <p:nvPr/>
        </p:nvPicPr>
        <p:blipFill>
          <a:blip r:embed="rId2"/>
          <a:stretch>
            <a:fillRect/>
          </a:stretch>
        </p:blipFill>
        <p:spPr bwMode="auto">
          <a:xfrm>
            <a:off x="3568700" y="381000"/>
            <a:ext cx="5105400" cy="5105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a Component Diagram</a:t>
            </a:r>
          </a:p>
          <a:p>
            <a:pPr lvl="0" indent="0" marL="0">
              <a:buNone/>
            </a:pPr>
            <a:r>
              <a:rPr/>
              <a:t>Since it is a special kind of a UML diagram, it holds distinct purposes. It describes all the individual components that are used to make the functionalities, but not the functionalities of the system. It visualizes the physical components inside the system. The components can be a library, packages, files, etc.</a:t>
            </a:r>
          </a:p>
          <a:p>
            <a:pPr lvl="0" indent="0" marL="0">
              <a:buNone/>
            </a:pPr>
            <a:r>
              <a:rPr/>
              <a:t>The component diagram also describes the static view of a system, which includes the organization of components at a particular instant. The collection of component diagrams represents a whole system.</a:t>
            </a:r>
          </a:p>
        </p:txBody>
      </p:sp>
    </p:spTree>
  </p:cSld>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a Component Diagram</a:t>
            </a:r>
          </a:p>
          <a:p>
            <a:pPr lvl="0" indent="0" marL="0">
              <a:buNone/>
            </a:pPr>
            <a:r>
              <a:rPr/>
              <a:t>The main purpose of the component diagram are enlisted below:</a:t>
            </a:r>
          </a:p>
          <a:p>
            <a:pPr lvl="0"/>
            <a:r>
              <a:rPr/>
              <a:t>It envisions each component of a system.</a:t>
            </a:r>
          </a:p>
          <a:p>
            <a:pPr lvl="0"/>
            <a:r>
              <a:rPr/>
              <a:t>It constructs the executable by incorporating forward and reverse engineering.</a:t>
            </a:r>
          </a:p>
          <a:p>
            <a:pPr lvl="0"/>
            <a:r>
              <a:rPr/>
              <a:t>It depicts the relationships and organization of components.</a:t>
            </a:r>
          </a:p>
        </p:txBody>
      </p:sp>
    </p:spTree>
  </p:cSld>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use Component Diagram?</a:t>
            </a:r>
          </a:p>
          <a:p>
            <a:pPr lvl="0" indent="0" marL="0">
              <a:buNone/>
            </a:pPr>
            <a:r>
              <a:rPr/>
              <a:t>The component diagrams have remarkable importance. It is used to depict the functionality and behavior of all the components present in the system, unlike other diagrams that are used to represent the architecture of the system, working of a system, or simply the system itself.</a:t>
            </a:r>
          </a:p>
          <a:p>
            <a:pPr lvl="0" indent="0" marL="0">
              <a:buNone/>
            </a:pPr>
            <a:r>
              <a:rPr/>
              <a:t>In UML, the component diagram portrays the behavior and organization of components at any instant of time. The system cannot be visualized by any individual component, but it can be by the collection of components.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Draw.IO</a:t>
            </a:r>
          </a:p>
          <a:p>
            <a:pPr lvl="0"/>
            <a:r>
              <a:rPr/>
              <a:t>Draw.io is an open-source modeling tool to create flowcharts, process diagrams, UML, ER, and network diagrams.</a:t>
            </a:r>
          </a:p>
        </p:txBody>
      </p:sp>
    </p:spTree>
  </p:cSld>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use Component Diagram?</a:t>
            </a:r>
          </a:p>
          <a:p>
            <a:pPr lvl="0" indent="0" marL="0">
              <a:buNone/>
            </a:pPr>
            <a:r>
              <a:rPr/>
              <a:t>Following are some reasons for the requirement of the component diagram:</a:t>
            </a:r>
          </a:p>
          <a:p>
            <a:pPr lvl="0"/>
            <a:r>
              <a:rPr/>
              <a:t>It portrays the components of a system at the runtime.</a:t>
            </a:r>
          </a:p>
          <a:p>
            <a:pPr lvl="0"/>
            <a:r>
              <a:rPr/>
              <a:t>It is helpful in testing a system.</a:t>
            </a:r>
          </a:p>
          <a:p>
            <a:pPr lvl="0"/>
            <a:r>
              <a:rPr/>
              <a:t>It envisions the links between several connections.</a:t>
            </a:r>
          </a:p>
        </p:txBody>
      </p:sp>
    </p:spTree>
  </p:cSld>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Component Diagram?</a:t>
            </a:r>
          </a:p>
          <a:p>
            <a:pPr lvl="0" indent="0" marL="0">
              <a:buNone/>
            </a:pPr>
            <a:r>
              <a:rPr/>
              <a:t>It represents various physical components of a system at runtime. It is helpful in visualizing the structure and the organization of a system. It describes how individual components can together form a single system.</a:t>
            </a:r>
          </a:p>
        </p:txBody>
      </p:sp>
    </p:spTree>
  </p:cSld>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Component Diagram?</a:t>
            </a:r>
          </a:p>
          <a:p>
            <a:pPr lvl="0" indent="0" marL="0">
              <a:buNone/>
            </a:pPr>
            <a:r>
              <a:rPr/>
              <a:t>Following are some reasons, which tells when to use component diagram:</a:t>
            </a:r>
          </a:p>
          <a:p>
            <a:pPr lvl="0"/>
            <a:r>
              <a:rPr/>
              <a:t>To divide a single system into multiple components according to the functionality.</a:t>
            </a:r>
          </a:p>
          <a:p>
            <a:pPr lvl="0"/>
            <a:r>
              <a:rPr/>
              <a:t>To represent the component organization of the system.</a:t>
            </a:r>
          </a:p>
        </p:txBody>
      </p:sp>
    </p:spTree>
  </p:cSld>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Component Diagram?</a:t>
            </a:r>
          </a:p>
          <a:p>
            <a:pPr lvl="0" indent="0" marL="0">
              <a:buNone/>
            </a:pPr>
            <a:r>
              <a:rPr/>
              <a:t>The component diagram is helpful in representing the physical aspects of a system, which are files, executables, libraries, etc. The main purpose of a component diagram is different from that of other diagrams. It is utilized in the implementation phase of any application.</a:t>
            </a:r>
          </a:p>
          <a:p>
            <a:pPr lvl="0" indent="0" marL="0">
              <a:buNone/>
            </a:pPr>
            <a:r>
              <a:rPr/>
              <a:t>Once the system is designed employing different UML diagrams, and the artifacts are prepared, the component diagram is used to get an idea of implementation. It plays an essential role in implementing applications efficiently.</a:t>
            </a:r>
          </a:p>
        </p:txBody>
      </p:sp>
    </p:spTree>
  </p:cSld>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Component Diagram?</a:t>
            </a:r>
          </a:p>
          <a:p>
            <a:pPr lvl="0" indent="0" marL="0">
              <a:buNone/>
            </a:pPr>
            <a:r>
              <a:rPr/>
              <a:t>Following are some artifacts that are needed to be identified before drawing a component diagram:</a:t>
            </a:r>
          </a:p>
          <a:p>
            <a:pPr lvl="0"/>
            <a:r>
              <a:rPr/>
              <a:t>What files are used inside the system?</a:t>
            </a:r>
          </a:p>
          <a:p>
            <a:pPr lvl="0"/>
            <a:r>
              <a:rPr/>
              <a:t>What is the application of relevant libraries and artifacts?</a:t>
            </a:r>
          </a:p>
          <a:p>
            <a:pPr lvl="0"/>
            <a:r>
              <a:rPr/>
              <a:t>What is the relationship between the artifacts?</a:t>
            </a:r>
          </a:p>
        </p:txBody>
      </p:sp>
    </p:spTree>
  </p:cSld>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Component Diagram?</a:t>
            </a:r>
          </a:p>
          <a:p>
            <a:pPr lvl="0" indent="0" marL="0">
              <a:buNone/>
            </a:pPr>
            <a:r>
              <a:rPr/>
              <a:t>Following are some points that are needed to be kept in - mind after the artifacts are identified:</a:t>
            </a:r>
          </a:p>
          <a:p>
            <a:pPr lvl="0"/>
            <a:r>
              <a:rPr/>
              <a:t>Using a meaningful name to ascertain the component for - which the diagram is about to be drawn.</a:t>
            </a:r>
          </a:p>
          <a:p>
            <a:pPr lvl="0"/>
            <a:r>
              <a:rPr/>
              <a:t>Before producing the required tools, a mental layout is to be made.</a:t>
            </a:r>
          </a:p>
          <a:p>
            <a:pPr lvl="0"/>
            <a:r>
              <a:rPr/>
              <a:t>To clarify the important points, notes can be incorporated.</a:t>
            </a:r>
          </a:p>
        </p:txBody>
      </p:sp>
    </p:spTree>
  </p:cSld>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Component Diagram</a:t>
            </a:r>
          </a:p>
          <a:p>
            <a:pPr lvl="0" indent="0" marL="0">
              <a:buNone/>
            </a:pPr>
            <a:r>
              <a:rPr/>
              <a:t>A component diagram for an online shopping system is given below:</a:t>
            </a:r>
          </a:p>
        </p:txBody>
      </p:sp>
      <p:pic>
        <p:nvPicPr>
          <p:cNvPr descr="fig:  assets/uml-component-diagram3.png" id="0" name="Picture 1"/>
          <p:cNvPicPr>
            <a:picLocks noGrp="1" noChangeAspect="1"/>
          </p:cNvPicPr>
          <p:nvPr/>
        </p:nvPicPr>
        <p:blipFill>
          <a:blip r:embed="rId2"/>
          <a:stretch>
            <a:fillRect/>
          </a:stretch>
        </p:blipFill>
        <p:spPr bwMode="auto">
          <a:xfrm>
            <a:off x="3568700" y="812800"/>
            <a:ext cx="5105400" cy="4254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Where to use Component Diagrams?</a:t>
            </a:r>
          </a:p>
          <a:p>
            <a:pPr lvl="0" indent="0" marL="0">
              <a:buNone/>
            </a:pPr>
            <a:r>
              <a:rPr/>
              <a:t>The component diagram is a special purpose diagram, which is used to visualize the static implementation view of a system. It represents the physical components of a system, or we can say it portrays the organization of the components inside a system. The components, such as libraries, files, executables, etc. are first needed to be organized before the implementation.</a:t>
            </a:r>
          </a:p>
        </p:txBody>
      </p:sp>
    </p:spTree>
  </p:cSld>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Where to use Component Diagrams?</a:t>
            </a:r>
          </a:p>
          <a:p>
            <a:pPr lvl="0" indent="0" marL="0">
              <a:buNone/>
            </a:pPr>
            <a:r>
              <a:rPr/>
              <a:t>The component diagram can be used for the followings:</a:t>
            </a:r>
          </a:p>
          <a:p>
            <a:pPr lvl="0"/>
            <a:r>
              <a:rPr/>
              <a:t>To model the components of the system.</a:t>
            </a:r>
          </a:p>
          <a:p>
            <a:pPr lvl="0"/>
            <a:r>
              <a:rPr/>
              <a:t>To model the schemas of a database.</a:t>
            </a:r>
          </a:p>
          <a:p>
            <a:pPr lvl="0"/>
            <a:r>
              <a:rPr/>
              <a:t>To model the applications of an application.</a:t>
            </a:r>
          </a:p>
          <a:p>
            <a:pPr lvl="0"/>
            <a:r>
              <a:rPr/>
              <a:t>To model the system’s source code.</a:t>
            </a:r>
          </a:p>
        </p:txBody>
      </p:sp>
    </p:spTree>
  </p:cSld>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Deployment Diagram</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Draw.IO</a:t>
            </a:r>
          </a:p>
          <a:p>
            <a:pPr lvl="0"/>
            <a:r>
              <a:rPr/>
              <a:t>Features:</a:t>
            </a:r>
          </a:p>
          <a:p>
            <a:pPr lvl="1"/>
            <a:r>
              <a:rPr/>
              <a:t>Since it is very easy to use, it provides an intuitive interface, drag&amp; drop functionality, a huge amount of templates, and also, it does not need to install.</a:t>
            </a:r>
          </a:p>
          <a:p>
            <a:pPr lvl="1"/>
            <a:r>
              <a:rPr/>
              <a:t>It offers security and reliability.</a:t>
            </a:r>
          </a:p>
          <a:p>
            <a:pPr lvl="1"/>
            <a:r>
              <a:rPr/>
              <a:t>It can be used anywhere, both online and offline.</a:t>
            </a:r>
          </a:p>
          <a:p>
            <a:pPr lvl="1"/>
            <a:r>
              <a:rPr/>
              <a:t>It is compatible with every browser.</a:t>
            </a:r>
          </a:p>
          <a:p>
            <a:pPr lvl="0"/>
            <a:r>
              <a:rPr/>
              <a:t>Download link: https://www.draw.io</a:t>
            </a:r>
          </a:p>
        </p:txBody>
      </p:sp>
    </p:spTree>
  </p:cSld>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Deployment Diagram</a:t>
            </a:r>
          </a:p>
          <a:p>
            <a:pPr lvl="0" indent="0" marL="0">
              <a:buNone/>
            </a:pPr>
            <a:r>
              <a:rPr/>
              <a:t>The deployment diagram visualizes the physical hardware on which the software will be deployed. It portrays the static deployment view of a system. It involves the nodes and their relationships.</a:t>
            </a:r>
          </a:p>
          <a:p>
            <a:pPr lvl="0" indent="0" marL="0">
              <a:buNone/>
            </a:pPr>
            <a:r>
              <a:rPr/>
              <a:t>It ascertains how software is deployed on the hardware. It maps the software architecture created in design to the physical system architecture, where the software will be executed as a node. Since it involves many nodes, the relationship is shown by utilizing communication paths.</a:t>
            </a:r>
          </a:p>
        </p:txBody>
      </p:sp>
    </p:spTree>
  </p:cSld>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Deployment Diagram</a:t>
            </a:r>
          </a:p>
          <a:p>
            <a:pPr lvl="0" indent="0" marL="0">
              <a:buNone/>
            </a:pPr>
            <a:r>
              <a:rPr/>
              <a:t>The main purpose of the deployment diagram is to represent how software is installed on the hardware component. It depicts in what manner a software interacts with hardware to perform its execution.</a:t>
            </a:r>
          </a:p>
          <a:p>
            <a:pPr lvl="0" indent="0" marL="0">
              <a:buNone/>
            </a:pPr>
            <a:r>
              <a:rPr/>
              <a:t>Both the deployment diagram and the component diagram are closely interrelated to each other as they focus on software and hardware components. The component diagram represents the components of a system, whereas the deployment diagram describes how they are actually deployed on the hardware.</a:t>
            </a:r>
          </a:p>
          <a:p>
            <a:pPr lvl="0" indent="0" marL="0">
              <a:buNone/>
            </a:pPr>
            <a:r>
              <a:rPr/>
              <a:t>The deployment diagram does not focus on the logical components of the system, but it put its attention on the hardware topology.</a:t>
            </a:r>
          </a:p>
        </p:txBody>
      </p:sp>
    </p:spTree>
  </p:cSld>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Deployment Diagram</a:t>
            </a:r>
          </a:p>
          <a:p>
            <a:pPr lvl="0" indent="0" marL="0">
              <a:buNone/>
            </a:pPr>
            <a:r>
              <a:rPr/>
              <a:t>Following are the purposes of deployment diagram enlisted below:</a:t>
            </a:r>
          </a:p>
          <a:p>
            <a:pPr lvl="0"/>
            <a:r>
              <a:rPr/>
              <a:t>To envision the hardware topology of the system.</a:t>
            </a:r>
          </a:p>
          <a:p>
            <a:pPr lvl="0"/>
            <a:r>
              <a:rPr/>
              <a:t>To represent the hardware components on which the software - components are installed.</a:t>
            </a:r>
          </a:p>
          <a:p>
            <a:pPr lvl="0"/>
            <a:r>
              <a:rPr/>
              <a:t>To describe the processing of nodes at the runtime.</a:t>
            </a:r>
          </a:p>
        </p:txBody>
      </p:sp>
    </p:spTree>
  </p:cSld>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Symbol and notation of Deployment diagram</a:t>
            </a:r>
          </a:p>
          <a:p>
            <a:pPr lvl="0" indent="0" marL="0">
              <a:buNone/>
            </a:pPr>
            <a:r>
              <a:rPr/>
              <a:t>The deployment diagram consist of the following notations:</a:t>
            </a:r>
          </a:p>
          <a:p>
            <a:pPr lvl="0"/>
            <a:r>
              <a:rPr/>
              <a:t>A component</a:t>
            </a:r>
          </a:p>
          <a:p>
            <a:pPr lvl="0"/>
            <a:r>
              <a:rPr/>
              <a:t>An artifact</a:t>
            </a:r>
          </a:p>
          <a:p>
            <a:pPr lvl="0"/>
            <a:r>
              <a:rPr/>
              <a:t>An interface</a:t>
            </a:r>
          </a:p>
          <a:p>
            <a:pPr lvl="0"/>
            <a:r>
              <a:rPr/>
              <a:t>A node</a:t>
            </a:r>
          </a:p>
        </p:txBody>
      </p:sp>
      <p:pic>
        <p:nvPicPr>
          <p:cNvPr descr="fig:  assets/uml-deployment-diagram.png" id="0" name="Picture 1"/>
          <p:cNvPicPr>
            <a:picLocks noGrp="1" noChangeAspect="1"/>
          </p:cNvPicPr>
          <p:nvPr/>
        </p:nvPicPr>
        <p:blipFill>
          <a:blip r:embed="rId2"/>
          <a:stretch>
            <a:fillRect/>
          </a:stretch>
        </p:blipFill>
        <p:spPr bwMode="auto">
          <a:xfrm>
            <a:off x="3568700" y="508000"/>
            <a:ext cx="5105400" cy="4851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Deployment Diagram?</a:t>
            </a:r>
          </a:p>
          <a:p>
            <a:pPr lvl="0" indent="0" marL="0">
              <a:buNone/>
            </a:pPr>
            <a:r>
              <a:rPr/>
              <a:t>The deployment diagram portrays the deployment view of the system. It helps in visualizing the topological view of a system. It incorporates nodes, which are physical hardware. The nodes are used to execute the artifacts. The instances of artifacts can be deployed on the instances of nodes.</a:t>
            </a:r>
          </a:p>
        </p:txBody>
      </p:sp>
    </p:spTree>
  </p:cSld>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Deployment Diagram?</a:t>
            </a:r>
          </a:p>
          <a:p>
            <a:pPr lvl="0" indent="0" marL="0">
              <a:buNone/>
            </a:pPr>
            <a:r>
              <a:rPr/>
              <a:t>Since it plays a critical role during the administrative process, it involves the following parameters:</a:t>
            </a:r>
          </a:p>
          <a:p>
            <a:pPr lvl="0"/>
            <a:r>
              <a:rPr/>
              <a:t>High performance</a:t>
            </a:r>
          </a:p>
          <a:p>
            <a:pPr lvl="0"/>
            <a:r>
              <a:rPr/>
              <a:t>Scalability</a:t>
            </a:r>
          </a:p>
          <a:p>
            <a:pPr lvl="0"/>
            <a:r>
              <a:rPr/>
              <a:t>Maintainability</a:t>
            </a:r>
          </a:p>
          <a:p>
            <a:pPr lvl="0"/>
            <a:r>
              <a:rPr/>
              <a:t>Portability</a:t>
            </a:r>
          </a:p>
          <a:p>
            <a:pPr lvl="0"/>
            <a:r>
              <a:rPr/>
              <a:t>Easily understandable</a:t>
            </a:r>
          </a:p>
        </p:txBody>
      </p:sp>
    </p:spTree>
  </p:cSld>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Deployment Diagram?</a:t>
            </a:r>
          </a:p>
          <a:p>
            <a:pPr lvl="0"/>
            <a:r>
              <a:rPr/>
              <a:t>One of the essential elements of the deployment diagram is the nodes and artifacts.</a:t>
            </a:r>
          </a:p>
          <a:p>
            <a:pPr lvl="0"/>
            <a:r>
              <a:rPr/>
              <a:t>So it is necessary to identify all of the nodes and the relationship between them.</a:t>
            </a:r>
          </a:p>
          <a:p>
            <a:pPr lvl="0"/>
            <a:r>
              <a:rPr/>
              <a:t>It becomes easier to develop a deployment diagram if all of the nodes, artifacts, and their relationship is already known.</a:t>
            </a:r>
          </a:p>
        </p:txBody>
      </p:sp>
    </p:spTree>
  </p:cSld>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Deployment diagram</a:t>
            </a:r>
          </a:p>
          <a:p>
            <a:pPr lvl="0"/>
            <a:r>
              <a:rPr/>
              <a:t>A deployment diagram for the Apple iTunes application is given below.</a:t>
            </a:r>
          </a:p>
        </p:txBody>
      </p:sp>
      <p:pic>
        <p:nvPicPr>
          <p:cNvPr descr="fig:  assets/uml-deployment-diagram2.png" id="0" name="Picture 1"/>
          <p:cNvPicPr>
            <a:picLocks noGrp="1" noChangeAspect="1"/>
          </p:cNvPicPr>
          <p:nvPr/>
        </p:nvPicPr>
        <p:blipFill>
          <a:blip r:embed="rId2"/>
          <a:stretch>
            <a:fillRect/>
          </a:stretch>
        </p:blipFill>
        <p:spPr bwMode="auto">
          <a:xfrm>
            <a:off x="3568700" y="1117600"/>
            <a:ext cx="5105400" cy="3644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Deployment diagram</a:t>
            </a:r>
          </a:p>
          <a:p>
            <a:pPr lvl="0"/>
            <a:r>
              <a:rPr/>
              <a:t>The iTunes setup can be downloaded from the iTunes website, and also it can be installed on the home computer. Once the installation and the registration are done, iTunes application can easily interconnect with the Apple iTunes store. Users can purchase and download music, video, TV serials, etc. and cache it in the media library.</a:t>
            </a:r>
          </a:p>
        </p:txBody>
      </p:sp>
    </p:spTree>
  </p:cSld>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Deployment diagram</a:t>
            </a:r>
          </a:p>
          <a:p>
            <a:pPr lvl="0"/>
            <a:r>
              <a:rPr/>
              <a:t>Devices like Apple iPod Touch and Apple iPhone can update its own media library from the computer with iTunes with the help of USB or simply by downloading media directly from the Apple iTunes store using wireless protocols, for example; Wi-Fi, 3G, or EDGE.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Umple</a:t>
            </a:r>
          </a:p>
          <a:p>
            <a:pPr lvl="0"/>
            <a:r>
              <a:rPr/>
              <a:t>Umple is an object-oriented and modeling language that textually supports state diagrams and class diagrams. It adapts JAVA, C++, and PHP, which results in more readable and short lines of code.</a:t>
            </a:r>
          </a:p>
        </p:txBody>
      </p:sp>
    </p:spTree>
  </p:cSld>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Deployment Diagram?</a:t>
            </a:r>
          </a:p>
          <a:p>
            <a:pPr lvl="0" indent="0" marL="0">
              <a:buNone/>
            </a:pPr>
            <a:r>
              <a:rPr/>
              <a:t>The deployment diagram is mostly employed by network engineers, system administrators, etc. with the purpose of representing the deployment of software on the hardware system. It envisions the interaction of the software with the hardware to accomplish the execution. The selected hardware must be of good quality so that the software can work more efficiently at a faster rate by producing accurate results in no time.</a:t>
            </a:r>
          </a:p>
        </p:txBody>
      </p:sp>
    </p:spTree>
  </p:cSld>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Deployment Diagram?</a:t>
            </a:r>
          </a:p>
          <a:p>
            <a:pPr lvl="0" indent="0" marL="0">
              <a:buNone/>
            </a:pPr>
            <a:r>
              <a:rPr/>
              <a:t>The software applications are quite complex these days, as they are standalone, distributed, web-based, etc. So, it is very necessary to design efficient software.</a:t>
            </a:r>
          </a:p>
        </p:txBody>
      </p:sp>
    </p:spTree>
  </p:cSld>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Deployment Diagram?</a:t>
            </a:r>
          </a:p>
          <a:p>
            <a:pPr lvl="0" indent="0" marL="0">
              <a:buNone/>
            </a:pPr>
            <a:r>
              <a:rPr/>
              <a:t>Deployment diagrams can be used for the followings:</a:t>
            </a:r>
          </a:p>
          <a:p>
            <a:pPr lvl="0"/>
            <a:r>
              <a:rPr/>
              <a:t>To model the network and hardware topology of a system.</a:t>
            </a:r>
          </a:p>
          <a:p>
            <a:pPr lvl="0"/>
            <a:r>
              <a:rPr/>
              <a:t>To model the distributed networks and systems.</a:t>
            </a:r>
          </a:p>
          <a:p>
            <a:pPr lvl="0"/>
            <a:r>
              <a:rPr/>
              <a:t>Implement forwarding and reverse engineering processes.</a:t>
            </a:r>
          </a:p>
          <a:p>
            <a:pPr lvl="0"/>
            <a:r>
              <a:rPr/>
              <a:t>To model the hardware details for a client/server system.</a:t>
            </a:r>
          </a:p>
          <a:p>
            <a:pPr lvl="0"/>
            <a:r>
              <a:rPr/>
              <a:t>For modeling the embedded system.</a:t>
            </a:r>
          </a:p>
        </p:txBody>
      </p:sp>
    </p:spTree>
  </p:cSld>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Interaction Diagram</a:t>
            </a:r>
          </a:p>
        </p:txBody>
      </p:sp>
    </p:spTree>
  </p:cSld>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Interaction Diagram</a:t>
            </a:r>
          </a:p>
          <a:p>
            <a:pPr lvl="0" indent="0" marL="0">
              <a:buNone/>
            </a:pPr>
            <a:r>
              <a:rPr/>
              <a:t>UML Interaction Diagram As the name suggests, the interaction diagram portrays the interactions between distinct entities present in the model. It amalgamates both the activity and sequence diagrams. The communication is nothing but units of the behavior of a classifier that provides context for interactions.</a:t>
            </a:r>
          </a:p>
        </p:txBody>
      </p:sp>
    </p:spTree>
  </p:cSld>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Interaction Diagram</a:t>
            </a:r>
          </a:p>
          <a:p>
            <a:pPr lvl="0" indent="0" marL="0">
              <a:buNone/>
            </a:pPr>
            <a:r>
              <a:rPr/>
              <a:t>A set of messages that are interchanged between the entities to achieve certain specified tasks in the system is termed as interaction. It may incorporate any feature of the classifier of which it has access. In the interaction diagram, the critical component is the messages and the lifeline.</a:t>
            </a:r>
          </a:p>
        </p:txBody>
      </p:sp>
    </p:spTree>
  </p:cSld>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Interaction Diagram</a:t>
            </a:r>
          </a:p>
          <a:p>
            <a:pPr lvl="0" indent="0" marL="0">
              <a:buNone/>
            </a:pPr>
            <a:r>
              <a:rPr/>
              <a:t>In UML, the interaction overview diagram initiates the interaction between the objects utilizing message passing. While drawing an interaction diagram, the entire focus is to represent the relationship among different objects which are available within the system boundary and the message exchanged by them to communicate with each other.</a:t>
            </a:r>
          </a:p>
        </p:txBody>
      </p:sp>
    </p:spTree>
  </p:cSld>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Interaction Diagram</a:t>
            </a:r>
          </a:p>
          <a:p>
            <a:pPr lvl="0" indent="0" marL="0">
              <a:buNone/>
            </a:pPr>
            <a:r>
              <a:rPr/>
              <a:t>The message exchanged among objects is either to pass some information or to request some information. And based on the information, the interaction diagram is categorized into the sequence diagram, collaboration diagram, and timing diagram.</a:t>
            </a:r>
          </a:p>
        </p:txBody>
      </p:sp>
    </p:spTree>
  </p:cSld>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Interaction Diagram</a:t>
            </a:r>
          </a:p>
          <a:p>
            <a:pPr lvl="0" indent="0" marL="0">
              <a:buNone/>
            </a:pPr>
            <a:r>
              <a:rPr/>
              <a:t>The sequence diagram envisions the order of the flow of messages inside the system by depicting the communication between two lifelines, just like a time-ordered sequence of events.</a:t>
            </a:r>
          </a:p>
        </p:txBody>
      </p:sp>
    </p:spTree>
  </p:cSld>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Interaction Diagram</a:t>
            </a:r>
          </a:p>
          <a:p>
            <a:pPr lvl="0" indent="0" marL="0">
              <a:buNone/>
            </a:pPr>
            <a:r>
              <a:rPr/>
              <a:t>The collaboration diagram, which is also known as the communication diagram, represents how lifelines connect within the system, whereas the timing diagram focuses on that instant when a message is passed from one element to the other.</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Umple</a:t>
            </a:r>
          </a:p>
          <a:p>
            <a:pPr lvl="0"/>
            <a:r>
              <a:rPr/>
              <a:t>Features:</a:t>
            </a:r>
          </a:p>
          <a:p>
            <a:pPr lvl="1"/>
            <a:r>
              <a:rPr/>
              <a:t>It includes Singleton pattern, keys, immutability, mixins, and aspect-oriented code injection, which makes UML more understandable to the users.</a:t>
            </a:r>
          </a:p>
          <a:p>
            <a:pPr lvl="0"/>
            <a:r>
              <a:rPr/>
              <a:t>It enforces referential integrity by supporting UML multiplicity.</a:t>
            </a:r>
          </a:p>
          <a:p>
            <a:pPr lvl="0"/>
            <a:r>
              <a:rPr/>
              <a:t>Download link: https://cruise.eecs.uottawa.ca/umple/</a:t>
            </a:r>
          </a:p>
        </p:txBody>
      </p:sp>
    </p:spTree>
  </p:cSld>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Notation of an Interaction Diagram</a:t>
            </a:r>
          </a:p>
        </p:txBody>
      </p:sp>
      <p:pic>
        <p:nvPicPr>
          <p:cNvPr descr="fig:  assets/uml-interaction-diagram.png" id="0" name="Picture 1"/>
          <p:cNvPicPr>
            <a:picLocks noGrp="1" noChangeAspect="1"/>
          </p:cNvPicPr>
          <p:nvPr/>
        </p:nvPicPr>
        <p:blipFill>
          <a:blip r:embed="rId2"/>
          <a:stretch>
            <a:fillRect/>
          </a:stretch>
        </p:blipFill>
        <p:spPr bwMode="auto">
          <a:xfrm>
            <a:off x="3568700" y="381000"/>
            <a:ext cx="5105400" cy="5105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h:450px</a:t>
            </a:r>
          </a:p>
        </p:txBody>
      </p:sp>
    </p:spTree>
  </p:cSld>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Purpose of an Interaction Diagram</a:t>
            </a:r>
          </a:p>
        </p:txBody>
      </p:sp>
      <p:sp>
        <p:nvSpPr>
          <p:cNvPr id="3" name="Content Placeholder 2"/>
          <p:cNvSpPr>
            <a:spLocks noGrp="1"/>
          </p:cNvSpPr>
          <p:nvPr>
            <p:ph idx="1"/>
          </p:nvPr>
        </p:nvSpPr>
        <p:spPr/>
        <p:txBody>
          <a:bodyPr/>
          <a:lstStyle/>
          <a:p>
            <a:pPr lvl="0"/>
            <a:r>
              <a:rPr/>
              <a:t>The interaction diagram helps to envision the interactive (dynamic) behavior of any system. It portrays how objects residing in the system communicates and connects to each other. It also provides us with a context of communication between the lifelines inside the system.</a:t>
            </a:r>
          </a:p>
        </p:txBody>
      </p:sp>
    </p:spTree>
  </p:cSld>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Purpose of an Interaction Diagram</a:t>
            </a:r>
          </a:p>
        </p:txBody>
      </p:sp>
      <p:sp>
        <p:nvSpPr>
          <p:cNvPr id="3" name="Content Placeholder 2"/>
          <p:cNvSpPr>
            <a:spLocks noGrp="1"/>
          </p:cNvSpPr>
          <p:nvPr>
            <p:ph idx="1"/>
          </p:nvPr>
        </p:nvSpPr>
        <p:spPr/>
        <p:txBody>
          <a:bodyPr/>
          <a:lstStyle/>
          <a:p>
            <a:pPr lvl="0"/>
            <a:r>
              <a:rPr/>
              <a:t>Following are the purpose of an interaction diagram given below:</a:t>
            </a:r>
          </a:p>
          <a:p>
            <a:pPr lvl="1"/>
            <a:r>
              <a:rPr/>
              <a:t>To visualize the dynamic behavior of the system.</a:t>
            </a:r>
          </a:p>
          <a:p>
            <a:pPr lvl="1"/>
            <a:r>
              <a:rPr/>
              <a:t>To envision the interaction and the message flow in the system.</a:t>
            </a:r>
          </a:p>
          <a:p>
            <a:pPr lvl="1"/>
            <a:r>
              <a:rPr/>
              <a:t>To portray the structural aspects of the entities within the system.</a:t>
            </a:r>
          </a:p>
          <a:p>
            <a:pPr lvl="1"/>
            <a:r>
              <a:rPr/>
              <a:t>To represent the order of the sequenced interaction in the system.</a:t>
            </a:r>
          </a:p>
          <a:p>
            <a:pPr lvl="1"/>
            <a:r>
              <a:rPr/>
              <a:t>To visualize the real-time data and represent the architecture of an object-oriented system.</a:t>
            </a:r>
          </a:p>
        </p:txBody>
      </p:sp>
    </p:spTree>
  </p:cSld>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draw an Interaction Diagram?</a:t>
            </a:r>
          </a:p>
        </p:txBody>
      </p:sp>
      <p:sp>
        <p:nvSpPr>
          <p:cNvPr id="3" name="Content Placeholder 2"/>
          <p:cNvSpPr>
            <a:spLocks noGrp="1"/>
          </p:cNvSpPr>
          <p:nvPr>
            <p:ph idx="1"/>
          </p:nvPr>
        </p:nvSpPr>
        <p:spPr/>
        <p:txBody>
          <a:bodyPr/>
          <a:lstStyle/>
          <a:p>
            <a:pPr lvl="0"/>
            <a:r>
              <a:rPr/>
              <a:t>Since the main purpose of an interaction diagram is to visualize the dynamic behavior of the system, it is important to understand what a dynamic aspect really is and how we can visualize it. The dynamic aspect is nothing but a screenshot of the system at the run time.</a:t>
            </a:r>
          </a:p>
        </p:txBody>
      </p:sp>
    </p:spTree>
  </p:cSld>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draw an Interaction Diagram?</a:t>
            </a:r>
          </a:p>
        </p:txBody>
      </p:sp>
      <p:sp>
        <p:nvSpPr>
          <p:cNvPr id="3" name="Content Placeholder 2"/>
          <p:cNvSpPr>
            <a:spLocks noGrp="1"/>
          </p:cNvSpPr>
          <p:nvPr>
            <p:ph idx="1"/>
          </p:nvPr>
        </p:nvSpPr>
        <p:spPr/>
        <p:txBody>
          <a:bodyPr/>
          <a:lstStyle/>
          <a:p>
            <a:pPr lvl="0"/>
            <a:r>
              <a:rPr/>
              <a:t>Before drawing an interaction diagram, the first step is to discover the scenario for which the diagram will be made. Next, we will identify various lifelines that will be invoked in the communication, and then we will classify each lifeline. After that, the connections are investigated and how the lifelines are interrelated to each other.</a:t>
            </a:r>
          </a:p>
        </p:txBody>
      </p:sp>
    </p:spTree>
  </p:cSld>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draw an Interaction Diagram?</a:t>
            </a:r>
          </a:p>
        </p:txBody>
      </p:sp>
      <p:sp>
        <p:nvSpPr>
          <p:cNvPr id="3" name="Content Placeholder 2"/>
          <p:cNvSpPr>
            <a:spLocks noGrp="1"/>
          </p:cNvSpPr>
          <p:nvPr>
            <p:ph idx="1"/>
          </p:nvPr>
        </p:nvSpPr>
        <p:spPr/>
        <p:txBody>
          <a:bodyPr/>
          <a:lstStyle/>
          <a:p>
            <a:pPr lvl="0"/>
            <a:r>
              <a:rPr/>
              <a:t>Following are some things that are needed:</a:t>
            </a:r>
          </a:p>
          <a:p>
            <a:pPr lvl="1"/>
            <a:r>
              <a:rPr/>
              <a:t>A total no of lifeline which will take part in the communication.</a:t>
            </a:r>
          </a:p>
          <a:p>
            <a:pPr lvl="1"/>
            <a:r>
              <a:rPr/>
              <a:t>The sequence of the message flow among several entities within the system.</a:t>
            </a:r>
          </a:p>
          <a:p>
            <a:pPr lvl="1"/>
            <a:r>
              <a:rPr/>
              <a:t>No operators used to ease out the functionality of the diagram.</a:t>
            </a:r>
          </a:p>
          <a:p>
            <a:pPr lvl="1"/>
            <a:r>
              <a:rPr/>
              <a:t>Several distinct messages that depict the interactions in a precise and clear way.</a:t>
            </a:r>
          </a:p>
          <a:p>
            <a:pPr lvl="1"/>
            <a:r>
              <a:rPr/>
              <a:t>The organization and structure of a system.</a:t>
            </a:r>
          </a:p>
          <a:p>
            <a:pPr lvl="1"/>
            <a:r>
              <a:rPr/>
              <a:t>The order of the sequence of the flow of messages.</a:t>
            </a:r>
          </a:p>
          <a:p>
            <a:pPr lvl="1"/>
            <a:r>
              <a:rPr/>
              <a:t>Total no of time constructs of an object.</a:t>
            </a:r>
          </a:p>
        </p:txBody>
      </p:sp>
    </p:spTree>
  </p:cSld>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Use of an Interaction Diagram</a:t>
            </a:r>
          </a:p>
          <a:p>
            <a:pPr lvl="0"/>
            <a:r>
              <a:rPr/>
              <a:t>The interaction diagram can be used for:</a:t>
            </a:r>
          </a:p>
          <a:p>
            <a:pPr lvl="1"/>
            <a:r>
              <a:rPr/>
              <a:t>The sequence diagram is employed to investigate a new application.</a:t>
            </a:r>
          </a:p>
          <a:p>
            <a:pPr lvl="1"/>
            <a:r>
              <a:rPr/>
              <a:t>The interaction diagram explores and compares the use of the collaboration diagram sequence diagram and the timing diagram.</a:t>
            </a:r>
          </a:p>
          <a:p>
            <a:pPr lvl="1"/>
            <a:r>
              <a:rPr/>
              <a:t>The interaction diagram represents the interactive (dynamic) behavior of the system.</a:t>
            </a:r>
          </a:p>
          <a:p>
            <a:pPr lvl="1"/>
            <a:r>
              <a:rPr/>
              <a:t>The sequence diagram portrays the order of control flow from one element to the other elements inside the system, whereas the collaboration diagrams are employed to get an overview of the object architecture of the system.</a:t>
            </a:r>
          </a:p>
          <a:p>
            <a:pPr lvl="1"/>
            <a:r>
              <a:rPr/>
              <a:t>The interaction diagram models the system as a time-ordered sequence of a system.</a:t>
            </a:r>
          </a:p>
          <a:p>
            <a:pPr lvl="1"/>
            <a:r>
              <a:rPr/>
              <a:t>The interaction diagram models the system as a time-ordered sequence of a system.</a:t>
            </a:r>
          </a:p>
          <a:p>
            <a:pPr lvl="1"/>
            <a:r>
              <a:rPr/>
              <a:t>The interaction diagram systemizes the structure of the interactive elements.</a:t>
            </a:r>
          </a:p>
        </p:txBody>
      </p:sp>
    </p:spTree>
  </p:cSld>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Use Case Diagram</a:t>
            </a:r>
          </a:p>
        </p:txBody>
      </p:sp>
    </p:spTree>
  </p:cSld>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Use Case Diagram</a:t>
            </a:r>
          </a:p>
          <a:p>
            <a:pPr lvl="0"/>
            <a:r>
              <a:rPr/>
              <a:t>A use case diagram is used to represent the dynamic behavior of a system. It encapsulates the system’s functionality by incorporating use cases, actors, and their relationships. It models the tasks, services, and functions required by a system/subsystem of an application. It depicts the high-level functionality of a system and also tells how the user handles a system.</a:t>
            </a:r>
          </a:p>
        </p:txBody>
      </p:sp>
    </p:spTree>
  </p:cSld>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Use Case Diagrams</a:t>
            </a:r>
          </a:p>
          <a:p>
            <a:pPr lvl="0"/>
            <a:r>
              <a:rPr/>
              <a:t>The main purpose of a use case diagram is to portray the dynamic aspect of a system. It accumulates the system’s requirement, which includes both internal as well as external influences. It invokes persons, use cases, and several things that invoke the actors and elements accountable for the implementation of use case diagrams. It represents how an entity from the external environment can interact with a part of the system.</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Visual Paradigm</a:t>
            </a:r>
          </a:p>
          <a:p>
            <a:pPr lvl="0"/>
            <a:r>
              <a:rPr/>
              <a:t>A visual Paradigm is a tool that supports SysML, UML2, and Business Process Modeling Notation from Object Management Group. It involves report generation as well as code generation.</a:t>
            </a:r>
          </a:p>
        </p:txBody>
      </p:sp>
    </p:spTree>
  </p:cSld>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Use Case Diagrams</a:t>
            </a:r>
          </a:p>
          <a:p>
            <a:pPr lvl="0" indent="0" marL="0">
              <a:buNone/>
            </a:pPr>
            <a:r>
              <a:rPr/>
              <a:t>Following are the purposes of a use case diagram given below:</a:t>
            </a:r>
          </a:p>
          <a:p>
            <a:pPr lvl="0"/>
            <a:r>
              <a:rPr/>
              <a:t>It gathers the system’s needs.</a:t>
            </a:r>
          </a:p>
          <a:p>
            <a:pPr lvl="0"/>
            <a:r>
              <a:rPr/>
              <a:t>It depicts the external view of the system.</a:t>
            </a:r>
          </a:p>
          <a:p>
            <a:pPr lvl="0"/>
            <a:r>
              <a:rPr/>
              <a:t>It recognizes the internal as well as external factors that influence the system.</a:t>
            </a:r>
          </a:p>
          <a:p>
            <a:pPr lvl="0"/>
            <a:r>
              <a:rPr/>
              <a:t>It represents the interaction between the actors.</a:t>
            </a:r>
          </a:p>
        </p:txBody>
      </p:sp>
    </p:spTree>
  </p:cSld>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Use Case diagram?</a:t>
            </a:r>
          </a:p>
          <a:p>
            <a:pPr lvl="0" indent="0" marL="0">
              <a:buNone/>
            </a:pPr>
            <a:r>
              <a:rPr/>
              <a:t>It is essential to analyze the whole system before starting with drawing a use case diagram, and then the system’s functionalities are found. And once every single functionality is identified, they are then transformed into the use cases to be used in the use case diagram.</a:t>
            </a:r>
          </a:p>
        </p:txBody>
      </p:sp>
    </p:spTree>
  </p:cSld>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Use Case diagram?</a:t>
            </a:r>
          </a:p>
          <a:p>
            <a:pPr lvl="0" indent="0" marL="0">
              <a:buNone/>
            </a:pPr>
            <a:r>
              <a:rPr/>
              <a:t>After that, we will enlist the actors that will interact with the system. The actors are the person or a thing that invokes the functionality of a system. It may be a system or a private entity, such that it requires an entity to be pertinent to the functionalities of the system to which it is going to interact.</a:t>
            </a:r>
          </a:p>
        </p:txBody>
      </p:sp>
    </p:spTree>
  </p:cSld>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Use Case diagram?</a:t>
            </a:r>
          </a:p>
          <a:p>
            <a:pPr lvl="0" indent="0" marL="0">
              <a:buNone/>
            </a:pPr>
            <a:r>
              <a:rPr/>
              <a:t>Once both the actors and use cases are enlisted, the relation between the actor and use case/ system is inspected. It identifies the no of times an actor communicates with the system. Basically, an actor can interact multiple times with a use case or system at a particular instance of time.</a:t>
            </a:r>
          </a:p>
        </p:txBody>
      </p:sp>
    </p:spTree>
  </p:cSld>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Use Case diagram?</a:t>
            </a:r>
          </a:p>
          <a:p>
            <a:pPr lvl="0"/>
            <a:r>
              <a:rPr/>
              <a:t>Following are some rules that must be followed while drawing a use case diagram:</a:t>
            </a:r>
          </a:p>
          <a:p>
            <a:pPr lvl="1"/>
            <a:r>
              <a:rPr/>
              <a:t>A pertinent and meaningful name should be assigned to the actor or a use case of a system.</a:t>
            </a:r>
          </a:p>
          <a:p>
            <a:pPr lvl="1"/>
            <a:r>
              <a:rPr/>
              <a:t>The communication of an actor with a use case must be defined in an understandable way.</a:t>
            </a:r>
          </a:p>
          <a:p>
            <a:pPr lvl="1"/>
            <a:r>
              <a:rPr/>
              <a:t>Specified notations to be used as and when required.</a:t>
            </a:r>
          </a:p>
          <a:p>
            <a:pPr lvl="1"/>
            <a:r>
              <a:rPr/>
              <a:t>The most significant interactions should be represented among the multiple no of interactions between the use case and actors.</a:t>
            </a:r>
          </a:p>
        </p:txBody>
      </p:sp>
    </p:spTree>
  </p:cSld>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Use Case Diagram</a:t>
            </a:r>
          </a:p>
        </p:txBody>
      </p:sp>
      <p:pic>
        <p:nvPicPr>
          <p:cNvPr descr="fig:  assets/uml-use-case-diagram.png" id="0" name="Picture 1"/>
          <p:cNvPicPr>
            <a:picLocks noGrp="1" noChangeAspect="1"/>
          </p:cNvPicPr>
          <p:nvPr/>
        </p:nvPicPr>
        <p:blipFill>
          <a:blip r:embed="rId2"/>
          <a:stretch>
            <a:fillRect/>
          </a:stretch>
        </p:blipFill>
        <p:spPr bwMode="auto">
          <a:xfrm>
            <a:off x="3568700" y="1117600"/>
            <a:ext cx="5105400" cy="3644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Use Case Diagram</a:t>
            </a:r>
          </a:p>
          <a:p>
            <a:pPr lvl="0"/>
            <a:r>
              <a:rPr/>
              <a:t>A use case diagram depicting the Online Shopping website is given below.</a:t>
            </a:r>
          </a:p>
          <a:p>
            <a:pPr lvl="0"/>
            <a:r>
              <a:rPr/>
              <a:t>Here the Web Customer actor makes use of any online shopping website to purchase online. The top-level uses are as follows; View Items, Make Purchase, Checkout, Client Register. The View Items use case is utilized by the customer who searches and view products. The Client Register use case allows the customer to register itself with the website for availing gift vouchers, coupons, or getting a private sale invitation. It is to be noted that the Checkout is an included use case, which is part of Making Purchase, and it is not available by itself.</a:t>
            </a:r>
          </a:p>
        </p:txBody>
      </p:sp>
    </p:spTree>
  </p:cSld>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Use Case Diagram</a:t>
            </a:r>
          </a:p>
        </p:txBody>
      </p:sp>
      <p:pic>
        <p:nvPicPr>
          <p:cNvPr descr="fig:  assets/uml-use-case-diagram2.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Use Case Diagram</a:t>
            </a:r>
          </a:p>
          <a:p>
            <a:pPr lvl="0"/>
            <a:r>
              <a:rPr/>
              <a:t>The View Items is further extended by several use cases such as; Search Items, Browse Items, View Recommended Items, Add to Shopping Cart, Add to Wish list. All of these extended use cases provide some functions to customers, which allows them to search for an item. The View Items is further extended by several use cases such as; Search Items, Browse Items, View Recommended Items, Add to Shopping Cart, Add to Wish list. All of these extended use cases provide some functions to customers, which allows them to search for an item.</a:t>
            </a:r>
          </a:p>
          <a:p>
            <a:pPr lvl="0"/>
            <a:r>
              <a:rPr/>
              <a:t>Both View Recommended Item and Add to Wish List include the Customer Authentication use case, as they necessitate authenticated customers, and simultaneously item can be added to the shopping cart without any user authentication.</a:t>
            </a:r>
          </a:p>
        </p:txBody>
      </p:sp>
    </p:spTree>
  </p:cSld>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Use Case Diagram</a:t>
            </a:r>
          </a:p>
        </p:txBody>
      </p:sp>
      <p:pic>
        <p:nvPicPr>
          <p:cNvPr descr="fig:  assets/uml-use-case-diagram3.png" id="0" name="Picture 1"/>
          <p:cNvPicPr>
            <a:picLocks noGrp="1" noChangeAspect="1"/>
          </p:cNvPicPr>
          <p:nvPr/>
        </p:nvPicPr>
        <p:blipFill>
          <a:blip r:embed="rId2"/>
          <a:stretch>
            <a:fillRect/>
          </a:stretch>
        </p:blipFill>
        <p:spPr bwMode="auto">
          <a:xfrm>
            <a:off x="3568700" y="749300"/>
            <a:ext cx="5105400" cy="4368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Visual Paradigm</a:t>
            </a:r>
          </a:p>
          <a:p>
            <a:pPr lvl="0"/>
            <a:r>
              <a:rPr/>
              <a:t>Features:</a:t>
            </a:r>
          </a:p>
          <a:p>
            <a:pPr lvl="1"/>
            <a:r>
              <a:rPr/>
              <a:t>It supports all of the 14 UML2 diagrams.</a:t>
            </a:r>
          </a:p>
          <a:p>
            <a:pPr lvl="1"/>
            <a:r>
              <a:rPr/>
              <a:t>It supports BPMN 2.0, ERD, ORMD, SysML.</a:t>
            </a:r>
          </a:p>
          <a:p>
            <a:pPr lvl="0"/>
            <a:r>
              <a:rPr/>
              <a:t>Download link: https://www.visual-paradigm.com</a:t>
            </a:r>
          </a:p>
        </p:txBody>
      </p:sp>
    </p:spTree>
  </p:cSld>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Use Case Diagram</a:t>
            </a:r>
          </a:p>
          <a:p>
            <a:pPr lvl="0"/>
            <a:r>
              <a:rPr/>
              <a:t>Similarly, the Checkout use case also includes the following use cases, as shown below. It requires an authenticated Web Customer, which can be done by login page, user authentication cookie (“Remember me”), or Single Sign-On (SSO). SSO needs an external identity provider’s participation, while Web site authentication service is utilized in all these use cases.</a:t>
            </a:r>
          </a:p>
          <a:p>
            <a:pPr lvl="0"/>
            <a:r>
              <a:rPr/>
              <a:t>The Checkout use case involves Payment use case that can be done either by the credit card and external credit payment services or with PayPal.</a:t>
            </a:r>
          </a:p>
        </p:txBody>
      </p:sp>
    </p:spTree>
  </p:cSld>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Important tips for drawing a Use Case diagram</a:t>
            </a:r>
          </a:p>
          <a:p>
            <a:pPr lvl="0"/>
            <a:r>
              <a:rPr/>
              <a:t>Following are some important tips that are to be kept in mind while drawing a use case diagram:</a:t>
            </a:r>
          </a:p>
          <a:p>
            <a:pPr lvl="1"/>
            <a:r>
              <a:rPr/>
              <a:t>A simple and complete use case diagram should be articulated.</a:t>
            </a:r>
          </a:p>
          <a:p>
            <a:pPr lvl="1"/>
            <a:r>
              <a:rPr/>
              <a:t>A use case diagram should represent the most significant interaction among the multiple interactions.</a:t>
            </a:r>
          </a:p>
          <a:p>
            <a:pPr lvl="1"/>
            <a:r>
              <a:rPr/>
              <a:t>At least one module of a system should be represented by the use case diagram.</a:t>
            </a:r>
          </a:p>
          <a:p>
            <a:pPr lvl="1"/>
            <a:r>
              <a:rPr/>
              <a:t>If the use case diagram is large and more complex, then it should be drawn more generalized.</a:t>
            </a:r>
          </a:p>
        </p:txBody>
      </p:sp>
    </p:spTree>
  </p:cSld>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Sequence Diagram</a:t>
            </a:r>
          </a:p>
        </p:txBody>
      </p:sp>
    </p:spTree>
  </p:cSld>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Sequence Diagram</a:t>
            </a:r>
          </a:p>
          <a:p>
            <a:pPr lvl="0"/>
            <a:r>
              <a:rPr/>
              <a:t>The sequence diagram represents the flow of messages in the system and is also termed as an event diagram. It helps in envisioning several dynamic scenarios. It portrays the communication between any two lifelines as a time-ordered sequence of events, such that these lifelines took part at the run time. In UML, the lifeline is represented by a vertical bar, whereas the message flow is represented by a vertical dotted line that extends across the bottom of the page. It incorporates the iterations as well as branching.</a:t>
            </a:r>
          </a:p>
        </p:txBody>
      </p:sp>
    </p:spTree>
  </p:cSld>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a Sequence Diagram</a:t>
            </a:r>
          </a:p>
          <a:p>
            <a:pPr lvl="0"/>
            <a:r>
              <a:rPr/>
              <a:t>To model high-level interaction among active objects within a system.</a:t>
            </a:r>
          </a:p>
          <a:p>
            <a:pPr lvl="0"/>
            <a:r>
              <a:rPr/>
              <a:t>To model interaction among objects inside a collaboration realizing a use case.</a:t>
            </a:r>
          </a:p>
          <a:p>
            <a:pPr lvl="0"/>
            <a:r>
              <a:rPr/>
              <a:t>It either models generic interactions or some certain instances of interaction.</a:t>
            </a:r>
          </a:p>
        </p:txBody>
      </p:sp>
    </p:spTree>
  </p:cSld>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Notations of a Sequence Diagram</a:t>
            </a:r>
          </a:p>
        </p:txBody>
      </p:sp>
    </p:spTree>
  </p:cSld>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Lifeline</a:t>
            </a:r>
          </a:p>
          <a:p>
            <a:pPr lvl="0"/>
            <a:r>
              <a:rPr/>
              <a:t>An individual participant in the sequence diagram is represented by a lifeline. It is positioned at the top of the diagram.</a:t>
            </a:r>
          </a:p>
        </p:txBody>
      </p:sp>
      <p:pic>
        <p:nvPicPr>
          <p:cNvPr descr="fig:  assets/uml-sequence-diagram.png" id="0" name="Picture 1"/>
          <p:cNvPicPr>
            <a:picLocks noGrp="1" noChangeAspect="1"/>
          </p:cNvPicPr>
          <p:nvPr/>
        </p:nvPicPr>
        <p:blipFill>
          <a:blip r:embed="rId2"/>
          <a:stretch>
            <a:fillRect/>
          </a:stretch>
        </p:blipFill>
        <p:spPr bwMode="auto">
          <a:xfrm>
            <a:off x="4597400" y="266700"/>
            <a:ext cx="30480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Actor</a:t>
            </a:r>
          </a:p>
          <a:p>
            <a:pPr lvl="0"/>
            <a:r>
              <a:rPr/>
              <a:t>A role played by an entity that interacts with the subject is called as an actor. It is out of the scope of the system. It represents the role, which involves human users and external hardware or subjects. An actor may or may not represent a physical entity, but it purely depicts the role of an entity. Several distinct roles can be played by an actor or vice versa.</a:t>
            </a:r>
          </a:p>
        </p:txBody>
      </p:sp>
      <p:pic>
        <p:nvPicPr>
          <p:cNvPr descr="fig:  assets/uml-sequence-diagram2.png" id="0" name="Picture 1"/>
          <p:cNvPicPr>
            <a:picLocks noGrp="1" noChangeAspect="1"/>
          </p:cNvPicPr>
          <p:nvPr/>
        </p:nvPicPr>
        <p:blipFill>
          <a:blip r:embed="rId2"/>
          <a:stretch>
            <a:fillRect/>
          </a:stretch>
        </p:blipFill>
        <p:spPr bwMode="auto">
          <a:xfrm>
            <a:off x="5664200" y="266700"/>
            <a:ext cx="9144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Activation</a:t>
            </a:r>
          </a:p>
          <a:p>
            <a:pPr lvl="0"/>
            <a:r>
              <a:rPr/>
              <a:t>It is represented by a thin rectangle on the lifeline. It describes that time period in which an operation is performed by an element, such that the top and the bottom of the rectangle is associated with the initiation and the completion time, each respectively.</a:t>
            </a:r>
          </a:p>
        </p:txBody>
      </p:sp>
      <p:pic>
        <p:nvPicPr>
          <p:cNvPr descr="fig:  assets/uml-sequence-diagram3.png" id="0" name="Picture 1"/>
          <p:cNvPicPr>
            <a:picLocks noGrp="1" noChangeAspect="1"/>
          </p:cNvPicPr>
          <p:nvPr/>
        </p:nvPicPr>
        <p:blipFill>
          <a:blip r:embed="rId2"/>
          <a:stretch>
            <a:fillRect/>
          </a:stretch>
        </p:blipFill>
        <p:spPr bwMode="auto">
          <a:xfrm>
            <a:off x="4597400" y="266700"/>
            <a:ext cx="30480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Messages</a:t>
            </a:r>
          </a:p>
          <a:p>
            <a:pPr lvl="0" indent="0" marL="0">
              <a:buNone/>
            </a:pPr>
            <a:r>
              <a:rPr/>
              <a:t>The messages depict the interaction between the objects and are represented by arrows. They are in the sequential order on the lifeline. The core of the sequence diagram is formed by messages and lifelines.</a:t>
            </a:r>
          </a:p>
          <a:p>
            <a:pPr lvl="0" indent="0" marL="0">
              <a:buNone/>
            </a:pPr>
            <a:r>
              <a:rPr/>
              <a:t>Following are types of messages enlisted below:</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UML-Unified Modelling Language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StarUML</a:t>
            </a:r>
          </a:p>
          <a:p>
            <a:pPr lvl="0"/>
            <a:r>
              <a:rPr/>
              <a:t>StarUML is an open-source software modeling tool, which is provided by MKLab. It has come up with eleven different types of modeling diagrams. It also supports UML2.0 specified diagrams.</a:t>
            </a:r>
          </a:p>
        </p:txBody>
      </p:sp>
    </p:spTree>
  </p:cSld>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Call Message:</a:t>
            </a:r>
          </a:p>
          <a:p>
            <a:pPr lvl="0"/>
            <a:r>
              <a:rPr/>
              <a:t>It defines a particular communication between the lifelines of an interaction, which represents that the target lifeline has invoked an operation.</a:t>
            </a:r>
          </a:p>
        </p:txBody>
      </p:sp>
      <p:pic>
        <p:nvPicPr>
          <p:cNvPr descr="fig:  assets/uml-sequence-diagram4.png" id="0" name="Picture 1"/>
          <p:cNvPicPr>
            <a:picLocks noGrp="1" noChangeAspect="1"/>
          </p:cNvPicPr>
          <p:nvPr/>
        </p:nvPicPr>
        <p:blipFill>
          <a:blip r:embed="rId2"/>
          <a:stretch>
            <a:fillRect/>
          </a:stretch>
        </p:blipFill>
        <p:spPr bwMode="auto">
          <a:xfrm>
            <a:off x="3568700" y="1003300"/>
            <a:ext cx="5105400" cy="3848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Return Message:</a:t>
            </a:r>
          </a:p>
          <a:p>
            <a:pPr lvl="0"/>
            <a:r>
              <a:rPr/>
              <a:t>It defines a particular communication between the lifelines of interaction that represent the flow of information from the receiver of the corresponding caller message.</a:t>
            </a:r>
          </a:p>
        </p:txBody>
      </p:sp>
      <p:pic>
        <p:nvPicPr>
          <p:cNvPr descr="fig:  assets/uml-sequence-diagram5.png" id="0" name="Picture 1"/>
          <p:cNvPicPr>
            <a:picLocks noGrp="1" noChangeAspect="1"/>
          </p:cNvPicPr>
          <p:nvPr/>
        </p:nvPicPr>
        <p:blipFill>
          <a:blip r:embed="rId2"/>
          <a:stretch>
            <a:fillRect/>
          </a:stretch>
        </p:blipFill>
        <p:spPr bwMode="auto">
          <a:xfrm>
            <a:off x="3568700" y="952500"/>
            <a:ext cx="5105400" cy="3949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Self Message:</a:t>
            </a:r>
          </a:p>
          <a:p>
            <a:pPr lvl="0"/>
            <a:r>
              <a:rPr/>
              <a:t>It describes a communication, particularly between the lifelines of an interaction that represents a message of the same lifeline, has been invoked.</a:t>
            </a:r>
          </a:p>
        </p:txBody>
      </p:sp>
      <p:pic>
        <p:nvPicPr>
          <p:cNvPr descr="fig:  assets/uml-sequence-diagram6.png" id="0" name="Picture 1"/>
          <p:cNvPicPr>
            <a:picLocks noGrp="1" noChangeAspect="1"/>
          </p:cNvPicPr>
          <p:nvPr/>
        </p:nvPicPr>
        <p:blipFill>
          <a:blip r:embed="rId2"/>
          <a:stretch>
            <a:fillRect/>
          </a:stretch>
        </p:blipFill>
        <p:spPr bwMode="auto">
          <a:xfrm>
            <a:off x="5334000" y="266700"/>
            <a:ext cx="15748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Recursive Message:</a:t>
            </a:r>
          </a:p>
          <a:p>
            <a:pPr lvl="0"/>
            <a:r>
              <a:rPr/>
              <a:t>A self message sent for recursive purpose is called a recursive message. In other words, it can be said that the recursive message is a special case of the self message as it represents the recursive calls.</a:t>
            </a:r>
          </a:p>
        </p:txBody>
      </p:sp>
      <p:pic>
        <p:nvPicPr>
          <p:cNvPr descr="fig:  assets/uml-sequence-diagram7.png" id="0" name="Picture 1"/>
          <p:cNvPicPr>
            <a:picLocks noGrp="1" noChangeAspect="1"/>
          </p:cNvPicPr>
          <p:nvPr/>
        </p:nvPicPr>
        <p:blipFill>
          <a:blip r:embed="rId2"/>
          <a:stretch>
            <a:fillRect/>
          </a:stretch>
        </p:blipFill>
        <p:spPr bwMode="auto">
          <a:xfrm>
            <a:off x="5207000" y="266700"/>
            <a:ext cx="18415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Create Message:</a:t>
            </a:r>
          </a:p>
          <a:p>
            <a:pPr lvl="0"/>
            <a:r>
              <a:rPr/>
              <a:t>It describes a communication, particularly between the lifelines of an interaction describing that the target (lifeline) has been instantiated.</a:t>
            </a:r>
          </a:p>
        </p:txBody>
      </p:sp>
      <p:pic>
        <p:nvPicPr>
          <p:cNvPr descr="fig:  assets/uml-sequence-diagram8.png" id="0" name="Picture 1"/>
          <p:cNvPicPr>
            <a:picLocks noGrp="1" noChangeAspect="1"/>
          </p:cNvPicPr>
          <p:nvPr/>
        </p:nvPicPr>
        <p:blipFill>
          <a:blip r:embed="rId2"/>
          <a:stretch>
            <a:fillRect/>
          </a:stretch>
        </p:blipFill>
        <p:spPr bwMode="auto">
          <a:xfrm>
            <a:off x="3568700" y="889000"/>
            <a:ext cx="5105400" cy="4089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Destroy Message:</a:t>
            </a:r>
          </a:p>
          <a:p>
            <a:pPr lvl="0"/>
            <a:r>
              <a:rPr/>
              <a:t>It describes a communication, particularly between the lifelines of an interaction that depicts a request to destroy the lifecycle of the target.</a:t>
            </a:r>
          </a:p>
        </p:txBody>
      </p:sp>
      <p:pic>
        <p:nvPicPr>
          <p:cNvPr descr="fig:  assets/uml-sequence-diagram9.png" id="0" name="Picture 1"/>
          <p:cNvPicPr>
            <a:picLocks noGrp="1" noChangeAspect="1"/>
          </p:cNvPicPr>
          <p:nvPr/>
        </p:nvPicPr>
        <p:blipFill>
          <a:blip r:embed="rId2"/>
          <a:stretch>
            <a:fillRect/>
          </a:stretch>
        </p:blipFill>
        <p:spPr bwMode="auto">
          <a:xfrm>
            <a:off x="3568700" y="1041400"/>
            <a:ext cx="5105400" cy="3797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Duration Message:</a:t>
            </a:r>
          </a:p>
          <a:p>
            <a:pPr lvl="0"/>
            <a:r>
              <a:rPr/>
              <a:t>It describes a communication particularly between the lifelines of an interaction, which portrays the time passage of the message while modeling a system.</a:t>
            </a:r>
          </a:p>
        </p:txBody>
      </p:sp>
      <p:pic>
        <p:nvPicPr>
          <p:cNvPr descr="fig:  assets/uml-sequence-diagram10.png" id="0" name="Picture 1"/>
          <p:cNvPicPr>
            <a:picLocks noGrp="1" noChangeAspect="1"/>
          </p:cNvPicPr>
          <p:nvPr/>
        </p:nvPicPr>
        <p:blipFill>
          <a:blip r:embed="rId2"/>
          <a:stretch>
            <a:fillRect/>
          </a:stretch>
        </p:blipFill>
        <p:spPr bwMode="auto">
          <a:xfrm>
            <a:off x="3568700" y="965200"/>
            <a:ext cx="5105400" cy="3937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a:t>
            </a:r>
          </a:p>
          <a:p>
            <a:pPr lvl="0"/>
            <a:r>
              <a:rPr/>
              <a:t>A note is the capability of attaching several remarks to the element. It basically carries useful information for the modelers.</a:t>
            </a:r>
          </a:p>
        </p:txBody>
      </p:sp>
      <p:pic>
        <p:nvPicPr>
          <p:cNvPr descr="fig:  assets/uml-sequence-diagram11.png" id="0" name="Picture 1"/>
          <p:cNvPicPr>
            <a:picLocks noGrp="1" noChangeAspect="1"/>
          </p:cNvPicPr>
          <p:nvPr/>
        </p:nvPicPr>
        <p:blipFill>
          <a:blip r:embed="rId2"/>
          <a:stretch>
            <a:fillRect/>
          </a:stretch>
        </p:blipFill>
        <p:spPr bwMode="auto">
          <a:xfrm>
            <a:off x="3568700" y="1562100"/>
            <a:ext cx="5105400" cy="2755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Sequence Fragments</a:t>
            </a:r>
          </a:p>
          <a:p>
            <a:pPr lvl="0"/>
            <a:r>
              <a:rPr/>
              <a:t>Sequence fragments have been introduced by UML 2.0, which makes it quite easy for the creation and maintenance of an accurate sequence diagram.</a:t>
            </a:r>
          </a:p>
          <a:p>
            <a:pPr lvl="0"/>
            <a:r>
              <a:rPr/>
              <a:t>It is represented by a box called a combined fragment, encloses a part of interaction inside a sequence diagram.</a:t>
            </a:r>
          </a:p>
          <a:p>
            <a:pPr lvl="0"/>
            <a:r>
              <a:rPr/>
              <a:t>The type of fragment is shown by a fragment operator.</a:t>
            </a:r>
          </a:p>
        </p:txBody>
      </p:sp>
    </p:spTree>
  </p:cSld>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Sequence Fragments</a:t>
            </a:r>
          </a:p>
        </p:txBody>
      </p:sp>
      <p:pic>
        <p:nvPicPr>
          <p:cNvPr descr="fig:  assets/uml-sequence-diagram12.png" id="0" name="Picture 1"/>
          <p:cNvPicPr>
            <a:picLocks noGrp="1" noChangeAspect="1"/>
          </p:cNvPicPr>
          <p:nvPr/>
        </p:nvPicPr>
        <p:blipFill>
          <a:blip r:embed="rId2"/>
          <a:stretch>
            <a:fillRect/>
          </a:stretch>
        </p:blipFill>
        <p:spPr bwMode="auto">
          <a:xfrm>
            <a:off x="3568700" y="1651000"/>
            <a:ext cx="5105400" cy="2565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StarUML</a:t>
            </a:r>
          </a:p>
          <a:p>
            <a:pPr lvl="0"/>
            <a:r>
              <a:rPr/>
              <a:t>Features:</a:t>
            </a:r>
          </a:p>
          <a:p>
            <a:pPr lvl="1"/>
            <a:r>
              <a:rPr/>
              <a:t>It let you create Object, Use case, Deployment, Sequence, Collaboration, Activity, and Profile diagrams.</a:t>
            </a:r>
          </a:p>
          <a:p>
            <a:pPr lvl="1"/>
            <a:r>
              <a:rPr/>
              <a:t>It is a UML 2.x standard compliant.</a:t>
            </a:r>
          </a:p>
          <a:p>
            <a:pPr lvl="1"/>
            <a:r>
              <a:rPr/>
              <a:t>It offers multiplatform support (MacOS, Windows, and Linux).</a:t>
            </a:r>
          </a:p>
          <a:p>
            <a:pPr lvl="0"/>
            <a:r>
              <a:rPr/>
              <a:t>Download link: http://staruml.io</a:t>
            </a:r>
          </a:p>
        </p:txBody>
      </p:sp>
    </p:spTree>
  </p:cSld>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fragments</a:t>
            </a:r>
          </a:p>
          <a:p>
            <a:pPr lvl="0"/>
            <a:r>
              <a:rPr/>
              <a:t>Following are the types of fragments enlisted below;</a:t>
            </a:r>
          </a:p>
          <a:p>
            <a:pPr lvl="1"/>
            <a:r>
              <a:rPr b="1"/>
              <a:t>alt</a:t>
            </a:r>
          </a:p>
          <a:p>
            <a:pPr lvl="2"/>
            <a:r>
              <a:rPr/>
              <a:t>Alternative multiple fragments: The only fragment for which the condition is true, will execute.</a:t>
            </a:r>
          </a:p>
          <a:p>
            <a:pPr lvl="1"/>
            <a:r>
              <a:rPr b="1"/>
              <a:t>opt</a:t>
            </a:r>
            <a:r>
              <a:rPr/>
              <a:t> Optional:</a:t>
            </a:r>
          </a:p>
          <a:p>
            <a:pPr lvl="2"/>
            <a:r>
              <a:rPr/>
              <a:t>If the supplied condition is true, only then the fragments will execute. It is similar to alt with only one trace.</a:t>
            </a:r>
          </a:p>
          <a:p>
            <a:pPr lvl="1"/>
            <a:r>
              <a:rPr b="1"/>
              <a:t>par</a:t>
            </a:r>
            <a:r>
              <a:rPr/>
              <a:t> Parallel:</a:t>
            </a:r>
          </a:p>
          <a:p>
            <a:pPr lvl="2"/>
            <a:r>
              <a:rPr/>
              <a:t>Parallel executes fragments.</a:t>
            </a:r>
          </a:p>
        </p:txBody>
      </p:sp>
    </p:spTree>
  </p:cSld>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fragments</a:t>
            </a:r>
          </a:p>
          <a:p>
            <a:pPr lvl="0"/>
            <a:r>
              <a:rPr b="1"/>
              <a:t>loop</a:t>
            </a:r>
            <a:r>
              <a:rPr/>
              <a:t> Loop:</a:t>
            </a:r>
          </a:p>
          <a:p>
            <a:pPr lvl="1"/>
            <a:r>
              <a:rPr/>
              <a:t>Fragments are run multiple times, and the basis of interaction is shown by the guard.</a:t>
            </a:r>
          </a:p>
          <a:p>
            <a:pPr lvl="0"/>
            <a:r>
              <a:rPr b="1"/>
              <a:t>region</a:t>
            </a:r>
            <a:r>
              <a:rPr/>
              <a:t> Critical region:</a:t>
            </a:r>
          </a:p>
          <a:p>
            <a:pPr lvl="1"/>
            <a:r>
              <a:rPr/>
              <a:t>Only one thread can execute a fragment at once.</a:t>
            </a:r>
          </a:p>
          <a:p>
            <a:pPr lvl="0"/>
            <a:r>
              <a:rPr b="1"/>
              <a:t>neg</a:t>
            </a:r>
            <a:r>
              <a:rPr/>
              <a:t> Negative:</a:t>
            </a:r>
          </a:p>
          <a:p>
            <a:pPr lvl="1"/>
            <a:r>
              <a:rPr/>
              <a:t>A worthless communication is shown by the fragment.</a:t>
            </a:r>
          </a:p>
        </p:txBody>
      </p:sp>
    </p:spTree>
  </p:cSld>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fragments</a:t>
            </a:r>
          </a:p>
          <a:p>
            <a:pPr lvl="0"/>
            <a:r>
              <a:rPr b="1"/>
              <a:t>ref</a:t>
            </a:r>
            <a:r>
              <a:rPr/>
              <a:t> Reference:</a:t>
            </a:r>
          </a:p>
          <a:p>
            <a:pPr lvl="1"/>
            <a:r>
              <a:rPr/>
              <a:t>An interaction portrayed in another diagram. In this, a frame is drawn so as to cover the lifelines involved in the communication. The parameter and return value can be explained.</a:t>
            </a:r>
          </a:p>
          <a:p>
            <a:pPr lvl="0"/>
            <a:r>
              <a:rPr b="1"/>
              <a:t>sd</a:t>
            </a:r>
            <a:r>
              <a:rPr/>
              <a:t> Sequence Diagram:</a:t>
            </a:r>
          </a:p>
          <a:p>
            <a:pPr lvl="1"/>
            <a:r>
              <a:rPr/>
              <a:t>It is used to surround the whole sequence diagram.</a:t>
            </a:r>
          </a:p>
        </p:txBody>
      </p:sp>
    </p:spTree>
  </p:cSld>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Sequence Diagram</a:t>
            </a:r>
          </a:p>
          <a:p>
            <a:pPr lvl="0"/>
            <a:r>
              <a:rPr/>
              <a:t>An example of a high-level sequence diagram for online bookshop is given below.</a:t>
            </a:r>
          </a:p>
          <a:p>
            <a:pPr lvl="0"/>
            <a:r>
              <a:rPr/>
              <a:t>Any online customer can search for a book catalog, view a description of a particular book, add a book to its shopping cart, and do checkout.</a:t>
            </a:r>
          </a:p>
        </p:txBody>
      </p:sp>
      <p:pic>
        <p:nvPicPr>
          <p:cNvPr descr="fig:  assets/uml-sequence-diagram13.png" id="0" name="Picture 1"/>
          <p:cNvPicPr>
            <a:picLocks noGrp="1" noChangeAspect="1"/>
          </p:cNvPicPr>
          <p:nvPr/>
        </p:nvPicPr>
        <p:blipFill>
          <a:blip r:embed="rId2"/>
          <a:stretch>
            <a:fillRect/>
          </a:stretch>
        </p:blipFill>
        <p:spPr bwMode="auto">
          <a:xfrm>
            <a:off x="3898900" y="266700"/>
            <a:ext cx="44450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Benefits of a Sequence Diagram</a:t>
            </a:r>
          </a:p>
          <a:p>
            <a:pPr lvl="0"/>
            <a:r>
              <a:rPr/>
              <a:t>It explores the real-time application.</a:t>
            </a:r>
          </a:p>
          <a:p>
            <a:pPr lvl="0"/>
            <a:r>
              <a:rPr/>
              <a:t>It depicts the message flow between the different objects.</a:t>
            </a:r>
          </a:p>
          <a:p>
            <a:pPr lvl="0"/>
            <a:r>
              <a:rPr/>
              <a:t>It has easy maintenance.</a:t>
            </a:r>
          </a:p>
          <a:p>
            <a:pPr lvl="0"/>
            <a:r>
              <a:rPr/>
              <a:t>It is easy to generate.</a:t>
            </a:r>
          </a:p>
          <a:p>
            <a:pPr lvl="0"/>
            <a:r>
              <a:rPr/>
              <a:t>Implement both forward and reverse engineering.</a:t>
            </a:r>
          </a:p>
          <a:p>
            <a:pPr lvl="0"/>
            <a:r>
              <a:rPr/>
              <a:t>It can easily update as per the new change in the system.</a:t>
            </a:r>
          </a:p>
        </p:txBody>
      </p:sp>
    </p:spTree>
  </p:cSld>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drawback of a Sequence Diagram</a:t>
            </a:r>
          </a:p>
          <a:p>
            <a:pPr lvl="0"/>
            <a:r>
              <a:rPr/>
              <a:t>In the case of too many lifelines, the sequence diagram can get more complex.</a:t>
            </a:r>
          </a:p>
          <a:p>
            <a:pPr lvl="0"/>
            <a:r>
              <a:rPr/>
              <a:t>The incorrect result may be produced, if the order of the flow of messages changes.</a:t>
            </a:r>
          </a:p>
          <a:p>
            <a:pPr lvl="0"/>
            <a:r>
              <a:rPr/>
              <a:t>Since each sequence needs distinct notations for its representation, it may make the diagram more complex.</a:t>
            </a:r>
          </a:p>
          <a:p>
            <a:pPr lvl="0"/>
            <a:r>
              <a:rPr/>
              <a:t>The type of sequence is decided by the type of message.</a:t>
            </a:r>
          </a:p>
        </p:txBody>
      </p:sp>
    </p:spTree>
  </p:cSld>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Collaboration Diagram</a:t>
            </a:r>
          </a:p>
        </p:txBody>
      </p:sp>
    </p:spTree>
  </p:cSld>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Collaboration Diagram</a:t>
            </a:r>
          </a:p>
          <a:p>
            <a:pPr lvl="0"/>
            <a:r>
              <a:rPr/>
              <a:t>The collaboration diagram is used to show the relationship between the objects in a system. Both the sequence and the collaboration diagrams represent the same information but differently. Instead of showing the flow of messages, it depicts the architecture of the object residing in the system as it is based on object-oriented programming. An object consists of several features. Multiple objects present in the system are connected to each other. The collaboration diagram, which is also known as a communication diagram, is used to portray the object’s architecture in the system.</a:t>
            </a:r>
          </a:p>
        </p:txBody>
      </p:sp>
    </p:spTree>
  </p:cSld>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Notations of a Collaboration Diagram</a:t>
            </a:r>
          </a:p>
          <a:p>
            <a:pPr lvl="0"/>
            <a:r>
              <a:rPr/>
              <a:t>Following are the components of a component diagram that are enlisted below:</a:t>
            </a:r>
          </a:p>
        </p:txBody>
      </p:sp>
      <p:pic>
        <p:nvPicPr>
          <p:cNvPr descr="fig:  assets/uml-collaboration-diagram.png" id="0" name="Picture 1"/>
          <p:cNvPicPr>
            <a:picLocks noGrp="1" noChangeAspect="1"/>
          </p:cNvPicPr>
          <p:nvPr/>
        </p:nvPicPr>
        <p:blipFill>
          <a:blip r:embed="rId2"/>
          <a:stretch>
            <a:fillRect/>
          </a:stretch>
        </p:blipFill>
        <p:spPr bwMode="auto">
          <a:xfrm>
            <a:off x="3568700" y="800100"/>
            <a:ext cx="5105400" cy="4267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h:450px</a:t>
            </a:r>
          </a:p>
        </p:txBody>
      </p:sp>
    </p:spTree>
  </p:cSld>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Objects:</a:t>
            </a:r>
          </a:p>
          <a:p>
            <a:pPr lvl="0"/>
            <a:r>
              <a:rPr/>
              <a:t>The representation of an object is done by an object symbol with its name and class underlined, separated by a colon.</a:t>
            </a:r>
          </a:p>
          <a:p>
            <a:pPr lvl="0"/>
            <a:r>
              <a:rPr/>
              <a:t>In the collaboration diagram, objects are utilized in the following ways:</a:t>
            </a:r>
          </a:p>
          <a:p>
            <a:pPr lvl="0"/>
            <a:r>
              <a:rPr/>
              <a:t>The object is represented by specifying their name and class.</a:t>
            </a:r>
          </a:p>
          <a:p>
            <a:pPr lvl="0"/>
            <a:r>
              <a:rPr/>
              <a:t>It is not mandatory for every class to appear. A class may constitute more than one object. In the collaboration diagram, firstly, the object is created, and then its class is specified.</a:t>
            </a:r>
          </a:p>
          <a:p>
            <a:pPr lvl="0"/>
            <a:r>
              <a:rPr/>
              <a:t>To differentiate one object from another object, it is necessary to name them.</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Umbrello</a:t>
            </a:r>
          </a:p>
          <a:p>
            <a:pPr lvl="0"/>
            <a:r>
              <a:rPr/>
              <a:t>Umbrello is a Unified Modeling language tool, which is based on KDE technology. It supports both reverse engineering and code generation for C++ and Java.</a:t>
            </a:r>
          </a:p>
        </p:txBody>
      </p:sp>
    </p:spTree>
  </p:cSld>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Actors:</a:t>
            </a:r>
          </a:p>
          <a:p>
            <a:pPr lvl="0"/>
            <a:r>
              <a:rPr/>
              <a:t>In the collaboration diagram, the actor plays the main role as it invokes the interaction. Each actor has its respective role and name. In this, one actor initiates the use case.</a:t>
            </a:r>
          </a:p>
        </p:txBody>
      </p:sp>
    </p:spTree>
  </p:cSld>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Links:</a:t>
            </a:r>
          </a:p>
          <a:p>
            <a:pPr lvl="0"/>
            <a:r>
              <a:rPr/>
              <a:t>The link is an instance of association, which associates the objects and actors. It portrays a relationship between the objects through which the messages are sent. It is represented by a solid line. The link helps an object to connect with or navigate to another object, such that the message flows are attached to links.</a:t>
            </a:r>
          </a:p>
        </p:txBody>
      </p:sp>
    </p:spTree>
  </p:cSld>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Messages:</a:t>
            </a:r>
          </a:p>
          <a:p>
            <a:pPr lvl="0"/>
            <a:r>
              <a:rPr/>
              <a:t>It is a communication between objects which carries information and includes a sequence number, so that the activity may take place. It is represented by a labeled arrow, which is placed near a link. The messages are sent from the sender to the receiver, and the direction must be navigable in that particular direction. The receiver must understand the message.</a:t>
            </a:r>
          </a:p>
        </p:txBody>
      </p:sp>
    </p:spTree>
  </p:cSld>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uml-collaboration-diagram.png" id="0" name="Picture 1"/>
          <p:cNvPicPr>
            <a:picLocks noGrp="1" noChangeAspect="1"/>
          </p:cNvPicPr>
          <p:nvPr/>
        </p:nvPicPr>
        <p:blipFill>
          <a:blip r:embed="rId2"/>
          <a:stretch>
            <a:fillRect/>
          </a:stretch>
        </p:blipFill>
        <p:spPr bwMode="auto">
          <a:xfrm>
            <a:off x="2171700" y="1600200"/>
            <a:ext cx="4800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center h:500px</a:t>
            </a:r>
          </a:p>
        </p:txBody>
      </p:sp>
    </p:spTree>
  </p:cSld>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Collaboration Diagram?</a:t>
            </a:r>
          </a:p>
          <a:p>
            <a:pPr lvl="0"/>
            <a:r>
              <a:rPr/>
              <a:t>The collaborations are used when it is essential to depict the relationship between the object. Both the sequence and collaboration diagrams represent the same information, but the way of portraying it quite different. The collaboration diagrams are best suited for analyzing use cases.</a:t>
            </a:r>
          </a:p>
        </p:txBody>
      </p:sp>
    </p:spTree>
  </p:cSld>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Collaboration Diagram?</a:t>
            </a:r>
          </a:p>
          <a:p>
            <a:pPr lvl="0"/>
            <a:r>
              <a:rPr/>
              <a:t>Following are some of the use cases enlisted below for which the collaboration diagram is implemented:</a:t>
            </a:r>
          </a:p>
          <a:p>
            <a:pPr lvl="1"/>
            <a:r>
              <a:rPr/>
              <a:t>To model collaboration among the objects or roles that carry the functionalities of use cases and operations.</a:t>
            </a:r>
          </a:p>
          <a:p>
            <a:pPr lvl="1"/>
            <a:r>
              <a:rPr/>
              <a:t>To model the mechanism inside the architectural design of the system.</a:t>
            </a:r>
          </a:p>
          <a:p>
            <a:pPr lvl="1"/>
            <a:r>
              <a:rPr/>
              <a:t>To capture the interactions that represent the flow of messages between the objects and the roles inside the collaboration. …</a:t>
            </a:r>
          </a:p>
        </p:txBody>
      </p:sp>
    </p:spTree>
  </p:cSld>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Collaboration Diagram?</a:t>
            </a:r>
          </a:p>
          <a:p>
            <a:pPr lvl="0"/>
            <a:r>
              <a:rPr/>
              <a:t>…</a:t>
            </a:r>
          </a:p>
          <a:p>
            <a:pPr lvl="1"/>
            <a:r>
              <a:rPr/>
              <a:t>To model different scenarios within the use case or operation, involving a collaboration of several objects and interactions.</a:t>
            </a:r>
          </a:p>
          <a:p>
            <a:pPr lvl="1"/>
            <a:r>
              <a:rPr/>
              <a:t>To support the identification of objects participating in the use case.</a:t>
            </a:r>
          </a:p>
          <a:p>
            <a:pPr lvl="1"/>
            <a:r>
              <a:rPr/>
              <a:t>In the collaboration diagram, each message constitutes a sequence number, such that the top-level message is marked as one and so on. The messages sent during the same call are denoted with the same decimal prefix, but with different suffixes of 1, 2, etc. as per their occurrence.</a:t>
            </a:r>
          </a:p>
        </p:txBody>
      </p:sp>
    </p:spTree>
  </p:cSld>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Steps for creating a Collaboration Diagram</a:t>
            </a:r>
          </a:p>
          <a:p>
            <a:pPr lvl="0"/>
            <a:r>
              <a:rPr/>
              <a:t>Determine the behavior for which the realization and implementation are specified.</a:t>
            </a:r>
          </a:p>
          <a:p>
            <a:pPr lvl="0"/>
            <a:r>
              <a:rPr/>
              <a:t>Discover the structural elements that are class roles, objects, and subsystems for performing the functionality of collaboration.</a:t>
            </a:r>
          </a:p>
          <a:p>
            <a:pPr lvl="0"/>
            <a:r>
              <a:rPr/>
              <a:t>Choose the context of an interaction: system, subsystem, use case, and operation.</a:t>
            </a:r>
          </a:p>
          <a:p>
            <a:pPr lvl="0"/>
            <a:r>
              <a:rPr/>
              <a:t>Think through alternative situations that may be involved.</a:t>
            </a:r>
          </a:p>
          <a:p>
            <a:pPr lvl="1"/>
            <a:r>
              <a:rPr/>
              <a:t>Implementation of a collaboration diagram at an instance level, if needed.</a:t>
            </a:r>
          </a:p>
          <a:p>
            <a:pPr lvl="1"/>
            <a:r>
              <a:rPr/>
              <a:t>A specification level diagram may be made in the instance level sequence diagram for summarizing alternative situations.</a:t>
            </a:r>
          </a:p>
        </p:txBody>
      </p:sp>
    </p:spTree>
  </p:cSld>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Collaboration Diagram</a:t>
            </a:r>
          </a:p>
        </p:txBody>
      </p:sp>
      <p:pic>
        <p:nvPicPr>
          <p:cNvPr descr="fig:  assets/uml-collaboration-diagram2.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Benefits of a Collaboration Diagram</a:t>
            </a:r>
          </a:p>
          <a:p>
            <a:pPr lvl="0"/>
            <a:r>
              <a:rPr/>
              <a:t>The collaboration diagram is also known as Communication Diagram.</a:t>
            </a:r>
          </a:p>
          <a:p>
            <a:pPr lvl="0"/>
            <a:r>
              <a:rPr/>
              <a:t>It mainly puts emphasis on the structural aspect of an interaction diagram, i.e., how lifelines are connected.</a:t>
            </a:r>
          </a:p>
          <a:p>
            <a:pPr lvl="0"/>
            <a:r>
              <a:rPr/>
              <a:t>The syntax of a collaboration diagram is similar to the sequence diagram; just the difference is that the lifeline does not consist of tails.</a:t>
            </a:r>
          </a:p>
          <a:p>
            <a:pPr lvl="0"/>
            <a:r>
              <a:rPr/>
              <a:t>The messages transmitted over sequencing is represented by numbering each individual message.</a:t>
            </a:r>
          </a:p>
          <a:p>
            <a:pPr lvl="0"/>
            <a:r>
              <a:rPr/>
              <a:t>The collaboration diagram is semantically weak in comparison to the sequence diagram.</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Umbrello</a:t>
            </a:r>
          </a:p>
          <a:p>
            <a:pPr lvl="0"/>
            <a:r>
              <a:rPr/>
              <a:t>Features:</a:t>
            </a:r>
          </a:p>
          <a:p>
            <a:pPr lvl="1"/>
            <a:r>
              <a:rPr/>
              <a:t>It implements both structural and behavioral diagrams.</a:t>
            </a:r>
          </a:p>
          <a:p>
            <a:pPr lvl="1"/>
            <a:r>
              <a:rPr/>
              <a:t>It imports C++ and can export up to a wider range of languages.</a:t>
            </a:r>
          </a:p>
          <a:p>
            <a:pPr lvl="0"/>
            <a:r>
              <a:rPr/>
              <a:t>Download link: https://umbrello.kde.org</a:t>
            </a:r>
          </a:p>
        </p:txBody>
      </p:sp>
    </p:spTree>
  </p:cSld>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Benefits of a Collaboration Diagram</a:t>
            </a:r>
          </a:p>
          <a:p>
            <a:pPr lvl="0"/>
            <a:r>
              <a:rPr/>
              <a:t>The special case of a collaboration diagram is the object diagram.</a:t>
            </a:r>
          </a:p>
          <a:p>
            <a:pPr lvl="0"/>
            <a:r>
              <a:rPr/>
              <a:t>It focuses on the elements and not the message flow, like sequence diagrams.</a:t>
            </a:r>
          </a:p>
          <a:p>
            <a:pPr lvl="0"/>
            <a:r>
              <a:rPr/>
              <a:t>Since the collaboration diagrams are not that expensive, the sequence diagram can be directly converted to the collaboration diagram.</a:t>
            </a:r>
          </a:p>
          <a:p>
            <a:pPr lvl="0"/>
            <a:r>
              <a:rPr/>
              <a:t>There may be a chance of losing some amount of information while implementing a collaboration diagram with respect to the sequence diagram.</a:t>
            </a:r>
          </a:p>
        </p:txBody>
      </p:sp>
    </p:spTree>
  </p:cSld>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drawback of a Collaboration Diagram</a:t>
            </a:r>
          </a:p>
          <a:p>
            <a:pPr lvl="0"/>
            <a:r>
              <a:rPr/>
              <a:t>Multiple objects residing in the system can make a complex collaboration diagram, as it becomes quite hard to explore the objects.</a:t>
            </a:r>
          </a:p>
          <a:p>
            <a:pPr lvl="0"/>
            <a:r>
              <a:rPr/>
              <a:t>It is a time-consuming diagram.</a:t>
            </a:r>
          </a:p>
          <a:p>
            <a:pPr lvl="0"/>
            <a:r>
              <a:rPr/>
              <a:t>After the program terminates, the object is destroyed.</a:t>
            </a:r>
          </a:p>
          <a:p>
            <a:pPr lvl="0"/>
            <a:r>
              <a:rPr/>
              <a:t>As the object state changes momentarily, it becomes difficult to keep an eye on every single that has occurred inside the object of a system.</a:t>
            </a:r>
          </a:p>
        </p:txBody>
      </p:sp>
    </p:spTree>
  </p:cSld>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State Machine Diagram</a:t>
            </a:r>
          </a:p>
        </p:txBody>
      </p:sp>
    </p:spTree>
  </p:cSld>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State Machine Diagram</a:t>
            </a:r>
          </a:p>
          <a:p>
            <a:pPr lvl="0"/>
            <a:r>
              <a:rPr/>
              <a:t>The state machine diagram is also called the Statechart or State Transition diagram, which shows the order of states underwent by an object within the system. It captures the software system’s behavior. It models the behavior of a class, a subsystem, a package, and a complete system.</a:t>
            </a:r>
          </a:p>
          <a:p>
            <a:pPr lvl="0"/>
            <a:r>
              <a:rPr/>
              <a:t>It tends out to be an efficient way of modeling the interactions and collaborations in the external entities and the system. It models event-based systems to handle the state of an object. It also defines several distinct states of a component within the system. Each object/component has a specific state.</a:t>
            </a:r>
          </a:p>
        </p:txBody>
      </p:sp>
    </p:spTree>
  </p:cSld>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State Machine Diagram</a:t>
            </a:r>
          </a:p>
          <a:p>
            <a:pPr lvl="0"/>
            <a:r>
              <a:rPr/>
              <a:t>Following are the types of a state machine diagram that are given below:</a:t>
            </a:r>
          </a:p>
          <a:p>
            <a:pPr lvl="1"/>
            <a:r>
              <a:rPr b="1"/>
              <a:t>Behavioral state machine</a:t>
            </a:r>
          </a:p>
          <a:p>
            <a:pPr lvl="2"/>
            <a:r>
              <a:rPr/>
              <a:t>The behavioral state machine diagram records the behavior of an object within the system. It depicts an implementation of a particular entity. It models the behavior of the system.</a:t>
            </a:r>
          </a:p>
          <a:p>
            <a:pPr lvl="1"/>
            <a:r>
              <a:rPr b="1"/>
              <a:t>Protocol state machine</a:t>
            </a:r>
          </a:p>
          <a:p>
            <a:pPr lvl="2"/>
            <a:r>
              <a:rPr/>
              <a:t>It captures the behavior of the protocol. The protocol state machine depicts the change in the state of the protocol and parallel changes within the system. But it does not portray the implementation of a particular component.</a:t>
            </a:r>
          </a:p>
        </p:txBody>
      </p:sp>
    </p:spTree>
  </p:cSld>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State Machine Diagram?</a:t>
            </a:r>
          </a:p>
          <a:p>
            <a:pPr lvl="0"/>
            <a:r>
              <a:rPr/>
              <a:t>Since it records the dynamic view of a system, it portrays the behavior of a software application. During a lifespan, an object underwent several states, such that the lifespan exist until the program is executing. Each state depicts some useful information about the object.</a:t>
            </a:r>
          </a:p>
        </p:txBody>
      </p:sp>
    </p:spTree>
  </p:cSld>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State Machine Diagram?</a:t>
            </a:r>
          </a:p>
          <a:p>
            <a:pPr lvl="0"/>
            <a:r>
              <a:rPr/>
              <a:t>It blueprints an interactive system that response back to either the internal events or the external ones. The execution flow from one state to another is represented by a state machine diagram. It visualizes an object state from its creation to its termination.</a:t>
            </a:r>
          </a:p>
        </p:txBody>
      </p:sp>
    </p:spTree>
  </p:cSld>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State Machine Diagram?</a:t>
            </a:r>
          </a:p>
          <a:p>
            <a:pPr lvl="0"/>
            <a:r>
              <a:rPr/>
              <a:t>The main purpose is to depict each state of an individual object. It represents an interactive system and the entities inside the system. It records the dynamic behavior of the system.</a:t>
            </a:r>
          </a:p>
        </p:txBody>
      </p:sp>
    </p:spTree>
  </p:cSld>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Notation of a State Machine Diagram</a:t>
            </a:r>
          </a:p>
          <a:p>
            <a:pPr lvl="0" indent="0" marL="0">
              <a:buNone/>
            </a:pPr>
            <a:r>
              <a:rPr/>
              <a:t>Following are the notations of a state machine diagram enlisted below:</a:t>
            </a:r>
          </a:p>
        </p:txBody>
      </p:sp>
      <p:pic>
        <p:nvPicPr>
          <p:cNvPr descr="fig:  assets/uml-state-machine-diagram.png" id="0" name="Picture 1"/>
          <p:cNvPicPr>
            <a:picLocks noGrp="1" noChangeAspect="1"/>
          </p:cNvPicPr>
          <p:nvPr/>
        </p:nvPicPr>
        <p:blipFill>
          <a:blip r:embed="rId2"/>
          <a:stretch>
            <a:fillRect/>
          </a:stretch>
        </p:blipFill>
        <p:spPr bwMode="auto">
          <a:xfrm>
            <a:off x="4318000" y="266700"/>
            <a:ext cx="36195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h:450px</a:t>
            </a:r>
          </a:p>
        </p:txBody>
      </p:sp>
    </p:spTree>
  </p:cSld>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Notation of a State Machine Diagram</a:t>
            </a:r>
          </a:p>
          <a:p>
            <a:pPr lvl="0"/>
            <a:r>
              <a:rPr/>
              <a:t>Initial state:</a:t>
            </a:r>
          </a:p>
          <a:p>
            <a:pPr lvl="1"/>
            <a:r>
              <a:rPr/>
              <a:t>It defines the initial state (beginning) of a system, and it is represented by a black filled circle. Final state: It represents the final state (end) of a system. It is denoted by a filled circle present within a circle.</a:t>
            </a:r>
          </a:p>
          <a:p>
            <a:pPr lvl="0"/>
            <a:r>
              <a:rPr/>
              <a:t>Decision box:</a:t>
            </a:r>
          </a:p>
          <a:p>
            <a:pPr lvl="1"/>
            <a:r>
              <a:rPr/>
              <a:t>It is of diamond shape that represents the decisions to be made on the basis of an evaluated guard. Transition: A change of control from one state to another due to the occurrence of some event is termed as a transition. It is represented by an arrow labeled with an event due to which the change has ensued.</a:t>
            </a:r>
          </a:p>
          <a:p>
            <a:pPr lvl="0"/>
            <a:r>
              <a:rPr/>
              <a:t>State box:</a:t>
            </a:r>
          </a:p>
          <a:p>
            <a:pPr lvl="1"/>
            <a:r>
              <a:rPr/>
              <a:t>It depicts the conditions or circumstances of a particular object of a class at a specific point of time. A rectangle with round corners is used to represent the state box.</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UML designer tool</a:t>
            </a:r>
          </a:p>
          <a:p>
            <a:pPr lvl="0"/>
            <a:r>
              <a:rPr/>
              <a:t>The UML designer tool helps in modifying and envisioning UML2.5 models. It allows you to create all of the UML diagrams.</a:t>
            </a:r>
          </a:p>
        </p:txBody>
      </p:sp>
    </p:spTree>
  </p:cSld>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State</a:t>
            </a:r>
          </a:p>
          <a:p>
            <a:pPr lvl="0"/>
            <a:r>
              <a:rPr/>
              <a:t>The UML consist of three states:</a:t>
            </a:r>
          </a:p>
          <a:p>
            <a:pPr lvl="1"/>
            <a:r>
              <a:rPr b="1"/>
              <a:t>Simple state:</a:t>
            </a:r>
          </a:p>
          <a:p>
            <a:pPr lvl="2"/>
            <a:r>
              <a:rPr/>
              <a:t>It does not constitute any substructure.</a:t>
            </a:r>
          </a:p>
          <a:p>
            <a:pPr lvl="1"/>
            <a:r>
              <a:rPr b="1"/>
              <a:t>Composite state:</a:t>
            </a:r>
          </a:p>
          <a:p>
            <a:pPr lvl="2"/>
            <a:r>
              <a:rPr/>
              <a:t>It consists of nested states (substates), such that it does not contain more than one initial state and one final state. It can be nested to any level.</a:t>
            </a:r>
          </a:p>
          <a:p>
            <a:pPr lvl="1"/>
            <a:r>
              <a:rPr b="1"/>
              <a:t>Submachine state:</a:t>
            </a:r>
          </a:p>
          <a:p>
            <a:pPr lvl="2"/>
            <a:r>
              <a:rPr/>
              <a:t>The submachine state is semantically identical to the composite state, but it can be reused.</a:t>
            </a:r>
          </a:p>
        </p:txBody>
      </p:sp>
    </p:spTree>
  </p:cSld>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State Machine Diagram?</a:t>
            </a:r>
          </a:p>
          <a:p>
            <a:pPr lvl="0"/>
            <a:r>
              <a:rPr/>
              <a:t>The state machine diagram is used to portray various states underwent by an object. The change in one state to another is due to the occurrence of some event. All of the possible states of a particular component must be identified before drawing a state machine diagram.</a:t>
            </a:r>
          </a:p>
        </p:txBody>
      </p:sp>
    </p:spTree>
  </p:cSld>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State Machine Diagram?</a:t>
            </a:r>
          </a:p>
          <a:p>
            <a:pPr lvl="0"/>
            <a:r>
              <a:rPr/>
              <a:t>The primary focus of the state machine diagram is to depict the states of a system. These states are essential while drawing a state transition diagram. The objects, states, and events due to which the state transition occurs must be acknowledged before the implementation of a state machine diagram.</a:t>
            </a:r>
          </a:p>
        </p:txBody>
      </p:sp>
    </p:spTree>
  </p:cSld>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State Machine Diagram?</a:t>
            </a:r>
          </a:p>
          <a:p>
            <a:pPr lvl="0"/>
            <a:r>
              <a:rPr/>
              <a:t>Following are the steps that are to be incorporated while drawing a state machine diagram:</a:t>
            </a:r>
          </a:p>
          <a:p>
            <a:pPr lvl="1"/>
            <a:r>
              <a:rPr/>
              <a:t>A unique and understandable name should be assigned to the state transition that describes the behavior of the system.</a:t>
            </a:r>
          </a:p>
          <a:p>
            <a:pPr lvl="1"/>
            <a:r>
              <a:rPr/>
              <a:t>Out of multiple objects, only the essential objects are implemented.</a:t>
            </a:r>
          </a:p>
          <a:p>
            <a:pPr lvl="1"/>
            <a:r>
              <a:rPr/>
              <a:t>A proper name should be given to the events and the transitions.</a:t>
            </a:r>
          </a:p>
        </p:txBody>
      </p:sp>
    </p:spTree>
  </p:cSld>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State Machine Diagram?</a:t>
            </a:r>
          </a:p>
          <a:p>
            <a:pPr lvl="0"/>
            <a:r>
              <a:rPr/>
              <a:t>The state machine diagram implements the real-world models as well as the object-oriented systems. It records the dynamic behavior of the system, which is used to differentiate between the dynamic and static behavior of a system.</a:t>
            </a:r>
          </a:p>
          <a:p>
            <a:pPr lvl="0"/>
            <a:r>
              <a:rPr/>
              <a:t>It portrays the changes underwent by an object from the start to the end. It basically envisions how triggering an event can cause a change within the system.</a:t>
            </a:r>
          </a:p>
          <a:p>
            <a:pPr lvl="0"/>
            <a:r>
              <a:rPr/>
              <a:t>State machine diagram is used for:</a:t>
            </a:r>
          </a:p>
          <a:p>
            <a:pPr lvl="1"/>
            <a:r>
              <a:rPr/>
              <a:t>For modeling the object states of a system.</a:t>
            </a:r>
          </a:p>
          <a:p>
            <a:pPr lvl="1"/>
            <a:r>
              <a:rPr/>
              <a:t>For modeling the reactive system as it consists of reactive objects.</a:t>
            </a:r>
          </a:p>
          <a:p>
            <a:pPr lvl="1"/>
            <a:r>
              <a:rPr/>
              <a:t>For pinpointing the events responsible for state transitions.</a:t>
            </a:r>
          </a:p>
          <a:p>
            <a:pPr lvl="1"/>
            <a:r>
              <a:rPr/>
              <a:t>For implementing forward and reverse engineering.</a:t>
            </a:r>
          </a:p>
        </p:txBody>
      </p:sp>
    </p:spTree>
  </p:cSld>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State Machine Diagram</a:t>
            </a:r>
          </a:p>
        </p:txBody>
      </p:sp>
      <p:pic>
        <p:nvPicPr>
          <p:cNvPr descr="fig:  assets/uml-state-machine-diagram2.png" id="0" name="Picture 1"/>
          <p:cNvPicPr>
            <a:picLocks noGrp="1" noChangeAspect="1"/>
          </p:cNvPicPr>
          <p:nvPr/>
        </p:nvPicPr>
        <p:blipFill>
          <a:blip r:embed="rId2"/>
          <a:stretch>
            <a:fillRect/>
          </a:stretch>
        </p:blipFill>
        <p:spPr bwMode="auto">
          <a:xfrm>
            <a:off x="3568700" y="812800"/>
            <a:ext cx="5105400" cy="4254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State Machine Diagram</a:t>
            </a:r>
          </a:p>
          <a:p>
            <a:pPr lvl="0" indent="0" marL="0">
              <a:buNone/>
            </a:pPr>
            <a:r>
              <a:rPr/>
              <a:t>An example of a top-level state machine diagram showing Bank Automated Teller Machine (ATM) is given below.</a:t>
            </a:r>
          </a:p>
          <a:p>
            <a:pPr lvl="0" indent="0" marL="0">
              <a:buNone/>
            </a:pPr>
            <a:r>
              <a:rPr/>
              <a:t>Initially, the ATM is turned off. After the power supply is turned on, the ATM starts performing the startup action and enters into the Self Test state. If the test fails, the ATM will enter into the Out Of Service state, or it will undergo a triggerless transition to the Idle state. This is the state where the customer waits for the interaction.</a:t>
            </a:r>
          </a:p>
        </p:txBody>
      </p:sp>
    </p:spTree>
  </p:cSld>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State Machine Diagram</a:t>
            </a:r>
          </a:p>
          <a:p>
            <a:pPr lvl="0" indent="0" marL="0">
              <a:buNone/>
            </a:pPr>
            <a:r>
              <a:rPr/>
              <a:t>Whenever the customer inserts the bank or credit card in the ATM’s card reader, the ATM state changes from Idle to Serving Customer, the entry action readCard is performed after entering into Serving Customer state. Since the customer can cancel the transaction at any instant, so the transition from Serving Customer state back to the Idle state could be triggered by cancel event.</a:t>
            </a:r>
          </a:p>
        </p:txBody>
      </p:sp>
    </p:spTree>
  </p:cSld>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State Machine Diagram</a:t>
            </a:r>
          </a:p>
          <a:p>
            <a:pPr lvl="0" indent="0" marL="0">
              <a:buNone/>
            </a:pPr>
            <a:r>
              <a:rPr/>
              <a:t>Here the Serving Customer is a composite state with sequential substates that are Customer Authentication, Selecting Transaction, and Transaction.</a:t>
            </a:r>
          </a:p>
        </p:txBody>
      </p:sp>
    </p:spTree>
  </p:cSld>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State Machine Diagram</a:t>
            </a:r>
          </a:p>
          <a:p>
            <a:pPr lvl="0" indent="0" marL="0">
              <a:buNone/>
            </a:pPr>
            <a:r>
              <a:rPr/>
              <a:t>Customer Authentication and Transaction are the composite states itself is displayed by a hidden decomposition indication icon. After the transaction is finished, the Serving Customer encompasses a triggerless transition back to the Idle state. On leaving the state, it undergoes the exit action ejectCard that discharges the customer card.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UML designer tool</a:t>
            </a:r>
          </a:p>
          <a:p>
            <a:pPr lvl="0"/>
            <a:r>
              <a:rPr/>
              <a:t>Features:</a:t>
            </a:r>
          </a:p>
          <a:p>
            <a:pPr lvl="1"/>
            <a:r>
              <a:rPr/>
              <a:t>It provides transparency to work on DSL as well as UML models.</a:t>
            </a:r>
          </a:p>
          <a:p>
            <a:pPr lvl="1"/>
            <a:r>
              <a:rPr/>
              <a:t>With the UML designer tool, the user can reuse the provided presentations.</a:t>
            </a:r>
          </a:p>
          <a:p>
            <a:pPr lvl="1"/>
            <a:r>
              <a:rPr/>
              <a:t>It implements Component, Class, and Composite structure diagrams.</a:t>
            </a:r>
          </a:p>
          <a:p>
            <a:pPr lvl="1"/>
            <a:r>
              <a:rPr/>
              <a:t>To start working with DSL, you can use UML legacy models.</a:t>
            </a:r>
          </a:p>
          <a:p>
            <a:pPr lvl="0"/>
            <a:r>
              <a:rPr/>
              <a:t>Download link: http://www.umldesigner.org/download/</a:t>
            </a:r>
          </a:p>
        </p:txBody>
      </p:sp>
    </p:spTree>
  </p:cSld>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State Machine Diagram</a:t>
            </a:r>
          </a:p>
        </p:txBody>
      </p:sp>
      <p:pic>
        <p:nvPicPr>
          <p:cNvPr descr="fig:  assets/uml-state-machine-diagram2.png" id="0" name="Picture 1"/>
          <p:cNvPicPr>
            <a:picLocks noGrp="1" noChangeAspect="1"/>
          </p:cNvPicPr>
          <p:nvPr/>
        </p:nvPicPr>
        <p:blipFill>
          <a:blip r:embed="rId2"/>
          <a:stretch>
            <a:fillRect/>
          </a:stretch>
        </p:blipFill>
        <p:spPr bwMode="auto">
          <a:xfrm>
            <a:off x="3568700" y="812800"/>
            <a:ext cx="5105400" cy="4254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State Machine vs. Flowchart</a:t>
                </a:r>
              </a:p>
              <a:p>
                <a:pPr lvl="0" indent="0" marL="0">
                  <a:buNone/>
                </a:pPr>
                <a:r>
                  <a:rPr/>
                  <a:t>State Machine </a:t>
                </a:r>
                <a14:m>
                  <m:oMath xmlns:m="http://schemas.openxmlformats.org/officeDocument/2006/math">
                    <m:r>
                      <m:rPr>
                        <m:sty m:val="p"/>
                      </m:rPr>
                      <m:t>⇔</m:t>
                    </m:r>
                  </m:oMath>
                </a14:m>
                <a:r>
                  <a:rPr/>
                  <a:t> Flowchart It portrays several states of a system. </a:t>
                </a:r>
                <a14:m>
                  <m:oMath xmlns:m="http://schemas.openxmlformats.org/officeDocument/2006/math">
                    <m:r>
                      <m:rPr>
                        <m:sty m:val="p"/>
                      </m:rPr>
                      <m:t>⇔</m:t>
                    </m:r>
                  </m:oMath>
                </a14:m>
                <a:r>
                  <a:rPr/>
                  <a:t> It demonstrates the execution flow of a program. It encompasses the concept of WAIT, i.e., wait for an event or an action. </a:t>
                </a:r>
                <a14:m>
                  <m:oMath xmlns:m="http://schemas.openxmlformats.org/officeDocument/2006/math">
                    <m:r>
                      <m:rPr>
                        <m:sty m:val="p"/>
                      </m:rPr>
                      <m:t>⇔</m:t>
                    </m:r>
                  </m:oMath>
                </a14:m>
                <a:r>
                  <a:rPr/>
                  <a:t> It does not constitute the concept of WAIT. It is for real-world modeling systems. </a:t>
                </a:r>
                <a14:m>
                  <m:oMath xmlns:m="http://schemas.openxmlformats.org/officeDocument/2006/math">
                    <m:r>
                      <m:rPr>
                        <m:sty m:val="p"/>
                      </m:rPr>
                      <m:t>⇔</m:t>
                    </m:r>
                  </m:oMath>
                </a14:m>
                <a:r>
                  <a:rPr/>
                  <a:t> It envisions the branching sequence of a system. It is a modeling diagram. </a:t>
                </a:r>
                <a14:m>
                  <m:oMath xmlns:m="http://schemas.openxmlformats.org/officeDocument/2006/math">
                    <m:r>
                      <m:rPr>
                        <m:sty m:val="p"/>
                      </m:rPr>
                      <m:t>⇔</m:t>
                    </m:r>
                  </m:oMath>
                </a14:m>
                <a:r>
                  <a:rPr/>
                  <a:t> It is a data flow diagram (DFD) It is concerned with several states of a system. </a:t>
                </a:r>
                <a14:m>
                  <m:oMath xmlns:m="http://schemas.openxmlformats.org/officeDocument/2006/math">
                    <m:r>
                      <m:rPr>
                        <m:sty m:val="p"/>
                      </m:rPr>
                      <m:t>⇔</m:t>
                    </m:r>
                  </m:oMath>
                </a14:m>
                <a:r>
                  <a:rPr/>
                  <a:t> It focuses on control flow and path.</a:t>
                </a:r>
              </a:p>
            </p:txBody>
          </p:sp>
        </mc:Choice>
      </mc:AlternateContent>
    </p:spTree>
  </p:cSld>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Activity Diagram</a:t>
            </a:r>
          </a:p>
        </p:txBody>
      </p:sp>
    </p:spTree>
  </p:cSld>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Activity Diagram</a:t>
            </a:r>
          </a:p>
          <a:p>
            <a:pPr lvl="0"/>
            <a:r>
              <a:rPr/>
              <a:t>In UML, the activity diagram is used to demonstrate the flow of control within the system rather than the implementation. It models the concurrent and sequential activities.</a:t>
            </a:r>
          </a:p>
          <a:p>
            <a:pPr lvl="0"/>
            <a:r>
              <a:rPr/>
              <a:t>The activity diagram helps in envisioning the workflow from one activity to another. It put emphasis on the condition of flow and the order in which it occurs. The flow can be sequential, branched, or concurrent, and to deal with such kinds of flows, the activity diagram has come up with a fork, join, etc.</a:t>
            </a:r>
          </a:p>
          <a:p>
            <a:pPr lvl="0"/>
            <a:r>
              <a:rPr/>
              <a:t>It is also termed as an object-oriented flowchart. It encompasses activities composed of a set of actions or operations that are applied to model the behavioral diagram.</a:t>
            </a:r>
          </a:p>
        </p:txBody>
      </p:sp>
    </p:spTree>
  </p:cSld>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Components of an Activity Diagram</a:t>
            </a:r>
          </a:p>
          <a:p>
            <a:pPr lvl="0"/>
            <a:r>
              <a:rPr/>
              <a:t>Following are the component of an activity diagram:</a:t>
            </a:r>
          </a:p>
          <a:p>
            <a:pPr lvl="1"/>
            <a:r>
              <a:rPr/>
              <a:t>Activities</a:t>
            </a:r>
          </a:p>
          <a:p>
            <a:pPr lvl="1"/>
            <a:r>
              <a:rPr/>
              <a:t>Activity partition /swimlane</a:t>
            </a:r>
          </a:p>
          <a:p>
            <a:pPr lvl="1"/>
            <a:r>
              <a:rPr/>
              <a:t>Forks</a:t>
            </a:r>
          </a:p>
          <a:p>
            <a:pPr lvl="1"/>
            <a:r>
              <a:rPr/>
              <a:t>Join Nodes</a:t>
            </a:r>
          </a:p>
          <a:p>
            <a:pPr lvl="1"/>
            <a:r>
              <a:rPr/>
              <a:t>Pins</a:t>
            </a:r>
          </a:p>
        </p:txBody>
      </p:sp>
    </p:spTree>
  </p:cSld>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Activities</a:t>
            </a:r>
          </a:p>
          <a:p>
            <a:pPr lvl="0"/>
            <a:r>
              <a:rPr/>
              <a:t>The categorization of behavior into one or more actions is termed as an activity. In other words, it can be said that an activity is a network of nodes that are connected by edges. The edges depict the flow of execution. It may contain action nodes, control nodes, or object nodes.</a:t>
            </a:r>
          </a:p>
          <a:p>
            <a:pPr lvl="0"/>
            <a:r>
              <a:rPr/>
              <a:t>The control flow of activity is represented by control nodes and object nodes that illustrates the objects used within an activity. The activities are initiated at the initial node and are terminated at the final node.</a:t>
            </a:r>
          </a:p>
        </p:txBody>
      </p:sp>
      <p:pic>
        <p:nvPicPr>
          <p:cNvPr descr="fig:  assets/uml-activity-diagram.png" id="0" name="Picture 1"/>
          <p:cNvPicPr>
            <a:picLocks noGrp="1" noChangeAspect="1"/>
          </p:cNvPicPr>
          <p:nvPr/>
        </p:nvPicPr>
        <p:blipFill>
          <a:blip r:embed="rId2"/>
          <a:stretch>
            <a:fillRect/>
          </a:stretch>
        </p:blipFill>
        <p:spPr bwMode="auto">
          <a:xfrm>
            <a:off x="3568700" y="1638300"/>
            <a:ext cx="5105400" cy="2578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h:180px</a:t>
            </a:r>
          </a:p>
        </p:txBody>
      </p:sp>
    </p:spTree>
  </p:cSld>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Activity partition /swimlane</a:t>
            </a:r>
          </a:p>
          <a:p>
            <a:pPr lvl="0"/>
            <a:r>
              <a:rPr/>
              <a:t>The swimlane is used to cluster all the related activities in one column or one row. It can be either vertical or horizontal. It used to add modularity to the activity diagram. It is not necessary to incorporate swimlane in the activity diagram. But it is used to add more transparency to the activity diagram.</a:t>
            </a:r>
          </a:p>
        </p:txBody>
      </p:sp>
      <p:pic>
        <p:nvPicPr>
          <p:cNvPr descr="fig:  assets/uml-activity-diagram2.png" id="0" name="Picture 1"/>
          <p:cNvPicPr>
            <a:picLocks noGrp="1" noChangeAspect="1"/>
          </p:cNvPicPr>
          <p:nvPr/>
        </p:nvPicPr>
        <p:blipFill>
          <a:blip r:embed="rId2"/>
          <a:stretch>
            <a:fillRect/>
          </a:stretch>
        </p:blipFill>
        <p:spPr bwMode="auto">
          <a:xfrm>
            <a:off x="4330700" y="266700"/>
            <a:ext cx="35814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h:500px</a:t>
            </a:r>
          </a:p>
        </p:txBody>
      </p:sp>
    </p:spTree>
  </p:cSld>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Forks</a:t>
            </a:r>
          </a:p>
          <a:p>
            <a:pPr lvl="0"/>
            <a:r>
              <a:rPr/>
              <a:t>Forks and join nodes generate the concurrent flow inside the activity. A fork node consists of one inward edge and several outward edges. It is the same as that of various decision parameters. Whenever a data is received at an inward edge, it gets copied and split crossways various outward edges. It split a single inward flow into multiple parallel flows.</a:t>
            </a:r>
          </a:p>
        </p:txBody>
      </p:sp>
      <p:pic>
        <p:nvPicPr>
          <p:cNvPr descr="fig:  assets/uml-activity-diagram3.png" id="0" name="Picture 1"/>
          <p:cNvPicPr>
            <a:picLocks noGrp="1" noChangeAspect="1"/>
          </p:cNvPicPr>
          <p:nvPr/>
        </p:nvPicPr>
        <p:blipFill>
          <a:blip r:embed="rId2"/>
          <a:stretch>
            <a:fillRect/>
          </a:stretch>
        </p:blipFill>
        <p:spPr bwMode="auto">
          <a:xfrm>
            <a:off x="4178300" y="266700"/>
            <a:ext cx="38735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h:500px</a:t>
            </a:r>
          </a:p>
        </p:txBody>
      </p:sp>
    </p:spTree>
  </p:cSld>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Join Nodes</a:t>
            </a:r>
          </a:p>
          <a:p>
            <a:pPr lvl="0" indent="0" marL="0">
              <a:buNone/>
            </a:pPr>
            <a:r>
              <a:rPr/>
              <a:t>Join nodes are the opposite of fork nodes. A Logical AND operation is performed on all of the inward edges as it synchronizes the flow of input across one single output (outward) edge.</a:t>
            </a:r>
          </a:p>
        </p:txBody>
      </p:sp>
      <p:pic>
        <p:nvPicPr>
          <p:cNvPr descr="fig:  assets/uml-activity-diagram4.png" id="0" name="Picture 1"/>
          <p:cNvPicPr>
            <a:picLocks noGrp="1" noChangeAspect="1"/>
          </p:cNvPicPr>
          <p:nvPr/>
        </p:nvPicPr>
        <p:blipFill>
          <a:blip r:embed="rId2"/>
          <a:stretch>
            <a:fillRect/>
          </a:stretch>
        </p:blipFill>
        <p:spPr bwMode="auto">
          <a:xfrm>
            <a:off x="3568700" y="381000"/>
            <a:ext cx="5105400" cy="5105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h:500px</a:t>
            </a:r>
          </a:p>
        </p:txBody>
      </p:sp>
    </p:spTree>
  </p:cSld>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Pins</a:t>
            </a:r>
          </a:p>
          <a:p>
            <a:pPr lvl="0"/>
            <a:r>
              <a:rPr/>
              <a:t>It is a small rectangle, which is attached to the action rectangle. It clears out all the messy and complicated thing to manage the execution flow of activities. It is an object node that precisely represents one input to or output from the action.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Altova</a:t>
            </a:r>
          </a:p>
          <a:p>
            <a:pPr lvl="0"/>
            <a:r>
              <a:rPr/>
              <a:t>Altova has provided UModel, which is another UML software modeling tool. It supports all types of 14 UML2 diagrams as well as SysML for the embedded systems.</a:t>
            </a:r>
          </a:p>
          <a:p>
            <a:pPr lvl="0"/>
            <a:r>
              <a:rPr/>
              <a:t>It also holds up for business process modeling for enterprise analysts.</a:t>
            </a:r>
          </a:p>
          <a:p>
            <a:pPr lvl="0"/>
            <a:r>
              <a:rPr/>
              <a:t>It generates visually designed software models by incorporating Java, C++, and C #or Visual Basic .NET.</a:t>
            </a:r>
          </a:p>
        </p:txBody>
      </p:sp>
    </p:spTree>
  </p:cSld>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Notation of an Activity diagram</a:t>
            </a:r>
          </a:p>
          <a:p>
            <a:pPr lvl="0"/>
            <a:r>
              <a:rPr/>
              <a:t>Activity diagram constitutes following notations:</a:t>
            </a:r>
          </a:p>
          <a:p>
            <a:pPr lvl="1"/>
            <a:r>
              <a:rPr b="1"/>
              <a:t>Initial State:</a:t>
            </a:r>
          </a:p>
          <a:p>
            <a:pPr lvl="2"/>
            <a:r>
              <a:rPr/>
              <a:t>It depicts the initial stage or beginning of the set of actions.</a:t>
            </a:r>
          </a:p>
          <a:p>
            <a:pPr lvl="1"/>
            <a:r>
              <a:rPr b="1"/>
              <a:t>Final State:</a:t>
            </a:r>
          </a:p>
          <a:p>
            <a:pPr lvl="2"/>
            <a:r>
              <a:rPr/>
              <a:t>It is the stage where all the control flows and object flows end.</a:t>
            </a:r>
          </a:p>
          <a:p>
            <a:pPr lvl="1"/>
            <a:r>
              <a:rPr b="1"/>
              <a:t>Decision Box:</a:t>
            </a:r>
          </a:p>
          <a:p>
            <a:pPr lvl="2"/>
            <a:r>
              <a:rPr/>
              <a:t>It makes sure that the control flow or object flow will follow only one path.</a:t>
            </a:r>
          </a:p>
          <a:p>
            <a:pPr lvl="1"/>
            <a:r>
              <a:rPr b="1"/>
              <a:t>Action Box:</a:t>
            </a:r>
          </a:p>
          <a:p>
            <a:pPr lvl="2"/>
            <a:r>
              <a:rPr/>
              <a:t>It represents the set of actions that are to be performed.</a:t>
            </a:r>
          </a:p>
        </p:txBody>
      </p:sp>
      <p:pic>
        <p:nvPicPr>
          <p:cNvPr descr="fig:  assets/uml-activity-diagram5.png" id="0" name="Picture 1"/>
          <p:cNvPicPr>
            <a:picLocks noGrp="1" noChangeAspect="1"/>
          </p:cNvPicPr>
          <p:nvPr/>
        </p:nvPicPr>
        <p:blipFill>
          <a:blip r:embed="rId2"/>
          <a:stretch>
            <a:fillRect/>
          </a:stretch>
        </p:blipFill>
        <p:spPr bwMode="auto">
          <a:xfrm>
            <a:off x="4445000" y="266700"/>
            <a:ext cx="33401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h:500px</a:t>
            </a:r>
          </a:p>
        </p:txBody>
      </p:sp>
    </p:spTree>
  </p:cSld>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use Activity Diagram?</a:t>
            </a:r>
          </a:p>
          <a:p>
            <a:pPr lvl="0"/>
            <a:r>
              <a:rPr/>
              <a:t>An event is created as an activity diagram encompassing a group of nodes associated with edges. To model the behavior of activities, they can be attached to any modeling element. It can model use cases, classes, interfaces, components, and collaborations.</a:t>
            </a:r>
          </a:p>
        </p:txBody>
      </p:sp>
    </p:spTree>
  </p:cSld>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use Activity Diagram?</a:t>
            </a:r>
          </a:p>
          <a:p>
            <a:pPr lvl="0"/>
            <a:r>
              <a:rPr/>
              <a:t>It mainly models processes and workflows. It envisions the dynamic behavior of the system as well as constructs a runnable system that incorporates forward and reverse engineering. It does not include the message part, which means message flow is not represented in an activity diagram.</a:t>
            </a:r>
          </a:p>
        </p:txBody>
      </p:sp>
    </p:spTree>
  </p:cSld>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use Activity Diagram?</a:t>
            </a:r>
          </a:p>
          <a:p>
            <a:pPr lvl="0"/>
            <a:r>
              <a:rPr/>
              <a:t>It is the same as that of a flowchart but not exactly a flowchart itself. It is used to depict the flow between several activities.</a:t>
            </a:r>
          </a:p>
        </p:txBody>
      </p:sp>
    </p:spTree>
  </p:cSld>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an Activity Diagram?</a:t>
            </a:r>
          </a:p>
          <a:p>
            <a:pPr lvl="0"/>
            <a:r>
              <a:rPr/>
              <a:t>An activity diagram is a flowchart of activities, as it represents the workflow among various activities. They are identical to the flowcharts, but they themself are not exactly the flowchart. In other words, it can be said that an activity diagram is an enhancement of the flowchart, which encompasses several unique skills.</a:t>
            </a:r>
          </a:p>
        </p:txBody>
      </p:sp>
    </p:spTree>
  </p:cSld>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an Activity Diagram?</a:t>
            </a:r>
          </a:p>
          <a:p>
            <a:pPr lvl="0"/>
            <a:r>
              <a:rPr/>
              <a:t>Since it incorporates swimlanes, branching, parallel flows, join nodes, control nodes, and forks, it supports exception handling. A system must be explored as a whole before drawing an activity diagram to provide a clearer view of the user. All of the activities are explored after they are properly analyzed for finding out the constraints applied to the activities. Each and every activity, condition, and association must be recognized.</a:t>
            </a:r>
          </a:p>
        </p:txBody>
      </p:sp>
    </p:spTree>
  </p:cSld>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an Activity Diagram?</a:t>
            </a:r>
          </a:p>
          <a:p>
            <a:pPr lvl="0"/>
            <a:r>
              <a:rPr/>
              <a:t>After gathering all the essential information, an abstract or a prototype is built, which is then transformed into the actual diagram.</a:t>
            </a:r>
          </a:p>
        </p:txBody>
      </p:sp>
    </p:spTree>
  </p:cSld>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an Activity Diagram?</a:t>
            </a:r>
          </a:p>
          <a:p>
            <a:pPr lvl="0"/>
            <a:r>
              <a:rPr/>
              <a:t>Following are the rules that are to be followed for drawing an activity diagram:</a:t>
            </a:r>
          </a:p>
          <a:p>
            <a:pPr lvl="1"/>
            <a:r>
              <a:rPr/>
              <a:t>A meaningful name should be given to each and every activity.</a:t>
            </a:r>
          </a:p>
          <a:p>
            <a:pPr lvl="1"/>
            <a:r>
              <a:rPr/>
              <a:t>Identify all of the constraints.</a:t>
            </a:r>
          </a:p>
          <a:p>
            <a:pPr lvl="1"/>
            <a:r>
              <a:rPr/>
              <a:t>Acknowledge the activity associations.</a:t>
            </a:r>
          </a:p>
        </p:txBody>
      </p:sp>
    </p:spTree>
  </p:cSld>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an Activity Diagram</a:t>
            </a:r>
          </a:p>
        </p:txBody>
      </p:sp>
      <p:pic>
        <p:nvPicPr>
          <p:cNvPr descr="fig:  assets/uml-activity-diagram6.png" id="0" name="Picture 1"/>
          <p:cNvPicPr>
            <a:picLocks noGrp="1" noChangeAspect="1"/>
          </p:cNvPicPr>
          <p:nvPr/>
        </p:nvPicPr>
        <p:blipFill>
          <a:blip r:embed="rId2"/>
          <a:stretch>
            <a:fillRect/>
          </a:stretch>
        </p:blipFill>
        <p:spPr bwMode="auto">
          <a:xfrm>
            <a:off x="3568700" y="1803400"/>
            <a:ext cx="5105400" cy="2273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an Activity Diagram</a:t>
            </a:r>
          </a:p>
          <a:p>
            <a:pPr lvl="0"/>
            <a:r>
              <a:rPr/>
              <a:t>An example of an activity diagram showing the business flow activity of order processing is given below.</a:t>
            </a:r>
          </a:p>
          <a:p>
            <a:pPr lvl="0"/>
            <a:r>
              <a:rPr/>
              <a:t>Here the input parameter is the Requested order, and once the order is accepted, all of the required information is then filled, payment is also accepted, and then the order is shipped. It permits order shipment before an invoice is sent or payment is completed.</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Altova</a:t>
            </a:r>
          </a:p>
          <a:p>
            <a:pPr lvl="0"/>
            <a:r>
              <a:rPr/>
              <a:t>Features:</a:t>
            </a:r>
          </a:p>
          <a:p>
            <a:pPr lvl="1"/>
            <a:r>
              <a:rPr/>
              <a:t>It provides a dedicated toolbar for an individual diagram.</a:t>
            </a:r>
          </a:p>
          <a:p>
            <a:pPr lvl="1"/>
            <a:r>
              <a:rPr/>
              <a:t>It offers unlimited undo/redo, which inspires to discover new ideas.</a:t>
            </a:r>
          </a:p>
          <a:p>
            <a:pPr lvl="1"/>
            <a:r>
              <a:rPr/>
              <a:t>In UML diagrams, you can easily add a hyperlink to any element.</a:t>
            </a:r>
          </a:p>
          <a:p>
            <a:pPr lvl="1"/>
            <a:r>
              <a:rPr/>
              <a:t>It also provides an intuitive color-coding, icons, customized alignment grid, and cascading styles for colors, fonts line size.</a:t>
            </a:r>
          </a:p>
          <a:p>
            <a:pPr lvl="0"/>
            <a:r>
              <a:rPr/>
              <a:t>Download link: https://www.altova.com/umodel</a:t>
            </a:r>
          </a:p>
        </p:txBody>
      </p:sp>
    </p:spTree>
  </p:cSld>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an Activity Diagram?</a:t>
            </a:r>
          </a:p>
          <a:p>
            <a:pPr lvl="0"/>
            <a:r>
              <a:rPr/>
              <a:t>An activity diagram can be used to portray business processes and workflows. Also, it used for modeling business as well as the software. An activity diagram is utilized for the followings:</a:t>
            </a:r>
          </a:p>
          <a:p>
            <a:pPr lvl="1"/>
            <a:r>
              <a:rPr/>
              <a:t>To graphically model the workflow in an easier and understandable way.</a:t>
            </a:r>
          </a:p>
          <a:p>
            <a:pPr lvl="1"/>
            <a:r>
              <a:rPr/>
              <a:t>To model the execution flow among several activities.</a:t>
            </a:r>
          </a:p>
          <a:p>
            <a:pPr lvl="1"/>
            <a:r>
              <a:rPr/>
              <a:t>To model comprehensive information of a function or an algorithm employed within the system.</a:t>
            </a:r>
          </a:p>
          <a:p>
            <a:pPr lvl="1"/>
            <a:r>
              <a:rPr/>
              <a:t>To model the business process and its workflow.</a:t>
            </a:r>
          </a:p>
          <a:p>
            <a:pPr lvl="1"/>
            <a:r>
              <a:rPr/>
              <a:t>To envision the dynamic aspect of a system.</a:t>
            </a:r>
          </a:p>
          <a:p>
            <a:pPr lvl="1"/>
            <a:r>
              <a:rPr/>
              <a:t>To generate the top-level flowcharts for representing the workflow of an application.</a:t>
            </a:r>
          </a:p>
          <a:p>
            <a:pPr lvl="1"/>
            <a:r>
              <a:rPr/>
              <a:t>To represent a high-level view of a distributed or an object-oriented system.</a:t>
            </a:r>
          </a:p>
        </p:txBody>
      </p:sp>
    </p:spTree>
  </p:cSld>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Timing Diagram</a:t>
            </a:r>
          </a:p>
        </p:txBody>
      </p:sp>
    </p:spTree>
  </p:cSld>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Timing Diagram</a:t>
            </a:r>
          </a:p>
          <a:p>
            <a:pPr lvl="0"/>
            <a:r>
              <a:rPr/>
              <a:t>In UML, the timing diagrams are a part of Interaction diagrams that do not incorporate similar notations as that of sequence and collaboration diagram. It consists of a graph or waveform that depicts the state of a lifeline at a specific point of time. It illustrates how conditions are altered both inside and between lifelines alongside linear time axis.</a:t>
            </a:r>
          </a:p>
          <a:p>
            <a:pPr lvl="0"/>
            <a:r>
              <a:rPr/>
              <a:t>The timing diagram describes how an object underwent a change from one form to another. A waveform portrays the flow among the software programs at several instances of time.</a:t>
            </a:r>
          </a:p>
        </p:txBody>
      </p:sp>
    </p:spTree>
  </p:cSld>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Timing Diagram</a:t>
            </a:r>
          </a:p>
          <a:p>
            <a:pPr lvl="0"/>
            <a:r>
              <a:rPr/>
              <a:t>Following are some important key points of a timing diagram:</a:t>
            </a:r>
          </a:p>
          <a:p>
            <a:pPr lvl="1"/>
            <a:r>
              <a:rPr/>
              <a:t>It emphasizes at that particular time when the message has been sent among objects.</a:t>
            </a:r>
          </a:p>
          <a:p>
            <a:pPr lvl="1"/>
            <a:r>
              <a:rPr/>
              <a:t>It explains the time processing of an object in detail.</a:t>
            </a:r>
          </a:p>
          <a:p>
            <a:pPr lvl="1"/>
            <a:r>
              <a:rPr/>
              <a:t>It is employed with distributed and embedded systems.</a:t>
            </a:r>
          </a:p>
          <a:p>
            <a:pPr lvl="1"/>
            <a:r>
              <a:rPr/>
              <a:t>It also explains how an object undergoes changes in its form throughout its lifeline.</a:t>
            </a:r>
          </a:p>
          <a:p>
            <a:pPr lvl="1"/>
            <a:r>
              <a:rPr/>
              <a:t>As the lifelines are named on the left side of an edge, the timing diagrams are read from left to right.</a:t>
            </a:r>
          </a:p>
          <a:p>
            <a:pPr lvl="1"/>
            <a:r>
              <a:rPr/>
              <a:t>It depicts a graphical representation of states of a lifeline per unit time.</a:t>
            </a:r>
          </a:p>
          <a:p>
            <a:pPr lvl="1"/>
            <a:r>
              <a:rPr/>
              <a:t>In UML, the timing diagram has come up with several notations to simplify the transition state among two lifelines per unit time.</a:t>
            </a:r>
          </a:p>
        </p:txBody>
      </p:sp>
    </p:spTree>
  </p:cSld>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Basic concepts of a Timing Diagram</a:t>
            </a:r>
          </a:p>
          <a:p>
            <a:pPr lvl="0"/>
            <a:r>
              <a:rPr/>
              <a:t>In UML, the timing diagram constitutes several major elements, which are as follows:</a:t>
            </a:r>
          </a:p>
          <a:p>
            <a:pPr lvl="1"/>
            <a:r>
              <a:rPr/>
              <a:t>Lifeline</a:t>
            </a:r>
          </a:p>
          <a:p>
            <a:pPr lvl="1"/>
            <a:r>
              <a:rPr/>
              <a:t>State or Condition Timeline</a:t>
            </a:r>
          </a:p>
          <a:p>
            <a:pPr lvl="1"/>
            <a:r>
              <a:rPr/>
              <a:t>Duration Constraint</a:t>
            </a:r>
          </a:p>
          <a:p>
            <a:pPr lvl="1"/>
            <a:r>
              <a:rPr/>
              <a:t>Time Constraint</a:t>
            </a:r>
          </a:p>
          <a:p>
            <a:pPr lvl="1"/>
            <a:r>
              <a:rPr/>
              <a:t>Destruction Occurrence</a:t>
            </a:r>
          </a:p>
        </p:txBody>
      </p:sp>
    </p:spTree>
  </p:cSld>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Lifeline</a:t>
            </a:r>
          </a:p>
          <a:p>
            <a:pPr lvl="0"/>
            <a:r>
              <a:rPr/>
              <a:t>As the name suggests, the lifeline portrays an individual element in the interaction. It represents a single entity, which is a part of the interaction. It is represented by the classifier’s name that it depicts. A lifeline can be placed within a “swimlane” or a diagram frame.</a:t>
            </a:r>
          </a:p>
        </p:txBody>
      </p:sp>
      <p:pic>
        <p:nvPicPr>
          <p:cNvPr descr="fig:  assets/uml-timing-diagram.png" id="0" name="Picture 1"/>
          <p:cNvPicPr>
            <a:picLocks noGrp="1" noChangeAspect="1"/>
          </p:cNvPicPr>
          <p:nvPr/>
        </p:nvPicPr>
        <p:blipFill>
          <a:blip r:embed="rId2"/>
          <a:stretch>
            <a:fillRect/>
          </a:stretch>
        </p:blipFill>
        <p:spPr bwMode="auto">
          <a:xfrm>
            <a:off x="3568700" y="838200"/>
            <a:ext cx="5105400" cy="4203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Lifelines representing instances of a System and Virus</a:t>
            </a:r>
          </a:p>
        </p:txBody>
      </p:sp>
    </p:spTree>
  </p:cSld>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State or Condition Timeline</a:t>
            </a:r>
          </a:p>
          <a:p>
            <a:pPr lvl="0"/>
            <a:r>
              <a:rPr/>
              <a:t>The timing diagram represents the state of a classifier or attributes that are participating, or some testable conditions, which is a discrete value of the classifier.</a:t>
            </a:r>
          </a:p>
          <a:p>
            <a:pPr lvl="0"/>
            <a:r>
              <a:rPr/>
              <a:t>In UML, the state or condition is continuous. It is mainly used to show the temperature and density where the entities endure a continuous state change.</a:t>
            </a:r>
          </a:p>
        </p:txBody>
      </p:sp>
      <p:pic>
        <p:nvPicPr>
          <p:cNvPr descr="fig:  assets/uml-timing-diagram2.png" id="0" name="Picture 1"/>
          <p:cNvPicPr>
            <a:picLocks noGrp="1" noChangeAspect="1"/>
          </p:cNvPicPr>
          <p:nvPr/>
        </p:nvPicPr>
        <p:blipFill>
          <a:blip r:embed="rId2"/>
          <a:stretch>
            <a:fillRect/>
          </a:stretch>
        </p:blipFill>
        <p:spPr bwMode="auto">
          <a:xfrm>
            <a:off x="3568700" y="1892300"/>
            <a:ext cx="5105400" cy="2070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Timeline showing the change in the state of virus between dormant, Propagation, Triggering, Execution</a:t>
            </a:r>
          </a:p>
        </p:txBody>
      </p:sp>
    </p:spTree>
  </p:cSld>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Duration Constraint</a:t>
            </a:r>
          </a:p>
          <a:p>
            <a:pPr lvl="0"/>
            <a:r>
              <a:rPr/>
              <a:t>The duration constraint is a constraint of an interval, which refers to duration interval. It is used to determine if the constraint is satisfied for a duration or not. The duration constraint semantics inherits from the constraints.</a:t>
            </a:r>
          </a:p>
          <a:p>
            <a:pPr lvl="0"/>
            <a:r>
              <a:rPr/>
              <a:t>The negative trace defines the violated constraints, which means the system is failed. A graphical association between duration interval and the construct, which it constrains, may represent a duration constraint.</a:t>
            </a:r>
          </a:p>
        </p:txBody>
      </p:sp>
      <p:pic>
        <p:nvPicPr>
          <p:cNvPr descr="fig:  assets/uml-timing-diagram3.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WhitestarUML</a:t>
            </a:r>
          </a:p>
          <a:p>
            <a:pPr lvl="0"/>
            <a:r>
              <a:rPr/>
              <a:t>Whitestar UML is a division of StarUML 5.0 that offers bug fixes and has improved its compatibility with the latest operating systems, i.e., support of Unicode strings or simply being developed and tested on Windows 7 and 8.</a:t>
            </a:r>
          </a:p>
        </p:txBody>
      </p:sp>
    </p:spTree>
  </p:cSld>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Ice should melt into the water in 1 to 6 mins.</a:t>
            </a:r>
          </a:p>
        </p:txBody>
      </p:sp>
    </p:spTree>
  </p:cSld>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Time Constraint</a:t>
            </a:r>
          </a:p>
          <a:p>
            <a:pPr lvl="0"/>
            <a:r>
              <a:rPr/>
              <a:t>It is an interval constraint, which refers to the time interval. Since it is a time expression, it depicts if the constraint is satisfied or not. The constraints dispense its time constraints semantics.</a:t>
            </a:r>
          </a:p>
        </p:txBody>
      </p:sp>
    </p:spTree>
  </p:cSld>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Time Constraint</a:t>
            </a:r>
          </a:p>
          <a:p>
            <a:pPr lvl="0"/>
            <a:r>
              <a:rPr/>
              <a:t>The negative trace defines the violated constraints, which means the system is failed. The time constraint is represented by a graphical association between the time interval and the construct which it constrains.</a:t>
            </a:r>
          </a:p>
          <a:p>
            <a:pPr lvl="0"/>
            <a:r>
              <a:rPr/>
              <a:t>The graphical association is mainly represented by a small line in between a time interval and an occurrence specification.</a:t>
            </a:r>
          </a:p>
        </p:txBody>
      </p:sp>
      <p:pic>
        <p:nvPicPr>
          <p:cNvPr descr="fig:  assets/uml-timing-diagram4.png" id="0" name="Picture 1"/>
          <p:cNvPicPr>
            <a:picLocks noGrp="1" noChangeAspect="1"/>
          </p:cNvPicPr>
          <p:nvPr/>
        </p:nvPicPr>
        <p:blipFill>
          <a:blip r:embed="rId2"/>
          <a:stretch>
            <a:fillRect/>
          </a:stretch>
        </p:blipFill>
        <p:spPr bwMode="auto">
          <a:xfrm>
            <a:off x="3568700" y="2032000"/>
            <a:ext cx="5105400" cy="1803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h:150px</a:t>
            </a:r>
          </a:p>
        </p:txBody>
      </p:sp>
    </p:spTree>
  </p:cSld>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 person should wakeup in between 5:40 am, and 6 am</a:t>
            </a:r>
          </a:p>
        </p:txBody>
      </p:sp>
    </p:spTree>
  </p:cSld>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Destruction Occurrence</a:t>
            </a:r>
          </a:p>
          <a:p>
            <a:pPr lvl="0" indent="0" marL="0">
              <a:buNone/>
            </a:pPr>
            <a:r>
              <a:rPr/>
              <a:t>The destruction occurrence refers to the occurrence of a message that represents the destruction of an instance is defined by a lifeline. It may subsequently destruct other objects owned by the composition of this object, such that nothing occurs after the destruction event on a given lifeline. It is represented by a cross at the end of a timeline.</a:t>
            </a:r>
          </a:p>
        </p:txBody>
      </p:sp>
      <p:pic>
        <p:nvPicPr>
          <p:cNvPr descr="fig:  assets/uml-timing-diagram5.png" id="0" name="Picture 1"/>
          <p:cNvPicPr>
            <a:picLocks noGrp="1" noChangeAspect="1"/>
          </p:cNvPicPr>
          <p:nvPr/>
        </p:nvPicPr>
        <p:blipFill>
          <a:blip r:embed="rId2"/>
          <a:stretch>
            <a:fillRect/>
          </a:stretch>
        </p:blipFill>
        <p:spPr bwMode="auto">
          <a:xfrm>
            <a:off x="3568700" y="1828800"/>
            <a:ext cx="5105400" cy="2209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h:250px</a:t>
            </a:r>
          </a:p>
        </p:txBody>
      </p:sp>
    </p:spTree>
  </p:cSld>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Virus lifeline is terminated</a:t>
            </a:r>
          </a:p>
        </p:txBody>
      </p:sp>
    </p:spTree>
  </p:cSld>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Timing Diagram</a:t>
            </a:r>
          </a:p>
        </p:txBody>
      </p:sp>
      <p:pic>
        <p:nvPicPr>
          <p:cNvPr descr="fig:  assets/uml-timing-diagram6.png" id="0" name="Picture 1"/>
          <p:cNvPicPr>
            <a:picLocks noGrp="1" noChangeAspect="1"/>
          </p:cNvPicPr>
          <p:nvPr/>
        </p:nvPicPr>
        <p:blipFill>
          <a:blip r:embed="rId2"/>
          <a:stretch>
            <a:fillRect/>
          </a:stretch>
        </p:blipFill>
        <p:spPr bwMode="auto">
          <a:xfrm>
            <a:off x="3568700" y="1498600"/>
            <a:ext cx="5105400" cy="2882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Timing Diagram</a:t>
            </a:r>
          </a:p>
          <a:p>
            <a:pPr lvl="0"/>
            <a:r>
              <a:rPr/>
              <a:t>A timing diagram example of a medical domain that depicts different stages of Alzheimer’s disease (AD) is explained below.</a:t>
            </a:r>
          </a:p>
          <a:p>
            <a:pPr lvl="0"/>
            <a:r>
              <a:rPr/>
              <a:t>Since Alzheimer’s is a very progressive fatal brain disease, it leads to memory loss and intellectual abilities. The reason behind this disease is yet to be discovered. It cannot be cured as well as one of the main reasons for rising death rates in the United States.</a:t>
            </a:r>
          </a:p>
        </p:txBody>
      </p:sp>
    </p:spTree>
  </p:cSld>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Timing Diagram</a:t>
            </a:r>
          </a:p>
          <a:p>
            <a:pPr lvl="0"/>
            <a:r>
              <a:rPr/>
              <a:t>The doctor may require a diagnostic framework with three to seven-stage, such that its evolution may last for about 8 to 10 years. Also, in some cases, it lasts up to 20years from the time neuron starts changing.</a:t>
            </a:r>
          </a:p>
          <a:p>
            <a:pPr lvl="0"/>
            <a:r>
              <a:rPr/>
              <a:t>The example given below constitutes timing for a seven-stage framework. The given example is just a UML diagram and should not be considered as a reference to medical research. The medical details are provided for you to better understand the UML diagram.</a:t>
            </a:r>
          </a:p>
        </p:txBody>
      </p:sp>
    </p:spTree>
  </p:cSld>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Following are the seven-stage Alzheimer disease framework explained below:</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WhitestarUML</a:t>
            </a:r>
          </a:p>
          <a:p>
            <a:pPr lvl="0"/>
            <a:r>
              <a:rPr/>
              <a:t>Features:</a:t>
            </a:r>
          </a:p>
          <a:p>
            <a:pPr lvl="1"/>
            <a:r>
              <a:rPr/>
              <a:t>It offers a refreshed user interface.</a:t>
            </a:r>
          </a:p>
          <a:p>
            <a:pPr lvl="1"/>
            <a:r>
              <a:rPr/>
              <a:t>It completely handles the functioning of Unicode strings.</a:t>
            </a:r>
          </a:p>
          <a:p>
            <a:pPr lvl="1"/>
            <a:r>
              <a:rPr/>
              <a:t>It provides support on Windows 7, 8, and 10.</a:t>
            </a:r>
          </a:p>
          <a:p>
            <a:pPr lvl="1"/>
            <a:r>
              <a:rPr/>
              <a:t>On-demand upload and download of units.</a:t>
            </a:r>
          </a:p>
          <a:p>
            <a:pPr lvl="1"/>
            <a:r>
              <a:rPr/>
              <a:t>It directly integrates the ERD profile and extends to generate and parse the SQL tables.</a:t>
            </a:r>
          </a:p>
          <a:p>
            <a:pPr lvl="0"/>
            <a:r>
              <a:rPr/>
              <a:t>Download link: http://whitestaruml.sourceforge.net</a:t>
            </a:r>
          </a:p>
        </p:txBody>
      </p:sp>
    </p:spTree>
  </p:cSld>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No Impairment, Normal State</a:t>
            </a:r>
          </a:p>
          <a:p>
            <a:pPr lvl="1"/>
            <a:r>
              <a:rPr/>
              <a:t>It is the stage where the memory and cognitive abilities look normal.</a:t>
            </a:r>
          </a:p>
          <a:p>
            <a:pPr lvl="0"/>
            <a:r>
              <a:rPr b="1"/>
              <a:t>Normal Aged Forgetfulness</a:t>
            </a:r>
          </a:p>
          <a:p>
            <a:pPr lvl="1"/>
            <a:r>
              <a:rPr/>
              <a:t>It is mostly seen in people with an age group of 65 who experience subjective complaints of cognitive and/or functional difficulties, which means they face problems in recalling the name and past 5 to 10 years of history.</a:t>
            </a:r>
          </a:p>
        </p:txBody>
      </p:sp>
    </p:spTree>
  </p:cSld>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Early Confusional, Mild Cognitive Impairment</a:t>
            </a:r>
          </a:p>
          <a:p>
            <a:pPr lvl="0"/>
            <a:r>
              <a:rPr/>
              <a:t>It causes a problem in retrieving words, planning, organizing, objects misplacing as well as forgetting fresh learning, which in turn affects the surrounding.</a:t>
            </a:r>
          </a:p>
          <a:p>
            <a:pPr lvl="0"/>
            <a:r>
              <a:rPr b="1"/>
              <a:t>Late Confusional, Mild Alzheimer’s</a:t>
            </a:r>
          </a:p>
          <a:p>
            <a:pPr lvl="1"/>
            <a:r>
              <a:rPr/>
              <a:t>In this, a person forgets the most recent events and conversations. The person remembers himself and his family, but face problems while carrying out sequential tasks such as cooking, driving, etc. Its duration is about two years,</a:t>
            </a:r>
          </a:p>
        </p:txBody>
      </p:sp>
    </p:spTree>
  </p:cSld>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Early Dementia, Moderate Alzheimer’s</a:t>
            </a:r>
          </a:p>
          <a:p>
            <a:pPr lvl="1"/>
            <a:r>
              <a:rPr/>
              <a:t>In this, the person cannot manage independently. He faces difficulty in recalling the past details and contact information. It lasts for about 1.5 years.</a:t>
            </a:r>
          </a:p>
          <a:p>
            <a:pPr lvl="0"/>
            <a:r>
              <a:rPr b="1"/>
              <a:t>Middle Dementia, Moderately Severe Alzheimer’s</a:t>
            </a:r>
          </a:p>
          <a:p>
            <a:pPr lvl="1"/>
            <a:r>
              <a:rPr/>
              <a:t>It leads to insufficient awareness about current events, and the person is unable to recall the past. It causes an inability in people to take a bath and dress up independently. It lasts for about 2.5 years approximately.</a:t>
            </a:r>
          </a:p>
        </p:txBody>
      </p:sp>
    </p:spTree>
  </p:cSld>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Late or Severe Dementia, Failure to Thrive</a:t>
            </a:r>
          </a:p>
          <a:p>
            <a:pPr lvl="1"/>
            <a:r>
              <a:rPr/>
              <a:t>It is severely limited intellectual ability. In this, a person either communicates through short words or cries, which leads health to decline as it shut down the body system. Its duration is 1 to 2.5 years.</a:t>
            </a:r>
          </a:p>
        </p:txBody>
      </p:sp>
    </p:spTree>
  </p:cSld>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Benefits of Timing Diagram</a:t>
            </a:r>
          </a:p>
          <a:p>
            <a:pPr lvl="0"/>
            <a:r>
              <a:rPr/>
              <a:t>It depicts the state of an object at a particular point in time.</a:t>
            </a:r>
          </a:p>
          <a:p>
            <a:pPr lvl="0"/>
            <a:r>
              <a:rPr/>
              <a:t>It implements forward and reverses engineering.</a:t>
            </a:r>
          </a:p>
          <a:p>
            <a:pPr lvl="0"/>
            <a:r>
              <a:rPr/>
              <a:t>It keeps an eye on every single change that happens within the system.</a:t>
            </a:r>
          </a:p>
        </p:txBody>
      </p:sp>
    </p:spTree>
  </p:cSld>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Drawbacks of Timing Diagram</a:t>
            </a:r>
          </a:p>
          <a:p>
            <a:pPr lvl="0"/>
            <a:r>
              <a:rPr/>
              <a:t>It is hard to maintain and understand.</a:t>
            </a:r>
          </a:p>
        </p:txBody>
      </p:sp>
    </p:spTree>
  </p:cSld>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visual-paradigm-What is Unified Modeling Language (UML)?</a:t>
            </a:r>
          </a:p>
          <a:p>
            <a:pPr lvl="0"/>
            <a:r>
              <a:rPr>
                <a:hlinkClick r:id="rId3"/>
              </a:rPr>
              <a:t>javatpoint-UML Overview</a:t>
            </a:r>
          </a:p>
          <a:p>
            <a:pPr lvl="0"/>
            <a:r>
              <a:rPr>
                <a:hlinkClick r:id="rId4"/>
              </a:rPr>
              <a:t>javatpoint-UML Building Blocks</a:t>
            </a:r>
          </a:p>
          <a:p>
            <a:pPr lvl="0"/>
            <a:r>
              <a:rPr>
                <a:hlinkClick r:id="rId5"/>
              </a:rPr>
              <a:t>javatpoint-UML Architecture</a:t>
            </a:r>
          </a:p>
          <a:p>
            <a:pPr lvl="0"/>
            <a:r>
              <a:rPr>
                <a:hlinkClick r:id="rId6"/>
              </a:rPr>
              <a:t>javatpoint-UML Diagrams Overview</a:t>
            </a:r>
          </a:p>
          <a:p>
            <a:pPr lvl="0"/>
            <a:r>
              <a:rPr>
                <a:hlinkClick r:id="rId7"/>
              </a:rPr>
              <a:t>javatpoint-UML Relationship</a:t>
            </a:r>
          </a:p>
        </p:txBody>
      </p:sp>
    </p:spTree>
  </p:cSld>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uml-diagrams-org</a:t>
            </a:r>
          </a:p>
          <a:p>
            <a:pPr lvl="0"/>
            <a:r>
              <a:rPr>
                <a:hlinkClick r:id="rId3"/>
              </a:rPr>
              <a:t>javatpoint-UML Association vs. Aggregation vs. Composition</a:t>
            </a:r>
          </a:p>
          <a:p>
            <a:pPr lvl="0"/>
            <a:r>
              <a:rPr>
                <a:hlinkClick r:id="rId4"/>
              </a:rPr>
              <a:t>javatpoint-UML- Association</a:t>
            </a:r>
          </a:p>
          <a:p>
            <a:pPr lvl="0"/>
            <a:r>
              <a:rPr>
                <a:hlinkClick r:id="rId5"/>
              </a:rPr>
              <a:t>javatpoint-UML-Dependency</a:t>
            </a:r>
          </a:p>
          <a:p>
            <a:pPr lvl="0"/>
            <a:r>
              <a:rPr>
                <a:hlinkClick r:id="rId6"/>
              </a:rPr>
              <a:t>javatpoint-UML-Generalization</a:t>
            </a:r>
          </a:p>
          <a:p>
            <a:pPr lvl="0"/>
            <a:r>
              <a:rPr>
                <a:hlinkClick r:id="rId7"/>
              </a:rPr>
              <a:t>javatpoint-UML-Realization</a:t>
            </a:r>
          </a:p>
          <a:p>
            <a:pPr lvl="0"/>
            <a:r>
              <a:rPr>
                <a:hlinkClick r:id="rId8"/>
              </a:rPr>
              <a:t>javatpoint-UML Class Diagram</a:t>
            </a:r>
          </a:p>
          <a:p>
            <a:pPr lvl="0"/>
            <a:r>
              <a:rPr>
                <a:hlinkClick r:id="rId9"/>
              </a:rPr>
              <a:t>javatpoint-UML Object Diagram</a:t>
            </a:r>
          </a:p>
        </p:txBody>
      </p:sp>
    </p:spTree>
  </p:cSld>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javatpoint-UML Component Diagram</a:t>
            </a:r>
          </a:p>
          <a:p>
            <a:pPr lvl="0"/>
            <a:r>
              <a:rPr>
                <a:hlinkClick r:id="rId3"/>
              </a:rPr>
              <a:t>javatpoint-UML Deployment Diagram</a:t>
            </a:r>
          </a:p>
          <a:p>
            <a:pPr lvl="0"/>
            <a:r>
              <a:rPr>
                <a:hlinkClick r:id="rId4"/>
              </a:rPr>
              <a:t>javatpoint-UML Interaction Diagram</a:t>
            </a:r>
          </a:p>
          <a:p>
            <a:pPr lvl="0"/>
            <a:r>
              <a:rPr>
                <a:hlinkClick r:id="rId5"/>
              </a:rPr>
              <a:t>javatpoint-UML Use Case Diagram</a:t>
            </a:r>
          </a:p>
          <a:p>
            <a:pPr lvl="0"/>
            <a:r>
              <a:rPr>
                <a:hlinkClick r:id="rId6"/>
              </a:rPr>
              <a:t>javatpoint-UML Sequence Diagram</a:t>
            </a:r>
          </a:p>
        </p:txBody>
      </p:sp>
    </p:spTree>
  </p:cSld>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javatpoint-UML Collaboration Diagram</a:t>
            </a:r>
          </a:p>
          <a:p>
            <a:pPr lvl="0"/>
            <a:r>
              <a:rPr>
                <a:hlinkClick r:id="rId3"/>
              </a:rPr>
              <a:t>javatpoint-UML State Machine Diagram</a:t>
            </a:r>
          </a:p>
          <a:p>
            <a:pPr lvl="0"/>
            <a:r>
              <a:rPr>
                <a:hlinkClick r:id="rId4"/>
              </a:rPr>
              <a:t>javatpoint-UML Activity Diagram</a:t>
            </a:r>
          </a:p>
          <a:p>
            <a:pPr lvl="0"/>
            <a:r>
              <a:rPr>
                <a:hlinkClick r:id="rId5"/>
              </a:rPr>
              <a:t>javatpoint-UML Timing Diagram</a:t>
            </a:r>
          </a:p>
          <a:p>
            <a:pPr lvl="0"/>
            <a:r>
              <a:rPr>
                <a:hlinkClick r:id="rId6"/>
              </a:rPr>
              <a:t>javatpoint-UML Tools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UML Overview</a:t>
            </a:r>
          </a:p>
          <a:p>
            <a:pPr lvl="0"/>
            <a:r>
              <a:rPr/>
              <a:t>UML Tools</a:t>
            </a:r>
          </a:p>
          <a:p>
            <a:pPr lvl="0"/>
            <a:r>
              <a:rPr/>
              <a:t>UML Building Blocks</a:t>
            </a:r>
          </a:p>
          <a:p>
            <a:pPr lvl="0"/>
            <a:r>
              <a:rPr/>
              <a:t>UML Architecture</a:t>
            </a:r>
          </a:p>
          <a:p>
            <a:pPr lvl="0"/>
            <a:r>
              <a:rPr/>
              <a:t>UML Diagrams Overview</a:t>
            </a:r>
          </a:p>
          <a:p>
            <a:pPr lvl="0"/>
            <a:r>
              <a:rPr/>
              <a:t>UML Relationship</a:t>
            </a:r>
          </a:p>
          <a:p>
            <a:pPr lvl="0"/>
            <a:r>
              <a:rPr/>
              <a:t>UML Association vs. Aggregation vs. Composition</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GenMyModel</a:t>
            </a:r>
          </a:p>
          <a:p>
            <a:pPr lvl="0"/>
            <a:r>
              <a:rPr/>
              <a:t>GenMyModel is an online modeling platform that offers Business (Archimate, BPMN, flowcharts support) as well as IT modeling (RDS, UML2.5 class diagrams).</a:t>
            </a:r>
          </a:p>
        </p:txBody>
      </p:sp>
    </p:spTree>
  </p:cSld>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4</m:t>
                    </m:r>
                    <m:r>
                      <m:rPr>
                        <m:sty m:val="p"/>
                      </m:rPr>
                      <m:t>−</m:t>
                    </m:r>
                    <m:r>
                      <m:t>M</m:t>
                    </m:r>
                    <m:r>
                      <m:t>o</m:t>
                    </m:r>
                    <m:r>
                      <m:t>d</m:t>
                    </m:r>
                    <m:r>
                      <m:t>u</m:t>
                    </m:r>
                    <m:r>
                      <m:t>l</m:t>
                    </m:r>
                    <m:r>
                      <m:t>e</m:t>
                    </m:r>
                  </m:oMath>
                </a14:m>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GenMyModel</a:t>
            </a:r>
          </a:p>
          <a:p>
            <a:pPr lvl="0"/>
            <a:r>
              <a:rPr/>
              <a:t>Features:</a:t>
            </a:r>
          </a:p>
          <a:p>
            <a:pPr lvl="1"/>
            <a:r>
              <a:rPr/>
              <a:t>It provides an online platform.</a:t>
            </a:r>
          </a:p>
          <a:p>
            <a:pPr lvl="1"/>
            <a:r>
              <a:rPr/>
              <a:t>It generates online code.</a:t>
            </a:r>
          </a:p>
          <a:p>
            <a:pPr lvl="1"/>
            <a:r>
              <a:rPr/>
              <a:t>It provides a centralized repository for easy and simultaneous model collaboration.</a:t>
            </a:r>
          </a:p>
          <a:p>
            <a:pPr lvl="1"/>
            <a:r>
              <a:rPr/>
              <a:t>You can import or export as a PDF.</a:t>
            </a:r>
          </a:p>
          <a:p>
            <a:pPr lvl="0"/>
            <a:r>
              <a:rPr/>
              <a:t>Download link: https://www.genmymodel.com</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Umletino</a:t>
            </a:r>
          </a:p>
          <a:p>
            <a:pPr lvl="0"/>
            <a:r>
              <a:rPr/>
              <a:t>It is an online platform that offers UML tools for faster development of UML diagrams. It is based on UMLet, which is an eclipse plugin or work as a standalone tool.</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Umletino</a:t>
            </a:r>
          </a:p>
          <a:p>
            <a:pPr lvl="0"/>
            <a:r>
              <a:rPr/>
              <a:t>Features:</a:t>
            </a:r>
          </a:p>
          <a:p>
            <a:pPr lvl="1"/>
            <a:r>
              <a:rPr/>
              <a:t>It allows you to export the diagram as XML or any other image file such as Gif, JPEG, or SVG format.</a:t>
            </a:r>
          </a:p>
          <a:p>
            <a:pPr lvl="1"/>
            <a:r>
              <a:rPr/>
              <a:t>It is an installation free web application.</a:t>
            </a:r>
          </a:p>
          <a:p>
            <a:pPr lvl="0"/>
            <a:r>
              <a:rPr/>
              <a:t>Download link: http://www.umlet.com/umletino/umletino.html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Diagramo</a:t>
            </a:r>
          </a:p>
          <a:p>
            <a:pPr lvl="0"/>
            <a:r>
              <a:rPr/>
              <a:t>Diagramo is an online open-source HTML5 software that allows you to build flowcharts. It allows easy download and installation on the servers.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Diagramo</a:t>
            </a:r>
          </a:p>
          <a:p>
            <a:pPr lvl="0"/>
            <a:r>
              <a:rPr/>
              <a:t>Features:</a:t>
            </a:r>
          </a:p>
          <a:p>
            <a:pPr lvl="1"/>
            <a:r>
              <a:rPr/>
              <a:t>It saves diagrams as images.</a:t>
            </a:r>
          </a:p>
          <a:p>
            <a:pPr lvl="1"/>
            <a:r>
              <a:rPr/>
              <a:t>It is a kind of UML diagram as it offers a flowchart focused software.</a:t>
            </a:r>
          </a:p>
          <a:p>
            <a:pPr lvl="1"/>
            <a:r>
              <a:rPr/>
              <a:t>It offers lifetime support and storage.</a:t>
            </a:r>
          </a:p>
          <a:p>
            <a:pPr lvl="0"/>
            <a:r>
              <a:rPr/>
              <a:t>Download link: http://diagramo.com</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Astah</a:t>
            </a:r>
          </a:p>
          <a:p>
            <a:pPr lvl="0"/>
            <a:r>
              <a:rPr/>
              <a:t>Astah, which was previously known as JUDE (Java and UML Developer’s Environment) is a UML modeling tool.</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Astah</a:t>
            </a:r>
          </a:p>
          <a:p>
            <a:pPr lvl="0"/>
            <a:r>
              <a:rPr/>
              <a:t>Features:</a:t>
            </a:r>
          </a:p>
          <a:p>
            <a:pPr lvl="1"/>
            <a:r>
              <a:rPr/>
              <a:t>It import XML file and export HTML, RTF, and image files.</a:t>
            </a:r>
          </a:p>
          <a:p>
            <a:pPr lvl="1"/>
            <a:r>
              <a:rPr/>
              <a:t>It intuitively works with Windows, Mac, and Linux operating systems.</a:t>
            </a:r>
          </a:p>
          <a:p>
            <a:pPr lvl="0"/>
            <a:r>
              <a:rPr/>
              <a:t>Download link: http://astah.net</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BOUML</a:t>
            </a:r>
          </a:p>
          <a:p>
            <a:pPr lvl="0"/>
            <a:r>
              <a:rPr/>
              <a:t>BOUML is a UML diagram designer which is programmed in Qt and C++. It permits you to specify and generate code in C++, Java, Idl, Php, Python, and MySQL.</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BOUML</a:t>
            </a:r>
          </a:p>
          <a:p>
            <a:pPr lvl="0"/>
            <a:r>
              <a:rPr/>
              <a:t>Features:</a:t>
            </a:r>
          </a:p>
          <a:p>
            <a:pPr lvl="1"/>
            <a:r>
              <a:rPr/>
              <a:t>It supports code generation, reverse engineering, and it is multilingual.</a:t>
            </a:r>
          </a:p>
          <a:p>
            <a:pPr lvl="1"/>
            <a:r>
              <a:rPr/>
              <a:t>It runs on Windows, Linux, and MacOS X.</a:t>
            </a:r>
          </a:p>
          <a:p>
            <a:pPr lvl="1"/>
            <a:r>
              <a:rPr/>
              <a:t>Since it is very fast, it does not necessitate much memory to handle thousands of classes.</a:t>
            </a:r>
          </a:p>
          <a:p>
            <a:pPr lvl="0"/>
            <a:r>
              <a:rPr/>
              <a:t>Download link: https://www.bouml.fr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UML- Association</a:t>
            </a:r>
          </a:p>
          <a:p>
            <a:pPr lvl="0"/>
            <a:r>
              <a:rPr/>
              <a:t>UML-Dependency</a:t>
            </a:r>
          </a:p>
          <a:p>
            <a:pPr lvl="0"/>
            <a:r>
              <a:rPr/>
              <a:t>UML-Generalization</a:t>
            </a:r>
          </a:p>
          <a:p>
            <a:pPr lvl="0"/>
            <a:r>
              <a:rPr/>
              <a:t>UML-Realization</a:t>
            </a:r>
          </a:p>
          <a:p>
            <a:pPr lvl="0"/>
            <a:r>
              <a:rPr/>
              <a:t>UML Class Diagram</a:t>
            </a:r>
          </a:p>
          <a:p>
            <a:pPr lvl="0"/>
            <a:r>
              <a:rPr/>
              <a:t>UML Object Diagram</a:t>
            </a:r>
          </a:p>
          <a:p>
            <a:pPr lvl="0"/>
            <a:r>
              <a:rPr/>
              <a:t>UML Component Diagram</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ConceptDraw</a:t>
            </a:r>
          </a:p>
          <a:p>
            <a:pPr lvl="0"/>
            <a:r>
              <a:rPr/>
              <a:t>ConceptDraw is a software, which is used in diagraming for creating business graphics that include diagrams, flowcharts, Infographics, data envisioning, data presentation, and project management documentation.</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ConceptDraw</a:t>
            </a:r>
          </a:p>
          <a:p>
            <a:pPr lvl="0"/>
            <a:r>
              <a:rPr/>
              <a:t>Features:</a:t>
            </a:r>
          </a:p>
          <a:p>
            <a:pPr lvl="1"/>
            <a:r>
              <a:rPr/>
              <a:t>It is used for creating UML diagrams, DFD, ERD, computer network topology, etc.</a:t>
            </a:r>
          </a:p>
          <a:p>
            <a:pPr lvl="1"/>
            <a:r>
              <a:rPr/>
              <a:t>It improves the interaction by empowering technical representation techniques.</a:t>
            </a:r>
          </a:p>
          <a:p>
            <a:pPr lvl="1"/>
            <a:r>
              <a:rPr/>
              <a:t>It provides a powerful and inclusive drawing tool.</a:t>
            </a:r>
          </a:p>
          <a:p>
            <a:pPr lvl="0"/>
            <a:r>
              <a:rPr/>
              <a:t>Download link: https://www.conceptdraw.com/products/drawing-tool</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Dia</a:t>
            </a:r>
          </a:p>
          <a:p>
            <a:pPr lvl="0"/>
            <a:r>
              <a:rPr/>
              <a:t>Dia is an open-source general-purpose drawing tool, which is licensed under GPL. It let you create flow charts, UML diagrams, network diagrams, circuit diagrams, and many more. It allows you to incorporate a subset of Scalable Vector Graphics (SVG) while writing a simple XML file for drawing new shapes.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Dia</a:t>
            </a:r>
          </a:p>
          <a:p>
            <a:pPr lvl="0"/>
            <a:r>
              <a:rPr/>
              <a:t>Features:</a:t>
            </a:r>
          </a:p>
          <a:p>
            <a:pPr lvl="1"/>
            <a:r>
              <a:rPr/>
              <a:t>Dia can export diagrams to several formats, which include EPS (Encapsulated PostScript), SVG (Scalable Vector Graphics), DXF (AutoCAD’s Drawing Interchange Format), CGM (Computer Graphics Metafile defined by ISO standards), WMF (Windows Meta File), PNG (Portable Network Graphics), JPEG (Joint Photographic Experts Group), and VDX (Microsoft’s XML for Visio drawing).</a:t>
            </a:r>
          </a:p>
          <a:p>
            <a:pPr lvl="1"/>
            <a:r>
              <a:rPr/>
              <a:t>It let you create many different types of diagrams as it incorporates special objects that help you in drawing ER diagrams, UML diagrams, network diagrams, flowcharts, etc.</a:t>
            </a:r>
          </a:p>
          <a:p>
            <a:pPr lvl="0"/>
            <a:r>
              <a:rPr/>
              <a:t>Download link: http://dia-installer.de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Sparxsystems</a:t>
            </a:r>
          </a:p>
          <a:p>
            <a:pPr lvl="0"/>
            <a:r>
              <a:rPr/>
              <a:t>Sparxsystems is a diagram designing tool that helps in visualizing, analyzing, modeling, testing, and maintain software, system, processes, and architectures. It builds a robust and maintainable software.</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Sparxsystems</a:t>
            </a:r>
          </a:p>
          <a:p>
            <a:pPr lvl="0"/>
            <a:r>
              <a:rPr/>
              <a:t>Features:</a:t>
            </a:r>
          </a:p>
          <a:p>
            <a:pPr lvl="1"/>
            <a:r>
              <a:rPr/>
              <a:t>It integrates and connects a wide range of structural and behavioral information in a visual format to create a logical and justified model.</a:t>
            </a:r>
          </a:p>
          <a:p>
            <a:pPr lvl="1"/>
            <a:r>
              <a:rPr/>
              <a:t>It builds strategic and business level models.</a:t>
            </a:r>
          </a:p>
          <a:p>
            <a:pPr lvl="1"/>
            <a:r>
              <a:rPr/>
              <a:t>It provides domain-specific profiles and reusable model patterns.</a:t>
            </a:r>
          </a:p>
          <a:p>
            <a:pPr lvl="1"/>
            <a:r>
              <a:rPr/>
              <a:t>It also provides role-based security.</a:t>
            </a:r>
          </a:p>
          <a:p>
            <a:pPr lvl="0"/>
            <a:r>
              <a:rPr/>
              <a:t>Download link: https://sparxsystems.com</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Gliffy</a:t>
            </a:r>
          </a:p>
          <a:p>
            <a:pPr lvl="0"/>
            <a:r>
              <a:rPr/>
              <a:t>Gliffy is an open-source software that designs UML diagrams, floor plans, Venn diagrams, flowcharts, and much more. It allows the user to share and edit Gliffy diagrams dynamically.</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Gliffy</a:t>
            </a:r>
          </a:p>
          <a:p>
            <a:pPr lvl="0"/>
            <a:r>
              <a:rPr/>
              <a:t>Features:</a:t>
            </a:r>
          </a:p>
          <a:p>
            <a:pPr lvl="1"/>
            <a:r>
              <a:rPr/>
              <a:t>It constitutes a drag and drop interface.</a:t>
            </a:r>
          </a:p>
          <a:p>
            <a:pPr lvl="1"/>
            <a:r>
              <a:rPr/>
              <a:t>It exports diagrams in various formats that are; PDF, JPEG, PNG, and SVG.</a:t>
            </a:r>
          </a:p>
          <a:p>
            <a:pPr lvl="1"/>
            <a:r>
              <a:rPr/>
              <a:t>It is supported by all web browsers such as Google Chrome, Firefox, Safari, and Internet Explorer 9+.</a:t>
            </a:r>
          </a:p>
          <a:p>
            <a:pPr lvl="0"/>
            <a:r>
              <a:rPr/>
              <a:t>Download link: https://www.gliffy.com</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Lucidchart</a:t>
            </a:r>
          </a:p>
          <a:p>
            <a:pPr lvl="0"/>
            <a:r>
              <a:rPr/>
              <a:t>Lucidchart is an HTML-5 based UML tool that allows user interaction while drawing, editing, and sharing diagrams and charts. With Lucidchart, you can create simple flowcharts as well as complex technical diagrams.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Lucidchart</a:t>
            </a:r>
          </a:p>
          <a:p>
            <a:pPr lvl="0"/>
            <a:r>
              <a:rPr/>
              <a:t>Features:</a:t>
            </a:r>
          </a:p>
          <a:p>
            <a:pPr lvl="1"/>
            <a:r>
              <a:rPr/>
              <a:t>It works faster with keyboard shortcuts.</a:t>
            </a:r>
          </a:p>
          <a:p>
            <a:pPr lvl="1"/>
            <a:r>
              <a:rPr/>
              <a:t>It constitutes the concept of containerization as the complex diagram involves several steps and people.</a:t>
            </a:r>
          </a:p>
          <a:p>
            <a:pPr lvl="1"/>
            <a:r>
              <a:rPr/>
              <a:t>It manages user account by increasing security.</a:t>
            </a:r>
          </a:p>
          <a:p>
            <a:pPr lvl="1"/>
            <a:r>
              <a:rPr/>
              <a:t>It is platform-independent.</a:t>
            </a:r>
          </a:p>
          <a:p>
            <a:pPr lvl="0"/>
            <a:r>
              <a:rPr/>
              <a:t>Download link: https://www.lucidchart.com/pages/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UML Deployment Diagram</a:t>
            </a:r>
          </a:p>
          <a:p>
            <a:pPr lvl="0"/>
            <a:r>
              <a:rPr/>
              <a:t>UML Interaction Diagram</a:t>
            </a:r>
          </a:p>
          <a:p>
            <a:pPr lvl="0"/>
            <a:r>
              <a:rPr/>
              <a:t>UML Use Case Diagram</a:t>
            </a:r>
          </a:p>
          <a:p>
            <a:pPr lvl="0"/>
            <a:r>
              <a:rPr/>
              <a:t>UML Sequence Diagram</a:t>
            </a:r>
          </a:p>
          <a:p>
            <a:pPr lvl="0"/>
            <a:r>
              <a:rPr/>
              <a:t>UML Collaboration Diagram</a:t>
            </a:r>
          </a:p>
          <a:p>
            <a:pPr lvl="0"/>
            <a:r>
              <a:rPr/>
              <a:t>UML State Machine Diagram</a:t>
            </a:r>
          </a:p>
          <a:p>
            <a:pPr lvl="0"/>
            <a:r>
              <a:rPr/>
              <a:t>UML Activity Diagram</a:t>
            </a:r>
          </a:p>
          <a:p>
            <a:pPr lvl="0"/>
            <a:r>
              <a:rPr/>
              <a:t>UML Timing Diagram</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Magic Draw</a:t>
            </a:r>
          </a:p>
          <a:p>
            <a:pPr lvl="0"/>
            <a:r>
              <a:rPr/>
              <a:t>Magic Draw is used to model UML diagrams, SysML, BPMN, and UPDM that supports the dynamic collaboration of the team. This tool is meant for business analysts, software analysts, programmers, and QA engineers. It facilitates analyzing and designing object-oriented systems and databases.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Magic Draw</a:t>
            </a:r>
          </a:p>
          <a:p>
            <a:pPr lvl="0"/>
            <a:r>
              <a:rPr/>
              <a:t>Features:</a:t>
            </a:r>
          </a:p>
          <a:p>
            <a:pPr lvl="1"/>
            <a:r>
              <a:rPr/>
              <a:t>It provides round-trip support for programming languages (J2EE, C#, C++, COBRA IDL), .NET, XML Schema, DDL generation, and database schema.</a:t>
            </a:r>
          </a:p>
          <a:p>
            <a:pPr lvl="1"/>
            <a:r>
              <a:rPr/>
              <a:t>It incorporates the concept of reverse engineering.</a:t>
            </a:r>
          </a:p>
          <a:p>
            <a:pPr lvl="1"/>
            <a:r>
              <a:rPr/>
              <a:t>It is a domain-specific language.</a:t>
            </a:r>
          </a:p>
          <a:p>
            <a:pPr lvl="1"/>
            <a:r>
              <a:rPr/>
              <a:t>It constitutes model decomposition that categorizes the main project into several distinct independents parts.</a:t>
            </a:r>
          </a:p>
          <a:p>
            <a:pPr lvl="1"/>
            <a:r>
              <a:rPr/>
              <a:t>It encompasses model refactoring to improve the existing model.</a:t>
            </a:r>
          </a:p>
          <a:p>
            <a:pPr lvl="0"/>
            <a:r>
              <a:rPr/>
              <a:t>Download link: https://www.nomagic.com/products/magicdraw</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Visio</a:t>
            </a:r>
          </a:p>
          <a:p>
            <a:pPr lvl="0"/>
            <a:r>
              <a:rPr/>
              <a:t>Visio is a part of the Microsoft family, which is a diagramming software. It is helpful in drawing building plans, floor charts, data flow diagrams, process flow diagrams, business process modeling, swimlane diagrams, and many more.</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Visio</a:t>
            </a:r>
          </a:p>
          <a:p>
            <a:pPr lvl="0"/>
            <a:r>
              <a:rPr/>
              <a:t>Features:</a:t>
            </a:r>
          </a:p>
          <a:p>
            <a:pPr lvl="1"/>
            <a:r>
              <a:rPr/>
              <a:t>It connects the diagrams and the flowcharts to real-time data.</a:t>
            </a:r>
          </a:p>
          <a:p>
            <a:pPr lvl="1"/>
            <a:r>
              <a:rPr/>
              <a:t>Since it is a platform-independent, it can be accessed from anywhere.</a:t>
            </a:r>
          </a:p>
          <a:p>
            <a:pPr lvl="0"/>
            <a:r>
              <a:rPr/>
              <a:t>Download link: https://products.office.com/en-in/visio/flowchart-software</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Modelio</a:t>
            </a:r>
          </a:p>
          <a:p>
            <a:pPr lvl="0"/>
            <a:r>
              <a:rPr/>
              <a:t>Modelio is an open-source UML tool that amalgamates UML2 and BPMN standards to support an inclusive range of models and diagrams.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Modelio</a:t>
            </a:r>
          </a:p>
          <a:p>
            <a:pPr lvl="0"/>
            <a:r>
              <a:rPr/>
              <a:t>Features:</a:t>
            </a:r>
          </a:p>
          <a:p>
            <a:pPr lvl="1"/>
            <a:r>
              <a:rPr/>
              <a:t>It provides support to Jython, which is a scripting language.</a:t>
            </a:r>
          </a:p>
          <a:p>
            <a:pPr lvl="1"/>
            <a:r>
              <a:rPr/>
              <a:t>It provides a BPMN integrated support with UML.</a:t>
            </a:r>
          </a:p>
          <a:p>
            <a:pPr lvl="1"/>
            <a:r>
              <a:rPr/>
              <a:t>It offers XMI import/export.</a:t>
            </a:r>
          </a:p>
          <a:p>
            <a:pPr lvl="0"/>
            <a:r>
              <a:rPr/>
              <a:t>Download link: https://www.modelio.org</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Nclass</a:t>
            </a:r>
          </a:p>
          <a:p>
            <a:pPr lvl="0"/>
            <a:r>
              <a:rPr/>
              <a:t>Nclass is an open-source tool, used to create class diagrams that support #C and Java. It requires a framework of .NET 4.0. It has designed a simple and user-friendly user interface for fast and easy development.</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Nclass</a:t>
            </a:r>
          </a:p>
          <a:p>
            <a:pPr lvl="0"/>
            <a:r>
              <a:rPr/>
              <a:t>Features:</a:t>
            </a:r>
          </a:p>
          <a:p>
            <a:pPr lvl="1"/>
            <a:r>
              <a:rPr/>
              <a:t>It provides a simple and easy user interface.</a:t>
            </a:r>
          </a:p>
          <a:p>
            <a:pPr lvl="1"/>
            <a:r>
              <a:rPr/>
              <a:t>It offers a multilingual user interface.</a:t>
            </a:r>
          </a:p>
          <a:p>
            <a:pPr lvl="1"/>
            <a:r>
              <a:rPr/>
              <a:t>It provides mono support for the non-windows user.</a:t>
            </a:r>
          </a:p>
          <a:p>
            <a:pPr lvl="1"/>
            <a:r>
              <a:rPr/>
              <a:t>It has come up with inline class editors for fast and easy editing.</a:t>
            </a:r>
          </a:p>
          <a:p>
            <a:pPr lvl="1"/>
            <a:r>
              <a:rPr/>
              <a:t>It incorporates source code generation and reverse engineering from .Net assemblies.</a:t>
            </a:r>
          </a:p>
          <a:p>
            <a:pPr lvl="0"/>
            <a:r>
              <a:rPr/>
              <a:t>Download link: http://nclass.sourceforge.net</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Open ModelSphere</a:t>
            </a:r>
          </a:p>
          <a:p>
            <a:pPr lvl="0"/>
            <a:r>
              <a:rPr/>
              <a:t>Open ModelSphere, which is written in Java, is an open-source data, process, and UML modeling tool. It supports forward and reverse engineering.</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Open ModelSphere</a:t>
            </a:r>
          </a:p>
          <a:p>
            <a:pPr lvl="0"/>
            <a:r>
              <a:rPr/>
              <a:t>Features:</a:t>
            </a:r>
          </a:p>
          <a:p>
            <a:pPr lvl="1"/>
            <a:r>
              <a:rPr/>
              <a:t>It provides support to the user interface written in English and French language.</a:t>
            </a:r>
          </a:p>
          <a:p>
            <a:pPr lvl="1"/>
            <a:r>
              <a:rPr/>
              <a:t>It provides an in-built interface to connect to the SQL database via JDBC/ODBC drivers.</a:t>
            </a:r>
          </a:p>
          <a:p>
            <a:pPr lvl="1"/>
            <a:r>
              <a:rPr/>
              <a:t>It has come up with a bi-directional plug-in database interface.</a:t>
            </a:r>
          </a:p>
          <a:p>
            <a:pPr lvl="1"/>
            <a:r>
              <a:rPr/>
              <a:t>It supports physical, logical, and database modeling.</a:t>
            </a:r>
          </a:p>
          <a:p>
            <a:pPr lvl="0"/>
            <a:r>
              <a:rPr/>
              <a:t>Download link: http://www.modelsphere.com/org/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Overview</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Systems design rhapsody</a:t>
            </a:r>
          </a:p>
          <a:p>
            <a:pPr lvl="0"/>
            <a:r>
              <a:rPr/>
              <a:t>System design rhapsody provides a collaborative design and modeling environment, which is based on UML for creating real-time, embedded systems. It helps in managing complex issues such as product system development.</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Systems design rhapsody</a:t>
            </a:r>
          </a:p>
          <a:p>
            <a:pPr lvl="0"/>
            <a:r>
              <a:rPr/>
              <a:t>Features:</a:t>
            </a:r>
          </a:p>
          <a:p>
            <a:pPr lvl="1"/>
            <a:r>
              <a:rPr/>
              <a:t>For the system and software engineers, it has come up with a collaborative design, development, and a test environment based on UML, SysML, and AUTOSAR.</a:t>
            </a:r>
          </a:p>
          <a:p>
            <a:pPr lvl="1"/>
            <a:r>
              <a:rPr/>
              <a:t>It helps in analyzing and elaborating project requirements.</a:t>
            </a:r>
          </a:p>
          <a:p>
            <a:pPr lvl="1"/>
            <a:r>
              <a:rPr/>
              <a:t>It outperforms in the real-time, embedded, agile engineering environment.</a:t>
            </a:r>
          </a:p>
          <a:p>
            <a:pPr lvl="1"/>
            <a:r>
              <a:rPr/>
              <a:t>It generates documentation after automating design reviews.</a:t>
            </a:r>
          </a:p>
          <a:p>
            <a:pPr lvl="0"/>
            <a:r>
              <a:rPr/>
              <a:t>Download link: https://www.ibm.com/in-en/marketplace/systems-design-rhapsody</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Reactive Blocks</a:t>
            </a:r>
          </a:p>
          <a:p>
            <a:pPr lvl="0"/>
            <a:r>
              <a:rPr/>
              <a:t>A visual model-driven environment is based on the activity diagram that is supported by reactive blocks. Since it is a UML tool, it incorporates code generation, hierarchical modeling, and an extensive library of ready-to-use components for the Java platform.</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Reactive Blocks</a:t>
            </a:r>
          </a:p>
          <a:p>
            <a:pPr lvl="0"/>
            <a:r>
              <a:rPr/>
              <a:t>Features:</a:t>
            </a:r>
          </a:p>
          <a:p>
            <a:pPr lvl="1"/>
            <a:r>
              <a:rPr/>
              <a:t>It helps in creating complex graphical applications by amalgamating reusable blocks.</a:t>
            </a:r>
          </a:p>
          <a:p>
            <a:pPr lvl="1"/>
            <a:r>
              <a:rPr/>
              <a:t>It provides support to Java, Open Services Gateway Initiative, Eclipse Kura, and ESF.</a:t>
            </a:r>
          </a:p>
          <a:p>
            <a:pPr lvl="0"/>
            <a:r>
              <a:rPr/>
              <a:t>Download link: http://www.bitreactive.com/reactive-blocks/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Software Ideas Modeler</a:t>
            </a:r>
          </a:p>
          <a:p>
            <a:pPr lvl="0"/>
            <a:r>
              <a:rPr/>
              <a:t>Software Ideas Modeler is the CASE and designing tool written in C# that supports all of the 14 diagrams specified by UML2.5, SysML, ERD, Archimate, flowcharts, DFD, wire frames, user stories, and much more.</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Software Ideas Modeler</a:t>
            </a:r>
          </a:p>
          <a:p>
            <a:pPr lvl="0"/>
            <a:r>
              <a:rPr/>
              <a:t>Features:</a:t>
            </a:r>
          </a:p>
          <a:p>
            <a:pPr lvl="1"/>
            <a:r>
              <a:rPr/>
              <a:t>It can be used for creating infographics, which is used for data visualization.</a:t>
            </a:r>
          </a:p>
          <a:p>
            <a:pPr lvl="1"/>
            <a:r>
              <a:rPr/>
              <a:t>It involves automatic scrolling, drag and drop, undo/ redo facilities.</a:t>
            </a:r>
          </a:p>
          <a:p>
            <a:pPr lvl="1"/>
            <a:r>
              <a:rPr/>
              <a:t>It offers simple task management.</a:t>
            </a:r>
          </a:p>
          <a:p>
            <a:pPr lvl="1"/>
            <a:r>
              <a:rPr/>
              <a:t>It supports reverse engineering.</a:t>
            </a:r>
          </a:p>
          <a:p>
            <a:pPr lvl="1"/>
            <a:r>
              <a:rPr/>
              <a:t>It also supports SVN.</a:t>
            </a:r>
          </a:p>
          <a:p>
            <a:pPr lvl="0"/>
            <a:r>
              <a:rPr/>
              <a:t>Download link: https://www.softwareideas.net</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Building Blocks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Building Blocks</a:t>
            </a:r>
          </a:p>
          <a:p>
            <a:pPr lvl="0"/>
            <a:r>
              <a:rPr/>
              <a:t>UML is composed of three main building blocks, i.e.,</a:t>
            </a:r>
          </a:p>
          <a:p>
            <a:pPr lvl="1"/>
            <a:r>
              <a:rPr b="1"/>
              <a:t>Things</a:t>
            </a:r>
            <a:r>
              <a:rPr/>
              <a:t>,</a:t>
            </a:r>
          </a:p>
          <a:p>
            <a:pPr lvl="1"/>
            <a:r>
              <a:rPr b="1"/>
              <a:t>Relationships</a:t>
            </a:r>
            <a:r>
              <a:rPr/>
              <a:t>, and</a:t>
            </a:r>
          </a:p>
          <a:p>
            <a:pPr lvl="1"/>
            <a:r>
              <a:rPr b="1"/>
              <a:t>Diagrams</a:t>
            </a:r>
            <a:r>
              <a:rPr/>
              <a:t>.</a:t>
            </a:r>
          </a:p>
          <a:p>
            <a:pPr lvl="0"/>
            <a:r>
              <a:rPr/>
              <a:t>Building blocks generate one complete UML model diagram by rotating around several different blocks.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Things</a:t>
            </a:r>
          </a:p>
          <a:p>
            <a:pPr lvl="0"/>
            <a:r>
              <a:rPr/>
              <a:t>Anything that is a real world entity or object is termed as things. It can be divided into several different categories:</a:t>
            </a:r>
          </a:p>
          <a:p>
            <a:pPr lvl="1"/>
            <a:r>
              <a:rPr b="1"/>
              <a:t>Structural things</a:t>
            </a:r>
          </a:p>
          <a:p>
            <a:pPr lvl="1"/>
            <a:r>
              <a:rPr b="1"/>
              <a:t>Behavioral things</a:t>
            </a:r>
          </a:p>
          <a:p>
            <a:pPr lvl="1"/>
            <a:r>
              <a:rPr b="1"/>
              <a:t>Grouping things</a:t>
            </a:r>
          </a:p>
          <a:p>
            <a:pPr lvl="1"/>
            <a:r>
              <a:rPr b="1"/>
              <a:t>Annotational things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a:t>Nouns that depicts the static behavior of a model is termed as structural things.</a:t>
            </a:r>
          </a:p>
          <a:p>
            <a:pPr lvl="0"/>
            <a:r>
              <a:rPr/>
              <a:t>They display the </a:t>
            </a:r>
            <a:r>
              <a:rPr b="1"/>
              <a:t>physical</a:t>
            </a:r>
            <a:r>
              <a:rPr/>
              <a:t> and </a:t>
            </a:r>
            <a:r>
              <a:rPr b="1"/>
              <a:t>conceptual</a:t>
            </a:r>
            <a:r>
              <a:rPr/>
              <a:t> components.</a:t>
            </a:r>
          </a:p>
          <a:p>
            <a:pPr lvl="0"/>
            <a:r>
              <a:rPr/>
              <a:t>They include </a:t>
            </a:r>
            <a:r>
              <a:rPr b="1"/>
              <a:t>class, object, interface, node, collaboration, component, and a use case</a:t>
            </a:r>
            <a: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Overview</a:t>
            </a:r>
          </a:p>
          <a:p>
            <a:pPr lvl="0"/>
            <a:r>
              <a:rPr/>
              <a:t>UML (Unified Modeling Language) is a general-purpose, graphical modeling language in the field of Software Engineering.</a:t>
            </a:r>
          </a:p>
          <a:p>
            <a:pPr lvl="0"/>
            <a:r>
              <a:rPr/>
              <a:t>UML is used to specify, visualize, construct, and document the artifacts (major elements) of the software system.</a:t>
            </a:r>
          </a:p>
          <a:p>
            <a:pPr lvl="0"/>
            <a:r>
              <a:rPr/>
              <a:t>It was initially developed by Grady Booch, Ivar Jacobson, and James Rumbaugh in 1994-95 at Rational software,</a:t>
            </a:r>
          </a:p>
          <a:p>
            <a:pPr lvl="1"/>
            <a:r>
              <a:rPr/>
              <a:t>and its further development was carried out through 1996.</a:t>
            </a:r>
          </a:p>
          <a:p>
            <a:pPr lvl="0"/>
            <a:r>
              <a:rPr/>
              <a:t>In 1997, it got adopted as a standard by the Object Management Group.</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b="1"/>
              <a:t>Class</a:t>
            </a:r>
            <a:r>
              <a:rPr/>
              <a:t>:</a:t>
            </a:r>
          </a:p>
          <a:p>
            <a:pPr lvl="1"/>
            <a:r>
              <a:rPr/>
              <a:t>A Class is a set of identical things that outlines the functionality and properties of an object.</a:t>
            </a:r>
          </a:p>
          <a:p>
            <a:pPr lvl="1"/>
            <a:r>
              <a:rPr/>
              <a:t>It also represents the abstract class whose functionalities are not defined. Its notation is as follows</a:t>
            </a:r>
          </a:p>
          <a:p>
            <a:pPr lvl="1" indent="0" marL="457200">
              <a:buNone/>
            </a:pPr>
            <a:r>
              <a:rPr/>
              <a:t>bg right:50% h:500px</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b="1"/>
              <a:t>Object</a:t>
            </a:r>
            <a:r>
              <a:rPr/>
              <a:t>:</a:t>
            </a:r>
          </a:p>
          <a:p>
            <a:pPr lvl="1"/>
            <a:r>
              <a:rPr/>
              <a:t>An individual that describes the behavior and the functions of a system.</a:t>
            </a:r>
          </a:p>
          <a:p>
            <a:pPr lvl="1"/>
            <a:r>
              <a:rPr/>
              <a:t>The notation of the object is similar to that of the class; the only difference is that the object name is always underlined and its notation is given follow;</a:t>
            </a:r>
          </a:p>
          <a:p>
            <a:pPr lvl="1" indent="0" marL="457200">
              <a:buNone/>
            </a:pPr>
            <a:r>
              <a:rPr/>
              <a:t>bg right:50% h:500px</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b="1"/>
              <a:t>Interface</a:t>
            </a:r>
            <a:r>
              <a:rPr/>
              <a:t>:</a:t>
            </a:r>
          </a:p>
          <a:p>
            <a:pPr lvl="1"/>
            <a:r>
              <a:rPr/>
              <a:t>A set of operations that describes the functionality of a class, which is implemented whenever an interface is implemented.</a:t>
            </a:r>
          </a:p>
          <a:p>
            <a:pPr lvl="1" indent="0" marL="457200">
              <a:buNone/>
            </a:pPr>
            <a:r>
              <a:rPr/>
              <a:t>bg right:50% h:200px</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b="1"/>
              <a:t>Collaboration</a:t>
            </a:r>
            <a:r>
              <a:rPr/>
              <a:t>:</a:t>
            </a:r>
          </a:p>
          <a:p>
            <a:pPr lvl="1"/>
            <a:r>
              <a:rPr/>
              <a:t>It represents the interaction between things that is done to meet the goal.</a:t>
            </a:r>
          </a:p>
          <a:p>
            <a:pPr lvl="1"/>
            <a:r>
              <a:rPr/>
              <a:t>It is symbolized as a dotted ellipse with its name written inside it.</a:t>
            </a:r>
          </a:p>
          <a:p>
            <a:pPr lvl="1" indent="0" marL="457200">
              <a:buNone/>
            </a:pPr>
            <a:r>
              <a:rPr/>
              <a:t>bg right:50% h:300px</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b="1"/>
              <a:t>Use case</a:t>
            </a:r>
            <a:r>
              <a:rPr/>
              <a:t>:</a:t>
            </a:r>
          </a:p>
          <a:p>
            <a:pPr lvl="1"/>
            <a:r>
              <a:rPr/>
              <a:t>Use case is the core concept of object-oriented modeling.</a:t>
            </a:r>
          </a:p>
          <a:p>
            <a:pPr lvl="1"/>
            <a:r>
              <a:rPr/>
              <a:t>It portrays a set of actions executed by a system to achieve the goal.</a:t>
            </a:r>
          </a:p>
          <a:p>
            <a:pPr lvl="1" indent="0" marL="457200">
              <a:buNone/>
            </a:pPr>
            <a:r>
              <a:rPr/>
              <a:t>bg right:50% h:300px</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b="1"/>
              <a:t>Actor</a:t>
            </a:r>
            <a:r>
              <a:rPr/>
              <a:t>:</a:t>
            </a:r>
          </a:p>
          <a:p>
            <a:pPr lvl="1"/>
            <a:r>
              <a:rPr/>
              <a:t>It comes under the use case diagrams.</a:t>
            </a:r>
          </a:p>
          <a:p>
            <a:pPr lvl="1"/>
            <a:r>
              <a:rPr/>
              <a:t>It is an object that interacts with the system, for example, a user.</a:t>
            </a:r>
          </a:p>
          <a:p>
            <a:pPr lvl="1" indent="0" marL="457200">
              <a:buNone/>
            </a:pPr>
            <a:r>
              <a:rPr/>
              <a:t>bg right:50% h:400px</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Structural things</a:t>
            </a:r>
          </a:p>
          <a:p>
            <a:pPr lvl="0"/>
            <a:r>
              <a:rPr b="1"/>
              <a:t>Component</a:t>
            </a:r>
            <a:r>
              <a:rPr/>
              <a:t>:</a:t>
            </a:r>
          </a:p>
          <a:p>
            <a:pPr lvl="1"/>
            <a:r>
              <a:rPr/>
              <a:t>It represents the physical part of the system.</a:t>
            </a:r>
          </a:p>
        </p:txBody>
      </p:sp>
      <p:pic>
        <p:nvPicPr>
          <p:cNvPr descr="fig:  assets/uml-building-blocks7.png" id="0" name="Picture 1"/>
          <p:cNvPicPr>
            <a:picLocks noGrp="1" noChangeAspect="1"/>
          </p:cNvPicPr>
          <p:nvPr/>
        </p:nvPicPr>
        <p:blipFill>
          <a:blip r:embed="rId2"/>
          <a:stretch>
            <a:fillRect/>
          </a:stretch>
        </p:blipFill>
        <p:spPr bwMode="auto">
          <a:xfrm>
            <a:off x="3568700" y="495300"/>
            <a:ext cx="5105400" cy="4889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h:400px</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Structural things</a:t>
            </a:r>
          </a:p>
          <a:p>
            <a:pPr lvl="0"/>
            <a:r>
              <a:rPr b="1"/>
              <a:t>Node</a:t>
            </a:r>
            <a:r>
              <a:rPr/>
              <a:t>:</a:t>
            </a:r>
          </a:p>
          <a:p>
            <a:pPr lvl="1"/>
            <a:r>
              <a:rPr/>
              <a:t>A physical element that exists at run time.</a:t>
            </a:r>
          </a:p>
        </p:txBody>
      </p:sp>
      <p:pic>
        <p:nvPicPr>
          <p:cNvPr descr="fig:  assets/uml-building-blocks8.png" id="0" name="Picture 1"/>
          <p:cNvPicPr>
            <a:picLocks noGrp="1" noChangeAspect="1"/>
          </p:cNvPicPr>
          <p:nvPr/>
        </p:nvPicPr>
        <p:blipFill>
          <a:blip r:embed="rId2"/>
          <a:stretch>
            <a:fillRect/>
          </a:stretch>
        </p:blipFill>
        <p:spPr bwMode="auto">
          <a:xfrm>
            <a:off x="3568700" y="381000"/>
            <a:ext cx="5105400" cy="5105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h:400px</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Behavioral Things</a:t>
            </a:r>
          </a:p>
          <a:p>
            <a:pPr lvl="0"/>
            <a:r>
              <a:rPr/>
              <a:t>They are the verbs that encompass the dynamic parts of a model.</a:t>
            </a:r>
          </a:p>
          <a:p>
            <a:pPr lvl="0"/>
            <a:r>
              <a:rPr/>
              <a:t>It depicts the behavior of a system.</a:t>
            </a:r>
          </a:p>
          <a:p>
            <a:pPr lvl="0"/>
            <a:r>
              <a:rPr/>
              <a:t>They involve</a:t>
            </a:r>
          </a:p>
          <a:p>
            <a:pPr lvl="1"/>
            <a:r>
              <a:rPr/>
              <a:t>state machine,</a:t>
            </a:r>
          </a:p>
          <a:p>
            <a:pPr lvl="1"/>
            <a:r>
              <a:rPr/>
              <a:t>activity diagram,</a:t>
            </a:r>
          </a:p>
          <a:p>
            <a:pPr lvl="1"/>
            <a:r>
              <a:rPr/>
              <a:t>interaction diagram,</a:t>
            </a:r>
          </a:p>
          <a:p>
            <a:pPr lvl="1"/>
            <a:r>
              <a:rPr/>
              <a:t>grouping things,</a:t>
            </a:r>
          </a:p>
          <a:p>
            <a:pPr lvl="1"/>
            <a:r>
              <a:rPr/>
              <a:t>annotation things</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Behavioral Things</a:t>
            </a:r>
          </a:p>
          <a:p>
            <a:pPr lvl="0"/>
            <a:r>
              <a:rPr b="1"/>
              <a:t>State Machine</a:t>
            </a:r>
            <a:r>
              <a:rPr/>
              <a:t>:</a:t>
            </a:r>
          </a:p>
          <a:p>
            <a:pPr lvl="1"/>
            <a:r>
              <a:rPr/>
              <a:t>It defines a sequence of states that an entity goes through in the software development lifecycle.</a:t>
            </a:r>
          </a:p>
          <a:p>
            <a:pPr lvl="1"/>
            <a:r>
              <a:rPr/>
              <a:t>It keeps a record of several distinct states of a system component.</a:t>
            </a:r>
          </a:p>
        </p:txBody>
      </p:sp>
      <p:pic>
        <p:nvPicPr>
          <p:cNvPr descr="fig:  assets/uml-building-blocks9.png" id="0" name="Picture 1"/>
          <p:cNvPicPr>
            <a:picLocks noGrp="1" noChangeAspect="1"/>
          </p:cNvPicPr>
          <p:nvPr/>
        </p:nvPicPr>
        <p:blipFill>
          <a:blip r:embed="rId2"/>
          <a:stretch>
            <a:fillRect/>
          </a:stretch>
        </p:blipFill>
        <p:spPr bwMode="auto">
          <a:xfrm>
            <a:off x="4318000" y="266700"/>
            <a:ext cx="36195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is UML</a:t>
            </a:r>
          </a:p>
          <a:p>
            <a:pPr lvl="0"/>
            <a:r>
              <a:rPr/>
              <a:t>The UML stands for Unified modeling language, is a standardized general-purpose visual modeling language in the field of Software Engineering.</a:t>
            </a:r>
          </a:p>
          <a:p>
            <a:pPr lvl="0"/>
            <a:r>
              <a:rPr/>
              <a:t>It is used for specifying, visualizing, constructing, and documenting the primary artifacts of the software system.</a:t>
            </a:r>
          </a:p>
          <a:p>
            <a:pPr lvl="0"/>
            <a:r>
              <a:rPr/>
              <a:t>It helps in designing and characterizing, especially those software systems that incorporate the concept of Object orientation.</a:t>
            </a:r>
          </a:p>
          <a:p>
            <a:pPr lvl="0"/>
            <a:r>
              <a:rPr/>
              <a:t>It describes the working of both the software and hardware systems.</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Behavioral Things</a:t>
            </a:r>
          </a:p>
          <a:p>
            <a:pPr lvl="0"/>
            <a:r>
              <a:rPr b="1"/>
              <a:t>Activity Diagram</a:t>
            </a:r>
            <a:r>
              <a:rPr/>
              <a:t>:</a:t>
            </a:r>
          </a:p>
          <a:p>
            <a:pPr lvl="1"/>
            <a:r>
              <a:rPr/>
              <a:t>It portrays all the activities accomplished by different entities of a system.</a:t>
            </a:r>
          </a:p>
          <a:p>
            <a:pPr lvl="1"/>
            <a:r>
              <a:rPr/>
              <a:t>It is represented the same as that of a state machine diagram. It consists of an initial state, final state, a decision box, and an action notation.</a:t>
            </a:r>
          </a:p>
        </p:txBody>
      </p:sp>
      <p:pic>
        <p:nvPicPr>
          <p:cNvPr descr="fig:  assets/uml-building-blocks10.png" id="0" name="Picture 1"/>
          <p:cNvPicPr>
            <a:picLocks noGrp="1" noChangeAspect="1"/>
          </p:cNvPicPr>
          <p:nvPr/>
        </p:nvPicPr>
        <p:blipFill>
          <a:blip r:embed="rId2"/>
          <a:stretch>
            <a:fillRect/>
          </a:stretch>
        </p:blipFill>
        <p:spPr bwMode="auto">
          <a:xfrm>
            <a:off x="4267200" y="266700"/>
            <a:ext cx="37211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Behavioral Things</a:t>
            </a:r>
          </a:p>
          <a:p>
            <a:pPr lvl="0"/>
            <a:r>
              <a:rPr b="1"/>
              <a:t>Interaction Diagram</a:t>
            </a:r>
            <a:r>
              <a:rPr/>
              <a:t>:</a:t>
            </a:r>
          </a:p>
          <a:p>
            <a:pPr lvl="1"/>
            <a:r>
              <a:rPr/>
              <a:t>It is used to envision the flow of messages between several components in a system.</a:t>
            </a:r>
          </a:p>
        </p:txBody>
      </p:sp>
      <p:pic>
        <p:nvPicPr>
          <p:cNvPr descr="fig:  assets/uml-building-blocks11.png" id="0" name="Picture 1"/>
          <p:cNvPicPr>
            <a:picLocks noGrp="1" noChangeAspect="1"/>
          </p:cNvPicPr>
          <p:nvPr/>
        </p:nvPicPr>
        <p:blipFill>
          <a:blip r:embed="rId2"/>
          <a:stretch>
            <a:fillRect/>
          </a:stretch>
        </p:blipFill>
        <p:spPr bwMode="auto">
          <a:xfrm>
            <a:off x="3568700" y="368300"/>
            <a:ext cx="5105400" cy="5118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Grouping Things</a:t>
            </a:r>
          </a:p>
          <a:p>
            <a:pPr lvl="0"/>
            <a:r>
              <a:rPr/>
              <a:t>It is a method that together binds the elements of the UML model.</a:t>
            </a:r>
          </a:p>
          <a:p>
            <a:pPr lvl="0"/>
            <a:r>
              <a:rPr/>
              <a:t>In UML, the package is the only thing, which is used for grouping.</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Grouping Things</a:t>
            </a:r>
          </a:p>
          <a:p>
            <a:pPr lvl="0"/>
            <a:r>
              <a:rPr b="1"/>
              <a:t>Package</a:t>
            </a:r>
            <a:r>
              <a:rPr/>
              <a:t>: Package is the only thing that is available for grouping behavioral and structural things.</a:t>
            </a:r>
          </a:p>
        </p:txBody>
      </p:sp>
      <p:pic>
        <p:nvPicPr>
          <p:cNvPr descr="fig:  assets/uml-building-blocks12.png" id="0" name="Picture 1"/>
          <p:cNvPicPr>
            <a:picLocks noGrp="1" noChangeAspect="1"/>
          </p:cNvPicPr>
          <p:nvPr/>
        </p:nvPicPr>
        <p:blipFill>
          <a:blip r:embed="rId2"/>
          <a:stretch>
            <a:fillRect/>
          </a:stretch>
        </p:blipFill>
        <p:spPr bwMode="auto">
          <a:xfrm>
            <a:off x="3568700" y="723900"/>
            <a:ext cx="5105400" cy="4419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h:400px</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Annotation Things</a:t>
            </a:r>
          </a:p>
          <a:p>
            <a:pPr lvl="0"/>
            <a:r>
              <a:rPr/>
              <a:t>It is a mechanism that captures the remarks, descriptions, and comments of UML model elements.</a:t>
            </a:r>
          </a:p>
          <a:p>
            <a:pPr lvl="0"/>
            <a:r>
              <a:rPr/>
              <a:t>In UML, a note is the only Annotational thing.</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Annotation Things</a:t>
            </a:r>
          </a:p>
          <a:p>
            <a:pPr lvl="0"/>
            <a:r>
              <a:rPr b="1"/>
              <a:t>Note</a:t>
            </a:r>
            <a:r>
              <a:rPr/>
              <a:t>:</a:t>
            </a:r>
          </a:p>
          <a:p>
            <a:pPr lvl="1"/>
            <a:r>
              <a:rPr/>
              <a:t>It is used to attach the constraints, comments, and rules to the elements of the model.</a:t>
            </a:r>
          </a:p>
          <a:p>
            <a:pPr lvl="1"/>
            <a:r>
              <a:rPr/>
              <a:t>It is a kind of yellow sticky note.</a:t>
            </a:r>
          </a:p>
        </p:txBody>
      </p:sp>
      <p:pic>
        <p:nvPicPr>
          <p:cNvPr descr="fig:  assets/uml-building-blocks13.png" id="0" name="Picture 1"/>
          <p:cNvPicPr>
            <a:picLocks noGrp="1" noChangeAspect="1"/>
          </p:cNvPicPr>
          <p:nvPr/>
        </p:nvPicPr>
        <p:blipFill>
          <a:blip r:embed="rId2"/>
          <a:stretch>
            <a:fillRect/>
          </a:stretch>
        </p:blipFill>
        <p:spPr bwMode="auto">
          <a:xfrm>
            <a:off x="3568700" y="1219200"/>
            <a:ext cx="5105400" cy="3429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h:200px</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Relationships</a:t>
            </a:r>
          </a:p>
          <a:p>
            <a:pPr lvl="0"/>
            <a:r>
              <a:rPr/>
              <a:t>It illustrates the meaningful connections between things. It shows the association between the entities and defines the functionality of an application. There are four types of relationships</a:t>
            </a:r>
          </a:p>
          <a:p>
            <a:pPr lvl="1"/>
            <a:r>
              <a:rPr b="1"/>
              <a:t>Dependency</a:t>
            </a:r>
          </a:p>
          <a:p>
            <a:pPr lvl="1"/>
            <a:r>
              <a:rPr b="1"/>
              <a:t>Association</a:t>
            </a:r>
          </a:p>
          <a:p>
            <a:pPr lvl="1"/>
            <a:r>
              <a:rPr b="1"/>
              <a:t>Generalization</a:t>
            </a:r>
          </a:p>
          <a:p>
            <a:pPr lvl="1"/>
            <a:r>
              <a:rPr b="1"/>
              <a:t>Realization</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Relationships</a:t>
            </a:r>
          </a:p>
          <a:p>
            <a:pPr lvl="0"/>
            <a:r>
              <a:rPr b="1"/>
              <a:t>Dependency</a:t>
            </a:r>
            <a:r>
              <a:rPr/>
              <a:t>:</a:t>
            </a:r>
          </a:p>
          <a:p>
            <a:pPr lvl="1"/>
            <a:r>
              <a:rPr/>
              <a:t>Dependency is a kind of relationship in which a change in target element affects the source element, or simply we can say the source element is dependent on the target element.</a:t>
            </a:r>
          </a:p>
          <a:p>
            <a:pPr lvl="1"/>
            <a:r>
              <a:rPr/>
              <a:t>It is one of the most important notations in UML. It depicts the dependency from one entity to another.</a:t>
            </a:r>
          </a:p>
          <a:p>
            <a:pPr lvl="1"/>
            <a:r>
              <a:rPr/>
              <a:t>It is denoted by a dotted line followed by an arrow at one side as shown below,</a:t>
            </a:r>
          </a:p>
          <a:p>
            <a:pPr lvl="1" indent="0" marL="457200">
              <a:buNone/>
            </a:pPr>
            <a:r>
              <a:rPr/>
              <a:t>bg right:30% h:50px</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Relationships</a:t>
            </a:r>
          </a:p>
          <a:p>
            <a:pPr lvl="0"/>
            <a:r>
              <a:rPr b="1"/>
              <a:t>Association</a:t>
            </a:r>
            <a:r>
              <a:rPr/>
              <a:t>:</a:t>
            </a:r>
          </a:p>
          <a:p>
            <a:pPr lvl="1"/>
            <a:r>
              <a:rPr/>
              <a:t>A set of links that associates the entities to the UML model.</a:t>
            </a:r>
          </a:p>
          <a:p>
            <a:pPr lvl="1"/>
            <a:r>
              <a:rPr/>
              <a:t>It tells how many elements are actually taking part in forming that relationship.</a:t>
            </a:r>
          </a:p>
          <a:p>
            <a:pPr lvl="1"/>
            <a:r>
              <a:rPr/>
              <a:t>It is denoted by a dotted line with arrowheads on both sides to describe the relationship with the element on both sides.</a:t>
            </a:r>
          </a:p>
          <a:p>
            <a:pPr lvl="1" indent="0" marL="457200">
              <a:buNone/>
            </a:pPr>
            <a:r>
              <a:rPr/>
              <a:t>bg right:30% h:40px</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Relationships</a:t>
            </a:r>
          </a:p>
          <a:p>
            <a:pPr lvl="0"/>
            <a:r>
              <a:rPr b="1"/>
              <a:t>Generalization</a:t>
            </a:r>
            <a:r>
              <a:rPr/>
              <a:t>:</a:t>
            </a:r>
          </a:p>
          <a:p>
            <a:pPr lvl="1"/>
            <a:r>
              <a:rPr/>
              <a:t>It portrays the relationship between a general thing (a parent class or superclass) and a specific kind of that thing (a child class or subclass).</a:t>
            </a:r>
          </a:p>
          <a:p>
            <a:pPr lvl="1"/>
            <a:r>
              <a:rPr/>
              <a:t>It is used to describe the concept of inheritance.</a:t>
            </a:r>
          </a:p>
          <a:p>
            <a:pPr lvl="1"/>
            <a:r>
              <a:rPr/>
              <a:t>It is denoted by a straight line followed by an empty arrowhead at one side.</a:t>
            </a:r>
          </a:p>
          <a:p>
            <a:pPr lvl="1" indent="0" marL="457200">
              <a:buNone/>
            </a:pPr>
            <a:r>
              <a:rPr/>
              <a:t>bg right:30% h:70px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CE204 Object-Oriented Programming</dc:title>
  <dc:creator>Author: Asst. Prof. Dr. Uğur CORUH</dc:creator>
  <cp:keywords/>
  <dcterms:created xsi:type="dcterms:W3CDTF">2022-03-10T00:39:20Z</dcterms:created>
  <dcterms:modified xsi:type="dcterms:W3CDTF">2022-03-10T00:39:20Z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Week-4</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CE204 Object-Oriented Programming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UML-Unified Modelling Language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