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2021-2022-spring-ce204-object-oriented-programming-comp-eng.docx" TargetMode="External" /><Relationship Id="rId6" Type="http://schemas.openxmlformats.org/officeDocument/2006/relationships/hyperlink" Target="2021-2022-spring-ce204-object-oriented-programming-comp-eng.pd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 Syllabus</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Design applications using OO techniques</a:t>
            </a:r>
          </a:p>
          <a:p>
            <a:pPr lvl="0"/>
            <a:r>
              <a:rPr/>
              <a:t>Use the unified software development process to manage software development</a:t>
            </a:r>
          </a:p>
          <a:p>
            <a:pPr lvl="0"/>
            <a:r>
              <a:rPr/>
              <a:t>Use UML for the notation diagrams of applications</a:t>
            </a:r>
          </a:p>
          <a:p>
            <a:pPr lvl="0"/>
            <a:r>
              <a:rPr/>
              <a:t>Apply useful design and architecture patterns for software development.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
        <p:nvSpPr>
          <p:cNvPr id="3" name="Content Placeholder 2"/>
          <p:cNvSpPr>
            <a:spLocks noGrp="1"/>
          </p:cNvSpPr>
          <p:nvPr>
            <p:ph idx="1"/>
          </p:nvPr>
        </p:nvSpPr>
        <p:spPr/>
        <p:txBody>
          <a:bodyPr/>
          <a:lstStyle/>
          <a:p>
            <a:pPr lvl="0"/>
            <a:r>
              <a:rPr/>
              <a:t>Object-oriented concepts</a:t>
            </a:r>
          </a:p>
          <a:p>
            <a:pPr lvl="0"/>
            <a:r>
              <a:rPr/>
              <a:t>Unified object-oriented analysis and design process</a:t>
            </a:r>
          </a:p>
          <a:p>
            <a:pPr lvl="0"/>
            <a:r>
              <a:rPr/>
              <a:t>Unified Model Language</a:t>
            </a:r>
          </a:p>
          <a:p>
            <a:pPr lvl="0"/>
            <a:r>
              <a:rPr/>
              <a:t>Use case analysis</a:t>
            </a:r>
          </a:p>
          <a:p>
            <a:pPr lvl="0"/>
            <a:r>
              <a:rPr/>
              <a:t>Object structure and behavior analysis</a:t>
            </a:r>
          </a:p>
          <a:p>
            <a:pPr lvl="0"/>
            <a:r>
              <a:rPr/>
              <a:t>System design</a:t>
            </a:r>
          </a:p>
          <a:p>
            <a:pPr lvl="0"/>
            <a:r>
              <a:rPr/>
              <a:t>Application architecture and design patterns</a:t>
            </a:r>
          </a:p>
          <a:p>
            <a:pPr lvl="0"/>
            <a:r>
              <a:rPr/>
              <a:t>Java implementation of object-oriented design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a:p>
            <a:pPr lvl="0"/>
            <a:r>
              <a:rPr i="1"/>
              <a:t>Timothy C. Lethbridge and Robert Laganière, Object-Oriented Software Engineering: Practical Software Development using UML and Java, McGraw Hill</a:t>
            </a:r>
          </a:p>
          <a:p>
            <a:pPr lvl="0"/>
            <a:r>
              <a:rPr i="1"/>
              <a:t>Walter Savitch, Absolute C++, Addison-Wesley Longman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Intro to Java Programming, Comprehensive Version (10th Edition) 10th Edition by Y. Daniel Liang</a:t>
            </a:r>
          </a:p>
          <a:p>
            <a:pPr lvl="0"/>
            <a:r>
              <a:rPr i="1"/>
              <a:t>Harvey M. Deitel and Paul J. Deitel. 2001. Java How to Program (4th. ed.). Prentice Hall PTR, USA.</a:t>
            </a:r>
          </a:p>
          <a:p>
            <a:pPr lvl="0"/>
            <a:r>
              <a:rPr i="1"/>
              <a:t>Paul Deitel and Harvey Deitel. 2016. Visual C# How to Program (6th. ed.). Pearson.</a:t>
            </a:r>
          </a:p>
          <a:p>
            <a:pPr lvl="0"/>
            <a:r>
              <a:rPr i="1"/>
              <a:t>Additional Books TBD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In unexpected situations course will be planned for online for disaster scenarios. Students are expected to be in the university if face-to-face method selected.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Overdue assignments will not be accepted. Unexpected situations must be reported to the instructor for late homeworks by students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and Github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to complete the course with success.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22.02.2023-24.02.2023</a:t>
                      </a:r>
                    </a:p>
                  </a:txBody>
                </a:tc>
                <a:tc>
                  <a:txBody>
                    <a:bodyPr/>
                    <a:lstStyle/>
                    <a:p>
                      <a:pPr lvl="0" indent="0" marL="0" algn="l">
                        <a:buNone/>
                      </a:pPr>
                      <a:r>
                        <a:rPr/>
                        <a:t>Course Plan and Communication Grading System, Assignments, and Exams. Software and Software Engineering Object Orientation and OOP with Java Part-I(Classes, Objects, Methods,Inheritance,Access Modifiers,This and InstanceOf Keywords)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01.03.2023-03.03.2023</a:t>
                      </a:r>
                    </a:p>
                  </a:txBody>
                </a:tc>
                <a:tc>
                  <a:txBody>
                    <a:bodyPr/>
                    <a:lstStyle/>
                    <a:p>
                      <a:pPr lvl="0" indent="0" marL="0" algn="l">
                        <a:buNone/>
                      </a:pPr>
                      <a:r>
                        <a:rPr/>
                        <a:t>OOP with Java Part-II (super keyword, final keyword, Polymorphism / Encapsulation, Method Overriding, Nested Inner Class, Static Class, Anonymous Class, Enums / Enum-Constructor / Enum-String, Abstract Class, Object Class, Forms of Inheritance, Benefits, and Costs of Inheritance, Packages, Access Protection in Packages</a:t>
                      </a:r>
                    </a:p>
                  </a:txBody>
                </a:tc>
                <a:tc>
                  <a:txBody>
                    <a:bodyPr/>
                    <a:lstStyle/>
                    <a:p>
                      <a:pPr lvl="0" indent="0" marL="0" algn="l">
                        <a:buNone/>
                      </a:pPr>
                      <a:r>
                        <a:rPr/>
                        <a:t>TBD</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08.03.2023-10.03.2023</a:t>
                      </a:r>
                    </a:p>
                  </a:txBody>
                  <a:tcPr/>
                </a:tc>
                <a:tc>
                  <a:txBody>
                    <a:bodyPr/>
                    <a:lstStyle/>
                    <a:p>
                      <a:pPr lvl="0" indent="0" marL="0" algn="l">
                        <a:buNone/>
                      </a:pPr>
                      <a:r>
                        <a:rPr/>
                        <a:t>OOP with Java Part-III(Defining and Interface and Interface Implementation, Nested Interfaces, Variables in Interfaces, Extending Interfaces, Reflection, Wrapper Classes, Lambda Notation)</a:t>
                      </a:r>
                    </a:p>
                  </a:txBody>
                  <a:tcPr/>
                </a:tc>
                <a:tc>
                  <a:txBody>
                    <a:bodyPr/>
                    <a:lstStyle/>
                    <a:p>
                      <a:pPr lvl="0" indent="0" marL="0" algn="l">
                        <a:buNone/>
                      </a:pPr>
                      <a:r>
                        <a:rPr/>
                        <a:t>Midterm Homework-1 Will Be Sent on 08.03.2023</a:t>
                      </a:r>
                    </a:p>
                  </a:txBody>
                  <a:tcPr/>
                </a:tc>
              </a:tr>
              <a:tr h="0">
                <a:tc>
                  <a:txBody>
                    <a:bodyPr/>
                    <a:lstStyle/>
                    <a:p>
                      <a:pPr lvl="0" indent="0" marL="0" algn="l">
                        <a:buNone/>
                      </a:pPr>
                      <a:r>
                        <a:rPr/>
                        <a:t>Week 4</a:t>
                      </a:r>
                    </a:p>
                  </a:txBody>
                </a:tc>
                <a:tc>
                  <a:txBody>
                    <a:bodyPr/>
                    <a:lstStyle/>
                    <a:p>
                      <a:pPr lvl="0" indent="0" marL="0" algn="l">
                        <a:buNone/>
                      </a:pPr>
                      <a:r>
                        <a:rPr/>
                        <a:t>15.03.2023-17.03.2023</a:t>
                      </a:r>
                    </a:p>
                  </a:txBody>
                </a:tc>
                <a:tc>
                  <a:txBody>
                    <a:bodyPr/>
                    <a:lstStyle/>
                    <a:p>
                      <a:pPr lvl="0" indent="0" marL="0" algn="l">
                        <a:buNone/>
                      </a:pPr>
                      <a:r>
                        <a:rPr/>
                        <a:t>Midterm Homework-1 Controls and Review with Summary</a:t>
                      </a:r>
                    </a:p>
                  </a:txBody>
                </a:tc>
                <a:tc>
                  <a:txBody>
                    <a:bodyPr/>
                    <a:lstStyle/>
                    <a:p>
                      <a:pPr lvl="0" indent="0" marL="0" algn="l">
                        <a:buNone/>
                      </a:pPr>
                      <a:r>
                        <a:rPr/>
                        <a:t>Midterm Homework-1 Due Date 15.03.2023</a:t>
                      </a:r>
                    </a:p>
                  </a:txBody>
                </a:tc>
              </a:tr>
            </a:tbl>
          </a:graphicData>
        </a:graphic>
      </p:graphicFrame>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5</a:t>
                      </a:r>
                    </a:p>
                  </a:txBody>
                  <a:tcPr/>
                </a:tc>
                <a:tc>
                  <a:txBody>
                    <a:bodyPr/>
                    <a:lstStyle/>
                    <a:p>
                      <a:pPr lvl="0" indent="0" marL="0" algn="l">
                        <a:buNone/>
                      </a:pPr>
                      <a:r>
                        <a:rPr/>
                        <a:t>22.03.2023-24.03.2023</a:t>
                      </a:r>
                    </a:p>
                  </a:txBody>
                  <a:tcPr/>
                </a:tc>
                <a:tc>
                  <a:txBody>
                    <a:bodyPr/>
                    <a:lstStyle/>
                    <a:p>
                      <a:pPr lvl="0" indent="0" marL="0" algn="l">
                        <a:buNone/>
                      </a:pPr>
                      <a:r>
                        <a:rPr/>
                        <a:t>UML (UML tools, UML building blocks, architecture, diagrams, relationship, association, aggregation, composition comparison, association, dependency, generalization, realization, class diagram, object diagram, component diagram, deployment diagram, interaction diagram, use-case diagram, sequence diagram, collaboration diagram, state-machine diagram, activity diagram, timing diagram), Plantuml and Examples</a:t>
                      </a:r>
                    </a:p>
                  </a:txBody>
                  <a:tcPr/>
                </a:tc>
                <a:tc>
                  <a:txBody>
                    <a:bodyPr/>
                    <a:lstStyle/>
                    <a:p>
                      <a:pPr lvl="0" indent="0" marL="0" algn="l">
                        <a:buNone/>
                      </a:pPr>
                      <a:r>
                        <a:rPr/>
                        <a:t>TBD</a:t>
                      </a:r>
                    </a:p>
                  </a:txBody>
                  <a:tcPr/>
                </a:tc>
              </a:tr>
              <a:tr h="0">
                <a:tc>
                  <a:txBody>
                    <a:bodyPr/>
                    <a:lstStyle/>
                    <a:p>
                      <a:pPr lvl="0" indent="0" marL="0" algn="l">
                        <a:buNone/>
                      </a:pPr>
                      <a:r>
                        <a:rPr/>
                        <a:t>Week-6</a:t>
                      </a:r>
                    </a:p>
                  </a:txBody>
                </a:tc>
                <a:tc>
                  <a:txBody>
                    <a:bodyPr/>
                    <a:lstStyle/>
                    <a:p>
                      <a:pPr lvl="0" indent="0" marL="0" algn="l">
                        <a:buNone/>
                      </a:pPr>
                      <a:r>
                        <a:rPr/>
                        <a:t>29.03.2023-31.03.2023</a:t>
                      </a:r>
                    </a:p>
                  </a:txBody>
                </a:tc>
                <a:tc>
                  <a:txBody>
                    <a:bodyPr/>
                    <a:lstStyle/>
                    <a:p>
                      <a:pPr lvl="0" indent="0" marL="0" algn="l">
                        <a:buNone/>
                      </a:pPr>
                      <a:r>
                        <a:rPr/>
                        <a:t>UMPLE and Examples</a:t>
                      </a:r>
                    </a:p>
                  </a:txBody>
                </a:tc>
                <a:tc>
                  <a:txBody>
                    <a:bodyPr/>
                    <a:lstStyle/>
                    <a:p>
                      <a:pPr lvl="0" indent="0" marL="0" algn="l">
                        <a:buNone/>
                      </a:pPr>
                      <a:r>
                        <a:rPr/>
                        <a:t>Midterm Homework-2 Will Be Sent on 29.03.2023</a:t>
                      </a:r>
                    </a:p>
                  </a:txBody>
                </a:tc>
              </a:tr>
              <a:tr h="0">
                <a:tc>
                  <a:txBody>
                    <a:bodyPr/>
                    <a:lstStyle/>
                    <a:p>
                      <a:pPr lvl="0" indent="0" marL="0" algn="l">
                        <a:buNone/>
                      </a:pPr>
                      <a:r>
                        <a:rPr/>
                        <a:t>Week-7</a:t>
                      </a:r>
                    </a:p>
                  </a:txBody>
                </a:tc>
                <a:tc>
                  <a:txBody>
                    <a:bodyPr/>
                    <a:lstStyle/>
                    <a:p>
                      <a:pPr lvl="0" indent="0" marL="0" algn="l">
                        <a:buNone/>
                      </a:pPr>
                      <a:r>
                        <a:rPr/>
                        <a:t>05.04.2023-07.04.2023</a:t>
                      </a:r>
                    </a:p>
                  </a:txBody>
                </a:tc>
                <a:tc>
                  <a:txBody>
                    <a:bodyPr/>
                    <a:lstStyle/>
                    <a:p>
                      <a:pPr lvl="0" indent="0" marL="0" algn="l">
                        <a:buNone/>
                      </a:pPr>
                      <a:r>
                        <a:rPr/>
                        <a:t>Midterm Homework-2 Controls and Review with Summary</a:t>
                      </a:r>
                    </a:p>
                  </a:txBody>
                </a:tc>
                <a:tc>
                  <a:txBody>
                    <a:bodyPr/>
                    <a:lstStyle/>
                    <a:p>
                      <a:pPr lvl="0" indent="0" marL="0" algn="l">
                        <a:buNone/>
                      </a:pPr>
                      <a:r>
                        <a:rPr/>
                        <a:t>Midterm Homework-2 Due Date  05.04.2023</a:t>
                      </a:r>
                    </a:p>
                  </a:txBody>
                </a:tc>
              </a:tr>
              <a:tr h="0">
                <a:tc>
                  <a:txBody>
                    <a:bodyPr/>
                    <a:lstStyle/>
                    <a:p>
                      <a:pPr lvl="0" indent="0" marL="0" algn="l">
                        <a:buNone/>
                      </a:pPr>
                      <a:r>
                        <a:rPr b="1"/>
                        <a:t>Week-8</a:t>
                      </a:r>
                    </a:p>
                  </a:txBody>
                </a:tc>
                <a:tc>
                  <a:txBody>
                    <a:bodyPr/>
                    <a:lstStyle/>
                    <a:p>
                      <a:pPr lvl="0" indent="0" marL="0" algn="l">
                        <a:buNone/>
                      </a:pPr>
                      <a:r>
                        <a:rPr/>
                        <a:t>08.04.2023-16.04.2023</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19.04.2023-21.04.2022</a:t>
                      </a:r>
                    </a:p>
                  </a:txBody>
                  <a:tcPr/>
                </a:tc>
                <a:tc>
                  <a:txBody>
                    <a:bodyPr/>
                    <a:lstStyle/>
                    <a:p>
                      <a:pPr lvl="0" indent="0" marL="0" algn="l">
                        <a:buNone/>
                      </a:pPr>
                      <a:r>
                        <a:rPr/>
                        <a:t>Using Design Patterns</a:t>
                      </a:r>
                    </a:p>
                  </a:txBody>
                  <a:tcPr/>
                </a:tc>
                <a:tc>
                  <a:txBody>
                    <a:bodyPr/>
                    <a:lstStyle/>
                    <a:p>
                      <a:pPr lvl="0" indent="0" marL="0" algn="l">
                        <a:buNone/>
                      </a:pPr>
                      <a:r>
                        <a:rPr/>
                        <a:t>21.04.2022 Ramadan Holiday-1</a:t>
                      </a:r>
                    </a:p>
                  </a:txBody>
                  <a:tcPr/>
                </a:tc>
              </a:tr>
              <a:tr h="0">
                <a:tc>
                  <a:txBody>
                    <a:bodyPr/>
                    <a:lstStyle/>
                    <a:p>
                      <a:pPr lvl="0" indent="0" marL="0" algn="l">
                        <a:buNone/>
                      </a:pPr>
                      <a:r>
                        <a:rPr/>
                        <a:t>Week-10</a:t>
                      </a:r>
                    </a:p>
                  </a:txBody>
                </a:tc>
                <a:tc>
                  <a:txBody>
                    <a:bodyPr/>
                    <a:lstStyle/>
                    <a:p>
                      <a:pPr lvl="0" indent="0" marL="0" algn="l">
                        <a:buNone/>
                      </a:pPr>
                      <a:r>
                        <a:rPr/>
                        <a:t>26.04.2023-28.04.2023</a:t>
                      </a:r>
                    </a:p>
                  </a:txBody>
                </a:tc>
                <a:tc>
                  <a:txBody>
                    <a:bodyPr/>
                    <a:lstStyle/>
                    <a:p>
                      <a:pPr lvl="0" indent="0" marL="0" algn="l">
                        <a:buNone/>
                      </a:pPr>
                      <a:r>
                        <a:rPr/>
                        <a:t>Using Design Patterns</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03.05.2022-05.05.2022</a:t>
                      </a:r>
                    </a:p>
                  </a:txBody>
                </a:tc>
                <a:tc>
                  <a:txBody>
                    <a:bodyPr/>
                    <a:lstStyle/>
                    <a:p>
                      <a:pPr lvl="0" indent="0" marL="0" algn="l">
                        <a:buNone/>
                      </a:pPr>
                      <a:r>
                        <a:rPr/>
                        <a:t>Using Design Patterns</a:t>
                      </a:r>
                    </a:p>
                  </a:txBody>
                </a:tc>
                <a:tc>
                  <a:txBody>
                    <a:bodyPr/>
                    <a:lstStyle/>
                    <a:p>
                      <a:pPr lvl="0" indent="0" marL="0" algn="l">
                        <a:buNone/>
                      </a:pPr>
                      <a:r>
                        <a:rPr/>
                        <a:t>Final Homework-1 Will Be Sent on 29.03.2023</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10.05.2023-12.05.2023</a:t>
                      </a:r>
                    </a:p>
                  </a:txBody>
                  <a:tcPr/>
                </a:tc>
                <a:tc>
                  <a:txBody>
                    <a:bodyPr/>
                    <a:lstStyle/>
                    <a:p>
                      <a:pPr lvl="0" indent="0" marL="0" algn="l">
                        <a:buNone/>
                      </a:pPr>
                      <a:r>
                        <a:rPr/>
                        <a:t>Final Homework-1 Controls and Review with Summary</a:t>
                      </a:r>
                    </a:p>
                  </a:txBody>
                  <a:tcPr/>
                </a:tc>
                <a:tc>
                  <a:txBody>
                    <a:bodyPr/>
                    <a:lstStyle/>
                    <a:p>
                      <a:pPr lvl="0" indent="0" marL="0" algn="l">
                        <a:buNone/>
                      </a:pPr>
                      <a:r>
                        <a:rPr/>
                        <a:t>Final Homework-1 Due Date  10.05.2023</a:t>
                      </a:r>
                    </a:p>
                  </a:txBody>
                  <a:tcPr/>
                </a:tc>
              </a:tr>
              <a:tr h="0">
                <a:tc>
                  <a:txBody>
                    <a:bodyPr/>
                    <a:lstStyle/>
                    <a:p>
                      <a:pPr lvl="0" indent="0" marL="0" algn="l">
                        <a:buNone/>
                      </a:pPr>
                      <a:r>
                        <a:rPr/>
                        <a:t>Week-13</a:t>
                      </a:r>
                    </a:p>
                  </a:txBody>
                </a:tc>
                <a:tc>
                  <a:txBody>
                    <a:bodyPr/>
                    <a:lstStyle/>
                    <a:p>
                      <a:pPr lvl="0" indent="0" marL="0" algn="l">
                        <a:buNone/>
                      </a:pPr>
                      <a:r>
                        <a:rPr/>
                        <a:t>17.05.2023-19.05.2023</a:t>
                      </a:r>
                    </a:p>
                  </a:txBody>
                </a:tc>
                <a:tc>
                  <a:txBody>
                    <a:bodyPr/>
                    <a:lstStyle/>
                    <a:p>
                      <a:pPr lvl="0" indent="0" marL="0" algn="l">
                        <a:buNone/>
                      </a:pPr>
                      <a:r>
                        <a:rPr/>
                        <a:t>UML + UMPLE + Java Implementations</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24.05.2023-26.05.2023</a:t>
                      </a:r>
                    </a:p>
                  </a:txBody>
                </a:tc>
                <a:tc>
                  <a:txBody>
                    <a:bodyPr/>
                    <a:lstStyle/>
                    <a:p>
                      <a:pPr lvl="0" indent="0" marL="0" algn="l">
                        <a:buNone/>
                      </a:pPr>
                      <a:r>
                        <a:rPr/>
                        <a:t>SMC Remote Service Case Study and OOP ATM Case Study</a:t>
                      </a:r>
                    </a:p>
                  </a:txBody>
                </a:tc>
                <a:tc>
                  <a:txBody>
                    <a:bodyPr/>
                    <a:lstStyle/>
                    <a:p>
                      <a:pPr lvl="0" indent="0" marL="0" algn="l">
                        <a:buNone/>
                      </a:pPr>
                      <a:r>
                        <a:rPr/>
                        <a:t>Final Homework-2 Will Be Sent on 24.05.2023</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31.05.2023-02.06.2022</a:t>
                      </a:r>
                    </a:p>
                  </a:txBody>
                  <a:tcPr/>
                </a:tc>
                <a:tc>
                  <a:txBody>
                    <a:bodyPr/>
                    <a:lstStyle/>
                    <a:p>
                      <a:pPr lvl="0" indent="0" marL="0" algn="l">
                        <a:buNone/>
                      </a:pPr>
                      <a:r>
                        <a:rPr/>
                        <a:t>Final Homework-2 Controls and Review with Summary</a:t>
                      </a:r>
                    </a:p>
                  </a:txBody>
                  <a:tcPr/>
                </a:tc>
                <a:tc>
                  <a:txBody>
                    <a:bodyPr/>
                    <a:lstStyle/>
                    <a:p>
                      <a:pPr lvl="0" indent="0" marL="0" algn="l">
                        <a:buNone/>
                      </a:pPr>
                      <a:r>
                        <a:rPr/>
                        <a:t>Final Homework-2 Due Date  31.05.2023</a:t>
                      </a:r>
                    </a:p>
                  </a:txBody>
                  <a:tcPr/>
                </a:tc>
              </a:tr>
              <a:tr h="0">
                <a:tc>
                  <a:txBody>
                    <a:bodyPr/>
                    <a:lstStyle/>
                    <a:p>
                      <a:pPr lvl="0" indent="0" marL="0" algn="l">
                        <a:buNone/>
                      </a:pPr>
                      <a:r>
                        <a:rPr/>
                        <a:t>Week-16</a:t>
                      </a:r>
                    </a:p>
                  </a:txBody>
                </a:tc>
                <a:tc>
                  <a:txBody>
                    <a:bodyPr/>
                    <a:lstStyle/>
                    <a:p>
                      <a:pPr lvl="0" indent="0" marL="0" algn="l">
                        <a:buNone/>
                      </a:pPr>
                      <a:r>
                        <a:rPr/>
                        <a:t>03.06.2023-11.06.2023</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204</m:t>
                    </m:r>
                    <m:r>
                      <m:rPr>
                        <m:sty m:val="p"/>
                      </m:rPr>
                      <m:t>−</m:t>
                    </m:r>
                    <m:r>
                      <m:t>S</m:t>
                    </m:r>
                    <m:r>
                      <m:t>y</m:t>
                    </m:r>
                    <m:r>
                      <m:t>l</m:t>
                    </m:r>
                    <m:r>
                      <m:t>l</m:t>
                    </m:r>
                    <m:r>
                      <m:t>a</m:t>
                    </m:r>
                    <m:r>
                      <m:t>b</m:t>
                    </m:r>
                    <m:r>
                      <m:t>u</m:t>
                    </m:r>
                    <m:r>
                      <m:t>s</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CE204 Object-Oriented Programming</a:t>
            </a:r>
          </a:p>
          <a:p>
            <a:pPr lvl="0" indent="0" marL="0">
              <a:spcBef>
                <a:spcPts val="3000"/>
              </a:spcBef>
              <a:buNone/>
            </a:pPr>
            <a:r>
              <a:rPr b="1"/>
              <a:t>Syllabus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 (Legacy)</a:t>
            </a:r>
            <a:r>
              <a:rPr/>
              <a:t>, </a:t>
            </a:r>
            <a:r>
              <a:rPr>
                <a:hlinkClick r:id="rId6"/>
              </a:rPr>
              <a:t>PDF (Legacy)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b="1"/>
                        <a:t>F-301</a:t>
                      </a:r>
                    </a:p>
                  </a:txBody>
                </a:tc>
              </a:tr>
              <a:tr h="0">
                <a:tc>
                  <a:txBody>
                    <a:bodyPr/>
                    <a:lstStyle/>
                    <a:p>
                      <a:pPr lvl="0" indent="0" marL="0">
                        <a:buNone/>
                      </a:pPr>
                      <a:r>
                        <a:rPr b="1"/>
                        <a:t>Google Classroom Code</a:t>
                      </a:r>
                    </a:p>
                  </a:txBody>
                </a:tc>
                <a:tc>
                  <a:txBody>
                    <a:bodyPr/>
                    <a:lstStyle/>
                    <a:p>
                      <a:pPr lvl="0" indent="0" marL="0">
                        <a:buNone/>
                      </a:pPr>
                      <a:r>
                        <a:rPr b="1"/>
                        <a:t>opsqbur</a:t>
                      </a:r>
                    </a:p>
                  </a:txBody>
                </a:tc>
              </a:tr>
              <a:tr h="0">
                <a:tc>
                  <a:txBody>
                    <a:bodyPr/>
                    <a:lstStyle/>
                    <a:p>
                      <a:pPr lvl="0" indent="0" marL="0">
                        <a:buNone/>
                      </a:pPr>
                      <a:r>
                        <a:rPr b="1"/>
                        <a:t>Microsoft Teams Code</a:t>
                      </a:r>
                    </a:p>
                  </a:txBody>
                </a:tc>
                <a:tc>
                  <a:txBody>
                    <a:bodyPr/>
                    <a:lstStyle/>
                    <a:p>
                      <a:pPr lvl="0" indent="0" marL="0">
                        <a:buNone/>
                      </a:pPr>
                      <a:r>
                        <a:rPr b="1"/>
                        <a:t>iqn0cia</a:t>
                      </a:r>
                    </a:p>
                  </a:txBody>
                </a:tc>
              </a:tr>
              <a:tr h="0">
                <a:tc>
                  <a:txBody>
                    <a:bodyPr/>
                    <a:lstStyle/>
                    <a:p>
                      <a:pPr lvl="0" indent="0" marL="0">
                        <a:buNone/>
                      </a:pPr>
                      <a:r>
                        <a:rPr b="1"/>
                        <a:t>Lecture Hours and Days</a:t>
                      </a:r>
                    </a:p>
                  </a:txBody>
                </a:tc>
                <a:tc>
                  <a:txBody>
                    <a:bodyPr/>
                    <a:lstStyle/>
                    <a:p>
                      <a:pPr lvl="0" indent="0" marL="0">
                        <a:buNone/>
                      </a:pPr>
                      <a:r>
                        <a:rPr/>
                        <a:t>Wednesday 13:00-16:00 (Theory) – Friday 13:00-15:00 (Lab)</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 or Online Google Meet / Microsoft Teams</a:t>
                      </a:r>
                    </a:p>
                  </a:txBody>
                  <a:tcPr/>
                </a:tc>
              </a:tr>
              <a:tr h="0">
                <a:tc>
                  <a:txBody>
                    <a:bodyPr/>
                    <a:lstStyle/>
                    <a:p>
                      <a:pPr lvl="0" indent="0" marL="0">
                        <a:buNone/>
                      </a:pPr>
                      <a:r>
                        <a:rPr b="1"/>
                        <a:t>Office Hours</a:t>
                      </a:r>
                    </a:p>
                  </a:txBody>
                </a:tc>
                <a:tc>
                  <a:txBody>
                    <a:bodyPr/>
                    <a:lstStyle/>
                    <a:p>
                      <a:pPr lvl="0" indent="0" marL="0">
                        <a:buNone/>
                      </a:pPr>
                      <a:r>
                        <a:rPr/>
                        <a:t>Meetings will be scheduled over Google Meet or Microsoft Teams with your university account and email and performed via demand emails. Please send emails with the subject starting with [CE204]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 CE100- Algorithms and Programming II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introduces advanced programming skills with a focus on object-oriented programming and design fundamentals using a high-level language such as Java. Object-oriented programming is the process of integrating software components into a large-scale software architecture. After learning the fundamentals of coding, this approach to software development is the next logical step, allowing for large-scale programs. The course focuses on understanding and applying object-oriented concepts such as classes, objects, data abstraction, methods, method overloading, inheritance, and polymorphism. The class will be built around sharing expertise and guiding students to find learning methods and practice for object-oriented programming topics. Making programming applications and projects in the courses will strengthen the learning process by putting theory into practice.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 Syllabus</dc:title>
  <dc:creator>Author: Asst. Prof. Dr. Uğur CORUH</dc:creator>
  <cp:keywords/>
  <dcterms:created xsi:type="dcterms:W3CDTF">2023-02-18T17:14:05Z</dcterms:created>
  <dcterms:modified xsi:type="dcterms:W3CDTF">2023-02-18T17:14:05Z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C204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