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1" Type="http://schemas.openxmlformats.org/officeDocument/2006/relationships/viewProps" Target="viewProps.xml" /><Relationship Id="rId40" Type="http://schemas.openxmlformats.org/officeDocument/2006/relationships/presProps" Target="presProps.xml" /><Relationship Id="rId1" Type="http://schemas.openxmlformats.org/officeDocument/2006/relationships/slideMaster" Target="slideMasters/slideMaster1.xml" /><Relationship Id="rId43" Type="http://schemas.openxmlformats.org/officeDocument/2006/relationships/tableStyles" Target="tableStyles.xml" /><Relationship Id="rId4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syllabus.en.md_doc.pdf" TargetMode="External" /><Relationship Id="rId3" Type="http://schemas.openxmlformats.org/officeDocument/2006/relationships/hyperlink" Target="syllabus.en.md_slide.pdf" TargetMode="External" /><Relationship Id="rId4" Type="http://schemas.openxmlformats.org/officeDocument/2006/relationships/hyperlink" Target="syllabus.en.md_slide.pptx" TargetMode="External" /><Relationship Id="rId5" Type="http://schemas.openxmlformats.org/officeDocument/2006/relationships/hyperlink" Target="2021-2022-spring-ce204-object-oriented-programming-comp-eng.docx" TargetMode="External" /><Relationship Id="rId6" Type="http://schemas.openxmlformats.org/officeDocument/2006/relationships/hyperlink" Target="2021-2022-spring-ce204-object-oriented-programming-comp-eng.pdf"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CE204 Object-Oriented Programming Syllabus</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Detailed Syllabus</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B.Course Learning Outcomes</a:t>
            </a:r>
          </a:p>
        </p:txBody>
      </p:sp>
      <p:sp>
        <p:nvSpPr>
          <p:cNvPr id="3" name="Content Placeholder 2"/>
          <p:cNvSpPr>
            <a:spLocks noGrp="1"/>
          </p:cNvSpPr>
          <p:nvPr>
            <p:ph idx="1"/>
          </p:nvPr>
        </p:nvSpPr>
        <p:spPr/>
        <p:txBody>
          <a:bodyPr/>
          <a:lstStyle/>
          <a:p>
            <a:pPr lvl="0" indent="0" marL="0">
              <a:buNone/>
            </a:pPr>
            <a:r>
              <a:rPr/>
              <a:t>After completing this course satisfactorily, a student will be able to:</a:t>
            </a:r>
          </a:p>
          <a:p>
            <a:pPr lvl="0"/>
            <a:r>
              <a:rPr/>
              <a:t>Design applications using OO techniques</a:t>
            </a:r>
          </a:p>
          <a:p>
            <a:pPr lvl="0"/>
            <a:r>
              <a:rPr/>
              <a:t>Use the unified software development process to manage software development</a:t>
            </a:r>
          </a:p>
          <a:p>
            <a:pPr lvl="0"/>
            <a:r>
              <a:rPr/>
              <a:t>Use UML for the notation diagrams of applications</a:t>
            </a:r>
          </a:p>
          <a:p>
            <a:pPr lvl="0"/>
            <a:r>
              <a:rPr/>
              <a:t>Apply useful design and architecture patterns for software development.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C.Course Topics</a:t>
            </a:r>
          </a:p>
        </p:txBody>
      </p:sp>
      <p:sp>
        <p:nvSpPr>
          <p:cNvPr id="3" name="Content Placeholder 2"/>
          <p:cNvSpPr>
            <a:spLocks noGrp="1"/>
          </p:cNvSpPr>
          <p:nvPr>
            <p:ph idx="1"/>
          </p:nvPr>
        </p:nvSpPr>
        <p:spPr/>
        <p:txBody>
          <a:bodyPr/>
          <a:lstStyle/>
          <a:p>
            <a:pPr lvl="0"/>
            <a:r>
              <a:rPr/>
              <a:t>Object-oriented concepts</a:t>
            </a:r>
          </a:p>
          <a:p>
            <a:pPr lvl="0"/>
            <a:r>
              <a:rPr/>
              <a:t>Unified object-oriented analysis and design process</a:t>
            </a:r>
          </a:p>
          <a:p>
            <a:pPr lvl="0"/>
            <a:r>
              <a:rPr/>
              <a:t>Unified Model Language</a:t>
            </a:r>
          </a:p>
          <a:p>
            <a:pPr lvl="0"/>
            <a:r>
              <a:rPr/>
              <a:t>Use case analysis</a:t>
            </a:r>
          </a:p>
          <a:p>
            <a:pPr lvl="0"/>
            <a:r>
              <a:rPr/>
              <a:t>Object structure and behavior analysis</a:t>
            </a:r>
          </a:p>
          <a:p>
            <a:pPr lvl="0"/>
            <a:r>
              <a:rPr/>
              <a:t>System design</a:t>
            </a:r>
          </a:p>
          <a:p>
            <a:pPr lvl="0"/>
            <a:r>
              <a:rPr/>
              <a:t>Application architecture and design patterns</a:t>
            </a:r>
          </a:p>
          <a:p>
            <a:pPr lvl="0"/>
            <a:r>
              <a:rPr/>
              <a:t>Java implementation of object-oriented design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D.Textbooks and Required Hardware or Equipment</a:t>
            </a:r>
          </a:p>
        </p:txBody>
      </p:sp>
      <p:sp>
        <p:nvSpPr>
          <p:cNvPr id="3" name="Content Placeholder 2"/>
          <p:cNvSpPr>
            <a:spLocks noGrp="1"/>
          </p:cNvSpPr>
          <p:nvPr>
            <p:ph idx="1"/>
          </p:nvPr>
        </p:nvSpPr>
        <p:spPr/>
        <p:txBody>
          <a:bodyPr/>
          <a:lstStyle/>
          <a:p>
            <a:pPr lvl="0" indent="0" marL="0">
              <a:buNone/>
            </a:pPr>
            <a:r>
              <a:rPr/>
              <a:t>This course does not require a coursebook. If necessary, you can use the following books and open-source online resources.</a:t>
            </a:r>
          </a:p>
          <a:p>
            <a:pPr lvl="0"/>
            <a:r>
              <a:rPr i="1"/>
              <a:t>Timothy C. Lethbridge and Robert Laganière, Object-Oriented Software Engineering: Practical Software Development using UML and Java, McGraw Hill</a:t>
            </a:r>
          </a:p>
          <a:p>
            <a:pPr lvl="0"/>
            <a:r>
              <a:rPr i="1"/>
              <a:t>Walter Savitch, Absolute C++, Addison-Wesley Longman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Intro to Java Programming, Comprehensive Version (10th Edition) 10th Edition by Y. Daniel Liang</a:t>
            </a:r>
          </a:p>
          <a:p>
            <a:pPr lvl="0"/>
            <a:r>
              <a:rPr i="1"/>
              <a:t>Harvey M. Deitel and Paul J. Deitel. 2001. Java How to Program (4th. ed.). Prentice Hall PTR, USA.</a:t>
            </a:r>
          </a:p>
          <a:p>
            <a:pPr lvl="0"/>
            <a:r>
              <a:rPr i="1"/>
              <a:t>Paul Deitel and Harvey Deitel. 2016. Visual C# How to Program (6th. ed.). Pearson.</a:t>
            </a:r>
          </a:p>
          <a:p>
            <a:pPr lvl="0"/>
            <a:r>
              <a:rPr i="1"/>
              <a:t>Additional Books TBD</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During this course, you should have a laptop for programming practices. You will have your development environment, and you will use this for examination and assignments also classroom practices. </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E.Grading System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Midterm and Final grades will be calculated with the weighted average of the project or homework-based examinations. Midterm grades will be calculated between term beginning to the midterm week, and Final grades will be calculated between Midterm and Final week homeworks or projects as follow</a:t>
                </a:r>
              </a:p>
              <a:p>
                <a:pPr lvl="0" indent="0" marL="0">
                  <a:buNone/>
                </a:pPr>
                <a14:m>
                  <m:oMathPara xmlns:m="http://schemas.openxmlformats.org/officeDocument/2006/math">
                    <m:oMathParaPr>
                      <m:jc m:val="center"/>
                    </m:oMathParaPr>
                    <m:oMath>
                      <m:sSub>
                        <m:e>
                          <m:r>
                            <m:t>a</m:t>
                          </m:r>
                        </m:e>
                        <m:sub>
                          <m:r>
                            <m:t>n</m:t>
                          </m:r>
                        </m:sub>
                      </m:sSub>
                      <m:r>
                        <m:rPr>
                          <m:sty m:val="p"/>
                        </m:rPr>
                        <m:t>=</m:t>
                      </m:r>
                      <m:r>
                        <m:rPr>
                          <m:nor/>
                          <m:sty m:val="p"/>
                        </m:rPr>
                        <m:t>Homework or Project Weight</m:t>
                      </m:r>
                    </m:oMath>
                  </m:oMathPara>
                </a14:m>
              </a:p>
              <a:p>
                <a:pPr lvl="0" indent="0" marL="0">
                  <a:buNone/>
                </a:pPr>
                <a14:m>
                  <m:oMathPara xmlns:m="http://schemas.openxmlformats.org/officeDocument/2006/math">
                    <m:oMathParaPr>
                      <m:jc m:val="center"/>
                    </m:oMathParaPr>
                    <m:oMath>
                      <m:r>
                        <m:t>H</m:t>
                      </m:r>
                      <m:sSub>
                        <m:e>
                          <m:r>
                            <m:t>W</m:t>
                          </m:r>
                        </m:e>
                        <m:sub>
                          <m:r>
                            <m:t>n</m:t>
                          </m:r>
                        </m:sub>
                      </m:sSub>
                      <m:r>
                        <m:rPr>
                          <m:sty m:val="p"/>
                        </m:rPr>
                        <m:t>=</m:t>
                      </m:r>
                      <m:r>
                        <m:rPr>
                          <m:nor/>
                          <m:sty m:val="p"/>
                        </m:rPr>
                        <m:t>Homework or Project Points</m:t>
                      </m:r>
                    </m:oMath>
                  </m:oMathPara>
                </a14:m>
              </a:p>
              <a:p>
                <a:pPr lvl="0" indent="0" marL="0">
                  <a:buNone/>
                </a:pPr>
                <a14:m>
                  <m:oMathPara xmlns:m="http://schemas.openxmlformats.org/officeDocument/2006/math">
                    <m:oMathParaPr>
                      <m:jc m:val="center"/>
                    </m:oMathParaPr>
                    <m:oMath>
                      <m:r>
                        <m:t>n</m:t>
                      </m:r>
                      <m:r>
                        <m:rPr>
                          <m:sty m:val="p"/>
                        </m:rPr>
                        <m:t>=</m:t>
                      </m:r>
                      <m:r>
                        <m:rPr>
                          <m:nor/>
                          <m:sty m:val="p"/>
                        </m:rPr>
                        <m:t>Number of Homework or Project</m:t>
                      </m:r>
                    </m:oMath>
                  </m:oMathPara>
                </a14:m>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14:m>
                  <m:oMathPara xmlns:m="http://schemas.openxmlformats.org/officeDocument/2006/math">
                    <m:oMathParaPr>
                      <m:jc m:val="center"/>
                    </m:oMathParaPr>
                    <m:oMath>
                      <m:r>
                        <m:t>G</m:t>
                      </m:r>
                      <m:r>
                        <m:t>r</m:t>
                      </m:r>
                      <m:r>
                        <m:t>a</m:t>
                      </m:r>
                      <m:r>
                        <m:t>d</m:t>
                      </m:r>
                      <m:r>
                        <m:t>e</m:t>
                      </m:r>
                      <m:r>
                        <m:rPr>
                          <m:sty m:val="p"/>
                        </m:rPr>
                        <m:t>=</m:t>
                      </m:r>
                      <m:d>
                        <m:dPr>
                          <m:begChr m:val="("/>
                          <m:endChr m:val=")"/>
                          <m:sepChr m:val=""/>
                          <m:grow/>
                        </m:dPr>
                        <m:e>
                          <m:sSub>
                            <m:e>
                              <m:r>
                                <m:t>a</m:t>
                              </m:r>
                            </m:e>
                            <m:sub>
                              <m:r>
                                <m:t>1</m:t>
                              </m:r>
                            </m:sub>
                          </m:sSub>
                          <m:r>
                            <m:t>H</m:t>
                          </m:r>
                          <m:sSub>
                            <m:e>
                              <m:r>
                                <m:t>W</m:t>
                              </m:r>
                            </m:e>
                            <m:sub>
                              <m:r>
                                <m:t>1</m:t>
                              </m:r>
                            </m:sub>
                          </m:sSub>
                          <m:r>
                            <m:rPr>
                              <m:sty m:val="p"/>
                            </m:rPr>
                            <m:t>+</m:t>
                          </m:r>
                          <m:sSub>
                            <m:e>
                              <m:r>
                                <m:t>a</m:t>
                              </m:r>
                            </m:e>
                            <m:sub>
                              <m:r>
                                <m:t>2</m:t>
                              </m:r>
                            </m:sub>
                          </m:sSub>
                          <m:r>
                            <m:t>H</m:t>
                          </m:r>
                          <m:sSub>
                            <m:e>
                              <m:r>
                                <m:t>W</m:t>
                              </m:r>
                            </m:e>
                            <m:sub>
                              <m:r>
                                <m:t>2</m:t>
                              </m:r>
                            </m:sub>
                          </m:sSub>
                          <m:r>
                            <m:rPr>
                              <m:sty m:val="p"/>
                            </m:rPr>
                            <m:t>+</m:t>
                          </m:r>
                          <m:r>
                            <m:rPr>
                              <m:sty m:val="p"/>
                            </m:rPr>
                            <m:t>.</m:t>
                          </m:r>
                          <m:r>
                            <m:rPr>
                              <m:sty m:val="p"/>
                            </m:rPr>
                            <m:t>.</m:t>
                          </m:r>
                          <m:r>
                            <m:rPr>
                              <m:sty m:val="p"/>
                            </m:rPr>
                            <m:t>.</m:t>
                          </m:r>
                          <m:r>
                            <m:rPr>
                              <m:sty m:val="p"/>
                            </m:rPr>
                            <m:t>+</m:t>
                          </m:r>
                          <m:sSub>
                            <m:e>
                              <m:r>
                                <m:t>a</m:t>
                              </m:r>
                            </m:e>
                            <m:sub>
                              <m:r>
                                <m:t>n</m:t>
                              </m:r>
                            </m:sub>
                          </m:sSub>
                          <m:r>
                            <m:t>H</m:t>
                          </m:r>
                          <m:sSub>
                            <m:e>
                              <m:r>
                                <m:t>W</m:t>
                              </m:r>
                            </m:e>
                            <m:sub>
                              <m:r>
                                <m:t>n</m:t>
                              </m:r>
                            </m:sub>
                          </m:sSub>
                        </m:e>
                      </m:d>
                      <m:r>
                        <m:rPr>
                          <m:sty m:val="p"/>
                        </m:rPr>
                        <m:t>/</m:t>
                      </m:r>
                      <m:r>
                        <m:t>n</m:t>
                      </m:r>
                    </m:oMath>
                  </m:oMathPara>
                </a14:m>
              </a:p>
            </p:txBody>
          </p:sp>
        </mc:Choice>
      </mc:AlternateContent>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Homework</a:t>
                      </a:r>
                    </a:p>
                  </a:txBody>
                  <a:tcPr/>
                </a:tc>
                <a:tc>
                  <a:txBody>
                    <a:bodyPr/>
                    <a:lstStyle/>
                    <a:p>
                      <a:pPr lvl="0" indent="0" marL="0">
                        <a:buNone/>
                      </a:pPr>
                      <a:r>
                        <a:rPr/>
                        <a:t>Weight</a:t>
                      </a:r>
                    </a:p>
                  </a:txBody>
                  <a:tcPr/>
                </a:tc>
              </a:tr>
              <a:tr h="0">
                <a:tc>
                  <a:txBody>
                    <a:bodyPr/>
                    <a:lstStyle/>
                    <a:p>
                      <a:pPr lvl="0" indent="0" marL="0">
                        <a:buNone/>
                      </a:pPr>
                      <a:r>
                        <a:rPr/>
                        <a:t>Midterm</a:t>
                      </a:r>
                    </a:p>
                  </a:txBody>
                </a:tc>
                <a:tc>
                  <a:txBody>
                    <a:bodyPr/>
                    <a:lstStyle/>
                    <a:p>
                      <a:pPr lvl="0" indent="0" marL="0">
                        <a:buNone/>
                      </a:pPr>
                      <a:r>
                        <a:rPr/>
                        <a:t>%40</a:t>
                      </a:r>
                    </a:p>
                  </a:txBody>
                </a:tc>
              </a:tr>
              <a:tr h="0">
                <a:tc>
                  <a:txBody>
                    <a:bodyPr/>
                    <a:lstStyle/>
                    <a:p>
                      <a:pPr lvl="0" indent="0" marL="0">
                        <a:buNone/>
                      </a:pPr>
                      <a:r>
                        <a:rPr/>
                        <a:t>Final</a:t>
                      </a:r>
                    </a:p>
                  </a:txBody>
                </a:tc>
                <a:tc>
                  <a:txBody>
                    <a:bodyPr/>
                    <a:lstStyle/>
                    <a:p>
                      <a:pPr lvl="0" indent="0" marL="0">
                        <a:buNone/>
                      </a:pPr>
                      <a:r>
                        <a:rPr/>
                        <a:t>%60</a:t>
                      </a:r>
                    </a:p>
                  </a:txBody>
                </a:tc>
              </a:tr>
            </a:tbl>
          </a:graphicData>
        </a:graphic>
      </p:graphicFrame>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rPr>
                          <m:nor/>
                          <m:sty m:val="p"/>
                        </m:rPr>
                        <m:t>Passing Grade</m:t>
                      </m:r>
                      <m:r>
                        <m:rPr>
                          <m:sty m:val="p"/>
                        </m:rPr>
                        <m:t>=</m:t>
                      </m:r>
                      <m:d>
                        <m:dPr>
                          <m:begChr m:val="("/>
                          <m:endChr m:val=")"/>
                          <m:sepChr m:val=""/>
                          <m:grow/>
                        </m:dPr>
                        <m:e>
                          <m:r>
                            <m:t>40</m:t>
                          </m:r>
                          <m:r>
                            <m:rPr>
                              <m:sty m:val="p"/>
                            </m:rPr>
                            <m:t>*</m:t>
                          </m:r>
                          <m:r>
                            <m:t>M</m:t>
                          </m:r>
                          <m:r>
                            <m:t>i</m:t>
                          </m:r>
                          <m:r>
                            <m:t>d</m:t>
                          </m:r>
                          <m:r>
                            <m:t>t</m:t>
                          </m:r>
                          <m:r>
                            <m:t>e</m:t>
                          </m:r>
                          <m:r>
                            <m:t>r</m:t>
                          </m:r>
                          <m:sSub>
                            <m:e>
                              <m:r>
                                <m:t>m</m:t>
                              </m:r>
                            </m:e>
                            <m:sub>
                              <m:r>
                                <m:t>G</m:t>
                              </m:r>
                              <m:r>
                                <m:t>r</m:t>
                              </m:r>
                              <m:r>
                                <m:t>a</m:t>
                              </m:r>
                              <m:r>
                                <m:t>d</m:t>
                              </m:r>
                              <m:r>
                                <m:t>e</m:t>
                              </m:r>
                            </m:sub>
                          </m:sSub>
                          <m:r>
                            <m:rPr>
                              <m:sty m:val="p"/>
                            </m:rPr>
                            <m:t>+</m:t>
                          </m:r>
                          <m:r>
                            <m:t>60</m:t>
                          </m:r>
                          <m:r>
                            <m:rPr>
                              <m:sty m:val="p"/>
                            </m:rPr>
                            <m:t>*</m:t>
                          </m:r>
                          <m:r>
                            <m:t>F</m:t>
                          </m:r>
                          <m:r>
                            <m:t>i</m:t>
                          </m:r>
                          <m:r>
                            <m:t>n</m:t>
                          </m:r>
                          <m:r>
                            <m:t>a</m:t>
                          </m:r>
                          <m:sSub>
                            <m:e>
                              <m:r>
                                <m:t>l</m:t>
                              </m:r>
                            </m:e>
                            <m:sub>
                              <m:r>
                                <m:t>G</m:t>
                              </m:r>
                              <m:r>
                                <m:t>r</m:t>
                              </m:r>
                              <m:r>
                                <m:t>a</m:t>
                              </m:r>
                              <m:r>
                                <m:t>d</m:t>
                              </m:r>
                              <m:r>
                                <m:t>e</m:t>
                              </m:r>
                            </m:sub>
                          </m:sSub>
                        </m:e>
                      </m:d>
                      <m:r>
                        <m:rPr>
                          <m:sty m:val="p"/>
                        </m:rPr>
                        <m:t>/</m:t>
                      </m:r>
                      <m:r>
                        <m:t>100</m:t>
                      </m:r>
                    </m:oMath>
                  </m:oMathPara>
                </a14:m>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 Instructional Strategies and Methods</a:t>
            </a:r>
          </a:p>
        </p:txBody>
      </p:sp>
      <p:sp>
        <p:nvSpPr>
          <p:cNvPr id="3" name="Content Placeholder 2"/>
          <p:cNvSpPr>
            <a:spLocks noGrp="1"/>
          </p:cNvSpPr>
          <p:nvPr>
            <p:ph idx="1"/>
          </p:nvPr>
        </p:nvSpPr>
        <p:spPr/>
        <p:txBody>
          <a:bodyPr/>
          <a:lstStyle/>
          <a:p>
            <a:pPr lvl="0" indent="0" marL="0">
              <a:buNone/>
            </a:pPr>
            <a:r>
              <a:rPr/>
              <a:t>The basic teaching method of this course will be planned to be face-to-face in the classroom, and support resources, home works, and announcements will be shared over google classroom. In unexpected situations course will be planned for online for disaster scenarios. Students are expected to be in the university if face-to-face method selected. This responsibility is very important to complete this course with success. If pandemic situation changes and distance education is required during this course, this course will be done using synchronous and asynchronous distance education methods. In this scenario, students are expected to be in the online platform, zoom, or meet at the time specified in the course schedule. Attendance will be taken.</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 Late Homework</a:t>
            </a:r>
          </a:p>
        </p:txBody>
      </p:sp>
      <p:sp>
        <p:nvSpPr>
          <p:cNvPr id="3" name="Content Placeholder 2"/>
          <p:cNvSpPr>
            <a:spLocks noGrp="1"/>
          </p:cNvSpPr>
          <p:nvPr>
            <p:ph idx="1"/>
          </p:nvPr>
        </p:nvSpPr>
        <p:spPr/>
        <p:txBody>
          <a:bodyPr/>
          <a:lstStyle/>
          <a:p>
            <a:pPr lvl="0" indent="0" marL="0">
              <a:buNone/>
            </a:pPr>
            <a:r>
              <a:rPr/>
              <a:t>Throughout the semester, assignments must be submitted as specified by the announced deadline. Overdue assignments will not be accepted. Unexpected situations must be reported to the instructor for late homeworks by students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Recep Tayyip Erdogan University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 Course Platform and Communication</a:t>
            </a:r>
          </a:p>
        </p:txBody>
      </p:sp>
      <p:sp>
        <p:nvSpPr>
          <p:cNvPr id="3" name="Content Placeholder 2"/>
          <p:cNvSpPr>
            <a:spLocks noGrp="1"/>
          </p:cNvSpPr>
          <p:nvPr>
            <p:ph idx="1"/>
          </p:nvPr>
        </p:nvSpPr>
        <p:spPr/>
        <p:txBody>
          <a:bodyPr/>
          <a:lstStyle/>
          <a:p>
            <a:pPr lvl="0" indent="0" marL="0">
              <a:buNone/>
            </a:pPr>
            <a:r>
              <a:rPr/>
              <a:t>Google Classroom and Github will be used as a course learning management system. All electronic resources and announcements about the course will be shared on this platform. It is very important to check the course page daily, access the necessary resources and announcements, and communicate with the instructor to complete the course with success.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 Academic Integrity, Plagiarism &amp; Cheating</a:t>
            </a:r>
          </a:p>
        </p:txBody>
      </p:sp>
      <p:sp>
        <p:nvSpPr>
          <p:cNvPr id="3" name="Content Placeholder 2"/>
          <p:cNvSpPr>
            <a:spLocks noGrp="1"/>
          </p:cNvSpPr>
          <p:nvPr>
            <p:ph idx="1"/>
          </p:nvPr>
        </p:nvSpPr>
        <p:spPr/>
        <p:txBody>
          <a:bodyPr/>
          <a:lstStyle/>
          <a:p>
            <a:pPr lvl="0" indent="0" marL="0">
              <a:buNone/>
            </a:pPr>
            <a:r>
              <a:rPr/>
              <a:t>Academic Integrity is one of the most important principles of RTEÜ University. Anyone who breaches the principles of academic honesty is severely punished.</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It is natural to interact with classmates and others t.”study together”. It may also be the case where a student asks to help from someone else, paid or unpaid, better understand a difficult topic or a whole course. However, what is the borderline between “studying together” or “taking private lessons” and “academic dishonesty”? When is it plagiarism, when is it cheating?</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It is obvious that looking at another student’s paper or any source other than what is allowed during the exam is cheating and will be punished. However, it is known that many students come to university with very little experience concerning what is acceptable and what counts as “copying,”” especially for assignments.</a:t>
            </a:r>
          </a:p>
          <a:p>
            <a:pPr lvl="0" indent="0" marL="0">
              <a:buNone/>
            </a:pPr>
            <a:r>
              <a:rPr/>
              <a:t>The following are attempted as guidelines for the Faculty of Engineering and Architecture students to highlight the philosophy of academic honesty for assignments for which the student will be graded. Should a situation arise which is not described below, the student is advised to ask the instructor or assistant of the course whether what they intend to do would remain within the framework of academic honesty or not.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 What is acceptable when preparing an assignment?</a:t>
            </a:r>
          </a:p>
          <a:p>
            <a:pPr lvl="0"/>
            <a:r>
              <a:rPr/>
              <a:t>Communicating with classmates about the assignment to understand it better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Putting ideas, quotes, paragraphs, small pieces of code (snippets) that you find online or elsewhere into your assignment, provided that</a:t>
            </a:r>
          </a:p>
          <a:p>
            <a:pPr lvl="1"/>
            <a:r>
              <a:rPr/>
              <a:t>these are not themselves the whole solution to the assignment,</a:t>
            </a:r>
          </a:p>
          <a:p>
            <a:pPr lvl="1"/>
            <a:r>
              <a:rPr/>
              <a:t>you cite the origins of these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Asking sources for help in guiding you for the English language content of your assignment.</a:t>
            </a:r>
          </a:p>
          <a:p>
            <a:pPr lvl="0"/>
            <a:r>
              <a:rPr/>
              <a:t>Sharing small pieces of your assignment in the classroom to create a class discussion on some controversial topics.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Turning to the web or elsewhere for instructions, references, and solutions to technical difficulties, but not for direct answers to the assignment</a:t>
            </a:r>
          </a:p>
          <a:p>
            <a:pPr lvl="0"/>
            <a:r>
              <a:rPr/>
              <a:t>Discuss solutions to assignments with others using diagrams or summarized statements but not actual text or code.</a:t>
            </a:r>
          </a:p>
          <a:p>
            <a:pPr lvl="0"/>
            <a:r>
              <a:rPr/>
              <a:t>Working with (and even paying) a tutor to help you with the course, provided the tutor does not do your assignment for you.</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 What is not acceptable?</a:t>
            </a:r>
          </a:p>
          <a:p>
            <a:pPr lvl="0"/>
            <a:r>
              <a:rPr/>
              <a:t>Ask a classmate to see their solution to a problem before submitting your own.</a:t>
            </a:r>
          </a:p>
          <a:p>
            <a:pPr lvl="0"/>
            <a:r>
              <a:rPr/>
              <a:t>Failing to cite the origins of any text (or code for programming courses) that you discover outside of the course’s lessons and integrate into your work</a:t>
            </a:r>
          </a:p>
          <a:p>
            <a:pPr lvl="0"/>
            <a:r>
              <a:rPr/>
              <a:t>You are giving or showing a classmate your solution to a problem when the classmate is struggling to solve it.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 Expectations</a:t>
            </a:r>
          </a:p>
        </p:txBody>
      </p:sp>
      <p:sp>
        <p:nvSpPr>
          <p:cNvPr id="3" name="Content Placeholder 2"/>
          <p:cNvSpPr>
            <a:spLocks noGrp="1"/>
          </p:cNvSpPr>
          <p:nvPr>
            <p:ph idx="1"/>
          </p:nvPr>
        </p:nvSpPr>
        <p:spPr/>
        <p:txBody>
          <a:bodyPr/>
          <a:lstStyle/>
          <a:p>
            <a:pPr lvl="0" indent="0" marL="0">
              <a:buNone/>
            </a:pPr>
            <a:r>
              <a:rPr/>
              <a:t>You are expected to attend classes on time by completing weekly course requirements (readings and assignments) during the semester. The main communication channel between the instructor and the students email emailed. Please send your questions to the instructor’s email address about the course via the email address provided to you by the university. </a:t>
            </a:r>
            <a:r>
              <a:rPr b="1" i="1"/>
              <a:t>Ensure that you include the course name in the subject field of your message and your name in the text field</a:t>
            </a:r>
            <a:r>
              <a:rPr/>
              <a:t>. In addition, the instructor will contact you via email if necessary. For this reason, it is very important to check your email address every day for healthy communication.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Faculty of Engineering and Architecture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 Lecture Content and Syllabus Updates</a:t>
            </a:r>
          </a:p>
        </p:txBody>
      </p:sp>
      <p:sp>
        <p:nvSpPr>
          <p:cNvPr id="3" name="Content Placeholder 2"/>
          <p:cNvSpPr>
            <a:spLocks noGrp="1"/>
          </p:cNvSpPr>
          <p:nvPr>
            <p:ph idx="1"/>
          </p:nvPr>
        </p:nvSpPr>
        <p:spPr/>
        <p:txBody>
          <a:bodyPr/>
          <a:lstStyle/>
          <a:p>
            <a:pPr lvl="0" indent="0" marL="0">
              <a:buNone/>
            </a:pPr>
            <a:r>
              <a:rPr/>
              <a:t>If deemed necessary, changes in the lecture content or course schedule can be made. If any changes are made in the scope of this document, the instructor will inform you about this.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Schedule Overview</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Weeks</a:t>
                      </a:r>
                    </a:p>
                  </a:txBody>
                  <a:tcPr/>
                </a:tc>
                <a:tc>
                  <a:txBody>
                    <a:bodyPr/>
                    <a:lstStyle/>
                    <a:p>
                      <a:pPr lvl="0" indent="0" marL="0" algn="l">
                        <a:buNone/>
                      </a:pPr>
                      <a:r>
                        <a:rPr/>
                        <a:t>Dates</a:t>
                      </a:r>
                    </a:p>
                  </a:txBody>
                  <a:tcPr/>
                </a:tc>
                <a:tc>
                  <a:txBody>
                    <a:bodyPr/>
                    <a:lstStyle/>
                    <a:p>
                      <a:pPr lvl="0" indent="0" marL="0" algn="l">
                        <a:buNone/>
                      </a:pPr>
                      <a:r>
                        <a:rPr/>
                        <a:t>Subjects</a:t>
                      </a:r>
                    </a:p>
                  </a:txBody>
                  <a:tcPr/>
                </a:tc>
                <a:tc>
                  <a:txBody>
                    <a:bodyPr/>
                    <a:lstStyle/>
                    <a:p>
                      <a:pPr lvl="0" indent="0" marL="0" algn="l">
                        <a:buNone/>
                      </a:pPr>
                      <a:r>
                        <a:rPr/>
                        <a:t>Other Tasks</a:t>
                      </a:r>
                    </a:p>
                  </a:txBody>
                  <a:tcPr/>
                </a:tc>
              </a:tr>
              <a:tr h="0">
                <a:tc>
                  <a:txBody>
                    <a:bodyPr/>
                    <a:lstStyle/>
                    <a:p>
                      <a:pPr lvl="0" indent="0" marL="0" algn="l">
                        <a:buNone/>
                      </a:pPr>
                      <a:r>
                        <a:rPr/>
                        <a:t>Week 1</a:t>
                      </a:r>
                    </a:p>
                  </a:txBody>
                </a:tc>
                <a:tc>
                  <a:txBody>
                    <a:bodyPr/>
                    <a:lstStyle/>
                    <a:p>
                      <a:pPr lvl="0" indent="0" marL="0" algn="l">
                        <a:buNone/>
                      </a:pPr>
                      <a:r>
                        <a:rPr/>
                        <a:t>22.02.2023-24.02.2023</a:t>
                      </a:r>
                    </a:p>
                  </a:txBody>
                </a:tc>
                <a:tc>
                  <a:txBody>
                    <a:bodyPr/>
                    <a:lstStyle/>
                    <a:p>
                      <a:pPr lvl="0" indent="0" marL="0" algn="l">
                        <a:buNone/>
                      </a:pPr>
                      <a:r>
                        <a:rPr/>
                        <a:t>Course Plan and Communication Grading System, Assignments, and Exams. Software and Software Engineering Object Orientation and OOP with Java Part-I(Classes, Objects, Methods,Inheritance,Access Modifiers,This and InstanceOf Keywords)</a:t>
                      </a:r>
                    </a:p>
                  </a:txBody>
                </a:tc>
                <a:tc>
                  <a:txBody>
                    <a:bodyPr/>
                    <a:lstStyle/>
                    <a:p>
                      <a:pPr lvl="0" indent="0" marL="0" algn="l">
                        <a:buNone/>
                      </a:pPr>
                      <a:r>
                        <a:rPr/>
                        <a:t>TBD</a:t>
                      </a:r>
                    </a:p>
                  </a:txBody>
                </a:tc>
              </a:tr>
              <a:tr h="0">
                <a:tc>
                  <a:txBody>
                    <a:bodyPr/>
                    <a:lstStyle/>
                    <a:p>
                      <a:pPr lvl="0" indent="0" marL="0" algn="l">
                        <a:buNone/>
                      </a:pPr>
                      <a:r>
                        <a:rPr/>
                        <a:t>Week 2</a:t>
                      </a:r>
                    </a:p>
                  </a:txBody>
                </a:tc>
                <a:tc>
                  <a:txBody>
                    <a:bodyPr/>
                    <a:lstStyle/>
                    <a:p>
                      <a:pPr lvl="0" indent="0" marL="0" algn="l">
                        <a:buNone/>
                      </a:pPr>
                      <a:r>
                        <a:rPr/>
                        <a:t>01.03.2023-03.03.2023</a:t>
                      </a:r>
                    </a:p>
                  </a:txBody>
                </a:tc>
                <a:tc>
                  <a:txBody>
                    <a:bodyPr/>
                    <a:lstStyle/>
                    <a:p>
                      <a:pPr lvl="0" indent="0" marL="0" algn="l">
                        <a:buNone/>
                      </a:pPr>
                      <a:r>
                        <a:rPr/>
                        <a:t>OOP with Java Part-II (super keyword, final keyword, Polymorphism / Encapsulation, Method Overriding, Nested Inner Class, Static Class, Anonymous Class, Enums / Enum-Constructor / Enum-String, Abstract Class, Object Class, Forms of Inheritance, Benefits, and Costs of Inheritance, Packages, Access Protection in Packages</a:t>
                      </a:r>
                    </a:p>
                  </a:txBody>
                </a:tc>
                <a:tc>
                  <a:txBody>
                    <a:bodyPr/>
                    <a:lstStyle/>
                    <a:p>
                      <a:pPr lvl="0" indent="0" marL="0" algn="l">
                        <a:buNone/>
                      </a:pPr>
                      <a:r>
                        <a:rPr/>
                        <a:t>TBD</a:t>
                      </a:r>
                    </a:p>
                  </a:txBody>
                </a:tc>
              </a:tr>
            </a:tbl>
          </a:graphicData>
        </a:graphic>
      </p:graphicFrame>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 3</a:t>
                      </a:r>
                    </a:p>
                  </a:txBody>
                  <a:tcPr/>
                </a:tc>
                <a:tc>
                  <a:txBody>
                    <a:bodyPr/>
                    <a:lstStyle/>
                    <a:p>
                      <a:pPr lvl="0" indent="0" marL="0" algn="l">
                        <a:buNone/>
                      </a:pPr>
                      <a:r>
                        <a:rPr/>
                        <a:t>08.03.2023-10.03.2023</a:t>
                      </a:r>
                    </a:p>
                  </a:txBody>
                  <a:tcPr/>
                </a:tc>
                <a:tc>
                  <a:txBody>
                    <a:bodyPr/>
                    <a:lstStyle/>
                    <a:p>
                      <a:pPr lvl="0" indent="0" marL="0" algn="l">
                        <a:buNone/>
                      </a:pPr>
                      <a:r>
                        <a:rPr/>
                        <a:t>OOP with Java Part-III(Defining and Interface and Interface Implementation, Nested Interfaces, Variables in Interfaces, Extending Interfaces, Reflection, Wrapper Classes, Lambda Notation)</a:t>
                      </a:r>
                    </a:p>
                  </a:txBody>
                  <a:tcPr/>
                </a:tc>
                <a:tc>
                  <a:txBody>
                    <a:bodyPr/>
                    <a:lstStyle/>
                    <a:p>
                      <a:pPr lvl="0" indent="0" marL="0" algn="l">
                        <a:buNone/>
                      </a:pPr>
                      <a:r>
                        <a:rPr/>
                        <a:t>Midterm Homework-1 Will Be Sent on 08.03.2023</a:t>
                      </a:r>
                    </a:p>
                  </a:txBody>
                  <a:tcPr/>
                </a:tc>
              </a:tr>
              <a:tr h="0">
                <a:tc>
                  <a:txBody>
                    <a:bodyPr/>
                    <a:lstStyle/>
                    <a:p>
                      <a:pPr lvl="0" indent="0" marL="0" algn="l">
                        <a:buNone/>
                      </a:pPr>
                      <a:r>
                        <a:rPr/>
                        <a:t>Week 4</a:t>
                      </a:r>
                    </a:p>
                  </a:txBody>
                </a:tc>
                <a:tc>
                  <a:txBody>
                    <a:bodyPr/>
                    <a:lstStyle/>
                    <a:p>
                      <a:pPr lvl="0" indent="0" marL="0" algn="l">
                        <a:buNone/>
                      </a:pPr>
                      <a:r>
                        <a:rPr/>
                        <a:t>15.03.2023-17.03.2023</a:t>
                      </a:r>
                    </a:p>
                  </a:txBody>
                </a:tc>
                <a:tc>
                  <a:txBody>
                    <a:bodyPr/>
                    <a:lstStyle/>
                    <a:p>
                      <a:pPr lvl="0" indent="0" marL="0" algn="l">
                        <a:buNone/>
                      </a:pPr>
                      <a:r>
                        <a:rPr/>
                        <a:t>Midterm Homework-1 Controls and Review with Summary</a:t>
                      </a:r>
                    </a:p>
                  </a:txBody>
                </a:tc>
                <a:tc>
                  <a:txBody>
                    <a:bodyPr/>
                    <a:lstStyle/>
                    <a:p>
                      <a:pPr lvl="0" indent="0" marL="0" algn="l">
                        <a:buNone/>
                      </a:pPr>
                      <a:r>
                        <a:rPr/>
                        <a:t>Midterm Homework-1 Due Date 15.03.2023</a:t>
                      </a:r>
                    </a:p>
                  </a:txBody>
                </a:tc>
              </a:tr>
            </a:tbl>
          </a:graphicData>
        </a:graphic>
      </p:graphicFrame>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 5</a:t>
                      </a:r>
                    </a:p>
                  </a:txBody>
                  <a:tcPr/>
                </a:tc>
                <a:tc>
                  <a:txBody>
                    <a:bodyPr/>
                    <a:lstStyle/>
                    <a:p>
                      <a:pPr lvl="0" indent="0" marL="0" algn="l">
                        <a:buNone/>
                      </a:pPr>
                      <a:r>
                        <a:rPr/>
                        <a:t>22.03.2023-24.03.2023</a:t>
                      </a:r>
                    </a:p>
                  </a:txBody>
                  <a:tcPr/>
                </a:tc>
                <a:tc>
                  <a:txBody>
                    <a:bodyPr/>
                    <a:lstStyle/>
                    <a:p>
                      <a:pPr lvl="0" indent="0" marL="0" algn="l">
                        <a:buNone/>
                      </a:pPr>
                      <a:r>
                        <a:rPr/>
                        <a:t>UML (UML tools, UML building blocks, architecture, diagrams, relationship, association, aggregation, composition comparison, association, dependency, generalization, realization, class diagram, object diagram, component diagram, deployment diagram, interaction diagram, use-case diagram, sequence diagram, collaboration diagram, state-machine diagram, activity diagram, timing diagram), Plantuml and Examples</a:t>
                      </a:r>
                    </a:p>
                  </a:txBody>
                  <a:tcPr/>
                </a:tc>
                <a:tc>
                  <a:txBody>
                    <a:bodyPr/>
                    <a:lstStyle/>
                    <a:p>
                      <a:pPr lvl="0" indent="0" marL="0" algn="l">
                        <a:buNone/>
                      </a:pPr>
                      <a:r>
                        <a:rPr/>
                        <a:t>TBD</a:t>
                      </a:r>
                    </a:p>
                  </a:txBody>
                  <a:tcPr/>
                </a:tc>
              </a:tr>
              <a:tr h="0">
                <a:tc>
                  <a:txBody>
                    <a:bodyPr/>
                    <a:lstStyle/>
                    <a:p>
                      <a:pPr lvl="0" indent="0" marL="0" algn="l">
                        <a:buNone/>
                      </a:pPr>
                      <a:r>
                        <a:rPr/>
                        <a:t>Week-6</a:t>
                      </a:r>
                    </a:p>
                  </a:txBody>
                </a:tc>
                <a:tc>
                  <a:txBody>
                    <a:bodyPr/>
                    <a:lstStyle/>
                    <a:p>
                      <a:pPr lvl="0" indent="0" marL="0" algn="l">
                        <a:buNone/>
                      </a:pPr>
                      <a:r>
                        <a:rPr/>
                        <a:t>29.03.2023-31.03.2023</a:t>
                      </a:r>
                    </a:p>
                  </a:txBody>
                </a:tc>
                <a:tc>
                  <a:txBody>
                    <a:bodyPr/>
                    <a:lstStyle/>
                    <a:p>
                      <a:pPr lvl="0" indent="0" marL="0" algn="l">
                        <a:buNone/>
                      </a:pPr>
                      <a:r>
                        <a:rPr/>
                        <a:t>UMPLE and Examples</a:t>
                      </a:r>
                    </a:p>
                  </a:txBody>
                </a:tc>
                <a:tc>
                  <a:txBody>
                    <a:bodyPr/>
                    <a:lstStyle/>
                    <a:p>
                      <a:pPr lvl="0" indent="0" marL="0" algn="l">
                        <a:buNone/>
                      </a:pPr>
                      <a:r>
                        <a:rPr/>
                        <a:t>Midterm Homework-2 Will Be Sent on 29.03.2023</a:t>
                      </a:r>
                    </a:p>
                  </a:txBody>
                </a:tc>
              </a:tr>
              <a:tr h="0">
                <a:tc>
                  <a:txBody>
                    <a:bodyPr/>
                    <a:lstStyle/>
                    <a:p>
                      <a:pPr lvl="0" indent="0" marL="0" algn="l">
                        <a:buNone/>
                      </a:pPr>
                      <a:r>
                        <a:rPr/>
                        <a:t>Week-7</a:t>
                      </a:r>
                    </a:p>
                  </a:txBody>
                </a:tc>
                <a:tc>
                  <a:txBody>
                    <a:bodyPr/>
                    <a:lstStyle/>
                    <a:p>
                      <a:pPr lvl="0" indent="0" marL="0" algn="l">
                        <a:buNone/>
                      </a:pPr>
                      <a:r>
                        <a:rPr/>
                        <a:t>05.04.2023-07.04.2023</a:t>
                      </a:r>
                    </a:p>
                  </a:txBody>
                </a:tc>
                <a:tc>
                  <a:txBody>
                    <a:bodyPr/>
                    <a:lstStyle/>
                    <a:p>
                      <a:pPr lvl="0" indent="0" marL="0" algn="l">
                        <a:buNone/>
                      </a:pPr>
                      <a:r>
                        <a:rPr/>
                        <a:t>Midterm Homework-2 Controls and Review with Summary</a:t>
                      </a:r>
                    </a:p>
                  </a:txBody>
                </a:tc>
                <a:tc>
                  <a:txBody>
                    <a:bodyPr/>
                    <a:lstStyle/>
                    <a:p>
                      <a:pPr lvl="0" indent="0" marL="0" algn="l">
                        <a:buNone/>
                      </a:pPr>
                      <a:r>
                        <a:rPr/>
                        <a:t>Midterm Homework-2 Due Date  05.04.2023</a:t>
                      </a:r>
                    </a:p>
                  </a:txBody>
                </a:tc>
              </a:tr>
              <a:tr h="0">
                <a:tc>
                  <a:txBody>
                    <a:bodyPr/>
                    <a:lstStyle/>
                    <a:p>
                      <a:pPr lvl="0" indent="0" marL="0" algn="l">
                        <a:buNone/>
                      </a:pPr>
                      <a:r>
                        <a:rPr b="1"/>
                        <a:t>Week-8</a:t>
                      </a:r>
                    </a:p>
                  </a:txBody>
                </a:tc>
                <a:tc>
                  <a:txBody>
                    <a:bodyPr/>
                    <a:lstStyle/>
                    <a:p>
                      <a:pPr lvl="0" indent="0" marL="0" algn="l">
                        <a:buNone/>
                      </a:pPr>
                      <a:r>
                        <a:rPr/>
                        <a:t>08.04.2023-16.04.2023</a:t>
                      </a:r>
                    </a:p>
                  </a:txBody>
                </a:tc>
                <a:tc>
                  <a:txBody>
                    <a:bodyPr/>
                    <a:lstStyle/>
                    <a:p>
                      <a:pPr lvl="0" indent="0" marL="0" algn="l">
                        <a:buNone/>
                      </a:pPr>
                      <a:r>
                        <a:rPr b="1"/>
                        <a:t>Midterm</a:t>
                      </a:r>
                    </a:p>
                  </a:txBody>
                </a:tc>
                <a:tc>
                  <a:txBody>
                    <a:bodyPr/>
                    <a:lstStyle/>
                    <a:p>
                      <a:pPr lvl="0" indent="0" marL="0" algn="l">
                        <a:buNone/>
                      </a:pPr>
                      <a:r>
                        <a:rPr/>
                        <a:t>TBD</a:t>
                      </a:r>
                    </a:p>
                  </a:txBody>
                </a:tc>
              </a:tr>
            </a:tbl>
          </a:graphicData>
        </a:graphic>
      </p:graphicFrame>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Week-9</a:t>
                      </a:r>
                    </a:p>
                  </a:txBody>
                  <a:tcPr/>
                </a:tc>
                <a:tc>
                  <a:txBody>
                    <a:bodyPr/>
                    <a:lstStyle/>
                    <a:p>
                      <a:pPr lvl="0" indent="0" marL="0" algn="l">
                        <a:buNone/>
                      </a:pPr>
                      <a:r>
                        <a:rPr/>
                        <a:t>19.04.2023-21.04.2022</a:t>
                      </a:r>
                    </a:p>
                  </a:txBody>
                  <a:tcPr/>
                </a:tc>
                <a:tc>
                  <a:txBody>
                    <a:bodyPr/>
                    <a:lstStyle/>
                    <a:p>
                      <a:pPr lvl="0" indent="0" marL="0" algn="l">
                        <a:buNone/>
                      </a:pPr>
                      <a:r>
                        <a:rPr/>
                        <a:t>Using Design Patterns</a:t>
                      </a:r>
                    </a:p>
                  </a:txBody>
                  <a:tcPr/>
                </a:tc>
                <a:tc>
                  <a:txBody>
                    <a:bodyPr/>
                    <a:lstStyle/>
                    <a:p>
                      <a:pPr lvl="0" indent="0" marL="0" algn="l">
                        <a:buNone/>
                      </a:pPr>
                      <a:r>
                        <a:rPr/>
                        <a:t>21.04.2022 Ramadan Holiday-1</a:t>
                      </a:r>
                    </a:p>
                  </a:txBody>
                  <a:tcPr/>
                </a:tc>
              </a:tr>
              <a:tr h="0">
                <a:tc>
                  <a:txBody>
                    <a:bodyPr/>
                    <a:lstStyle/>
                    <a:p>
                      <a:pPr lvl="0" indent="0" marL="0" algn="l">
                        <a:buNone/>
                      </a:pPr>
                      <a:r>
                        <a:rPr/>
                        <a:t>Week-10</a:t>
                      </a:r>
                    </a:p>
                  </a:txBody>
                </a:tc>
                <a:tc>
                  <a:txBody>
                    <a:bodyPr/>
                    <a:lstStyle/>
                    <a:p>
                      <a:pPr lvl="0" indent="0" marL="0" algn="l">
                        <a:buNone/>
                      </a:pPr>
                      <a:r>
                        <a:rPr/>
                        <a:t>26.04.2023-28.04.2023</a:t>
                      </a:r>
                    </a:p>
                  </a:txBody>
                </a:tc>
                <a:tc>
                  <a:txBody>
                    <a:bodyPr/>
                    <a:lstStyle/>
                    <a:p>
                      <a:pPr lvl="0" indent="0" marL="0" algn="l">
                        <a:buNone/>
                      </a:pPr>
                      <a:r>
                        <a:rPr/>
                        <a:t>Using Design Patterns</a:t>
                      </a:r>
                    </a:p>
                  </a:txBody>
                </a:tc>
                <a:tc>
                  <a:txBody>
                    <a:bodyPr/>
                    <a:lstStyle/>
                    <a:p>
                      <a:pPr lvl="0" indent="0" marL="0" algn="l">
                        <a:buNone/>
                      </a:pPr>
                      <a:r>
                        <a:rPr/>
                        <a:t>TBD</a:t>
                      </a:r>
                    </a:p>
                  </a:txBody>
                </a:tc>
              </a:tr>
              <a:tr h="0">
                <a:tc>
                  <a:txBody>
                    <a:bodyPr/>
                    <a:lstStyle/>
                    <a:p>
                      <a:pPr lvl="0" indent="0" marL="0" algn="l">
                        <a:buNone/>
                      </a:pPr>
                      <a:r>
                        <a:rPr/>
                        <a:t>Week-11</a:t>
                      </a:r>
                    </a:p>
                  </a:txBody>
                </a:tc>
                <a:tc>
                  <a:txBody>
                    <a:bodyPr/>
                    <a:lstStyle/>
                    <a:p>
                      <a:pPr lvl="0" indent="0" marL="0" algn="l">
                        <a:buNone/>
                      </a:pPr>
                      <a:r>
                        <a:rPr/>
                        <a:t>03.05.2022-05.05.2022</a:t>
                      </a:r>
                    </a:p>
                  </a:txBody>
                </a:tc>
                <a:tc>
                  <a:txBody>
                    <a:bodyPr/>
                    <a:lstStyle/>
                    <a:p>
                      <a:pPr lvl="0" indent="0" marL="0" algn="l">
                        <a:buNone/>
                      </a:pPr>
                      <a:r>
                        <a:rPr/>
                        <a:t>Using Design Patterns</a:t>
                      </a:r>
                    </a:p>
                  </a:txBody>
                </a:tc>
                <a:tc>
                  <a:txBody>
                    <a:bodyPr/>
                    <a:lstStyle/>
                    <a:p>
                      <a:pPr lvl="0" indent="0" marL="0" algn="l">
                        <a:buNone/>
                      </a:pPr>
                      <a:r>
                        <a:rPr/>
                        <a:t>Final Homework-1 Will Be Sent on 29.03.2023</a:t>
                      </a:r>
                    </a:p>
                  </a:txBody>
                </a:tc>
              </a:tr>
            </a:tbl>
          </a:graphicData>
        </a:graphic>
      </p:graphicFrame>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Week-12</a:t>
                      </a:r>
                    </a:p>
                  </a:txBody>
                  <a:tcPr/>
                </a:tc>
                <a:tc>
                  <a:txBody>
                    <a:bodyPr/>
                    <a:lstStyle/>
                    <a:p>
                      <a:pPr lvl="0" indent="0" marL="0" algn="l">
                        <a:buNone/>
                      </a:pPr>
                      <a:r>
                        <a:rPr/>
                        <a:t>10.05.2023-12.05.2023</a:t>
                      </a:r>
                    </a:p>
                  </a:txBody>
                  <a:tcPr/>
                </a:tc>
                <a:tc>
                  <a:txBody>
                    <a:bodyPr/>
                    <a:lstStyle/>
                    <a:p>
                      <a:pPr lvl="0" indent="0" marL="0" algn="l">
                        <a:buNone/>
                      </a:pPr>
                      <a:r>
                        <a:rPr/>
                        <a:t>Final Homework-1 Controls and Review with Summary</a:t>
                      </a:r>
                    </a:p>
                  </a:txBody>
                  <a:tcPr/>
                </a:tc>
                <a:tc>
                  <a:txBody>
                    <a:bodyPr/>
                    <a:lstStyle/>
                    <a:p>
                      <a:pPr lvl="0" indent="0" marL="0" algn="l">
                        <a:buNone/>
                      </a:pPr>
                      <a:r>
                        <a:rPr/>
                        <a:t>Final Homework-1 Due Date  10.05.2023</a:t>
                      </a:r>
                    </a:p>
                  </a:txBody>
                  <a:tcPr/>
                </a:tc>
              </a:tr>
              <a:tr h="0">
                <a:tc>
                  <a:txBody>
                    <a:bodyPr/>
                    <a:lstStyle/>
                    <a:p>
                      <a:pPr lvl="0" indent="0" marL="0" algn="l">
                        <a:buNone/>
                      </a:pPr>
                      <a:r>
                        <a:rPr/>
                        <a:t>Week-13</a:t>
                      </a:r>
                    </a:p>
                  </a:txBody>
                </a:tc>
                <a:tc>
                  <a:txBody>
                    <a:bodyPr/>
                    <a:lstStyle/>
                    <a:p>
                      <a:pPr lvl="0" indent="0" marL="0" algn="l">
                        <a:buNone/>
                      </a:pPr>
                      <a:r>
                        <a:rPr/>
                        <a:t>17.05.2023-19.05.2023</a:t>
                      </a:r>
                    </a:p>
                  </a:txBody>
                </a:tc>
                <a:tc>
                  <a:txBody>
                    <a:bodyPr/>
                    <a:lstStyle/>
                    <a:p>
                      <a:pPr lvl="0" indent="0" marL="0" algn="l">
                        <a:buNone/>
                      </a:pPr>
                      <a:r>
                        <a:rPr/>
                        <a:t>UML + UMPLE + Java Implementations</a:t>
                      </a:r>
                    </a:p>
                  </a:txBody>
                </a:tc>
                <a:tc>
                  <a:txBody>
                    <a:bodyPr/>
                    <a:lstStyle/>
                    <a:p>
                      <a:pPr lvl="0" indent="0" marL="0" algn="l">
                        <a:buNone/>
                      </a:pPr>
                      <a:r>
                        <a:rPr/>
                        <a:t>TBD</a:t>
                      </a:r>
                    </a:p>
                  </a:txBody>
                </a:tc>
              </a:tr>
              <a:tr h="0">
                <a:tc>
                  <a:txBody>
                    <a:bodyPr/>
                    <a:lstStyle/>
                    <a:p>
                      <a:pPr lvl="0" indent="0" marL="0" algn="l">
                        <a:buNone/>
                      </a:pPr>
                      <a:r>
                        <a:rPr/>
                        <a:t>Week-14</a:t>
                      </a:r>
                    </a:p>
                  </a:txBody>
                </a:tc>
                <a:tc>
                  <a:txBody>
                    <a:bodyPr/>
                    <a:lstStyle/>
                    <a:p>
                      <a:pPr lvl="0" indent="0" marL="0" algn="l">
                        <a:buNone/>
                      </a:pPr>
                      <a:r>
                        <a:rPr/>
                        <a:t>24.05.2023-26.05.2023</a:t>
                      </a:r>
                    </a:p>
                  </a:txBody>
                </a:tc>
                <a:tc>
                  <a:txBody>
                    <a:bodyPr/>
                    <a:lstStyle/>
                    <a:p>
                      <a:pPr lvl="0" indent="0" marL="0" algn="l">
                        <a:buNone/>
                      </a:pPr>
                      <a:r>
                        <a:rPr/>
                        <a:t>SMC Remote Service Case Study and OOP ATM Case Study</a:t>
                      </a:r>
                    </a:p>
                  </a:txBody>
                </a:tc>
                <a:tc>
                  <a:txBody>
                    <a:bodyPr/>
                    <a:lstStyle/>
                    <a:p>
                      <a:pPr lvl="0" indent="0" marL="0" algn="l">
                        <a:buNone/>
                      </a:pPr>
                      <a:r>
                        <a:rPr/>
                        <a:t>Final Homework-2 Will Be Sent on 24.05.2023</a:t>
                      </a:r>
                    </a:p>
                  </a:txBody>
                </a:tc>
              </a:tr>
            </a:tbl>
          </a:graphicData>
        </a:graphic>
      </p:graphicFrame>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Week-15</a:t>
                      </a:r>
                    </a:p>
                  </a:txBody>
                  <a:tcPr/>
                </a:tc>
                <a:tc>
                  <a:txBody>
                    <a:bodyPr/>
                    <a:lstStyle/>
                    <a:p>
                      <a:pPr lvl="0" indent="0" marL="0" algn="l">
                        <a:buNone/>
                      </a:pPr>
                      <a:r>
                        <a:rPr/>
                        <a:t>31.05.2023-02.06.2022</a:t>
                      </a:r>
                    </a:p>
                  </a:txBody>
                  <a:tcPr/>
                </a:tc>
                <a:tc>
                  <a:txBody>
                    <a:bodyPr/>
                    <a:lstStyle/>
                    <a:p>
                      <a:pPr lvl="0" indent="0" marL="0" algn="l">
                        <a:buNone/>
                      </a:pPr>
                      <a:r>
                        <a:rPr/>
                        <a:t>Final Homework-2 Controls and Review with Summary</a:t>
                      </a:r>
                    </a:p>
                  </a:txBody>
                  <a:tcPr/>
                </a:tc>
                <a:tc>
                  <a:txBody>
                    <a:bodyPr/>
                    <a:lstStyle/>
                    <a:p>
                      <a:pPr lvl="0" indent="0" marL="0" algn="l">
                        <a:buNone/>
                      </a:pPr>
                      <a:r>
                        <a:rPr/>
                        <a:t>Final Homework-2 Due Date  31.05.2023</a:t>
                      </a:r>
                    </a:p>
                  </a:txBody>
                  <a:tcPr/>
                </a:tc>
              </a:tr>
              <a:tr h="0">
                <a:tc>
                  <a:txBody>
                    <a:bodyPr/>
                    <a:lstStyle/>
                    <a:p>
                      <a:pPr lvl="0" indent="0" marL="0" algn="l">
                        <a:buNone/>
                      </a:pPr>
                      <a:r>
                        <a:rPr/>
                        <a:t>Week-16</a:t>
                      </a:r>
                    </a:p>
                  </a:txBody>
                </a:tc>
                <a:tc>
                  <a:txBody>
                    <a:bodyPr/>
                    <a:lstStyle/>
                    <a:p>
                      <a:pPr lvl="0" indent="0" marL="0" algn="l">
                        <a:buNone/>
                      </a:pPr>
                      <a:r>
                        <a:rPr/>
                        <a:t>03.06.2023-11.06.2023</a:t>
                      </a:r>
                    </a:p>
                  </a:txBody>
                </a:tc>
                <a:tc>
                  <a:txBody>
                    <a:bodyPr/>
                    <a:lstStyle/>
                    <a:p>
                      <a:pPr lvl="0" indent="0" marL="0" algn="l">
                        <a:buNone/>
                      </a:pPr>
                      <a:r>
                        <a:rPr b="1"/>
                        <a:t>Final</a:t>
                      </a:r>
                    </a:p>
                  </a:txBody>
                </a:tc>
                <a:tc>
                  <a:txBody>
                    <a:bodyPr/>
                    <a:lstStyle/>
                    <a:p>
                      <a:pPr lvl="0" indent="0" marL="0" algn="l">
                        <a:buNone/>
                      </a:pPr>
                      <a:r>
                        <a:rPr/>
                        <a:t>TBD</a:t>
                      </a:r>
                    </a:p>
                  </a:txBody>
                </a:tc>
              </a:tr>
            </a:tbl>
          </a:graphicData>
        </a:graphic>
      </p:graphicFrame>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Bologna Information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C</m:t>
                    </m:r>
                    <m:r>
                      <m:t>E</m:t>
                    </m:r>
                    <m:r>
                      <m:t>204</m:t>
                    </m:r>
                    <m:r>
                      <m:rPr>
                        <m:sty m:val="p"/>
                      </m:rPr>
                      <m:t>−</m:t>
                    </m:r>
                    <m:r>
                      <m:t>S</m:t>
                    </m:r>
                    <m:r>
                      <m:t>y</m:t>
                    </m:r>
                    <m:r>
                      <m:t>l</m:t>
                    </m:r>
                    <m:r>
                      <m:t>l</m:t>
                    </m:r>
                    <m:r>
                      <m:t>a</m:t>
                    </m:r>
                    <m:r>
                      <m:t>b</m:t>
                    </m:r>
                    <m:r>
                      <m:t>u</m:t>
                    </m:r>
                    <m:r>
                      <m:t>s</m:t>
                    </m:r>
                  </m:oMath>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Engineering</a:t>
            </a:r>
          </a:p>
        </p:txBody>
      </p:sp>
      <p:sp>
        <p:nvSpPr>
          <p:cNvPr id="3" name="Content Placeholder 2"/>
          <p:cNvSpPr>
            <a:spLocks noGrp="1"/>
          </p:cNvSpPr>
          <p:nvPr>
            <p:ph idx="1"/>
          </p:nvPr>
        </p:nvSpPr>
        <p:spPr/>
        <p:txBody>
          <a:bodyPr/>
          <a:lstStyle/>
          <a:p>
            <a:pPr lvl="0" indent="0" marL="0">
              <a:spcBef>
                <a:spcPts val="3000"/>
              </a:spcBef>
              <a:buNone/>
            </a:pPr>
            <a:r>
              <a:rPr b="1"/>
              <a:t>CE204 Object-Oriented Programming</a:t>
            </a:r>
          </a:p>
          <a:p>
            <a:pPr lvl="0" indent="0" marL="0">
              <a:spcBef>
                <a:spcPts val="3000"/>
              </a:spcBef>
              <a:buNone/>
            </a:pPr>
            <a:r>
              <a:rPr b="1"/>
              <a:t>Syllabus</a:t>
            </a:r>
          </a:p>
          <a:p>
            <a:pPr lvl="0" indent="0" marL="0">
              <a:spcBef>
                <a:spcPts val="3000"/>
              </a:spcBef>
              <a:buNone/>
            </a:pPr>
            <a:r>
              <a:rPr b="1"/>
              <a:t>Spring Semester, 2022-2023</a:t>
            </a:r>
          </a:p>
          <a:p>
            <a:pPr lvl="0" indent="0" marL="0">
              <a:buNone/>
            </a:pPr>
            <a:r>
              <a:rPr/>
              <a:t>Download </a:t>
            </a:r>
            <a:r>
              <a:rPr>
                <a:hlinkClick r:id="rId2"/>
              </a:rPr>
              <a:t>DOC</a:t>
            </a:r>
            <a:r>
              <a:rPr/>
              <a:t>, </a:t>
            </a:r>
            <a:r>
              <a:rPr>
                <a:hlinkClick r:id="rId3"/>
              </a:rPr>
              <a:t>SLIDE</a:t>
            </a:r>
            <a:r>
              <a:rPr/>
              <a:t>, </a:t>
            </a:r>
            <a:r>
              <a:rPr>
                <a:hlinkClick r:id="rId4"/>
              </a:rPr>
              <a:t>PPTX</a:t>
            </a:r>
          </a:p>
          <a:p>
            <a:pPr lvl="0" indent="0" marL="0">
              <a:buNone/>
            </a:pPr>
            <a:r>
              <a:rPr/>
              <a:t>Download </a:t>
            </a:r>
            <a:r>
              <a:rPr>
                <a:hlinkClick r:id="rId5"/>
              </a:rPr>
              <a:t>WORD (Legacy)</a:t>
            </a:r>
            <a:r>
              <a:rPr/>
              <a:t>, </a:t>
            </a:r>
            <a:r>
              <a:rPr>
                <a:hlinkClick r:id="rId6"/>
              </a:rPr>
              <a:t>PDF (Legacy)</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Instructor</a:t>
                      </a:r>
                    </a:p>
                  </a:txBody>
                  <a:tcPr/>
                </a:tc>
                <a:tc>
                  <a:txBody>
                    <a:bodyPr/>
                    <a:lstStyle/>
                    <a:p>
                      <a:pPr lvl="0" indent="0" marL="0">
                        <a:buNone/>
                      </a:pPr>
                      <a:r>
                        <a:rPr/>
                        <a:t>Asst. Prof. Dr. Uğur CORUH</a:t>
                      </a:r>
                    </a:p>
                  </a:txBody>
                  <a:tcPr/>
                </a:tc>
              </a:tr>
              <a:tr h="0">
                <a:tc>
                  <a:txBody>
                    <a:bodyPr/>
                    <a:lstStyle/>
                    <a:p>
                      <a:pPr lvl="0" indent="0" marL="0">
                        <a:buNone/>
                      </a:pPr>
                      <a:r>
                        <a:rPr b="1"/>
                        <a:t>Contact Information</a:t>
                      </a:r>
                    </a:p>
                  </a:txBody>
                </a:tc>
                <a:tc>
                  <a:txBody>
                    <a:bodyPr/>
                    <a:lstStyle/>
                    <a:p>
                      <a:pPr lvl="0" indent="0" marL="0">
                        <a:buNone/>
                      </a:pPr>
                      <a:r>
                        <a:rPr/>
                        <a:t>ugur.coruh@erdogan.edu.tr</a:t>
                      </a:r>
                    </a:p>
                  </a:txBody>
                </a:tc>
              </a:tr>
              <a:tr h="0">
                <a:tc>
                  <a:txBody>
                    <a:bodyPr/>
                    <a:lstStyle/>
                    <a:p>
                      <a:pPr lvl="0" indent="0" marL="0">
                        <a:buNone/>
                      </a:pPr>
                      <a:r>
                        <a:rPr b="1"/>
                        <a:t>Office No</a:t>
                      </a:r>
                    </a:p>
                  </a:txBody>
                </a:tc>
                <a:tc>
                  <a:txBody>
                    <a:bodyPr/>
                    <a:lstStyle/>
                    <a:p>
                      <a:pPr lvl="0" indent="0" marL="0">
                        <a:buNone/>
                      </a:pPr>
                      <a:r>
                        <a:rPr b="1"/>
                        <a:t>F-301</a:t>
                      </a:r>
                    </a:p>
                  </a:txBody>
                </a:tc>
              </a:tr>
              <a:tr h="0">
                <a:tc>
                  <a:txBody>
                    <a:bodyPr/>
                    <a:lstStyle/>
                    <a:p>
                      <a:pPr lvl="0" indent="0" marL="0">
                        <a:buNone/>
                      </a:pPr>
                      <a:r>
                        <a:rPr b="1"/>
                        <a:t>Google Classroom Code</a:t>
                      </a:r>
                    </a:p>
                  </a:txBody>
                </a:tc>
                <a:tc>
                  <a:txBody>
                    <a:bodyPr/>
                    <a:lstStyle/>
                    <a:p>
                      <a:pPr lvl="0" indent="0" marL="0">
                        <a:buNone/>
                      </a:pPr>
                      <a:r>
                        <a:rPr b="1"/>
                        <a:t>opsqbur</a:t>
                      </a:r>
                    </a:p>
                  </a:txBody>
                </a:tc>
              </a:tr>
              <a:tr h="0">
                <a:tc>
                  <a:txBody>
                    <a:bodyPr/>
                    <a:lstStyle/>
                    <a:p>
                      <a:pPr lvl="0" indent="0" marL="0">
                        <a:buNone/>
                      </a:pPr>
                      <a:r>
                        <a:rPr b="1"/>
                        <a:t>Microsoft Teams Code</a:t>
                      </a:r>
                    </a:p>
                  </a:txBody>
                </a:tc>
                <a:tc>
                  <a:txBody>
                    <a:bodyPr/>
                    <a:lstStyle/>
                    <a:p>
                      <a:pPr lvl="0" indent="0" marL="0">
                        <a:buNone/>
                      </a:pPr>
                      <a:r>
                        <a:rPr b="1"/>
                        <a:t>iqn0cia</a:t>
                      </a:r>
                    </a:p>
                  </a:txBody>
                </a:tc>
              </a:tr>
              <a:tr h="0">
                <a:tc>
                  <a:txBody>
                    <a:bodyPr/>
                    <a:lstStyle/>
                    <a:p>
                      <a:pPr lvl="0" indent="0" marL="0">
                        <a:buNone/>
                      </a:pPr>
                      <a:r>
                        <a:rPr b="1"/>
                        <a:t>Lecture Hours and Days</a:t>
                      </a:r>
                    </a:p>
                  </a:txBody>
                </a:tc>
                <a:tc>
                  <a:txBody>
                    <a:bodyPr/>
                    <a:lstStyle/>
                    <a:p>
                      <a:pPr lvl="0" indent="0" marL="0">
                        <a:buNone/>
                      </a:pPr>
                      <a:r>
                        <a:rPr/>
                        <a:t>Wednesday 13:00-16:00 (Theory) – Friday 13:00-15:00 (Lab)</a:t>
                      </a:r>
                    </a:p>
                  </a:txBody>
                </a:tc>
              </a:tr>
            </a:tbl>
          </a:graphicData>
        </a:graphic>
      </p:graphicFrame>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b="1"/>
                        <a:t>Lecture Classroom</a:t>
                      </a:r>
                    </a:p>
                  </a:txBody>
                  <a:tcPr/>
                </a:tc>
                <a:tc>
                  <a:txBody>
                    <a:bodyPr/>
                    <a:lstStyle/>
                    <a:p>
                      <a:pPr lvl="0" indent="0" marL="0">
                        <a:buNone/>
                      </a:pPr>
                      <a:r>
                        <a:rPr/>
                        <a:t>İBBF 402 Level-4 or Online Google Meet / Microsoft Teams</a:t>
                      </a:r>
                    </a:p>
                  </a:txBody>
                  <a:tcPr/>
                </a:tc>
              </a:tr>
              <a:tr h="0">
                <a:tc>
                  <a:txBody>
                    <a:bodyPr/>
                    <a:lstStyle/>
                    <a:p>
                      <a:pPr lvl="0" indent="0" marL="0">
                        <a:buNone/>
                      </a:pPr>
                      <a:r>
                        <a:rPr b="1"/>
                        <a:t>Office Hours</a:t>
                      </a:r>
                    </a:p>
                  </a:txBody>
                </a:tc>
                <a:tc>
                  <a:txBody>
                    <a:bodyPr/>
                    <a:lstStyle/>
                    <a:p>
                      <a:pPr lvl="0" indent="0" marL="0">
                        <a:buNone/>
                      </a:pPr>
                      <a:r>
                        <a:rPr/>
                        <a:t>Meetings will be scheduled over Google Meet or Microsoft Teams with your university account and email and performed via demand emails. Please send emails with the subject starting with [CE204] tag for the fast response and write formal, clear, and short emails</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b="1"/>
                        <a:t>Lecture and Communication Language</a:t>
                      </a:r>
                    </a:p>
                  </a:txBody>
                  <a:tcPr/>
                </a:tc>
                <a:tc>
                  <a:txBody>
                    <a:bodyPr/>
                    <a:lstStyle/>
                    <a:p>
                      <a:pPr lvl="0" indent="0" marL="0">
                        <a:buNone/>
                      </a:pPr>
                      <a:r>
                        <a:rPr/>
                        <a:t>English</a:t>
                      </a:r>
                    </a:p>
                  </a:txBody>
                  <a:tcPr/>
                </a:tc>
              </a:tr>
              <a:tr h="0">
                <a:tc>
                  <a:txBody>
                    <a:bodyPr/>
                    <a:lstStyle/>
                    <a:p>
                      <a:pPr lvl="0" indent="0" marL="0">
                        <a:buNone/>
                      </a:pPr>
                      <a:r>
                        <a:rPr b="1"/>
                        <a:t>Theory/Laboratory Course Hour Per Week</a:t>
                      </a:r>
                    </a:p>
                  </a:txBody>
                </a:tc>
                <a:tc>
                  <a:txBody>
                    <a:bodyPr/>
                    <a:lstStyle/>
                    <a:p>
                      <a:pPr lvl="0" indent="0" marL="0">
                        <a:buNone/>
                      </a:pPr>
                      <a:r>
                        <a:rPr/>
                        <a:t>3/2 Hours</a:t>
                      </a:r>
                    </a:p>
                  </a:txBody>
                </a:tc>
              </a:tr>
              <a:tr h="0">
                <a:tc>
                  <a:txBody>
                    <a:bodyPr/>
                    <a:lstStyle/>
                    <a:p>
                      <a:pPr lvl="0" indent="0" marL="0">
                        <a:buNone/>
                      </a:pPr>
                      <a:r>
                        <a:rPr b="1"/>
                        <a:t>Credit</a:t>
                      </a:r>
                    </a:p>
                  </a:txBody>
                </a:tc>
                <a:tc>
                  <a:txBody>
                    <a:bodyPr/>
                    <a:lstStyle/>
                    <a:p>
                      <a:pPr lvl="0" indent="0" marL="0">
                        <a:buNone/>
                      </a:pPr>
                      <a:r>
                        <a:rPr/>
                        <a:t>4</a:t>
                      </a:r>
                    </a:p>
                  </a:txBody>
                </a:tc>
              </a:tr>
              <a:tr h="0">
                <a:tc>
                  <a:txBody>
                    <a:bodyPr/>
                    <a:lstStyle/>
                    <a:p>
                      <a:pPr lvl="0" indent="0" marL="0">
                        <a:buNone/>
                      </a:pPr>
                      <a:r>
                        <a:rPr b="1"/>
                        <a:t>Prerequisite</a:t>
                      </a:r>
                    </a:p>
                  </a:txBody>
                </a:tc>
                <a:tc>
                  <a:txBody>
                    <a:bodyPr/>
                    <a:lstStyle/>
                    <a:p>
                      <a:pPr lvl="0" indent="0" marL="0">
                        <a:buNone/>
                      </a:pPr>
                      <a:r>
                        <a:rPr/>
                        <a:t>CE103- Algorithms and Programming I CE100- Algorithms and Programming II</a:t>
                      </a:r>
                    </a:p>
                  </a:txBody>
                </a:tc>
              </a:tr>
              <a:tr h="0">
                <a:tc>
                  <a:txBody>
                    <a:bodyPr/>
                    <a:lstStyle/>
                    <a:p>
                      <a:pPr lvl="0" indent="0" marL="0">
                        <a:buNone/>
                      </a:pPr>
                      <a:r>
                        <a:rPr b="1"/>
                        <a:t>Corequisite</a:t>
                      </a:r>
                    </a:p>
                  </a:txBody>
                </a:tc>
                <a:tc>
                  <a:txBody>
                    <a:bodyPr/>
                    <a:lstStyle/>
                    <a:p>
                      <a:pPr lvl="0" indent="0" marL="0">
                        <a:buNone/>
                      </a:pPr>
                      <a:r>
                        <a:rPr/>
                        <a:t>TBD</a:t>
                      </a:r>
                    </a:p>
                  </a:txBody>
                </a:tc>
              </a:tr>
              <a:tr h="0">
                <a:tc>
                  <a:txBody>
                    <a:bodyPr/>
                    <a:lstStyle/>
                    <a:p>
                      <a:pPr lvl="0" indent="0" marL="0">
                        <a:buNone/>
                      </a:pPr>
                      <a:r>
                        <a:rPr b="1"/>
                        <a:t>Requirement</a:t>
                      </a:r>
                    </a:p>
                  </a:txBody>
                </a:tc>
                <a:tc>
                  <a:txBody>
                    <a:bodyPr/>
                    <a:lstStyle/>
                    <a:p>
                      <a:pPr lvl="0" indent="0" marL="0">
                        <a:buNone/>
                      </a:pPr>
                      <a:r>
                        <a:rPr/>
                        <a:t>TBD</a:t>
                      </a:r>
                    </a:p>
                  </a:txBody>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*TBD: To Be Defined.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A.Course Description</a:t>
            </a:r>
          </a:p>
        </p:txBody>
      </p:sp>
      <p:sp>
        <p:nvSpPr>
          <p:cNvPr id="3" name="Content Placeholder 2"/>
          <p:cNvSpPr>
            <a:spLocks noGrp="1"/>
          </p:cNvSpPr>
          <p:nvPr>
            <p:ph idx="1"/>
          </p:nvPr>
        </p:nvSpPr>
        <p:spPr/>
        <p:txBody>
          <a:bodyPr/>
          <a:lstStyle/>
          <a:p>
            <a:pPr lvl="0" indent="0" marL="0">
              <a:buNone/>
            </a:pPr>
            <a:r>
              <a:rPr/>
              <a:t>This course introduces advanced programming skills with a focus on object-oriented programming and design fundamentals using a high-level language such as Java. Object-oriented programming is the process of integrating software components into a large-scale software architecture. After learning the fundamentals of coding, this approach to software development is the next logical step, allowing for large-scale programs. The course focuses on understanding and applying object-oriented concepts such as classes, objects, data abstraction, methods, method overloading, inheritance, and polymorphism. The class will be built around sharing expertise and guiding students to find learning methods and practice for object-oriented programming topics. Making programming applications and projects in the courses will strengthen the learning process by putting theory into practice.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CE204 Object-Oriented Programming Syllabus</dc:title>
  <dc:creator>Author: Asst. Prof. Dr. Uğur CORUH</dc:creator>
  <cp:keywords/>
  <dcterms:created xsi:type="dcterms:W3CDTF">2023-02-18T17:15:08Z</dcterms:created>
  <dcterms:modified xsi:type="dcterms:W3CDTF">2023-02-18T17:15:08Z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C204 Syllabus</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CE204 Object-Oriented Programming Syllabus</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Detailed Syllabus</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