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slide" Target="slides/slide176.xml" /><Relationship Id="rId178" Type="http://schemas.openxmlformats.org/officeDocument/2006/relationships/slide" Target="slides/slide177.xml" /><Relationship Id="rId179" Type="http://schemas.openxmlformats.org/officeDocument/2006/relationships/slide" Target="slides/slide178.xml" /><Relationship Id="rId180" Type="http://schemas.openxmlformats.org/officeDocument/2006/relationships/slide" Target="slides/slide179.xml" /><Relationship Id="rId181" Type="http://schemas.openxmlformats.org/officeDocument/2006/relationships/slide" Target="slides/slide180.xml" /><Relationship Id="rId182" Type="http://schemas.openxmlformats.org/officeDocument/2006/relationships/slide" Target="slides/slide181.xml" /><Relationship Id="rId183" Type="http://schemas.openxmlformats.org/officeDocument/2006/relationships/slide" Target="slides/slide182.xml" /><Relationship Id="rId184" Type="http://schemas.openxmlformats.org/officeDocument/2006/relationships/slide" Target="slides/slide183.xml" /><Relationship Id="rId185" Type="http://schemas.openxmlformats.org/officeDocument/2006/relationships/slide" Target="slides/slide184.xml" /><Relationship Id="rId186" Type="http://schemas.openxmlformats.org/officeDocument/2006/relationships/slide" Target="slides/slide185.xml" /><Relationship Id="rId187" Type="http://schemas.openxmlformats.org/officeDocument/2006/relationships/slide" Target="slides/slide186.xml" /><Relationship Id="rId188" Type="http://schemas.openxmlformats.org/officeDocument/2006/relationships/slide" Target="slides/slide187.xml" /><Relationship Id="rId190" Type="http://schemas.openxmlformats.org/officeDocument/2006/relationships/viewProps" Target="viewProps.xml" /><Relationship Id="rId189" Type="http://schemas.openxmlformats.org/officeDocument/2006/relationships/presProps" Target="presProps.xml" /><Relationship Id="rId1" Type="http://schemas.openxmlformats.org/officeDocument/2006/relationships/slideMaster" Target="slideMasters/slideMaster1.xml" /><Relationship Id="rId192" Type="http://schemas.openxmlformats.org/officeDocument/2006/relationships/tableStyles" Target="tableStyles.xml" /><Relationship Id="rId19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anchor="ctr" bIns="45720" lIns="91440" rIns="91440" rtlCol="0" tIns="45720" vert="horz">
            <a:normAutofit/>
          </a:bodyPr>
          <a:lstStyle/>
          <a:p>
            <a:r>
              <a:rPr lang="en-US" smtClean="0"/>
              <a:t>Click to edit Master title style</a:t>
            </a:r>
            <a:endParaRPr lang="en-US"/>
          </a:p>
        </p:txBody>
      </p:sp>
      <p:sp>
        <p:nvSpPr>
          <p:cNvPr id="3" name="Text Placeholder 2"/>
          <p:cNvSpPr>
            <a:spLocks noGrp="1"/>
          </p:cNvSpPr>
          <p:nvPr>
            <p:ph idx="1" type="body"/>
          </p:nvPr>
        </p:nvSpPr>
        <p:spPr>
          <a:xfrm>
            <a:off x="457200" y="1600200"/>
            <a:ext cx="8229600" cy="4525963"/>
          </a:xfrm>
          <a:prstGeom prst="rect">
            <a:avLst/>
          </a:prstGeom>
        </p:spPr>
        <p:txBody>
          <a:bodyPr bIns="45720" lIns="91440" rIns="91440" rtlCol="0" tIns="45720"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2" sz="half" type="dt"/>
          </p:nvPr>
        </p:nvSpPr>
        <p:spPr>
          <a:xfrm>
            <a:off x="457200" y="6356350"/>
            <a:ext cx="21336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idx="3" sz="quarter" type="ftr"/>
          </p:nvPr>
        </p:nvSpPr>
        <p:spPr>
          <a:xfrm>
            <a:off x="3124200" y="6356350"/>
            <a:ext cx="28956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6356350"/>
            <a:ext cx="21336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eaLnBrk="1" hangingPunct="1" latinLnBrk="0" rtl="0">
        <a:spcBef>
          <a:spcPct val="0"/>
        </a:spcBef>
        <a:buNone/>
        <a:defRPr kern="1200" sz="4400">
          <a:solidFill>
            <a:schemeClr val="tx1"/>
          </a:solidFill>
          <a:latin typeface="+mj-lt"/>
          <a:ea typeface="+mj-ea"/>
          <a:cs typeface="+mj-cs"/>
        </a:defRPr>
      </a:lvl1pPr>
    </p:titleStyle>
    <p:bodyStyle>
      <a:lvl1pPr algn="l" defTabSz="457200" eaLnBrk="1" hangingPunct="1" indent="-457200" latinLnBrk="0" marL="457200" rtl="0">
        <a:spcBef>
          <a:spcPct val="20000"/>
        </a:spcBef>
        <a:buFont typeface="Arial"/>
        <a:buChar char="•"/>
        <a:defRPr kern="1200" sz="3200">
          <a:solidFill>
            <a:schemeClr val="tx1"/>
          </a:solidFill>
          <a:latin typeface="+mn-lt"/>
          <a:ea typeface="+mn-ea"/>
          <a:cs typeface="+mn-cs"/>
        </a:defRPr>
      </a:lvl1pPr>
      <a:lvl2pPr algn="l" defTabSz="457200" eaLnBrk="1" hangingPunct="1" indent="-457200" latinLnBrk="0" marL="914400" rtl="0">
        <a:spcBef>
          <a:spcPct val="20000"/>
        </a:spcBef>
        <a:buFont typeface="Arial"/>
        <a:buChar char="–"/>
        <a:defRPr kern="1200" sz="2800">
          <a:solidFill>
            <a:schemeClr val="tx1"/>
          </a:solidFill>
          <a:latin typeface="+mn-lt"/>
          <a:ea typeface="+mn-ea"/>
          <a:cs typeface="+mn-cs"/>
        </a:defRPr>
      </a:lvl2pPr>
      <a:lvl3pPr algn="l" defTabSz="457200" eaLnBrk="1" hangingPunct="1" indent="-457200" latinLnBrk="0" marL="1371600" rtl="0">
        <a:spcBef>
          <a:spcPct val="20000"/>
        </a:spcBef>
        <a:buFont typeface="Arial"/>
        <a:buChar char="•"/>
        <a:defRPr kern="1200" sz="2400">
          <a:solidFill>
            <a:schemeClr val="tx1"/>
          </a:solidFill>
          <a:latin typeface="+mn-lt"/>
          <a:ea typeface="+mn-ea"/>
          <a:cs typeface="+mn-cs"/>
        </a:defRPr>
      </a:lvl3pPr>
      <a:lvl4pPr algn="l" defTabSz="457200" eaLnBrk="1" hangingPunct="1" indent="-457200" latinLnBrk="0" marL="1828800" rtl="0">
        <a:spcBef>
          <a:spcPct val="20000"/>
        </a:spcBef>
        <a:buFont typeface="Arial"/>
        <a:buChar char="–"/>
        <a:defRPr kern="1200" sz="2000">
          <a:solidFill>
            <a:schemeClr val="tx1"/>
          </a:solidFill>
          <a:latin typeface="+mn-lt"/>
          <a:ea typeface="+mn-ea"/>
          <a:cs typeface="+mn-cs"/>
        </a:defRPr>
      </a:lvl4pPr>
      <a:lvl5pPr algn="l" defTabSz="457200" eaLnBrk="1" hangingPunct="1" indent="-457200" latinLnBrk="0" marL="2286000" rtl="0">
        <a:spcBef>
          <a:spcPct val="20000"/>
        </a:spcBef>
        <a:buFont typeface="Arial"/>
        <a:buChar char="»"/>
        <a:defRPr kern="1200" sz="2000">
          <a:solidFill>
            <a:schemeClr val="tx1"/>
          </a:solidFill>
          <a:latin typeface="+mn-lt"/>
          <a:ea typeface="+mn-ea"/>
          <a:cs typeface="+mn-cs"/>
        </a:defRPr>
      </a:lvl5pPr>
      <a:lvl6pPr algn="l" defTabSz="457200" eaLnBrk="1" hangingPunct="1" indent="-457200" latinLnBrk="0" marL="2743200" rtl="0">
        <a:spcBef>
          <a:spcPct val="20000"/>
        </a:spcBef>
        <a:buFont typeface="Arial"/>
        <a:buChar char="•"/>
        <a:defRPr kern="1200" sz="2000">
          <a:solidFill>
            <a:schemeClr val="tx1"/>
          </a:solidFill>
          <a:latin typeface="+mn-lt"/>
          <a:ea typeface="+mn-ea"/>
          <a:cs typeface="+mn-cs"/>
        </a:defRPr>
      </a:lvl6pPr>
      <a:lvl7pPr algn="l" defTabSz="457200" eaLnBrk="1" hangingPunct="1" indent="-457200" latinLnBrk="0" marL="3200400" rtl="0">
        <a:spcBef>
          <a:spcPct val="20000"/>
        </a:spcBef>
        <a:buFont typeface="Arial"/>
        <a:buChar char="•"/>
        <a:defRPr kern="1200" sz="2000">
          <a:solidFill>
            <a:schemeClr val="tx1"/>
          </a:solidFill>
          <a:latin typeface="+mn-lt"/>
          <a:ea typeface="+mn-ea"/>
          <a:cs typeface="+mn-cs"/>
        </a:defRPr>
      </a:lvl7pPr>
      <a:lvl8pPr algn="l" defTabSz="457200" eaLnBrk="1" hangingPunct="1" indent="-457200" latinLnBrk="0" marL="3657600" rtl="0">
        <a:spcBef>
          <a:spcPct val="20000"/>
        </a:spcBef>
        <a:buFont typeface="Arial"/>
        <a:buChar char="•"/>
        <a:defRPr kern="1200" sz="2000">
          <a:solidFill>
            <a:schemeClr val="tx1"/>
          </a:solidFill>
          <a:latin typeface="+mn-lt"/>
          <a:ea typeface="+mn-ea"/>
          <a:cs typeface="+mn-cs"/>
        </a:defRPr>
      </a:lvl8pPr>
      <a:lvl9pPr algn="l" defTabSz="457200" eaLnBrk="1" hangingPunct="1" indent="-457200" latinLnBrk="0" marL="4114800" rtl="0">
        <a:spcBef>
          <a:spcPct val="20000"/>
        </a:spcBef>
        <a:buFont typeface="Arial"/>
        <a:buChar char="•"/>
        <a:defRPr kern="1200" sz="2000">
          <a:solidFill>
            <a:schemeClr val="tx1"/>
          </a:solidFill>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png" /></Relationships>
</file>

<file path=ppt/slides/_rels/slide17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btechsmartclass.com/java/java-super-keyword.html" TargetMode="External" /><Relationship Id="rId3" Type="http://schemas.openxmlformats.org/officeDocument/2006/relationships/hyperlink" Target="https://www.programiz.com/java-programming/super-keyword" TargetMode="External" /><Relationship Id="rId4" Type="http://schemas.openxmlformats.org/officeDocument/2006/relationships/hyperlink" Target="http://www.btechsmartclass.com/java/java-final-keyword.html" TargetMode="External" /><Relationship Id="rId5" Type="http://schemas.openxmlformats.org/officeDocument/2006/relationships/hyperlink" Target="https://www.programiz.com/java-programming/final-keyword" TargetMode="External" /><Relationship Id="rId6" Type="http://schemas.openxmlformats.org/officeDocument/2006/relationships/hyperlink" Target="http://www.btechsmartclass.com/java/java-polymorphism.html" TargetMode="External" /><Relationship Id="rId7" Type="http://schemas.openxmlformats.org/officeDocument/2006/relationships/hyperlink" Target="https://www.programiz.com/java-programming/polymorphism" TargetMode="External" /><Relationship Id="rId8" Type="http://schemas.openxmlformats.org/officeDocument/2006/relationships/hyperlink" Target="https://www.programiz.com/java-programming/encapsulation" TargetMode="External" /><Relationship Id="rId9" Type="http://schemas.openxmlformats.org/officeDocument/2006/relationships/hyperlink" Target="http://www.btechsmartclass.com/java/java-method-overriding.html" TargetMode="External" /></Relationships>
</file>

<file path=ppt/slides/_rels/slide18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programiz.com/java-programming/method-overriding" TargetMode="External" /><Relationship Id="rId3" Type="http://schemas.openxmlformats.org/officeDocument/2006/relationships/hyperlink" Target="https://www.programiz.com/java-programming/nested-inner-class" TargetMode="External" /><Relationship Id="rId4" Type="http://schemas.openxmlformats.org/officeDocument/2006/relationships/hyperlink" Target="https://www.programiz.com/java-programming/static-class" TargetMode="External" /><Relationship Id="rId5" Type="http://schemas.openxmlformats.org/officeDocument/2006/relationships/hyperlink" Target="https://www.programiz.com/java-programming/anonymous-class" TargetMode="External" /><Relationship Id="rId6" Type="http://schemas.openxmlformats.org/officeDocument/2006/relationships/hyperlink" Target="https://www.programiz.com/java-programming/enums" TargetMode="External" /><Relationship Id="rId7" Type="http://schemas.openxmlformats.org/officeDocument/2006/relationships/hyperlink" Target="https://www.programiz.com/java-programming/enum-constructor" TargetMode="External" /><Relationship Id="rId8" Type="http://schemas.openxmlformats.org/officeDocument/2006/relationships/hyperlink" Target="https://www.programiz.com/java-programming/enum-string" TargetMode="External" /><Relationship Id="rId9" Type="http://schemas.openxmlformats.org/officeDocument/2006/relationships/hyperlink" Target="http://www.btechsmartclass.com/java/java-abstract-class.html" TargetMode="External" /><Relationship Id="rId10" Type="http://schemas.openxmlformats.org/officeDocument/2006/relationships/hyperlink" Target="https://www.programiz.com/java-programming/abstract-classes-methods" TargetMode="External" /></Relationships>
</file>

<file path=ppt/slides/_rels/slide18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btechsmartclass.com/java/java-Object-class.html" TargetMode="External" /><Relationship Id="rId3" Type="http://schemas.openxmlformats.org/officeDocument/2006/relationships/hyperlink" Target="http://www.btechsmartclass.com/java/java-forms-of-inheritance.html" TargetMode="External" /><Relationship Id="rId4" Type="http://schemas.openxmlformats.org/officeDocument/2006/relationships/hyperlink" Target="https://www.programiz.com/java-programming/interfaces" TargetMode="External" /><Relationship Id="rId5" Type="http://schemas.openxmlformats.org/officeDocument/2006/relationships/hyperlink" Target="http://www.btechsmartclass.com/java/java-benefits-and-costs-of-inheritance.html" TargetMode="External" /><Relationship Id="rId6" Type="http://schemas.openxmlformats.org/officeDocument/2006/relationships/hyperlink" Target="http://www.btechsmartclass.com/java/java-defining-packages.html" TargetMode="External" /><Relationship Id="rId7" Type="http://schemas.openxmlformats.org/officeDocument/2006/relationships/hyperlink" Target="http://www.btechsmartclass.com/java/java-access-protection-in-packages.html" TargetMode="External" /><Relationship Id="rId8" Type="http://schemas.openxmlformats.org/officeDocument/2006/relationships/hyperlink" Target="http://www.btechsmartclass.com/java/java-importing-packages.html" TargetMode="External" /></Relationships>
</file>

<file path=ppt/slides/_rels/slide18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ce204-week-2.md_doc.pdf" TargetMode="External" /><Relationship Id="rId3" Type="http://schemas.openxmlformats.org/officeDocument/2006/relationships/hyperlink" Target="ce204-week-2.md_slide.pdf" TargetMode="External" /><Relationship Id="rId4" Type="http://schemas.openxmlformats.org/officeDocument/2006/relationships/hyperlink" Target="ce204-week-2.md_slide.pptx" TargetMode="Externa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_rels/slide7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indent="0" marL="0">
              <a:buNone/>
            </a:pPr>
            <a:r>
              <a:rPr/>
              <a:t>CE204 Object-Oriented Programming</a:t>
            </a:r>
          </a:p>
        </p:txBody>
      </p:sp>
      <p:sp>
        <p:nvSpPr>
          <p:cNvPr id="3" name="Subtitle 2"/>
          <p:cNvSpPr>
            <a:spLocks noGrp="1"/>
          </p:cNvSpPr>
          <p:nvPr>
            <p:ph idx="1" type="subTitle"/>
          </p:nvPr>
        </p:nvSpPr>
        <p:spPr>
          <a:xfrm>
            <a:off x="1371600" y="3886200"/>
            <a:ext cx="6400800" cy="1752600"/>
          </a:xfrm>
        </p:spPr>
        <p:txBody>
          <a:bodyPr/>
          <a:lstStyle/>
          <a:p>
            <a:pPr lvl="0" indent="0" marL="0">
              <a:buNone/>
            </a:pPr>
            <a:r>
              <a:rPr/>
              <a:t>OOP with Java-II</a:t>
            </a:r>
            <a:br/>
            <a:br/>
            <a:r>
              <a:rPr/>
              <a:t>Author: Asst. Prof. Dr.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super keyword</a:t>
            </a:r>
          </a:p>
          <a:p>
            <a:pPr lvl="0"/>
            <a:r>
              <a:rPr/>
              <a:t>To call methods of the superclass that is overridden in the subclass.</a:t>
            </a:r>
          </a:p>
          <a:p>
            <a:pPr lvl="0"/>
            <a:r>
              <a:rPr/>
              <a:t>To access attributes (fields) of the superclass if both superclass and subclass have attributes with the same name.</a:t>
            </a:r>
          </a:p>
          <a:p>
            <a:pPr lvl="0"/>
            <a:r>
              <a:rPr/>
              <a:t>To explicitly call superclass no-arg (default) or parameterized constructor from the subclass constructor.</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Static Nested Class Example</a:t>
            </a:r>
          </a:p>
          <a:p>
            <a:pPr lvl="0"/>
            <a:r>
              <a:rPr/>
              <a:t>In the example program, we have two nested class </a:t>
            </a:r>
            <a:r>
              <a:rPr>
                <a:latin typeface="Courier"/>
              </a:rPr>
              <a:t>Mammal</a:t>
            </a:r>
            <a:r>
              <a:rPr/>
              <a:t> and </a:t>
            </a:r>
            <a:r>
              <a:rPr>
                <a:latin typeface="Courier"/>
              </a:rPr>
              <a:t>Reptile</a:t>
            </a:r>
            <a:r>
              <a:rPr/>
              <a:t> inside a class </a:t>
            </a:r>
            <a:r>
              <a:rPr>
                <a:latin typeface="Courier"/>
              </a:rPr>
              <a:t>Animal</a:t>
            </a:r>
            <a:r>
              <a:rPr/>
              <a:t>.</a:t>
            </a:r>
          </a:p>
          <a:p>
            <a:pPr lvl="1"/>
            <a:r>
              <a:rPr/>
              <a:t>To create an object of the non-static class Reptile, we have used</a:t>
            </a:r>
          </a:p>
          <a:p>
            <a:pPr lvl="1" indent="0" marL="457200">
              <a:buNone/>
            </a:pPr>
            <a:r>
              <a:rPr>
                <a:latin typeface="Courier"/>
              </a:rPr>
              <a:t>Java linenums="1" Animal.Reptile reptile = animal.new Reptile()</a:t>
            </a:r>
          </a:p>
          <a:p>
            <a:pPr lvl="1"/>
            <a:r>
              <a:rPr/>
              <a:t>To create an object of the static class Mammal, we have used</a:t>
            </a:r>
          </a:p>
          <a:p>
            <a:pPr lvl="1" indent="0" marL="457200">
              <a:buNone/>
            </a:pPr>
            <a:r>
              <a:rPr>
                <a:latin typeface="Courier"/>
              </a:rPr>
              <a:t>Java linenums="1" Animal.Mammal mammal = new Animal.Mammal()</a:t>
            </a: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Accessing Members of Outer Class</a:t>
            </a:r>
          </a:p>
          <a:p>
            <a:pPr lvl="0"/>
            <a:r>
              <a:rPr/>
              <a:t>In Java, static nested classes are associated with the outer class.</a:t>
            </a:r>
          </a:p>
          <a:p>
            <a:pPr lvl="0"/>
            <a:r>
              <a:rPr/>
              <a:t>This is why static nested classes can only access the class members (static fields and methods) of the outer class.</a:t>
            </a: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Accessing Non-static members Example</a:t>
            </a:r>
          </a:p>
          <a:p>
            <a:pPr lvl="0" indent="0" marL="0">
              <a:buNone/>
            </a:pPr>
            <a:r>
              <a:rPr/>
              <a:t>``` Java linenums=“1” class Animal { static class Mammal { public void displayInfo() { System.out.println(“I am a mammal.”); } }</a:t>
            </a:r>
          </a:p>
          <a:p>
            <a:pPr lvl="0" indent="0" marL="0">
              <a:buNone/>
            </a:pPr>
            <a:r>
              <a:rPr/>
              <a:t>class Reptile { public void displayInfo() { System.out.println(“I am a reptile.”); } }</a:t>
            </a:r>
          </a:p>
          <a:p>
            <a:pPr lvl="0" indent="0" marL="0">
              <a:buNone/>
            </a:pPr>
            <a:r>
              <a:rPr/>
              <a:t>public void eat() { System.out.println(“I eat food.”); } }</a:t>
            </a:r>
          </a:p>
          <a:p>
            <a:pPr lvl="0" indent="0">
              <a:buNone/>
            </a:pPr>
            <a:r>
              <a:rPr>
                <a:latin typeface="Courier"/>
              </a:rPr>
              <a:t>
---
### Accessing Non-static members Example
``` Java linenums="1"
class Main {
 public static void main(String[] args) {
   Animal animal = new Animal();
   Animal.Reptile reptile = animal.new Reptile();
   reptile.displayInfo();
   Animal.Mammal mammal = new Animal.Mammal();
   mammal.displayInfo();
   mammal.eat();
 }
}</a:t>
            </a: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Accessing Non-static members Example</a:t>
            </a:r>
          </a:p>
          <a:p>
            <a:pPr lvl="0"/>
            <a:r>
              <a:rPr/>
              <a:t>In the example, we have created a non-static method </a:t>
            </a:r>
            <a:r>
              <a:rPr>
                <a:latin typeface="Courier"/>
              </a:rPr>
              <a:t>eat()</a:t>
            </a:r>
            <a:r>
              <a:rPr/>
              <a:t> inside the class Animal.</a:t>
            </a:r>
          </a:p>
          <a:p>
            <a:pPr lvl="0"/>
            <a:r>
              <a:rPr/>
              <a:t>Now, if we try to access </a:t>
            </a:r>
            <a:r>
              <a:rPr>
                <a:latin typeface="Courier"/>
              </a:rPr>
              <a:t>eat()</a:t>
            </a:r>
            <a:r>
              <a:rPr/>
              <a:t> using the object </a:t>
            </a:r>
            <a:r>
              <a:rPr>
                <a:latin typeface="Courier"/>
              </a:rPr>
              <a:t>mammal</a:t>
            </a:r>
            <a:r>
              <a:rPr/>
              <a:t>, the compiler shows an error.</a:t>
            </a:r>
          </a:p>
          <a:p>
            <a:pPr lvl="0"/>
            <a:r>
              <a:rPr/>
              <a:t>It is because </a:t>
            </a:r>
            <a:r>
              <a:rPr>
                <a:latin typeface="Courier"/>
              </a:rPr>
              <a:t>mammal</a:t>
            </a:r>
            <a:r>
              <a:rPr/>
              <a:t> is an object of a static class and we cannot access non-static methods from static classes.</a:t>
            </a: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Static Top-level Class</a:t>
            </a:r>
          </a:p>
          <a:p>
            <a:pPr lvl="0"/>
            <a:r>
              <a:rPr/>
              <a:t>only nested classes can be static.</a:t>
            </a:r>
          </a:p>
          <a:p>
            <a:pPr lvl="0"/>
            <a:r>
              <a:rPr/>
              <a:t>We cannot have static top-level classes.</a:t>
            </a: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Static Top-level Class</a:t>
            </a:r>
          </a:p>
          <a:p>
            <a:pPr lvl="0"/>
            <a:r>
              <a:rPr/>
              <a:t>if we try to make a top-level class static.</a:t>
            </a:r>
          </a:p>
          <a:p>
            <a:pPr lvl="0" indent="0" marL="0">
              <a:buNone/>
            </a:pPr>
            <a:r>
              <a:rPr>
                <a:latin typeface="Courier"/>
              </a:rPr>
              <a:t>Java linenums="1" static class Animal {  public static void displayInfo() {    System.out.println("I am an animal");  } }</a:t>
            </a:r>
          </a:p>
          <a:p>
            <a:pPr lvl="0" indent="0" marL="0">
              <a:buNone/>
            </a:pPr>
            <a:r>
              <a:rPr>
                <a:latin typeface="Courier"/>
              </a:rPr>
              <a:t>Java linenums="1" class Main {  public static void main(String[] args) {    Animal.displayInfo();  } }</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Static Top-level Class</a:t>
            </a:r>
          </a:p>
          <a:p>
            <a:pPr lvl="0" indent="0">
              <a:buNone/>
            </a:pPr>
            <a:r>
              <a:rPr>
                <a:latin typeface="Courier"/>
              </a:rPr>
              <a:t>Main.java:1: error: modifier static not allowed here</a:t>
            </a:r>
            <a:br/>
            <a:r>
              <a:rPr>
                <a:latin typeface="Courier"/>
              </a:rPr>
              <a:t>static class Animal {</a:t>
            </a:r>
            <a:br/>
            <a:r>
              <a:rPr>
                <a:latin typeface="Courier"/>
              </a:rPr>
              <a:t>       ^</a:t>
            </a:r>
            <a:br/>
            <a:r>
              <a:rPr>
                <a:latin typeface="Courier"/>
              </a:rPr>
              <a:t>1 error</a:t>
            </a:r>
            <a:br/>
            <a:r>
              <a:rPr>
                <a:latin typeface="Courier"/>
              </a:rPr>
              <a:t>compiler exit status 1</a:t>
            </a:r>
          </a:p>
          <a:p>
            <a:pPr lvl="0"/>
            <a:r>
              <a:rPr/>
              <a:t>In the example, we have tried to create a static class Animal.</a:t>
            </a:r>
          </a:p>
          <a:p>
            <a:pPr lvl="0"/>
            <a:r>
              <a:rPr/>
              <a:t>Since Java doesn’t allow static top-level class,</a:t>
            </a:r>
          </a:p>
          <a:p>
            <a:pPr lvl="1"/>
            <a:r>
              <a:rPr/>
              <a:t>we will get an error.</a:t>
            </a: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Java Anonymous Class</a:t>
            </a: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Anonymous Class</a:t>
            </a:r>
          </a:p>
          <a:p>
            <a:pPr lvl="0"/>
            <a:r>
              <a:rPr/>
              <a:t>In Java, a class can contain another class known as nested class. It’s possible to create a nested class without giving any name.</a:t>
            </a:r>
          </a:p>
          <a:p>
            <a:pPr lvl="0"/>
            <a:r>
              <a:rPr/>
              <a:t>A nested class that doesn’t have any name is known as an anonymous class.</a:t>
            </a:r>
          </a:p>
          <a:p>
            <a:pPr lvl="0"/>
            <a:r>
              <a:rPr/>
              <a:t>An anonymous class must be defined inside another class. Hence, it is also known as an anonymous inner class. Its syntax is:</a:t>
            </a:r>
          </a:p>
          <a:p>
            <a:pPr lvl="0" indent="0" marL="0">
              <a:buNone/>
            </a:pPr>
            <a:r>
              <a:rPr/>
              <a:t>``` Java linenums=“1” class outerClass {</a:t>
            </a:r>
          </a:p>
          <a:p>
            <a:pPr lvl="0" indent="0">
              <a:buNone/>
            </a:pPr>
            <a:r>
              <a:rPr>
                <a:latin typeface="Courier"/>
              </a:rPr>
              <a:t>// defining anonymous class
object1 = new Type(parameterList) {
     // body of the anonymous class
};</a:t>
            </a:r>
          </a:p>
          <a:p>
            <a:pPr lvl="0" indent="0" marL="0">
              <a:buNone/>
            </a:pPr>
            <a:r>
              <a:rPr/>
              <a:t>}</a:t>
            </a:r>
          </a:p>
          <a:p>
            <a:pPr lvl="0" indent="0">
              <a:buNone/>
            </a:pPr>
            <a:r>
              <a:rPr>
                <a:latin typeface="Courier"/>
              </a:rPr>
              <a:t>
---
### Java Anonymous Class
- Anonymous classes usually extend subclasses or implement interfaces.
- Here, Type can be
  - a superclass that an anonymous class extends
  - an interface that an anonymous class implements
- The above code creates an object, object1, of an anonymous class at runtime.
- **Note**: Anonymous classes are defined inside an expression. So, the semicolon is used at the end of anonymous classes to indicate the end of the expression.
---
### Anonymous Class Extending a Class Example
``` Java linenums="1"
class Polygon {
   public void display() {
      System.out.println("Inside the Polygon class");
   }
}</a:t>
            </a:r>
          </a:p>
          <a:p>
            <a:pPr lvl="0" indent="0" marL="0">
              <a:buNone/>
            </a:pPr>
            <a:r>
              <a:rPr/>
              <a:t>``` Java linenums=“1” class AnonymousDemo { public void createClass() {</a:t>
            </a:r>
          </a:p>
          <a:p>
            <a:pPr lvl="0" indent="0">
              <a:buNone/>
            </a:pPr>
            <a:r>
              <a:rPr>
                <a:latin typeface="Courier"/>
              </a:rPr>
              <a:t>  // creation of anonymous class extending class Polygon
  Polygon p1 = new Polygon() {
     public void display() {
        System.out.println("Inside an anonymous class.");
     }
  };
  p1.display();</a:t>
            </a:r>
          </a:p>
          <a:p>
            <a:pPr lvl="0" indent="0" marL="0">
              <a:buNone/>
            </a:pPr>
            <a:r>
              <a:rPr/>
              <a:t>} }</a:t>
            </a:r>
          </a:p>
          <a:p>
            <a:pPr lvl="0" indent="0">
              <a:buNone/>
            </a:pPr>
            <a:r>
              <a:rPr>
                <a:latin typeface="Courier"/>
              </a:rPr>
              <a:t>
---
### Anonymous Class Extending a Class Example
``` Java linenums="1"
class Main {
   public static void main(String[] args) {
       AnonymousDemo an = new AnonymousDemo();
       an.createClass();
   }
}</a:t>
            </a: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Anonymous Class Extending a Class Example</a:t>
            </a:r>
          </a:p>
          <a:p>
            <a:pPr lvl="0"/>
            <a:r>
              <a:rPr/>
              <a:t>In the example, we have created a class </a:t>
            </a:r>
            <a:r>
              <a:rPr>
                <a:latin typeface="Courier"/>
              </a:rPr>
              <a:t>Polygon</a:t>
            </a:r>
            <a:r>
              <a:rPr/>
              <a:t>. It has a single method </a:t>
            </a:r>
            <a:r>
              <a:rPr>
                <a:latin typeface="Courier"/>
              </a:rPr>
              <a:t>display()</a:t>
            </a:r>
            <a:r>
              <a:rPr/>
              <a:t>.</a:t>
            </a:r>
          </a:p>
          <a:p>
            <a:pPr lvl="0"/>
            <a:r>
              <a:rPr/>
              <a:t>We then created an anonymous class that extends the class Polygon and overrides the </a:t>
            </a:r>
            <a:r>
              <a:rPr>
                <a:latin typeface="Courier"/>
              </a:rPr>
              <a:t>display()</a:t>
            </a:r>
            <a:r>
              <a:rPr/>
              <a:t> method.</a:t>
            </a:r>
          </a:p>
          <a:p>
            <a:pPr lvl="0"/>
            <a:r>
              <a:rPr/>
              <a:t>When we run the program, an object </a:t>
            </a:r>
            <a:r>
              <a:rPr>
                <a:latin typeface="Courier"/>
              </a:rPr>
              <a:t>p1</a:t>
            </a:r>
            <a:r>
              <a:rPr/>
              <a:t> of the anonymous class is created.</a:t>
            </a:r>
          </a:p>
          <a:p>
            <a:pPr lvl="1"/>
            <a:r>
              <a:rPr/>
              <a:t>The object then calls the </a:t>
            </a:r>
            <a:r>
              <a:rPr>
                <a:latin typeface="Courier"/>
              </a:rPr>
              <a:t>display()</a:t>
            </a:r>
            <a:r>
              <a:rPr/>
              <a:t> method of the anonymous class.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super keyword</a:t>
            </a:r>
          </a:p>
          <a:p>
            <a:pPr lvl="0"/>
            <a:r>
              <a:rPr/>
              <a:t>The super keyword is used inside the child class only.</a:t>
            </a: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Anonymous Class Implementing an Interface Example</a:t>
            </a:r>
          </a:p>
          <a:p>
            <a:pPr lvl="0" indent="0" marL="0">
              <a:buNone/>
            </a:pPr>
            <a:r>
              <a:rPr>
                <a:latin typeface="Courier"/>
              </a:rPr>
              <a:t>Java linenums="1" interface Polygon {    public void display(); }</a:t>
            </a:r>
          </a:p>
          <a:p>
            <a:pPr lvl="0" indent="0" marL="0">
              <a:buNone/>
            </a:pPr>
            <a:r>
              <a:rPr/>
              <a:t>``` Java linenums=“1” class AnonymousDemo { public void createClass() {</a:t>
            </a:r>
          </a:p>
          <a:p>
            <a:pPr lvl="0" indent="0">
              <a:buNone/>
            </a:pPr>
            <a:r>
              <a:rPr>
                <a:latin typeface="Courier"/>
              </a:rPr>
              <a:t>  // anonymous class implementing interface
  Polygon p1 = new Polygon() {
     public void display() {
        System.out.println("Inside an anonymous class.");
     }
  };
  p1.display();</a:t>
            </a:r>
          </a:p>
          <a:p>
            <a:pPr lvl="0" indent="0" marL="0">
              <a:buNone/>
            </a:pPr>
            <a:r>
              <a:rPr/>
              <a:t>} }</a:t>
            </a:r>
          </a:p>
          <a:p>
            <a:pPr lvl="0" indent="0">
              <a:buNone/>
            </a:pPr>
            <a:r>
              <a:rPr>
                <a:latin typeface="Courier"/>
              </a:rPr>
              <a:t>
---
### Anonymous Class Implementing an Interface Example
``` Java linenums="1"
class Main {
   public static void main(String[] args) {
      AnonymousDemo an = new AnonymousDemo();
      an.createClass();
   }
}</a:t>
            </a:r>
          </a:p>
          <a:p>
            <a:pPr lvl="0"/>
            <a:r>
              <a:rPr/>
              <a:t>In the example, we have created an anonymous class that implements the Polygon interface.</a:t>
            </a: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Advantages of Anonymous Classes</a:t>
            </a:r>
          </a:p>
          <a:p>
            <a:pPr lvl="0"/>
            <a:r>
              <a:rPr/>
              <a:t>In anonymous classes, objects are created whenever they are required.</a:t>
            </a:r>
          </a:p>
          <a:p>
            <a:pPr lvl="0"/>
            <a:r>
              <a:rPr/>
              <a:t>That is, objects are created to perform some specific tasks. For example,</a:t>
            </a:r>
          </a:p>
          <a:p>
            <a:pPr lvl="0" indent="0" marL="0">
              <a:buNone/>
            </a:pPr>
            <a:r>
              <a:rPr>
                <a:latin typeface="Courier"/>
              </a:rPr>
              <a:t>Java linenums="1" Object = new Example() {    public void display() {       System.out.println("Anonymous class overrides the method display().");    } };</a:t>
            </a:r>
          </a:p>
          <a:p>
            <a:pPr lvl="0"/>
            <a:r>
              <a:rPr/>
              <a:t>Here, an object of the anonymous class is created dynamically when we need to override the display() method.</a:t>
            </a:r>
          </a:p>
          <a:p>
            <a:pPr lvl="0"/>
            <a:r>
              <a:rPr/>
              <a:t>Anonymous classes also help us to make our code concise.</a:t>
            </a: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Java enums</a:t>
            </a: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enums</a:t>
            </a:r>
          </a:p>
          <a:p>
            <a:pPr lvl="0"/>
            <a:r>
              <a:rPr/>
              <a:t>In Java, an enum (short for enumeration) is a type that has a fixed set of constant values. We use the </a:t>
            </a:r>
            <a:r>
              <a:rPr>
                <a:latin typeface="Courier"/>
              </a:rPr>
              <a:t>enum</a:t>
            </a:r>
            <a:r>
              <a:rPr/>
              <a:t> keyword to declare enums. For example,</a:t>
            </a:r>
          </a:p>
          <a:p>
            <a:pPr lvl="0" indent="0" marL="0">
              <a:buNone/>
            </a:pPr>
            <a:r>
              <a:rPr>
                <a:latin typeface="Courier"/>
              </a:rPr>
              <a:t>Java linenums="1" enum Size {     SMALL, MEDIUM, LARGE, EXTRALARGE  }</a:t>
            </a:r>
            <a:r>
              <a:rPr/>
              <a:t> - Here, we have created an enum named Size. It contains fixed values </a:t>
            </a:r>
            <a:r>
              <a:rPr>
                <a:latin typeface="Courier"/>
              </a:rPr>
              <a:t>SMALL</a:t>
            </a:r>
            <a:r>
              <a:rPr/>
              <a:t>, </a:t>
            </a:r>
            <a:r>
              <a:rPr>
                <a:latin typeface="Courier"/>
              </a:rPr>
              <a:t>MEDIUM</a:t>
            </a:r>
            <a:r>
              <a:rPr/>
              <a:t>, </a:t>
            </a:r>
            <a:r>
              <a:rPr>
                <a:latin typeface="Courier"/>
              </a:rPr>
              <a:t>LARGE</a:t>
            </a:r>
            <a:r>
              <a:rPr/>
              <a:t>, and </a:t>
            </a:r>
            <a:r>
              <a:rPr>
                <a:latin typeface="Courier"/>
              </a:rPr>
              <a:t>EXTRALARGE</a:t>
            </a:r>
            <a:r>
              <a:rPr/>
              <a:t>. - These values inside the braces are called enum constants (values). - </a:t>
            </a:r>
            <a:r>
              <a:rPr b="1"/>
              <a:t>Note:</a:t>
            </a:r>
            <a:r>
              <a:rPr/>
              <a:t> The enum constants are usually represented in uppercase.</a:t>
            </a: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Enum Example</a:t>
            </a:r>
          </a:p>
          <a:p>
            <a:pPr lvl="0" indent="0" marL="0">
              <a:buNone/>
            </a:pPr>
            <a:r>
              <a:rPr/>
              <a:t>``` Java linenums=“1” enum Size { SMALL, MEDIUM, LARGE, EXTRALARGE }</a:t>
            </a:r>
          </a:p>
          <a:p>
            <a:pPr lvl="0" indent="0" marL="0">
              <a:buNone/>
            </a:pPr>
            <a:r>
              <a:rPr/>
              <a:t>class Main { public static void main(String[] args) { System.out.println(Size.SMALL); System.out.println(Size.MEDIUM); } }</a:t>
            </a:r>
          </a:p>
          <a:p>
            <a:pPr lvl="0" indent="0">
              <a:buNone/>
            </a:pPr>
            <a:r>
              <a:rPr>
                <a:latin typeface="Courier"/>
              </a:rPr>
              <a:t>
---
### Java Enum Example
we use the enum name to access the constant values.
Also, we can create variables of enum types. For example
``` Java linenums="1"
Size pizzaSize;</a:t>
            </a:r>
          </a:p>
          <a:p>
            <a:pPr lvl="0"/>
            <a:r>
              <a:rPr/>
              <a:t>Here, pizzaSize is a variable of the Size type. It can only be assigned with 4 values.</a:t>
            </a:r>
          </a:p>
          <a:p>
            <a:pPr lvl="0" indent="0" marL="0">
              <a:buNone/>
            </a:pPr>
            <a:r>
              <a:rPr>
                <a:latin typeface="Courier"/>
              </a:rPr>
              <a:t>Java linenums="1" pizzaSize = Size.SMALL; pizzaSize = Size.MEDIUM; pizzaSize = Size.LARGE; pizzaSize = Size.EXTRALARGE;</a:t>
            </a: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Enum with the switch statement example</a:t>
            </a:r>
          </a:p>
          <a:p>
            <a:pPr lvl="0" indent="0" marL="0">
              <a:buNone/>
            </a:pPr>
            <a:r>
              <a:rPr>
                <a:latin typeface="Courier"/>
              </a:rPr>
              <a:t>Java linenums="1" enum Size {  SMALL, MEDIUM, LARGE, EXTRALARGE }</a:t>
            </a: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Enum with the switch statement example</a:t>
            </a:r>
          </a:p>
          <a:p>
            <a:pPr lvl="0" indent="0" marL="0">
              <a:buNone/>
            </a:pPr>
            <a:r>
              <a:rPr>
                <a:latin typeface="Courier"/>
              </a:rPr>
              <a:t>Java linenums="1" class Test {  Size pizzaSize;  public Test(Size pizzaSize) {    this.pizzaSize = pizzaSize;  }  public void orderPizza() {    switch(pizzaSize) {      case SMALL:        System.out.println("I ordered a small size pizza.");        break;      case MEDIUM:        System.out.println("I ordered a medium size pizza.");        break;      default:        System.out.println("I don't know which one to order.");        break;    }  } }</a:t>
            </a: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Enum with the switch statement example</a:t>
            </a:r>
          </a:p>
          <a:p>
            <a:pPr lvl="0" indent="0" marL="0">
              <a:buNone/>
            </a:pPr>
            <a:r>
              <a:rPr>
                <a:latin typeface="Courier"/>
              </a:rPr>
              <a:t>Java linenums="1" class Main {  public static void main(String[] args) {    Test t1 = new Test(Size.MEDIUM);    t1.orderPizza();  } }</a:t>
            </a: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Enum with the switch statement example</a:t>
            </a:r>
          </a:p>
          <a:p>
            <a:pPr lvl="0"/>
            <a:r>
              <a:rPr/>
              <a:t>In the example, we have created an enum type </a:t>
            </a:r>
            <a:r>
              <a:rPr>
                <a:latin typeface="Courier"/>
              </a:rPr>
              <a:t>Size</a:t>
            </a:r>
            <a:r>
              <a:rPr/>
              <a:t>. - We then declared a variable </a:t>
            </a:r>
            <a:r>
              <a:rPr>
                <a:latin typeface="Courier"/>
              </a:rPr>
              <a:t>pizzaSize</a:t>
            </a:r>
            <a:r>
              <a:rPr/>
              <a:t> of the </a:t>
            </a:r>
            <a:r>
              <a:rPr>
                <a:latin typeface="Courier"/>
              </a:rPr>
              <a:t>Size</a:t>
            </a:r>
            <a:r>
              <a:rPr/>
              <a:t> type.</a:t>
            </a:r>
          </a:p>
          <a:p>
            <a:pPr lvl="0"/>
            <a:r>
              <a:rPr/>
              <a:t>Here, the variable </a:t>
            </a:r>
            <a:r>
              <a:rPr>
                <a:latin typeface="Courier"/>
              </a:rPr>
              <a:t>pizzaSize</a:t>
            </a:r>
            <a:r>
              <a:rPr/>
              <a:t> can only be assigned with 4 values (</a:t>
            </a:r>
            <a:r>
              <a:rPr>
                <a:latin typeface="Courier"/>
              </a:rPr>
              <a:t>SMALL, MEDIUM, LARGE, EXTRALARGE</a:t>
            </a:r>
            <a:r>
              <a:rPr/>
              <a:t>).</a:t>
            </a:r>
          </a:p>
          <a:p>
            <a:pPr lvl="0"/>
            <a:r>
              <a:rPr/>
              <a:t>Notice the statement, </a:t>
            </a:r>
            <a:r>
              <a:rPr>
                <a:latin typeface="Courier"/>
              </a:rPr>
              <a:t>Java linenums="1" Test t1 = new Test(Size.MEDIUM);</a:t>
            </a:r>
          </a:p>
          <a:p>
            <a:pPr lvl="0"/>
            <a:r>
              <a:rPr/>
              <a:t>It will call the </a:t>
            </a:r>
            <a:r>
              <a:rPr>
                <a:latin typeface="Courier"/>
              </a:rPr>
              <a:t>Test()</a:t>
            </a:r>
            <a:r>
              <a:rPr/>
              <a:t> constructor inside the </a:t>
            </a:r>
            <a:r>
              <a:rPr>
                <a:latin typeface="Courier"/>
              </a:rPr>
              <a:t>Test</a:t>
            </a:r>
            <a:r>
              <a:rPr/>
              <a:t> class. Now, the variable pizzaSize is assigned with the </a:t>
            </a:r>
            <a:r>
              <a:rPr>
                <a:latin typeface="Courier"/>
              </a:rPr>
              <a:t>MEDIUM</a:t>
            </a:r>
            <a:r>
              <a:rPr/>
              <a:t> constant.</a:t>
            </a:r>
          </a:p>
          <a:p>
            <a:pPr lvl="0"/>
            <a:r>
              <a:rPr/>
              <a:t>Based on the value, one of the cases of the switch case statement is executed.</a:t>
            </a: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Enum Class in Java</a:t>
            </a:r>
          </a:p>
          <a:p>
            <a:pPr lvl="0"/>
            <a:r>
              <a:rPr/>
              <a:t>In Java, enum types are considered to be a special type of class.</a:t>
            </a:r>
          </a:p>
          <a:p>
            <a:pPr lvl="1"/>
            <a:r>
              <a:rPr/>
              <a:t>It was introduced with the release of Java 5.</a:t>
            </a:r>
          </a:p>
          <a:p>
            <a:pPr lvl="0"/>
            <a:r>
              <a:rPr/>
              <a:t>An enum class can include methods and fields just like regular classes. ``` Java linenums=“1” enum Size { constant1, constant2, …, constantN;</a:t>
            </a:r>
          </a:p>
          <a:p>
            <a:pPr lvl="1" indent="0" marL="457200">
              <a:buNone/>
            </a:pPr>
            <a:r>
              <a:rPr/>
              <a:t>// methods and fields</a:t>
            </a:r>
            <a:br/>
            <a:r>
              <a:rPr/>
              <a:t>} ```</a:t>
            </a:r>
          </a:p>
          <a:p>
            <a:pPr lvl="0"/>
            <a:r>
              <a:rPr/>
              <a:t>When we create an enum class, the compiler will create instances (objects) of each enum constants.</a:t>
            </a:r>
          </a:p>
          <a:p>
            <a:pPr lvl="1"/>
            <a:r>
              <a:rPr/>
              <a:t>Also, all enum constant is always public static final by default.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super to refer parent class data members</a:t>
            </a:r>
          </a:p>
          <a:p>
            <a:pPr lvl="0"/>
            <a:r>
              <a:rPr/>
              <a:t>When both parent class and child class have data members with the same name,</a:t>
            </a:r>
          </a:p>
          <a:p>
            <a:pPr lvl="1"/>
            <a:r>
              <a:rPr/>
              <a:t>then the super keyword is used to refer to the parent class data member from child class.</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Enum Class Example</a:t>
            </a:r>
          </a:p>
          <a:p>
            <a:pPr lvl="0" indent="0" marL="0">
              <a:buNone/>
            </a:pPr>
            <a:r>
              <a:rPr/>
              <a:t>``` Java linenums=“1” enum Size{ SMALL, MEDIUM, LARGE, EXTRALARGE;</a:t>
            </a:r>
          </a:p>
          <a:p>
            <a:pPr lvl="0" indent="0" marL="0">
              <a:buNone/>
            </a:pPr>
            <a:r>
              <a:rPr/>
              <a:t>public String getSize() {</a:t>
            </a:r>
          </a:p>
          <a:p>
            <a:pPr lvl="0" indent="0">
              <a:buNone/>
            </a:pPr>
            <a:r>
              <a:rPr>
                <a:latin typeface="Courier"/>
              </a:rPr>
              <a:t>// this will refer to the object SMALL
switch(this) {
  case SMALL:
    return "small";
  case MEDIUM:
    return "medium";
  case LARGE:
    return "large";
  case EXTRALARGE:
    return "extra large";
  default:
    return null;
  }</a:t>
            </a:r>
          </a:p>
          <a:p>
            <a:pPr lvl="0" indent="0" marL="0">
              <a:buNone/>
            </a:pPr>
            <a:r>
              <a:rPr/>
              <a:t>} …</a:t>
            </a:r>
          </a:p>
          <a:p>
            <a:pPr lvl="0" indent="0">
              <a:buNone/>
            </a:pPr>
            <a:r>
              <a:rPr>
                <a:latin typeface="Courier"/>
              </a:rPr>
              <a:t>
---
### Java Enum Class Example
``` Java linenums="1"
...
  public static void main(String[] args) {
    // call getSize()
    // using the object SMALL
    System.out.println("The size of the pizza is " + Size.SMALL.getSize());
  }
}</a:t>
            </a: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Enum Class Example</a:t>
            </a:r>
          </a:p>
          <a:p>
            <a:pPr lvl="0"/>
            <a:r>
              <a:rPr/>
              <a:t>In the example, we have created an enum class Size. It has four constants SMALL, MEDIUM, LARGE and EXTRALARGE.</a:t>
            </a:r>
          </a:p>
          <a:p>
            <a:pPr lvl="0"/>
            <a:r>
              <a:rPr/>
              <a:t>Since Size is an enum class, the compiler automatically creates instances for each enum constants.</a:t>
            </a:r>
          </a:p>
          <a:p>
            <a:pPr lvl="0"/>
            <a:r>
              <a:rPr/>
              <a:t>Here inside the main() method, we have used the instance SMALL to call the getSize() method.</a:t>
            </a:r>
          </a:p>
          <a:p>
            <a:pPr lvl="0"/>
            <a:r>
              <a:rPr b="1"/>
              <a:t>Note</a:t>
            </a:r>
            <a:r>
              <a:rPr/>
              <a:t>: Like regular classes, an enum class also may include constructors</a:t>
            </a: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Methods of Java Enum Class</a:t>
            </a:r>
          </a:p>
          <a:p>
            <a:pPr lvl="0"/>
            <a:r>
              <a:rPr/>
              <a:t>There are some predefined methods in enum classes that are readily available for use.</a:t>
            </a: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Methods of Java Enum Class</a:t>
            </a:r>
          </a:p>
          <a:p>
            <a:pPr lvl="0" indent="0" marL="0">
              <a:spcBef>
                <a:spcPts val="3000"/>
              </a:spcBef>
              <a:buNone/>
            </a:pPr>
            <a:r>
              <a:rPr b="1"/>
              <a:t>Java Enum ordinal()</a:t>
            </a:r>
          </a:p>
          <a:p>
            <a:pPr lvl="0"/>
            <a:r>
              <a:rPr/>
              <a:t>The ordinal() method returns the position of an enum constant. For example,</a:t>
            </a:r>
          </a:p>
          <a:p>
            <a:pPr lvl="0" indent="0" marL="0">
              <a:buNone/>
            </a:pPr>
            <a:r>
              <a:rPr>
                <a:latin typeface="Courier"/>
              </a:rPr>
              <a:t>Java linenums="1" ordinal(SMALL)  // returns 0</a:t>
            </a: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Methods of Java Enum Class</a:t>
            </a:r>
          </a:p>
          <a:p>
            <a:pPr lvl="0" indent="0" marL="0">
              <a:spcBef>
                <a:spcPts val="3000"/>
              </a:spcBef>
              <a:buNone/>
            </a:pPr>
            <a:r>
              <a:rPr b="1"/>
              <a:t>Enum compareTo()</a:t>
            </a:r>
          </a:p>
          <a:p>
            <a:pPr lvl="0"/>
            <a:r>
              <a:rPr/>
              <a:t>The compareTo() method compares the enum constants based on their ordinal value. For example,</a:t>
            </a:r>
          </a:p>
          <a:p>
            <a:pPr lvl="0" indent="0" marL="0">
              <a:buNone/>
            </a:pPr>
            <a:r>
              <a:rPr>
                <a:latin typeface="Courier"/>
              </a:rPr>
              <a:t>Java linenums="1" Size.SMALL.compareTo(Size.MEDIUM)  // returns ordinal(SMALL) - ordinal(MEDIUM)</a:t>
            </a: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Methods of Java Enum Class</a:t>
            </a:r>
          </a:p>
          <a:p>
            <a:pPr lvl="0" indent="0" marL="0">
              <a:spcBef>
                <a:spcPts val="3000"/>
              </a:spcBef>
              <a:buNone/>
            </a:pPr>
            <a:r>
              <a:rPr b="1"/>
              <a:t>Enum toString()</a:t>
            </a:r>
          </a:p>
          <a:p>
            <a:pPr lvl="0"/>
            <a:r>
              <a:rPr/>
              <a:t>The toString() method returns the string representation of the enum constants. For example,</a:t>
            </a:r>
          </a:p>
          <a:p>
            <a:pPr lvl="0" indent="0" marL="0">
              <a:buNone/>
            </a:pPr>
            <a:r>
              <a:rPr>
                <a:latin typeface="Courier"/>
              </a:rPr>
              <a:t>Java linenums="1" SMALL.toString() // returns "SMALL"</a:t>
            </a: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Methods of Java Enum Class</a:t>
            </a:r>
          </a:p>
          <a:p>
            <a:pPr lvl="0" indent="0" marL="0">
              <a:spcBef>
                <a:spcPts val="3000"/>
              </a:spcBef>
              <a:buNone/>
            </a:pPr>
            <a:r>
              <a:rPr b="1"/>
              <a:t>Enum name()</a:t>
            </a:r>
          </a:p>
          <a:p>
            <a:pPr lvl="0"/>
            <a:r>
              <a:rPr/>
              <a:t>The name() method returns the defined name of an enum constant in string form. The returned value from the name() method is final. For example,</a:t>
            </a:r>
          </a:p>
          <a:p>
            <a:pPr lvl="0" indent="0" marL="0">
              <a:buNone/>
            </a:pPr>
            <a:r>
              <a:rPr>
                <a:latin typeface="Courier"/>
              </a:rPr>
              <a:t>Java linenums="1" name(SMALL) // returns "SMALL"</a:t>
            </a: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Methods of Java Enum Class</a:t>
            </a:r>
          </a:p>
          <a:p>
            <a:pPr lvl="0" indent="0" marL="0">
              <a:spcBef>
                <a:spcPts val="3000"/>
              </a:spcBef>
              <a:buNone/>
            </a:pPr>
            <a:r>
              <a:rPr b="1"/>
              <a:t>Java Enum valueOf()</a:t>
            </a:r>
          </a:p>
          <a:p>
            <a:pPr lvl="0"/>
            <a:r>
              <a:rPr/>
              <a:t>The </a:t>
            </a:r>
            <a:r>
              <a:rPr>
                <a:latin typeface="Courier"/>
              </a:rPr>
              <a:t>valueOf()</a:t>
            </a:r>
            <a:r>
              <a:rPr/>
              <a:t> method takes a string and returns an enum constant having the same string name. For example,</a:t>
            </a:r>
          </a:p>
          <a:p>
            <a:pPr lvl="0" indent="0" marL="0">
              <a:buNone/>
            </a:pPr>
            <a:r>
              <a:rPr>
                <a:latin typeface="Courier"/>
              </a:rPr>
              <a:t>Java linenums="1" Size.valueOf("SMALL") // returns constant SMALL.</a:t>
            </a: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Methods of Java Enum Class</a:t>
            </a:r>
          </a:p>
          <a:p>
            <a:pPr lvl="0" indent="0" marL="0">
              <a:spcBef>
                <a:spcPts val="3000"/>
              </a:spcBef>
              <a:buNone/>
            </a:pPr>
            <a:r>
              <a:rPr b="1"/>
              <a:t>Enum values()</a:t>
            </a:r>
          </a:p>
          <a:p>
            <a:pPr lvl="0"/>
            <a:r>
              <a:rPr/>
              <a:t>The </a:t>
            </a:r>
            <a:r>
              <a:rPr>
                <a:latin typeface="Courier"/>
              </a:rPr>
              <a:t>values()</a:t>
            </a:r>
            <a:r>
              <a:rPr/>
              <a:t> method returns an array of enum type containing all the enum constants. For example,</a:t>
            </a:r>
          </a:p>
          <a:p>
            <a:pPr lvl="0" indent="0" marL="0">
              <a:buNone/>
            </a:pPr>
            <a:r>
              <a:rPr>
                <a:latin typeface="Courier"/>
              </a:rPr>
              <a:t>Java linenums="1" Size[] enumArray = Size.value();</a:t>
            </a: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Why Java Enums?</a:t>
            </a:r>
          </a:p>
          <a:p>
            <a:pPr lvl="0"/>
            <a:r>
              <a:rPr/>
              <a:t>In Java, enum was introduced to replace the use of int constants.</a:t>
            </a:r>
          </a:p>
          <a:p>
            <a:pPr lvl="0"/>
            <a:r>
              <a:rPr/>
              <a:t>Suppose we have used a collection of int constants.</a:t>
            </a:r>
          </a:p>
          <a:p>
            <a:pPr lvl="0" indent="0" marL="0">
              <a:buNone/>
            </a:pPr>
            <a:r>
              <a:rPr>
                <a:latin typeface="Courier"/>
              </a:rPr>
              <a:t>Java linenums="1" class Size {    public final static int SMALL = 1;    public final static int MEDIUM = 2;    public final static int LARGE = 3;    public final static int EXTRALARGE = 4; }</a:t>
            </a:r>
          </a:p>
          <a:p>
            <a:pPr lvl="0"/>
            <a:r>
              <a:rPr/>
              <a:t>Here, the problem arises if we print the constants.</a:t>
            </a:r>
          </a:p>
          <a:p>
            <a:pPr lvl="1"/>
            <a:r>
              <a:rPr/>
              <a:t>It is because only the number is printed which might not be helpful.</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super to refer parent class data members</a:t>
            </a:r>
          </a:p>
          <a:p>
            <a:pPr lvl="0" indent="0" marL="0">
              <a:buNone/>
            </a:pPr>
            <a:r>
              <a:rPr/>
              <a:t>``` Java linenums=“1” class ParentClass{</a:t>
            </a:r>
          </a:p>
          <a:p>
            <a:pPr lvl="0" indent="0">
              <a:buNone/>
            </a:pPr>
            <a:r>
              <a:rPr>
                <a:latin typeface="Courier"/>
              </a:rPr>
              <a:t>int num = 10;</a:t>
            </a:r>
          </a:p>
          <a:p>
            <a:pPr lvl="0" indent="0" marL="0">
              <a:buNone/>
            </a:pPr>
            <a:r>
              <a:rPr/>
              <a:t>}</a:t>
            </a:r>
          </a:p>
          <a:p>
            <a:pPr lvl="0" indent="0">
              <a:buNone/>
            </a:pPr>
            <a:r>
              <a:rPr>
                <a:latin typeface="Courier"/>
              </a:rPr>
              <a:t>
``` Java linenums="1"
class ChildClass extends ParentClass{
    int num = 20;
    void showData() {
        System.out.println("Inside the ChildClass");
        System.out.println("ChildClass num = " + num);
        System.out.println("ParentClass num = " + super.num);       
    }
}</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Why Java Enums?</a:t>
            </a:r>
          </a:p>
          <a:p>
            <a:pPr lvl="0"/>
            <a:r>
              <a:rPr/>
              <a:t>So, instead of using int constants, we can simply use enums. For example,</a:t>
            </a:r>
          </a:p>
          <a:p>
            <a:pPr lvl="0" indent="0" marL="0">
              <a:buNone/>
            </a:pPr>
            <a:r>
              <a:rPr>
                <a:latin typeface="Courier"/>
              </a:rPr>
              <a:t>Java linenums="1" enum Size {    SMALL, MEDIUM, LARGE, EXTRALARGE }</a:t>
            </a:r>
          </a:p>
          <a:p>
            <a:pPr lvl="0"/>
            <a:r>
              <a:rPr/>
              <a:t>This makes our code more intuitive.</a:t>
            </a: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Why Java Enums?</a:t>
            </a:r>
          </a:p>
          <a:p>
            <a:pPr lvl="0"/>
            <a:r>
              <a:rPr/>
              <a:t>Also, enum provides compile-time type safety.</a:t>
            </a:r>
          </a:p>
          <a:p>
            <a:pPr lvl="0"/>
            <a:r>
              <a:rPr/>
              <a:t>If we declare a variable of the Size type. For example,</a:t>
            </a:r>
          </a:p>
          <a:p>
            <a:pPr lvl="0" indent="0" marL="0">
              <a:buNone/>
            </a:pPr>
            <a:r>
              <a:rPr>
                <a:latin typeface="Courier"/>
              </a:rPr>
              <a:t>Java linenums="1" Size size;</a:t>
            </a:r>
          </a:p>
          <a:p>
            <a:pPr lvl="0"/>
            <a:r>
              <a:rPr/>
              <a:t>Here, it is guaranteed that the variable will hold one of the four values.</a:t>
            </a:r>
          </a:p>
          <a:p>
            <a:pPr lvl="0"/>
            <a:r>
              <a:rPr/>
              <a:t>Now, If we try to pass values other than those four values,</a:t>
            </a:r>
          </a:p>
          <a:p>
            <a:pPr lvl="1"/>
            <a:r>
              <a:rPr/>
              <a:t>the compiler will generate an error.</a:t>
            </a: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enum Constructor</a:t>
            </a:r>
          </a:p>
          <a:p>
            <a:pPr lvl="0"/>
            <a:r>
              <a:rPr/>
              <a:t>In Java, an enum class may include a constructor like a regular class. These enum constructors are either</a:t>
            </a:r>
          </a:p>
          <a:p>
            <a:pPr lvl="1"/>
            <a:r>
              <a:rPr b="1"/>
              <a:t>private</a:t>
            </a:r>
            <a:r>
              <a:rPr/>
              <a:t> - accessible within the class or</a:t>
            </a:r>
          </a:p>
          <a:p>
            <a:pPr lvl="1"/>
            <a:r>
              <a:rPr b="1"/>
              <a:t>package-private</a:t>
            </a:r>
            <a:r>
              <a:rPr/>
              <a:t> - accessible within the package</a:t>
            </a: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enum Constructor Example</a:t>
            </a:r>
          </a:p>
          <a:p>
            <a:pPr lvl="0" indent="0" marL="0">
              <a:buNone/>
            </a:pPr>
            <a:r>
              <a:rPr/>
              <a:t>``` Java linenums=“1” enum Size {</a:t>
            </a:r>
          </a:p>
          <a:p>
            <a:pPr lvl="0" indent="0" marL="0">
              <a:buNone/>
            </a:pPr>
            <a:r>
              <a:rPr/>
              <a:t>// enum constants calling the enum constructors SMALL(“The size is small.”), MEDIUM(“The size is medium.”), LARGE(“The size is large.”), EXTRALARGE(“The size is extra large.”);</a:t>
            </a:r>
          </a:p>
          <a:p>
            <a:pPr lvl="0" indent="0" marL="0">
              <a:buNone/>
            </a:pPr>
            <a:r>
              <a:rPr/>
              <a:t>private final String pizzaSize;</a:t>
            </a:r>
          </a:p>
          <a:p>
            <a:pPr lvl="0" indent="0" marL="0">
              <a:buNone/>
            </a:pPr>
            <a:r>
              <a:rPr/>
              <a:t>// private enum constructor private Size(String pizzaSize) { this.pizzaSize = pizzaSize; }</a:t>
            </a:r>
          </a:p>
          <a:p>
            <a:pPr lvl="0" indent="0" marL="0">
              <a:buNone/>
            </a:pPr>
            <a:r>
              <a:rPr/>
              <a:t>public String getSize() { return pizzaSize; } }</a:t>
            </a:r>
          </a:p>
          <a:p>
            <a:pPr lvl="0" indent="0">
              <a:buNone/>
            </a:pPr>
            <a:r>
              <a:rPr>
                <a:latin typeface="Courier"/>
              </a:rPr>
              <a:t>
---
### enum Constructor Example
``` Java linenums="1"
class Main {
   public static void main(String[] args) {
      Size size = Size.SMALL;
      System.out.println(size.getSize());
   }
}</a:t>
            </a: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enum Constructor Example</a:t>
            </a:r>
          </a:p>
          <a:p>
            <a:pPr lvl="0"/>
            <a:r>
              <a:rPr/>
              <a:t>In the example, we have created an enum Size.</a:t>
            </a:r>
          </a:p>
          <a:p>
            <a:pPr lvl="1"/>
            <a:r>
              <a:rPr/>
              <a:t>It includes a private enum constructor.</a:t>
            </a:r>
          </a:p>
          <a:p>
            <a:pPr lvl="1"/>
            <a:r>
              <a:rPr/>
              <a:t>The constructor takes a string value as a parameter and assigns value to the variable pizzaSize.</a:t>
            </a:r>
          </a:p>
          <a:p>
            <a:pPr lvl="0"/>
            <a:r>
              <a:rPr/>
              <a:t>Since the constructor is private,</a:t>
            </a:r>
          </a:p>
          <a:p>
            <a:pPr lvl="1"/>
            <a:r>
              <a:rPr/>
              <a:t>we cannot access it from outside the class. However,</a:t>
            </a:r>
          </a:p>
          <a:p>
            <a:pPr lvl="1"/>
            <a:r>
              <a:rPr/>
              <a:t>we can use enum constants to call the constructor.</a:t>
            </a:r>
          </a:p>
          <a:p>
            <a:pPr lvl="0"/>
            <a:r>
              <a:rPr/>
              <a:t>In the Main class, we assigned SMALL to an enum variable size.</a:t>
            </a:r>
          </a:p>
          <a:p>
            <a:pPr lvl="1"/>
            <a:r>
              <a:rPr/>
              <a:t>The constant SMALL then calls the constructor Size with string as an argument.</a:t>
            </a:r>
          </a:p>
          <a:p>
            <a:pPr lvl="0"/>
            <a:r>
              <a:rPr/>
              <a:t>Finally, we called getSize() using size.</a:t>
            </a: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Java enum Strings</a:t>
            </a: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enum Strings</a:t>
            </a:r>
          </a:p>
          <a:p>
            <a:pPr lvl="0" indent="0" marL="0">
              <a:buNone/>
            </a:pPr>
            <a:r>
              <a:rPr/>
              <a:t>In Java, we can get the string representation of enum constants using the toString() method or the name() method. For example,</a:t>
            </a:r>
          </a:p>
          <a:p>
            <a:pPr lvl="0" indent="0" marL="0">
              <a:buNone/>
            </a:pPr>
            <a:r>
              <a:rPr/>
              <a:t>``` Java linenums=“1” enum Size { SMALL, MEDIUM, LARGE, EXTRALARGE }</a:t>
            </a:r>
          </a:p>
          <a:p>
            <a:pPr lvl="0" indent="0" marL="0">
              <a:buNone/>
            </a:pPr>
            <a:r>
              <a:rPr/>
              <a:t>class Main { public static void main(String[] args) {</a:t>
            </a:r>
          </a:p>
          <a:p>
            <a:pPr lvl="0" indent="0">
              <a:buNone/>
            </a:pPr>
            <a:r>
              <a:rPr>
                <a:latin typeface="Courier"/>
              </a:rPr>
              <a:t>  System.out.println("string value of SMALL is " + Size.SMALL.toString());
  System.out.println("string value of MEDIUM is " + Size.MEDIUM.name());</a:t>
            </a:r>
          </a:p>
          <a:p>
            <a:pPr lvl="0" indent="0" marL="0">
              <a:buNone/>
            </a:pPr>
            <a:r>
              <a:rPr/>
              <a:t>} }</a:t>
            </a:r>
          </a:p>
          <a:p>
            <a:pPr lvl="0" indent="0">
              <a:buNone/>
            </a:pPr>
            <a:r>
              <a:rPr>
                <a:latin typeface="Courier"/>
              </a:rPr>
              <a:t>- we have seen the default string representation of an enum constant is the name of the same constant.
---
### Change Default String Value of enums
- We can change the default string representation of enum constants by overriding the toString() method. For example,
``` Java linenums="1"
enum Size {
   SMALL {
      // overriding toString() for SMALL
      public String toString() {
        return "The size is small.";
      }
   },
   MEDIUM {
     // overriding toString() for MEDIUM
      public String toString() {
        return "The size is medium.";
      }
   };
}
...</a:t>
            </a: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Change Default String Value of enums</a:t>
            </a:r>
          </a:p>
          <a:p>
            <a:pPr lvl="0" indent="0" marL="0">
              <a:buNone/>
            </a:pPr>
            <a:r>
              <a:rPr>
                <a:latin typeface="Courier"/>
              </a:rPr>
              <a:t>Java linenums="1" ... class Main {    public static void main(String[] args) {       System.out.println(Size.MEDIUM.toString());    } }</a:t>
            </a:r>
          </a:p>
          <a:p>
            <a:pPr lvl="0"/>
            <a:r>
              <a:rPr/>
              <a:t>In the above program, we have created an enum Size. And we have overridden the </a:t>
            </a:r>
            <a:r>
              <a:rPr>
                <a:latin typeface="Courier"/>
              </a:rPr>
              <a:t>toString()</a:t>
            </a:r>
            <a:r>
              <a:rPr/>
              <a:t> method for enum constants </a:t>
            </a:r>
            <a:r>
              <a:rPr>
                <a:latin typeface="Courier"/>
              </a:rPr>
              <a:t>SMALL</a:t>
            </a:r>
            <a:r>
              <a:rPr/>
              <a:t> and </a:t>
            </a:r>
            <a:r>
              <a:rPr>
                <a:latin typeface="Courier"/>
              </a:rPr>
              <a:t>MEDIUM</a:t>
            </a:r>
            <a:r>
              <a:rPr/>
              <a:t>.</a:t>
            </a:r>
          </a:p>
          <a:p>
            <a:pPr lvl="0"/>
            <a:r>
              <a:rPr b="1"/>
              <a:t>Note:</a:t>
            </a:r>
            <a:r>
              <a:rPr/>
              <a:t> We cannot override the </a:t>
            </a:r>
            <a:r>
              <a:rPr>
                <a:latin typeface="Courier"/>
              </a:rPr>
              <a:t>name()</a:t>
            </a:r>
            <a:r>
              <a:rPr/>
              <a:t> method. It is because the </a:t>
            </a:r>
            <a:r>
              <a:rPr>
                <a:latin typeface="Courier"/>
              </a:rPr>
              <a:t>name()</a:t>
            </a:r>
            <a:r>
              <a:rPr/>
              <a:t> method is </a:t>
            </a:r>
            <a:r>
              <a:rPr>
                <a:latin typeface="Courier"/>
              </a:rPr>
              <a:t>final</a:t>
            </a:r>
            <a:r>
              <a:rPr/>
              <a:t>.</a:t>
            </a: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Java Abstract Class</a:t>
            </a: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Abstract Class</a:t>
            </a:r>
          </a:p>
          <a:p>
            <a:pPr lvl="0"/>
            <a:r>
              <a:rPr/>
              <a:t>An abstract class is a class that created using abstract keyword. In other words, a class prefixed with abstract keyword is known as an abstract class.</a:t>
            </a:r>
          </a:p>
          <a:p>
            <a:pPr lvl="0"/>
            <a:r>
              <a:rPr/>
              <a:t>In java, an abstract class may contain abstract methods (methods without implementation) and also non-abstract methods (methods with implementation).</a:t>
            </a:r>
          </a:p>
          <a:p>
            <a:pPr lvl="0"/>
            <a:r>
              <a:rPr/>
              <a:t>We use the following syntax to create an abstract class.</a:t>
            </a:r>
          </a:p>
          <a:p>
            <a:pPr lvl="0" indent="0" marL="0">
              <a:buNone/>
            </a:pPr>
            <a:r>
              <a:rPr>
                <a:latin typeface="Courier"/>
              </a:rPr>
              <a:t>Java linenums="1" abstract class &lt;ClassName&gt;{     ... }</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super to refer parent class data members</a:t>
            </a:r>
          </a:p>
          <a:p>
            <a:pPr lvl="0" indent="0" marL="0">
              <a:buNone/>
            </a:pPr>
            <a:r>
              <a:rPr/>
              <a:t>``` Java linenums=“1” public class SuperKeywordExample {</a:t>
            </a:r>
          </a:p>
          <a:p>
            <a:pPr lvl="0" indent="0">
              <a:buNone/>
            </a:pPr>
            <a:r>
              <a:rPr>
                <a:latin typeface="Courier"/>
              </a:rPr>
              <a:t>public static void main(String[] args) {
    ChildClass obj = new ChildClass();
    obj.showData();
    System.out.println("\nInside the non-child class");
    System.out.println("ChildClass num = " + obj.num);
    //System.out.println("ParentClass num = " + super.num); //super can't be used here
}</a:t>
            </a:r>
          </a:p>
          <a:p>
            <a:pPr lvl="0" indent="0" marL="0">
              <a:buNone/>
            </a:pPr>
            <a:r>
              <a:rPr/>
              <a:t>}</a:t>
            </a:r>
          </a:p>
          <a:p>
            <a:pPr lvl="0" indent="0">
              <a:buNone/>
            </a:pPr>
            <a:r>
              <a:rPr>
                <a:latin typeface="Courier"/>
              </a:rPr>
              <a:t>
---
### super to refer parent class **method**
- When both parent class and child class have method with the same name, 
  - then the super keyword is used to refer to the parent class method from child class.
---
### super to refer parent class **method**
```Java
class ParentClass{
    int num1 = 10;
    void showData() {
        System.out.println("\nInside the ParentClass showData method");
        System.out.println("ChildClass num = " + num1);     
    }   
}</a:t>
            </a: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Abstract Class Example-1</a:t>
            </a:r>
          </a:p>
          <a:p>
            <a:pPr lvl="0" indent="0" marL="0">
              <a:buNone/>
            </a:pPr>
            <a:r>
              <a:rPr/>
              <a:t>``` Java linenums=“1” import java.util.*;</a:t>
            </a:r>
          </a:p>
          <a:p>
            <a:pPr lvl="0" indent="0" marL="0">
              <a:buNone/>
            </a:pPr>
            <a:r>
              <a:rPr/>
              <a:t>abstract class Shape { int length, breadth, radius; Scanner input = new Scanner(System.in);</a:t>
            </a:r>
          </a:p>
          <a:p>
            <a:pPr lvl="0" indent="0">
              <a:buNone/>
            </a:pPr>
            <a:r>
              <a:rPr>
                <a:latin typeface="Courier"/>
              </a:rPr>
              <a:t>abstract void printArea();</a:t>
            </a:r>
          </a:p>
          <a:p>
            <a:pPr lvl="0" indent="0" marL="0">
              <a:buNone/>
            </a:pPr>
            <a:r>
              <a:rPr/>
              <a:t>}</a:t>
            </a:r>
          </a:p>
          <a:p>
            <a:pPr lvl="0" indent="0">
              <a:buNone/>
            </a:pPr>
            <a:r>
              <a:rPr>
                <a:latin typeface="Courier"/>
              </a:rPr>
              <a:t>
---
### Java Abstract Class Example-1
``` Java linenums="1"
class Rectangle extends Shape {
    void printArea() {
        System.out.println("*** Finding the Area of Rectangle ***");
        System.out.print("Enter length and breadth: ");
        length = input.nextInt();
        breadth = input.nextInt();
        System.out.println("The area of Rectangle is: " + length * breadth);
    }
}</a:t>
            </a: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Abstract Class Example-1</a:t>
            </a:r>
          </a:p>
          <a:p>
            <a:pPr lvl="0" indent="0" marL="0">
              <a:buNone/>
            </a:pPr>
            <a:r>
              <a:rPr>
                <a:latin typeface="Courier"/>
              </a:rPr>
              <a:t>Java linenums="1" class Triangle extends Shape {     void printArea() {         System.out.println("\n*** Finding the Area of Triangle ***");         System.out.print("Enter Base And Height: ");         length = input.nextInt();         breadth = input.nextInt();         System.out.println("The area of Triangle is: " + (length * breadth) / 2);     } }</a:t>
            </a: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Abstract Class Example-1</a:t>
            </a:r>
          </a:p>
          <a:p>
            <a:pPr lvl="0" indent="0" marL="0">
              <a:buNone/>
            </a:pPr>
            <a:r>
              <a:rPr>
                <a:latin typeface="Courier"/>
              </a:rPr>
              <a:t>Java linenums="1" class Cricle extends Shape {     void printArea() {         System.out.println("\n*** Finding the Area of Cricle ***");         System.out.print("Enter Radius: ");         radius = input.nextInt();         System.out.println("The area of Cricle is: " + 3.14f * radius * radius);     } }</a:t>
            </a: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Abstract Class Example-1</a:t>
            </a:r>
          </a:p>
          <a:p>
            <a:pPr lvl="0" indent="0" marL="0">
              <a:buNone/>
            </a:pPr>
            <a:r>
              <a:rPr/>
              <a:t>``` Java linenums=“1” public class AbstractClassExample { public static void main(String[] args) { Rectangle rec = new Rectangle(); rec.printArea();</a:t>
            </a:r>
          </a:p>
          <a:p>
            <a:pPr lvl="0" indent="0">
              <a:buNone/>
            </a:pPr>
            <a:r>
              <a:rPr>
                <a:latin typeface="Courier"/>
              </a:rPr>
              <a:t>    Triangle tri = new Triangle();
    tri.printArea();
    Cricle cri = new Cricle();
    cri.printArea();
}</a:t>
            </a:r>
          </a:p>
          <a:p>
            <a:pPr lvl="0" indent="0" marL="0">
              <a:buNone/>
            </a:pPr>
            <a:r>
              <a:rPr/>
              <a:t>}</a:t>
            </a:r>
          </a:p>
          <a:p>
            <a:pPr lvl="0" indent="0">
              <a:buNone/>
            </a:pPr>
            <a:r>
              <a:rPr>
                <a:latin typeface="Courier"/>
              </a:rPr>
              <a:t>
---
### Java Abstract Class Example-1
- An abstract class can not be instantiated but can be referenced. 
  - That means we can not create an object of an abstract class, 
  - but base reference can be created.
---
### Java Abstract Class Example-1
- In the example program, the child class objects are created to invoke the overridden abstract method. 
- But we may also create base class reference and assign it with child class instance to invoke the same. 
- The main method of the above program can be written as follows that produce the same output.
---
### Java Abstract Class Example-1
``` Java linenums="1"
public static void main(String[] args) {
        Shape obj = new Rectangle();  //Base class reference to Child class instance
        obj.printArea();
        obj = new Triangle();
        obj.printArea();
        obj = new Cricle();
        obj.printArea();
    }</a:t>
            </a: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Abstract Class Example-2</a:t>
            </a:r>
          </a:p>
          <a:p>
            <a:pPr lvl="0" indent="0" marL="0">
              <a:buNone/>
            </a:pPr>
            <a:r>
              <a:rPr/>
              <a:t>``` Java linenums=“1” abstract class Animal { abstract void makeSound();</a:t>
            </a:r>
          </a:p>
          <a:p>
            <a:pPr lvl="0" indent="0" marL="0">
              <a:buNone/>
            </a:pPr>
            <a:r>
              <a:rPr/>
              <a:t>public void eat() { System.out.println(“I can eat.”); } }</a:t>
            </a:r>
          </a:p>
          <a:p>
            <a:pPr lvl="0" indent="0">
              <a:buNone/>
            </a:pPr>
            <a:r>
              <a:rPr>
                <a:latin typeface="Courier"/>
              </a:rPr>
              <a:t>
---
### Java Abstract Class Example-2
``` Java linenums="1"
class Dog extends Animal {
  // provide implementation of abstract method
  public void makeSound() {
    System.out.println("Bark bark");
  }
}</a:t>
            </a: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Abstract Class Example-2</a:t>
            </a:r>
          </a:p>
          <a:p>
            <a:pPr lvl="0" indent="0" marL="0">
              <a:buNone/>
            </a:pPr>
            <a:r>
              <a:rPr/>
              <a:t>``` Java linenums=“1” class Main { public static void main(String[] args) {</a:t>
            </a:r>
          </a:p>
          <a:p>
            <a:pPr lvl="0" indent="0">
              <a:buNone/>
            </a:pPr>
            <a:r>
              <a:rPr>
                <a:latin typeface="Courier"/>
              </a:rPr>
              <a:t>// create an object of Dog class
Dog d1 = new Dog();
d1.makeSound();
d1.eat();</a:t>
            </a:r>
          </a:p>
          <a:p>
            <a:pPr lvl="0" indent="0" marL="0">
              <a:buNone/>
            </a:pPr>
            <a:r>
              <a:rPr/>
              <a:t>} }</a:t>
            </a:r>
          </a:p>
          <a:p>
            <a:pPr lvl="0" indent="0">
              <a:buNone/>
            </a:pPr>
            <a:r>
              <a:rPr>
                <a:latin typeface="Courier"/>
              </a:rPr>
              <a:t>
---
### Java Abstract Class Example-3
``` Java linenums="1"
abstract class MotorBike {
  abstract void brake();
}</a:t>
            </a: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Abstract Class Example-3</a:t>
            </a:r>
          </a:p>
          <a:p>
            <a:pPr lvl="0" indent="0" marL="0">
              <a:buNone/>
            </a:pPr>
            <a:r>
              <a:rPr/>
              <a:t>``` Java linenums=“1” class SportsBike extends MotorBike {</a:t>
            </a:r>
          </a:p>
          <a:p>
            <a:pPr lvl="0" indent="0" marL="0">
              <a:buNone/>
            </a:pPr>
            <a:r>
              <a:rPr/>
              <a:t>// implementation of abstract method public void brake() { System.out.println(“SportsBike Brake”); } }</a:t>
            </a:r>
          </a:p>
          <a:p>
            <a:pPr lvl="0" indent="0">
              <a:buNone/>
            </a:pPr>
            <a:r>
              <a:rPr>
                <a:latin typeface="Courier"/>
              </a:rPr>
              <a:t>
---
### Java Abstract Class Example-3
``` Java linenums="1"
class MountainBike extends MotorBike {
  // implementation of abstract method
  public void brake() {
    System.out.println("MountainBike Brake");
  }
}</a:t>
            </a: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Abstract Class Example-3</a:t>
            </a:r>
          </a:p>
          <a:p>
            <a:pPr lvl="0" indent="0" marL="0">
              <a:buNone/>
            </a:pPr>
            <a:r>
              <a:rPr>
                <a:latin typeface="Courier"/>
              </a:rPr>
              <a:t>Java linenums="1" class Main {   public static void main(String[] args) {     MountainBike m1 = new MountainBike();     m1.brake();     SportsBike s1 = new SportsBike();     s1.brake();   } }</a:t>
            </a: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Accesses Constructor of Abstract Classes</a:t>
            </a:r>
          </a:p>
          <a:p>
            <a:pPr lvl="0"/>
            <a:r>
              <a:rPr/>
              <a:t>An abstract class can have constructors like the regular class. And, we can access the constructor of an abstract class from the subclass using the super keyword. For example,</a:t>
            </a:r>
          </a:p>
          <a:p>
            <a:pPr lvl="0" indent="0" marL="0">
              <a:buNone/>
            </a:pPr>
            <a:r>
              <a:rPr/>
              <a:t>``` Java linenums=“1” abstract class Animal { Animal() { …. } }</a:t>
            </a:r>
          </a:p>
          <a:p>
            <a:pPr lvl="0" indent="0" marL="0">
              <a:buNone/>
            </a:pPr>
            <a:r>
              <a:rPr/>
              <a:t>class Dog extends Animal { Dog() { super(); … } }</a:t>
            </a:r>
          </a:p>
          <a:p>
            <a:pPr lvl="0" indent="0">
              <a:buNone/>
            </a:pPr>
            <a:r>
              <a:rPr>
                <a:latin typeface="Courier"/>
              </a:rPr>
              <a:t>
---
### Accesses Constructor of Abstract Classes
- **Note that the `super` should always be the first statement of the subclass constructor**
---
### Java Abstract Class 
#### Rules for method overriding
An abstract class must follow the below list of rules.
- An abstract class must be created with abstract keyword.
- An abstract class can be created without any abstract method.
- An abstract class may contain abstract methods and non-abstract methods.
- An abstract class may contain final methods that can not be overridden.
---
### Java Abstract Class 
#### Rules for method overriding
- An abstract class may contain static methods, but the abstract method can not be static.
- An abstract class may have a constructor that gets executed when the child class object created.
- An abstract method must be overridden by the child class, otherwise, it must be defined as an abstract class.
- An abstract class can not be instantiated but can be referenced.
---
## **Java Abstract Class Review**
---
### Java Abstract Class Review
The abstract class in Java cannot be instantiated (we cannot create objects of abstract classes). We use the abstract keyword to declare an abstract class. For example,
``` Java linenums="1"
// create an abstract class
abstract class Language {
  // fields and methods
}
...
// try to create an object Language
// throws an error
Language obj = new Language(); </a:t>
            </a: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Abstract Class Review</a:t>
            </a:r>
          </a:p>
          <a:p>
            <a:pPr lvl="0"/>
            <a:r>
              <a:rPr/>
              <a:t>An abstract class can have both the regular methods and abstract methods. For example,</a:t>
            </a:r>
          </a:p>
          <a:p>
            <a:pPr lvl="0" indent="0" marL="0">
              <a:buNone/>
            </a:pPr>
            <a:r>
              <a:rPr/>
              <a:t>``` Java linenums=“1” abstract class Language {</a:t>
            </a:r>
          </a:p>
          <a:p>
            <a:pPr lvl="0" indent="0" marL="0">
              <a:buNone/>
            </a:pPr>
            <a:r>
              <a:rPr/>
              <a:t>// abstract method abstract void method1();</a:t>
            </a:r>
          </a:p>
          <a:p>
            <a:pPr lvl="0" indent="0" marL="0">
              <a:buNone/>
            </a:pPr>
            <a:r>
              <a:rPr/>
              <a:t>// regular method void method2() { System.out.println(“This is regular method”); } }</a:t>
            </a:r>
          </a:p>
          <a:p>
            <a:pPr lvl="0" indent="0">
              <a:buNone/>
            </a:pPr>
            <a:r>
              <a:rPr>
                <a:latin typeface="Courier"/>
              </a:rPr>
              <a:t>
---
&lt;style scoped&gt;section{ font-size: 25px; }&lt;/style&gt;
### Java Abstract Method Review
- A method that doesn't have its body is known as an abstract method. We use the same abstract keyword to create abstract methods. For example,
``` Java linenums="1"
abstract void display();</a:t>
            </a:r>
          </a:p>
          <a:p>
            <a:pPr lvl="0" indent="0" marL="0">
              <a:buNone/>
            </a:pPr>
            <a:r>
              <a:rPr/>
              <a:t>Here, display() is an abstract method. The body of display() is replaced by ;.</a:t>
            </a:r>
          </a:p>
          <a:p>
            <a:pPr lvl="0" indent="0" marL="0">
              <a:buNone/>
            </a:pPr>
            <a:r>
              <a:rPr/>
              <a:t>If a class contains an abstract method, then the class should be declared abstract. Otherwise, it will generate an error. For example,</a:t>
            </a:r>
          </a:p>
          <a:p>
            <a:pPr lvl="0" indent="0" marL="0">
              <a:buNone/>
            </a:pPr>
            <a:r>
              <a:rPr/>
              <a:t>``` Java linenums=“1” // error // class should be abstract class Language {</a:t>
            </a:r>
          </a:p>
          <a:p>
            <a:pPr lvl="0" indent="0" marL="0">
              <a:buNone/>
            </a:pPr>
            <a:r>
              <a:rPr/>
              <a:t>// abstract method abstract void method1(); }</a:t>
            </a:r>
          </a:p>
          <a:p>
            <a:pPr lvl="0" indent="0">
              <a:buNone/>
            </a:pPr>
            <a:r>
              <a:rPr>
                <a:latin typeface="Courier"/>
              </a:rPr>
              <a:t>
---
### Java Abstract Class and Method Example
- Though abstract classes cannot be instantiated, we can create subclasses from it. We can then access members of the abstract class using the object of the subclass.
---
### Java Abstract Class and Method Example
``` Java linenums="1"
abstract class Language {
  // method of abstract class
  public void display() {
    System.out.println("This is Java Programming");
  }
}
class Main extends Language {
  public static void main(String[] args) {
    // create an object of Main
    Main obj = new Main();
    // access method of abstract class
    // using object of Main class
    obj.display();
  }
}</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super to refer parent class method</a:t>
            </a:r>
          </a:p>
          <a:p>
            <a:pPr lvl="0" indent="0">
              <a:buNone/>
            </a:pPr>
            <a:r>
              <a:rPr b="1">
                <a:solidFill>
                  <a:srgbClr val="007020"/>
                </a:solidFill>
                <a:latin typeface="Courier"/>
              </a:rPr>
              <a:t>class</a:t>
            </a:r>
            <a:r>
              <a:rPr>
                <a:latin typeface="Courier"/>
              </a:rPr>
              <a:t> ChildClass </a:t>
            </a:r>
            <a:r>
              <a:rPr b="1">
                <a:solidFill>
                  <a:srgbClr val="007020"/>
                </a:solidFill>
                <a:latin typeface="Courier"/>
              </a:rPr>
              <a:t>extends</a:t>
            </a:r>
            <a:r>
              <a:rPr>
                <a:latin typeface="Courier"/>
              </a:rPr>
              <a:t> ParentClass</a:t>
            </a:r>
            <a:r>
              <a:rPr>
                <a:solidFill>
                  <a:srgbClr val="666666"/>
                </a:solidFill>
                <a:latin typeface="Courier"/>
              </a:rPr>
              <a:t>{</a:t>
            </a:r>
            <a:br/>
            <a:r>
              <a:rPr>
                <a:latin typeface="Courier"/>
              </a:rPr>
              <a:t>    </a:t>
            </a:r>
            <a:br/>
            <a:r>
              <a:rPr>
                <a:latin typeface="Courier"/>
              </a:rPr>
              <a:t>    </a:t>
            </a:r>
            <a:r>
              <a:rPr>
                <a:solidFill>
                  <a:srgbClr val="902000"/>
                </a:solidFill>
                <a:latin typeface="Courier"/>
              </a:rPr>
              <a:t>int</a:t>
            </a:r>
            <a:r>
              <a:rPr>
                <a:latin typeface="Courier"/>
              </a:rPr>
              <a:t> num2 </a:t>
            </a:r>
            <a:r>
              <a:rPr>
                <a:solidFill>
                  <a:srgbClr val="666666"/>
                </a:solidFill>
                <a:latin typeface="Courier"/>
              </a:rPr>
              <a:t>=</a:t>
            </a:r>
            <a:r>
              <a:rPr>
                <a:latin typeface="Courier"/>
              </a:rPr>
              <a:t> </a:t>
            </a:r>
            <a:r>
              <a:rPr>
                <a:solidFill>
                  <a:srgbClr val="40A070"/>
                </a:solidFill>
                <a:latin typeface="Courier"/>
              </a:rPr>
              <a:t>20</a:t>
            </a:r>
            <a:r>
              <a:rPr>
                <a:solidFill>
                  <a:srgbClr val="666666"/>
                </a:solidFill>
                <a:latin typeface="Courier"/>
              </a:rPr>
              <a:t>;</a:t>
            </a:r>
            <a:br/>
            <a:r>
              <a:rPr>
                <a:latin typeface="Courier"/>
              </a:rPr>
              <a:t>    </a:t>
            </a:r>
            <a:br/>
            <a:r>
              <a:rPr>
                <a:latin typeface="Courier"/>
              </a:rPr>
              <a:t>    </a:t>
            </a:r>
            <a:r>
              <a:rPr>
                <a:solidFill>
                  <a:srgbClr val="902000"/>
                </a:solidFill>
                <a:latin typeface="Courier"/>
              </a:rPr>
              <a:t>void</a:t>
            </a:r>
            <a:r>
              <a:rPr>
                <a:latin typeface="Courier"/>
              </a:rPr>
              <a:t> </a:t>
            </a:r>
            <a:r>
              <a:rPr>
                <a:solidFill>
                  <a:srgbClr val="06287E"/>
                </a:solidFill>
                <a:latin typeface="Courier"/>
              </a:rPr>
              <a:t>showData</a:t>
            </a:r>
            <a:r>
              <a:rPr>
                <a:solidFill>
                  <a:srgbClr val="666666"/>
                </a:solidFill>
                <a:latin typeface="Courier"/>
              </a:rPr>
              <a:t>()</a:t>
            </a:r>
            <a:r>
              <a:rPr>
                <a:latin typeface="Courier"/>
              </a:rPr>
              <a:t> </a:t>
            </a:r>
            <a:r>
              <a:rPr>
                <a:solidFill>
                  <a:srgbClr val="666666"/>
                </a:solidFill>
                <a:latin typeface="Courier"/>
              </a:rPr>
              <a:t>{</a:t>
            </a:r>
            <a:br/>
            <a:r>
              <a:rPr>
                <a:latin typeface="Courier"/>
              </a:rPr>
              <a:t>        System</a:t>
            </a:r>
            <a:r>
              <a:rPr>
                <a:solidFill>
                  <a:srgbClr val="666666"/>
                </a:solidFill>
                <a:latin typeface="Courier"/>
              </a:rPr>
              <a:t>.</a:t>
            </a:r>
            <a:r>
              <a:rPr>
                <a:solidFill>
                  <a:srgbClr val="06287E"/>
                </a:solidFill>
                <a:latin typeface="Courier"/>
              </a:rPr>
              <a:t>out</a:t>
            </a:r>
            <a:r>
              <a:rPr>
                <a:solidFill>
                  <a:srgbClr val="666666"/>
                </a:solidFill>
                <a:latin typeface="Courier"/>
              </a:rPr>
              <a:t>.</a:t>
            </a:r>
            <a:r>
              <a:rPr>
                <a:solidFill>
                  <a:srgbClr val="06287E"/>
                </a:solidFill>
                <a:latin typeface="Courier"/>
              </a:rPr>
              <a:t>println</a:t>
            </a:r>
            <a:r>
              <a:rPr>
                <a:solidFill>
                  <a:srgbClr val="666666"/>
                </a:solidFill>
                <a:latin typeface="Courier"/>
              </a:rPr>
              <a:t>(</a:t>
            </a:r>
            <a:r>
              <a:rPr>
                <a:solidFill>
                  <a:srgbClr val="4070A0"/>
                </a:solidFill>
                <a:latin typeface="Courier"/>
              </a:rPr>
              <a:t>"\nInside the ChildClass showData method"</a:t>
            </a:r>
            <a:r>
              <a:rPr>
                <a:solidFill>
                  <a:srgbClr val="666666"/>
                </a:solidFill>
                <a:latin typeface="Courier"/>
              </a:rPr>
              <a:t>);</a:t>
            </a:r>
            <a:br/>
            <a:r>
              <a:rPr>
                <a:latin typeface="Courier"/>
              </a:rPr>
              <a:t>        System</a:t>
            </a:r>
            <a:r>
              <a:rPr>
                <a:solidFill>
                  <a:srgbClr val="666666"/>
                </a:solidFill>
                <a:latin typeface="Courier"/>
              </a:rPr>
              <a:t>.</a:t>
            </a:r>
            <a:r>
              <a:rPr>
                <a:solidFill>
                  <a:srgbClr val="06287E"/>
                </a:solidFill>
                <a:latin typeface="Courier"/>
              </a:rPr>
              <a:t>out</a:t>
            </a:r>
            <a:r>
              <a:rPr>
                <a:solidFill>
                  <a:srgbClr val="666666"/>
                </a:solidFill>
                <a:latin typeface="Courier"/>
              </a:rPr>
              <a:t>.</a:t>
            </a:r>
            <a:r>
              <a:rPr>
                <a:solidFill>
                  <a:srgbClr val="06287E"/>
                </a:solidFill>
                <a:latin typeface="Courier"/>
              </a:rPr>
              <a:t>println</a:t>
            </a:r>
            <a:r>
              <a:rPr>
                <a:solidFill>
                  <a:srgbClr val="666666"/>
                </a:solidFill>
                <a:latin typeface="Courier"/>
              </a:rPr>
              <a:t>(</a:t>
            </a:r>
            <a:r>
              <a:rPr>
                <a:solidFill>
                  <a:srgbClr val="4070A0"/>
                </a:solidFill>
                <a:latin typeface="Courier"/>
              </a:rPr>
              <a:t>"ChildClass num = "</a:t>
            </a:r>
            <a:r>
              <a:rPr>
                <a:latin typeface="Courier"/>
              </a:rPr>
              <a:t> </a:t>
            </a:r>
            <a:r>
              <a:rPr>
                <a:solidFill>
                  <a:srgbClr val="666666"/>
                </a:solidFill>
                <a:latin typeface="Courier"/>
              </a:rPr>
              <a:t>+</a:t>
            </a:r>
            <a:r>
              <a:rPr>
                <a:latin typeface="Courier"/>
              </a:rPr>
              <a:t> num2</a:t>
            </a:r>
            <a:r>
              <a:rPr>
                <a:solidFill>
                  <a:srgbClr val="666666"/>
                </a:solidFill>
                <a:latin typeface="Courier"/>
              </a:rPr>
              <a:t>);</a:t>
            </a:r>
            <a:r>
              <a:rPr>
                <a:latin typeface="Courier"/>
              </a:rPr>
              <a:t> </a:t>
            </a:r>
            <a:br/>
            <a:br/>
            <a:r>
              <a:rPr>
                <a:latin typeface="Courier"/>
              </a:rPr>
              <a:t>        </a:t>
            </a:r>
            <a:r>
              <a:rPr b="1">
                <a:solidFill>
                  <a:srgbClr val="007020"/>
                </a:solidFill>
                <a:latin typeface="Courier"/>
              </a:rPr>
              <a:t>super</a:t>
            </a:r>
            <a:r>
              <a:rPr>
                <a:solidFill>
                  <a:srgbClr val="666666"/>
                </a:solidFill>
                <a:latin typeface="Courier"/>
              </a:rPr>
              <a:t>.</a:t>
            </a:r>
            <a:r>
              <a:rPr>
                <a:solidFill>
                  <a:srgbClr val="06287E"/>
                </a:solidFill>
                <a:latin typeface="Courier"/>
              </a:rPr>
              <a:t>showData</a:t>
            </a:r>
            <a:r>
              <a:rPr>
                <a:solidFill>
                  <a:srgbClr val="666666"/>
                </a:solidFill>
                <a:latin typeface="Courier"/>
              </a:rPr>
              <a:t>();</a:t>
            </a:r>
            <a:br/>
            <a:r>
              <a:rPr>
                <a:latin typeface="Courier"/>
              </a:rPr>
              <a:t>        </a:t>
            </a:r>
            <a:br/>
            <a:r>
              <a:rPr>
                <a:latin typeface="Courier"/>
              </a:rPr>
              <a:t>    </a:t>
            </a:r>
            <a:r>
              <a:rPr>
                <a:solidFill>
                  <a:srgbClr val="666666"/>
                </a:solidFill>
                <a:latin typeface="Courier"/>
              </a:rPr>
              <a:t>}</a:t>
            </a:r>
            <a:br/>
            <a:r>
              <a:rPr>
                <a:solidFill>
                  <a:srgbClr val="666666"/>
                </a:solidFill>
                <a:latin typeface="Courier"/>
              </a:rPr>
              <a:t>}</a:t>
            </a: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Abstract Class and Method Example</a:t>
            </a:r>
          </a:p>
          <a:p>
            <a:pPr lvl="0"/>
            <a:r>
              <a:rPr/>
              <a:t>In the example, we have created an abstract class named Language. The class contains a regular method display().</a:t>
            </a:r>
          </a:p>
          <a:p>
            <a:pPr lvl="0"/>
            <a:r>
              <a:rPr/>
              <a:t>We have created the Main class that inherits the abstract class. Notice the statement, </a:t>
            </a:r>
            <a:r>
              <a:rPr>
                <a:latin typeface="Courier"/>
              </a:rPr>
              <a:t>Java linenums="1" obj.display();</a:t>
            </a:r>
          </a:p>
          <a:p>
            <a:pPr lvl="0"/>
            <a:r>
              <a:rPr/>
              <a:t>Here, obj is the object of the child class Main. We are calling the method of the abstract class using the object obj.</a:t>
            </a: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Abstract Method Review Keypoints</a:t>
            </a:r>
          </a:p>
          <a:p>
            <a:pPr lvl="0"/>
            <a:r>
              <a:rPr/>
              <a:t>We use the abstract keyword to create abstract classes and methods.</a:t>
            </a:r>
          </a:p>
          <a:p>
            <a:pPr lvl="0"/>
            <a:r>
              <a:rPr/>
              <a:t>An abstract method doesn’t have any implementation (method body).</a:t>
            </a:r>
          </a:p>
          <a:p>
            <a:pPr lvl="0"/>
            <a:r>
              <a:rPr/>
              <a:t>A class containing abstract methods should also be abstract.</a:t>
            </a:r>
          </a:p>
          <a:p>
            <a:pPr lvl="0"/>
            <a:r>
              <a:rPr/>
              <a:t>We cannot create objects of an abstract class.</a:t>
            </a:r>
          </a:p>
          <a:p>
            <a:pPr lvl="0"/>
            <a:r>
              <a:rPr/>
              <a:t>To implement features of an abstract class, we inherit subclasses from it and create objects of the subclass.</a:t>
            </a:r>
          </a:p>
          <a:p>
            <a:pPr lvl="0"/>
            <a:r>
              <a:rPr/>
              <a:t>A subclass must override all abstract methods of an abstract class. However, if the subclass is declared abstract, it’s not mandatory to override abstract methods.</a:t>
            </a:r>
          </a:p>
          <a:p>
            <a:pPr lvl="0"/>
            <a:r>
              <a:rPr/>
              <a:t>We can access the static attributes and methods of an abstract class using the reference of the abstract class. For example, </a:t>
            </a:r>
            <a:r>
              <a:rPr>
                <a:latin typeface="Courier"/>
              </a:rPr>
              <a:t>Java linenums="1" Animal.staticMethod();</a:t>
            </a: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Java Object Class</a:t>
            </a: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Object Class</a:t>
            </a:r>
          </a:p>
          <a:p>
            <a:pPr lvl="0"/>
            <a:r>
              <a:rPr/>
              <a:t>In java, the Object class is the super most class of any class hierarchy.</a:t>
            </a:r>
          </a:p>
          <a:p>
            <a:pPr lvl="1"/>
            <a:r>
              <a:rPr/>
              <a:t>The Object class in the java programming language is present inside the java.lang package.</a:t>
            </a:r>
          </a:p>
          <a:p>
            <a:pPr lvl="0"/>
            <a:r>
              <a:rPr/>
              <a:t>Every class in the java programming language is a subclass of Object class by default.</a:t>
            </a:r>
          </a:p>
          <a:p>
            <a:pPr lvl="0"/>
            <a:r>
              <a:rPr/>
              <a:t>The Object class is useful when you want to refer to any object whose type you don’t know.</a:t>
            </a:r>
          </a:p>
          <a:p>
            <a:pPr lvl="1"/>
            <a:r>
              <a:rPr/>
              <a:t>Because it is the superclass of all other classes in java,</a:t>
            </a:r>
          </a:p>
          <a:p>
            <a:pPr lvl="2"/>
            <a:r>
              <a:rPr/>
              <a:t>it can refer to any type of object.</a:t>
            </a: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Methods of Object class</a:t>
            </a:r>
          </a:p>
          <a:p>
            <a:pPr lvl="0"/>
            <a:r>
              <a:rPr/>
              <a:t>object </a:t>
            </a:r>
            <a:r>
              <a:rPr b="1"/>
              <a:t>getClass()</a:t>
            </a:r>
          </a:p>
          <a:p>
            <a:pPr lvl="1"/>
            <a:r>
              <a:rPr/>
              <a:t>Returns Class class object</a:t>
            </a:r>
            <a:br/>
          </a:p>
          <a:p>
            <a:pPr lvl="0"/>
            <a:r>
              <a:rPr/>
              <a:t>int </a:t>
            </a:r>
            <a:r>
              <a:rPr b="1"/>
              <a:t>hashCode()</a:t>
            </a:r>
          </a:p>
          <a:p>
            <a:pPr lvl="1"/>
            <a:r>
              <a:rPr/>
              <a:t>returns the hashcode number for object being used.</a:t>
            </a:r>
          </a:p>
          <a:p>
            <a:pPr lvl="0"/>
            <a:r>
              <a:rPr/>
              <a:t>boolean </a:t>
            </a:r>
            <a:r>
              <a:rPr b="1"/>
              <a:t>equals(Object obj)</a:t>
            </a:r>
          </a:p>
          <a:p>
            <a:pPr lvl="1"/>
            <a:r>
              <a:rPr/>
              <a:t>compares the argument object to calling object.</a:t>
            </a:r>
          </a:p>
          <a:p>
            <a:pPr lvl="0"/>
            <a:r>
              <a:rPr/>
              <a:t>int </a:t>
            </a:r>
            <a:r>
              <a:rPr b="1"/>
              <a:t>clone()</a:t>
            </a:r>
          </a:p>
          <a:p>
            <a:pPr lvl="1"/>
            <a:r>
              <a:rPr/>
              <a:t>Compares two strings, ignoring case</a:t>
            </a: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Methods of Object class</a:t>
            </a:r>
          </a:p>
          <a:p>
            <a:pPr lvl="0"/>
            <a:r>
              <a:rPr/>
              <a:t>object </a:t>
            </a:r>
            <a:r>
              <a:rPr b="1"/>
              <a:t>concat(String)</a:t>
            </a:r>
          </a:p>
          <a:p>
            <a:pPr lvl="1"/>
            <a:r>
              <a:rPr/>
              <a:t>Creates copy of invoking object</a:t>
            </a:r>
          </a:p>
          <a:p>
            <a:pPr lvl="0"/>
            <a:r>
              <a:rPr/>
              <a:t>String </a:t>
            </a:r>
            <a:r>
              <a:rPr b="1"/>
              <a:t>toString()</a:t>
            </a:r>
          </a:p>
          <a:p>
            <a:pPr lvl="1"/>
            <a:r>
              <a:rPr/>
              <a:t>Returns the string representation of invoking object.</a:t>
            </a:r>
          </a:p>
          <a:p>
            <a:pPr lvl="0"/>
            <a:r>
              <a:rPr/>
              <a:t>void </a:t>
            </a:r>
            <a:r>
              <a:rPr b="1"/>
              <a:t>notify()</a:t>
            </a:r>
          </a:p>
          <a:p>
            <a:pPr lvl="1"/>
            <a:r>
              <a:rPr/>
              <a:t>Wakes up a thread, waiting on invoking object’s monitor.</a:t>
            </a:r>
          </a:p>
          <a:p>
            <a:pPr lvl="0"/>
            <a:r>
              <a:rPr/>
              <a:t>void </a:t>
            </a:r>
            <a:r>
              <a:rPr b="1"/>
              <a:t>notifyAll()</a:t>
            </a:r>
          </a:p>
          <a:p>
            <a:pPr lvl="1"/>
            <a:r>
              <a:rPr/>
              <a:t>wakes up all the threads, waiting on invoking object’s - monitor.</a:t>
            </a: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Methods of Object class</a:t>
            </a:r>
          </a:p>
          <a:p>
            <a:pPr lvl="0"/>
            <a:r>
              <a:rPr/>
              <a:t>void </a:t>
            </a:r>
            <a:r>
              <a:rPr b="1"/>
              <a:t>wait()</a:t>
            </a:r>
          </a:p>
          <a:p>
            <a:pPr lvl="1"/>
            <a:r>
              <a:rPr/>
              <a:t>causes the current thread to wait, until another thread - notifies</a:t>
            </a:r>
          </a:p>
          <a:p>
            <a:pPr lvl="0"/>
            <a:r>
              <a:rPr/>
              <a:t>void </a:t>
            </a:r>
            <a:r>
              <a:rPr b="1"/>
              <a:t>wait(long,int)</a:t>
            </a:r>
          </a:p>
          <a:p>
            <a:pPr lvl="1"/>
            <a:r>
              <a:rPr/>
              <a:t>causes the current thread to wait for the specified - milliseconds and nanoseconds, until another thread notifies.</a:t>
            </a:r>
            <a:br/>
          </a:p>
          <a:p>
            <a:pPr lvl="0"/>
            <a:r>
              <a:rPr/>
              <a:t>void </a:t>
            </a:r>
            <a:r>
              <a:rPr b="1"/>
              <a:t>finalize()</a:t>
            </a:r>
          </a:p>
          <a:p>
            <a:pPr lvl="1"/>
            <a:r>
              <a:rPr/>
              <a:t>It is invoked by the garbage collector before an object is being garbage collected.</a:t>
            </a: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Forms of Inheritance</a:t>
            </a:r>
          </a:p>
          <a:p>
            <a:pPr lvl="0"/>
            <a:r>
              <a:rPr/>
              <a:t>The inheritance concept used for the number of purposes in the java programming language.</a:t>
            </a:r>
          </a:p>
          <a:p>
            <a:pPr lvl="0"/>
            <a:r>
              <a:rPr/>
              <a:t>One of the main purposes is substitutability.</a:t>
            </a:r>
          </a:p>
          <a:p>
            <a:pPr lvl="1"/>
            <a:r>
              <a:rPr/>
              <a:t>The substitutability means that when a child class acquires properties from its parent class, the object of the parent class may be substituted with the child class object.</a:t>
            </a:r>
          </a:p>
          <a:p>
            <a:pPr lvl="1"/>
            <a:r>
              <a:rPr/>
              <a:t>For example, if B is a child class of A, anywhere we expect an instance of A we can use an instance of B.</a:t>
            </a:r>
          </a:p>
          <a:p>
            <a:pPr lvl="0"/>
            <a:r>
              <a:rPr/>
              <a:t>The substitutability can achieve using inheritance, whether using extends or implements keywords.</a:t>
            </a: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Forms of Inheritance</a:t>
            </a:r>
          </a:p>
          <a:p>
            <a:pPr lvl="0"/>
            <a:r>
              <a:rPr/>
              <a:t>The following are the differnt forms of inheritance in java.</a:t>
            </a:r>
          </a:p>
          <a:p>
            <a:pPr lvl="0"/>
            <a:r>
              <a:rPr/>
              <a:t>Specialization</a:t>
            </a:r>
          </a:p>
          <a:p>
            <a:pPr lvl="0"/>
            <a:r>
              <a:rPr/>
              <a:t>Specification</a:t>
            </a:r>
          </a:p>
          <a:p>
            <a:pPr lvl="0"/>
            <a:r>
              <a:rPr/>
              <a:t>Construction</a:t>
            </a:r>
          </a:p>
          <a:p>
            <a:pPr lvl="0"/>
            <a:r>
              <a:rPr/>
              <a:t>Extension</a:t>
            </a:r>
          </a:p>
          <a:p>
            <a:pPr lvl="0"/>
            <a:r>
              <a:rPr/>
              <a:t>Limitation</a:t>
            </a:r>
          </a:p>
          <a:p>
            <a:pPr lvl="0"/>
            <a:r>
              <a:rPr/>
              <a:t>Combination</a:t>
            </a: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Forms of Inheritance</a:t>
            </a:r>
          </a:p>
          <a:p>
            <a:pPr lvl="0" indent="0" marL="0">
              <a:spcBef>
                <a:spcPts val="3000"/>
              </a:spcBef>
              <a:buNone/>
            </a:pPr>
            <a:r>
              <a:rPr b="1"/>
              <a:t>Specialization</a:t>
            </a:r>
          </a:p>
          <a:p>
            <a:pPr lvl="0" indent="0" marL="0">
              <a:buNone/>
            </a:pPr>
            <a:r>
              <a:rPr/>
              <a:t>It is the most ideal form of inheritance. The subclass is a special case of the parent class. It holds the principle of substitutability.</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super to refer parent class method</a:t>
            </a:r>
          </a:p>
          <a:p>
            <a:pPr lvl="0" indent="0">
              <a:buNone/>
            </a:pPr>
            <a:r>
              <a:rPr b="1">
                <a:solidFill>
                  <a:srgbClr val="007020"/>
                </a:solidFill>
                <a:latin typeface="Courier"/>
              </a:rPr>
              <a:t>public</a:t>
            </a:r>
            <a:r>
              <a:rPr>
                <a:latin typeface="Courier"/>
              </a:rPr>
              <a:t> </a:t>
            </a:r>
            <a:r>
              <a:rPr b="1">
                <a:solidFill>
                  <a:srgbClr val="007020"/>
                </a:solidFill>
                <a:latin typeface="Courier"/>
              </a:rPr>
              <a:t>class</a:t>
            </a:r>
            <a:r>
              <a:rPr>
                <a:latin typeface="Courier"/>
              </a:rPr>
              <a:t> SuperKeywordExample </a:t>
            </a:r>
            <a:r>
              <a:rPr>
                <a:solidFill>
                  <a:srgbClr val="666666"/>
                </a:solidFill>
                <a:latin typeface="Courier"/>
              </a:rPr>
              <a:t>{</a:t>
            </a:r>
            <a:br/>
            <a:br/>
            <a:r>
              <a:rPr>
                <a:latin typeface="Courier"/>
              </a:rPr>
              <a:t>    </a:t>
            </a:r>
            <a:r>
              <a:rPr b="1">
                <a:solidFill>
                  <a:srgbClr val="007020"/>
                </a:solidFill>
                <a:latin typeface="Courier"/>
              </a:rPr>
              <a:t>public</a:t>
            </a:r>
            <a:r>
              <a:rPr>
                <a:latin typeface="Courier"/>
              </a:rPr>
              <a:t> </a:t>
            </a:r>
            <a:r>
              <a:rPr>
                <a:solidFill>
                  <a:srgbClr val="902000"/>
                </a:solidFill>
                <a:latin typeface="Courier"/>
              </a:rPr>
              <a:t>static</a:t>
            </a:r>
            <a:r>
              <a:rPr>
                <a:latin typeface="Courier"/>
              </a:rPr>
              <a:t> </a:t>
            </a:r>
            <a:r>
              <a:rPr>
                <a:solidFill>
                  <a:srgbClr val="902000"/>
                </a:solidFill>
                <a:latin typeface="Courier"/>
              </a:rPr>
              <a:t>void</a:t>
            </a:r>
            <a:r>
              <a:rPr>
                <a:latin typeface="Courier"/>
              </a:rPr>
              <a:t> </a:t>
            </a:r>
            <a:r>
              <a:rPr>
                <a:solidFill>
                  <a:srgbClr val="06287E"/>
                </a:solidFill>
                <a:latin typeface="Courier"/>
              </a:rPr>
              <a:t>main</a:t>
            </a:r>
            <a:r>
              <a:rPr>
                <a:solidFill>
                  <a:srgbClr val="666666"/>
                </a:solidFill>
                <a:latin typeface="Courier"/>
              </a:rPr>
              <a:t>(</a:t>
            </a:r>
            <a:r>
              <a:rPr>
                <a:latin typeface="Courier"/>
              </a:rPr>
              <a:t>String</a:t>
            </a:r>
            <a:r>
              <a:rPr>
                <a:solidFill>
                  <a:srgbClr val="666666"/>
                </a:solidFill>
                <a:latin typeface="Courier"/>
              </a:rPr>
              <a:t>[]</a:t>
            </a:r>
            <a:r>
              <a:rPr>
                <a:latin typeface="Courier"/>
              </a:rPr>
              <a:t> args</a:t>
            </a:r>
            <a:r>
              <a:rPr>
                <a:solidFill>
                  <a:srgbClr val="666666"/>
                </a:solidFill>
                <a:latin typeface="Courier"/>
              </a:rPr>
              <a:t>)</a:t>
            </a:r>
            <a:r>
              <a:rPr>
                <a:latin typeface="Courier"/>
              </a:rPr>
              <a:t> </a:t>
            </a:r>
            <a:r>
              <a:rPr>
                <a:solidFill>
                  <a:srgbClr val="666666"/>
                </a:solidFill>
                <a:latin typeface="Courier"/>
              </a:rPr>
              <a:t>{</a:t>
            </a:r>
            <a:br/>
            <a:r>
              <a:rPr>
                <a:latin typeface="Courier"/>
              </a:rPr>
              <a:t>        ChildClass obj </a:t>
            </a:r>
            <a:r>
              <a:rPr>
                <a:solidFill>
                  <a:srgbClr val="666666"/>
                </a:solidFill>
                <a:latin typeface="Courier"/>
              </a:rPr>
              <a:t>=</a:t>
            </a:r>
            <a:r>
              <a:rPr>
                <a:latin typeface="Courier"/>
              </a:rPr>
              <a:t> </a:t>
            </a:r>
            <a:r>
              <a:rPr b="1">
                <a:solidFill>
                  <a:srgbClr val="007020"/>
                </a:solidFill>
                <a:latin typeface="Courier"/>
              </a:rPr>
              <a:t>new</a:t>
            </a:r>
            <a:r>
              <a:rPr>
                <a:latin typeface="Courier"/>
              </a:rPr>
              <a:t> </a:t>
            </a:r>
            <a:r>
              <a:rPr>
                <a:solidFill>
                  <a:srgbClr val="06287E"/>
                </a:solidFill>
                <a:latin typeface="Courier"/>
              </a:rPr>
              <a:t>ChildClass</a:t>
            </a:r>
            <a:r>
              <a:rPr>
                <a:solidFill>
                  <a:srgbClr val="666666"/>
                </a:solidFill>
                <a:latin typeface="Courier"/>
              </a:rPr>
              <a:t>();</a:t>
            </a:r>
            <a:br/>
            <a:r>
              <a:rPr>
                <a:latin typeface="Courier"/>
              </a:rPr>
              <a:t>        </a:t>
            </a:r>
            <a:br/>
            <a:r>
              <a:rPr>
                <a:latin typeface="Courier"/>
              </a:rPr>
              <a:t>        obj</a:t>
            </a:r>
            <a:r>
              <a:rPr>
                <a:solidFill>
                  <a:srgbClr val="666666"/>
                </a:solidFill>
                <a:latin typeface="Courier"/>
              </a:rPr>
              <a:t>.</a:t>
            </a:r>
            <a:r>
              <a:rPr>
                <a:solidFill>
                  <a:srgbClr val="06287E"/>
                </a:solidFill>
                <a:latin typeface="Courier"/>
              </a:rPr>
              <a:t>showData</a:t>
            </a:r>
            <a:r>
              <a:rPr>
                <a:solidFill>
                  <a:srgbClr val="666666"/>
                </a:solidFill>
                <a:latin typeface="Courier"/>
              </a:rPr>
              <a:t>();</a:t>
            </a:r>
            <a:br/>
            <a:r>
              <a:rPr>
                <a:latin typeface="Courier"/>
              </a:rPr>
              <a:t>        </a:t>
            </a:r>
            <a:r>
              <a:rPr i="1">
                <a:solidFill>
                  <a:srgbClr val="60A0B0"/>
                </a:solidFill>
                <a:latin typeface="Courier"/>
              </a:rPr>
              <a:t>//super.showData(); // super can't be used here</a:t>
            </a:r>
            <a:br/>
            <a:r>
              <a:rPr>
                <a:latin typeface="Courier"/>
              </a:rPr>
              <a:t>        </a:t>
            </a:r>
            <a:br/>
            <a:r>
              <a:rPr>
                <a:latin typeface="Courier"/>
              </a:rPr>
              <a:t>    </a:t>
            </a:r>
            <a:r>
              <a:rPr>
                <a:solidFill>
                  <a:srgbClr val="666666"/>
                </a:solidFill>
                <a:latin typeface="Courier"/>
              </a:rPr>
              <a:t>}</a:t>
            </a:r>
            <a:br/>
            <a:r>
              <a:rPr>
                <a:solidFill>
                  <a:srgbClr val="666666"/>
                </a:solidFill>
                <a:latin typeface="Courier"/>
              </a:rPr>
              <a:t>}</a:t>
            </a: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Forms of Inheritance</a:t>
            </a:r>
          </a:p>
          <a:p>
            <a:pPr lvl="0" indent="0" marL="0">
              <a:spcBef>
                <a:spcPts val="3000"/>
              </a:spcBef>
              <a:buNone/>
            </a:pPr>
            <a:r>
              <a:rPr b="1"/>
              <a:t>Specification</a:t>
            </a:r>
          </a:p>
          <a:p>
            <a:pPr lvl="0" indent="0" marL="0">
              <a:buNone/>
            </a:pPr>
            <a:r>
              <a:rPr/>
              <a:t>This is another commonly used form of inheritance. In this form of inheritance, the parent class just specifies which methods should be available to the child class but doesn’t implement them. The java provides concepts like abstract and interfaces to support this form of inheritance. It holds the principle of substitutability.</a:t>
            </a: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Forms of Inheritance</a:t>
            </a:r>
          </a:p>
          <a:p>
            <a:pPr lvl="0" indent="0" marL="0">
              <a:spcBef>
                <a:spcPts val="3000"/>
              </a:spcBef>
              <a:buNone/>
            </a:pPr>
            <a:r>
              <a:rPr b="1"/>
              <a:t>Construction</a:t>
            </a:r>
          </a:p>
          <a:p>
            <a:pPr lvl="0" indent="0" marL="0">
              <a:buNone/>
            </a:pPr>
            <a:r>
              <a:rPr/>
              <a:t>This is another form of inheritance where the child class may change the behavior defined by the parent class (overriding). It does not hold the principle of substitutability.</a:t>
            </a: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Forms of Inheritance</a:t>
            </a:r>
          </a:p>
          <a:p>
            <a:pPr lvl="0" indent="0" marL="0">
              <a:spcBef>
                <a:spcPts val="3000"/>
              </a:spcBef>
              <a:buNone/>
            </a:pPr>
            <a:r>
              <a:rPr b="1"/>
              <a:t>Extension</a:t>
            </a:r>
          </a:p>
          <a:p>
            <a:pPr lvl="0" indent="0" marL="0">
              <a:buNone/>
            </a:pPr>
            <a:r>
              <a:rPr/>
              <a:t>This is another form of inheritance where the child class may add its new properties. It holds the principle of substitutability.</a:t>
            </a: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Forms of Inheritance</a:t>
            </a:r>
          </a:p>
          <a:p>
            <a:pPr lvl="0" indent="0" marL="0">
              <a:spcBef>
                <a:spcPts val="3000"/>
              </a:spcBef>
              <a:buNone/>
            </a:pPr>
            <a:r>
              <a:rPr b="1"/>
              <a:t>Limitation</a:t>
            </a:r>
          </a:p>
          <a:p>
            <a:pPr lvl="0" indent="0" marL="0">
              <a:buNone/>
            </a:pPr>
            <a:r>
              <a:rPr/>
              <a:t>This is another form of inheritance where the subclass restricts the inherited behavior. It does not hold the principle of substitutability.</a:t>
            </a: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Forms of Inheritance</a:t>
            </a:r>
          </a:p>
          <a:p>
            <a:pPr lvl="0" indent="0" marL="0">
              <a:spcBef>
                <a:spcPts val="3000"/>
              </a:spcBef>
              <a:buNone/>
            </a:pPr>
            <a:r>
              <a:rPr b="1"/>
              <a:t>Combination</a:t>
            </a:r>
          </a:p>
          <a:p>
            <a:pPr lvl="0" indent="0" marL="0">
              <a:buNone/>
            </a:pPr>
            <a:r>
              <a:rPr/>
              <a:t>This is another form of inheritance where the subclass inherits properties from multiple parent classes. Java does not support multiple inheritance type.</a:t>
            </a: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Benefits and Costs of Inheritance in java</a:t>
            </a:r>
          </a:p>
          <a:p>
            <a:pPr lvl="0"/>
            <a:r>
              <a:rPr/>
              <a:t>Inheritance is the core and more useful concept of Object-Oriented Programming.</a:t>
            </a:r>
          </a:p>
          <a:p>
            <a:pPr lvl="0"/>
            <a:r>
              <a:rPr/>
              <a:t>It proWith inheritance, we will be able to override the methods of the base class so that the meaningful implementation of the base class method can be designed in the derived class.</a:t>
            </a:r>
          </a:p>
          <a:p>
            <a:pPr lvl="0"/>
            <a:r>
              <a:rPr/>
              <a:t>An inheritance leads to less development and maintenance costs. Vides many benefits, and a few of them are listed below.</a:t>
            </a: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Benefits of Inheritance</a:t>
            </a:r>
          </a:p>
          <a:p>
            <a:pPr lvl="0"/>
            <a:r>
              <a:rPr/>
              <a:t>Inheritance helps in code reuse. The child class may use the code defined in the parent class without re-writing it.</a:t>
            </a:r>
          </a:p>
          <a:p>
            <a:pPr lvl="0"/>
            <a:r>
              <a:rPr/>
              <a:t>Inheritance can save time and effort as the main code need not be written again.</a:t>
            </a:r>
          </a:p>
          <a:p>
            <a:pPr lvl="0"/>
            <a:r>
              <a:rPr/>
              <a:t>Inheritance provides a clear model structure which is easy to understand.</a:t>
            </a:r>
          </a:p>
          <a:p>
            <a:pPr lvl="0"/>
            <a:r>
              <a:rPr/>
              <a:t>An inheritance leads to less development and maintenance costs.</a:t>
            </a:r>
          </a:p>
          <a:p>
            <a:pPr lvl="0"/>
            <a:r>
              <a:rPr/>
              <a:t>With inheritance, we will be able to override the methods of the base class so that the meaningful implementation of the base class method can be designed in the derived class. An inheritance leads to less development and maintenance costs.</a:t>
            </a:r>
          </a:p>
          <a:p>
            <a:pPr lvl="0"/>
            <a:r>
              <a:rPr/>
              <a:t>In inheritance base class can decide to keep some data private so that it cannot be altered by the derived class.</a:t>
            </a: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Costs of Inheritance</a:t>
            </a:r>
          </a:p>
          <a:p>
            <a:pPr lvl="0"/>
            <a:r>
              <a:rPr/>
              <a:t>Inheritance decreases the execution speed due to the increased time and effort it takes, the program to jump through all the levels of overloaded classes.</a:t>
            </a:r>
          </a:p>
          <a:p>
            <a:pPr lvl="0"/>
            <a:r>
              <a:rPr/>
              <a:t>Inheritance makes the two classes (base and inherited class) get tightly coupled. This means one cannot be used independently of each other.</a:t>
            </a:r>
          </a:p>
          <a:p>
            <a:pPr lvl="0"/>
            <a:r>
              <a:rPr/>
              <a:t>The changes made in the parent class will affect the behavior of child class too.</a:t>
            </a:r>
          </a:p>
          <a:p>
            <a:pPr lvl="0"/>
            <a:r>
              <a:rPr/>
              <a:t>The overuse of inheritance makes the program more complex.</a:t>
            </a: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Defining Packages in java</a:t>
            </a: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Defining Packages in java</a:t>
            </a:r>
          </a:p>
          <a:p>
            <a:pPr lvl="0"/>
            <a:r>
              <a:rPr/>
              <a:t>In java, a package is a container of classes,</a:t>
            </a:r>
          </a:p>
          <a:p>
            <a:pPr lvl="1"/>
            <a:r>
              <a:rPr/>
              <a:t>interfaces, and</a:t>
            </a:r>
          </a:p>
          <a:p>
            <a:pPr lvl="1"/>
            <a:r>
              <a:rPr/>
              <a:t>sub-packages.</a:t>
            </a:r>
          </a:p>
          <a:p>
            <a:pPr lvl="0"/>
            <a:r>
              <a:rPr/>
              <a:t>We may think of it as a folder in a file directory.</a:t>
            </a:r>
          </a:p>
          <a:p>
            <a:pPr lvl="0"/>
            <a:r>
              <a:rPr/>
              <a:t>We use the packages to</a:t>
            </a:r>
          </a:p>
          <a:p>
            <a:pPr lvl="1"/>
            <a:r>
              <a:rPr/>
              <a:t>avoid naming conflicts and</a:t>
            </a:r>
          </a:p>
          <a:p>
            <a:pPr lvl="1"/>
            <a:r>
              <a:rPr/>
              <a:t>to organize</a:t>
            </a:r>
          </a:p>
          <a:p>
            <a:pPr lvl="2"/>
            <a:r>
              <a:rPr/>
              <a:t>project-related</a:t>
            </a:r>
          </a:p>
          <a:p>
            <a:pPr lvl="3"/>
            <a:r>
              <a:rPr/>
              <a:t>classes,</a:t>
            </a:r>
          </a:p>
          <a:p>
            <a:pPr lvl="3"/>
            <a:r>
              <a:rPr/>
              <a:t>interfaces, and</a:t>
            </a:r>
          </a:p>
          <a:p>
            <a:pPr lvl="3"/>
            <a:r>
              <a:rPr/>
              <a:t>sub-packages into a bundle.</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super to call parent class constructor</a:t>
            </a:r>
          </a:p>
          <a:p>
            <a:pPr lvl="0"/>
            <a:r>
              <a:rPr/>
              <a:t>When an object of child class is created, it automatically calls the parent class default-constructor before it’s own.</a:t>
            </a:r>
          </a:p>
          <a:p>
            <a:pPr lvl="0"/>
            <a:r>
              <a:rPr/>
              <a:t>But, the parameterized constructor of parent class must be called explicitly using the super keyword inside the child class constructor.</a:t>
            </a:r>
          </a:p>
        </p:txBody>
      </p:sp>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Defining Packages in java</a:t>
            </a:r>
          </a:p>
          <a:p>
            <a:pPr lvl="0"/>
            <a:r>
              <a:rPr/>
              <a:t>In java, the packages have divided into two types.</a:t>
            </a:r>
          </a:p>
          <a:p>
            <a:pPr lvl="1"/>
            <a:r>
              <a:rPr/>
              <a:t>Built-in Packages</a:t>
            </a:r>
          </a:p>
          <a:p>
            <a:pPr lvl="1"/>
            <a:r>
              <a:rPr/>
              <a:t>User-defined Packages</a:t>
            </a: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Built-in Packages</a:t>
            </a:r>
          </a:p>
          <a:p>
            <a:pPr lvl="0"/>
            <a:r>
              <a:rPr/>
              <a:t>The built-in packages are the packages from java API. The Java API is a library of pre-defined classes, interfaces, and sub-packages.</a:t>
            </a:r>
          </a:p>
          <a:p>
            <a:pPr lvl="1"/>
            <a:r>
              <a:rPr/>
              <a:t>The built-in packages were included in the JDK.</a:t>
            </a:r>
          </a:p>
          <a:p>
            <a:pPr lvl="0"/>
            <a:r>
              <a:rPr/>
              <a:t>There are many built-in packages in java, few of them are as </a:t>
            </a:r>
            <a:r>
              <a:rPr>
                <a:latin typeface="Courier"/>
              </a:rPr>
              <a:t>java, lang, io, util, awt, javax, swing, net, sql</a:t>
            </a:r>
            <a:r>
              <a:rPr/>
              <a:t>, etc.</a:t>
            </a:r>
          </a:p>
          <a:p>
            <a:pPr lvl="0"/>
            <a:r>
              <a:rPr/>
              <a:t>We need to import the built-in packages to use them in our program.</a:t>
            </a:r>
          </a:p>
          <a:p>
            <a:pPr lvl="1"/>
            <a:r>
              <a:rPr/>
              <a:t>To import a package, we use the </a:t>
            </a:r>
            <a:r>
              <a:rPr>
                <a:latin typeface="Courier"/>
              </a:rPr>
              <a:t>import</a:t>
            </a:r>
            <a:r>
              <a:rPr/>
              <a:t> statement.</a:t>
            </a:r>
          </a:p>
        </p:txBody>
      </p:sp>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User-defined Packages</a:t>
            </a:r>
          </a:p>
          <a:p>
            <a:pPr lvl="0"/>
            <a:r>
              <a:rPr/>
              <a:t>The user-defined packages are the packages created by the user.</a:t>
            </a:r>
          </a:p>
          <a:p>
            <a:pPr lvl="0"/>
            <a:r>
              <a:rPr/>
              <a:t>User is free to create their own packages.</a:t>
            </a:r>
          </a:p>
        </p:txBody>
      </p:sp>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Definig a Package in java</a:t>
            </a:r>
          </a:p>
          <a:p>
            <a:pPr lvl="0"/>
            <a:r>
              <a:rPr/>
              <a:t>We use the package keyword to create or define a package in java programming language.</a:t>
            </a:r>
          </a:p>
          <a:p>
            <a:pPr lvl="0" indent="0" marL="0">
              <a:buNone/>
            </a:pPr>
            <a:r>
              <a:rPr>
                <a:latin typeface="Courier"/>
              </a:rPr>
              <a:t>Java linenums="1" package packageName;</a:t>
            </a:r>
          </a:p>
        </p:txBody>
      </p:sp>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Definig a Package in java</a:t>
            </a:r>
          </a:p>
          <a:p>
            <a:pPr lvl="0"/>
            <a:r>
              <a:rPr/>
              <a:t>The package statement must be the first statement in the program.</a:t>
            </a:r>
          </a:p>
          <a:p>
            <a:pPr lvl="0"/>
            <a:r>
              <a:rPr/>
              <a:t>The package name must be a single word.</a:t>
            </a:r>
          </a:p>
          <a:p>
            <a:pPr lvl="0"/>
            <a:r>
              <a:rPr/>
              <a:t>The package name must use Camel case notation.</a:t>
            </a:r>
          </a:p>
        </p:txBody>
      </p:sp>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Definig a Package in java</a:t>
            </a:r>
          </a:p>
          <a:p>
            <a:pPr lvl="0"/>
            <a:r>
              <a:rPr/>
              <a:t>create a user-defined package myPackage</a:t>
            </a:r>
          </a:p>
          <a:p>
            <a:pPr lvl="0" indent="0" marL="0">
              <a:buNone/>
            </a:pPr>
            <a:r>
              <a:rPr/>
              <a:t>``` Java linenums=“1” package myPackage;</a:t>
            </a:r>
          </a:p>
          <a:p>
            <a:pPr lvl="0" indent="0" marL="0">
              <a:buNone/>
            </a:pPr>
            <a:r>
              <a:rPr/>
              <a:t>public class DefiningPackage {</a:t>
            </a:r>
          </a:p>
          <a:p>
            <a:pPr lvl="0" indent="0">
              <a:buNone/>
            </a:pPr>
            <a:r>
              <a:rPr>
                <a:latin typeface="Courier"/>
              </a:rPr>
              <a:t>public static void main(String[] args) {
    System.out.println("This class belongs to myPackage.");
}</a:t>
            </a:r>
          </a:p>
          <a:p>
            <a:pPr lvl="0" indent="0" marL="0">
              <a:buNone/>
            </a:pPr>
            <a:r>
              <a:rPr/>
              <a:t>}</a:t>
            </a:r>
          </a:p>
          <a:p>
            <a:pPr lvl="0" indent="0">
              <a:buNone/>
            </a:pPr>
            <a:r>
              <a:rPr>
                <a:latin typeface="Courier"/>
              </a:rPr>
              <a:t>
---
### Definig a Package in java
- Now, save the example code in a file `DefiningPackage.java`, and compile it using the following command.
``` Bash
javac -d . DefiningPackage.java</a:t>
            </a:r>
          </a:p>
          <a:p>
            <a:pPr lvl="0"/>
            <a:r>
              <a:rPr/>
              <a:t>The above command creates a directory with the package name myPackage, and the </a:t>
            </a:r>
            <a:r>
              <a:rPr>
                <a:latin typeface="Courier"/>
              </a:rPr>
              <a:t>DefiningPackage.class</a:t>
            </a:r>
            <a:r>
              <a:rPr/>
              <a:t> is saved into it.</a:t>
            </a:r>
          </a:p>
          <a:p>
            <a:pPr lvl="0"/>
            <a:r>
              <a:rPr/>
              <a:t>Run the program use the following command.</a:t>
            </a:r>
          </a:p>
          <a:p>
            <a:pPr lvl="0" indent="0">
              <a:buNone/>
            </a:pPr>
            <a:r>
              <a:rPr>
                <a:latin typeface="Courier"/>
              </a:rPr>
              <a:t>java myPackage.DefiningPackage</a:t>
            </a:r>
          </a:p>
          <a:p>
            <a:pPr lvl="0"/>
            <a:r>
              <a:rPr/>
              <a:t>When we use IDE like Eclipse, Netbeans, etc. the package structure is created automatically.</a:t>
            </a:r>
          </a:p>
        </p:txBody>
      </p:sp>
    </p:spTree>
  </p:cSl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Access protection in java packages</a:t>
            </a:r>
          </a:p>
          <a:p>
            <a:pPr lvl="0"/>
            <a:r>
              <a:rPr/>
              <a:t>In java, the access modifiers define the accessibility of the class and its members.</a:t>
            </a:r>
          </a:p>
          <a:p>
            <a:pPr lvl="1"/>
            <a:r>
              <a:rPr/>
              <a:t>For example, private members are accessible within the same class members only. Java has four access modifiers, and they are default, private, protected, and public.</a:t>
            </a:r>
          </a:p>
          <a:p>
            <a:pPr lvl="0"/>
            <a:r>
              <a:rPr/>
              <a:t>In java, the package is a container of classes, sub-classes, interfaces, and sub-packages. The class acts as a container of data and methods. So, the access modifier decides the accessibility of class members across the different packages.</a:t>
            </a:r>
          </a:p>
          <a:p>
            <a:pPr lvl="0"/>
            <a:r>
              <a:rPr/>
              <a:t>In java, the accessibility of the members of a class or interface depends on its access specifiers.</a:t>
            </a:r>
          </a:p>
        </p:txBody>
      </p:sp>
    </p:spTree>
  </p:cSl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Access protection in java packages</a:t>
            </a:r>
          </a:p>
        </p:txBody>
      </p:sp>
      <p:pic>
        <p:nvPicPr>
          <p:cNvPr descr="fig:  assets/java-access-modifiers.png" id="0" name="Picture 1"/>
          <p:cNvPicPr>
            <a:picLocks noGrp="1" noChangeAspect="1"/>
          </p:cNvPicPr>
          <p:nvPr/>
        </p:nvPicPr>
        <p:blipFill>
          <a:blip r:embed="rId2"/>
          <a:stretch>
            <a:fillRect/>
          </a:stretch>
        </p:blipFill>
        <p:spPr bwMode="auto">
          <a:xfrm>
            <a:off x="3568700" y="1689100"/>
            <a:ext cx="5105400" cy="24892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h:500px</a:t>
            </a:r>
          </a:p>
        </p:txBody>
      </p:sp>
    </p:spTree>
  </p:cSl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Access protection in java packages</a:t>
            </a:r>
          </a:p>
          <a:p>
            <a:pPr lvl="0"/>
            <a:r>
              <a:rPr/>
              <a:t>The </a:t>
            </a:r>
            <a:r>
              <a:rPr b="1"/>
              <a:t>public</a:t>
            </a:r>
            <a:r>
              <a:rPr/>
              <a:t> members can be accessed everywhere.</a:t>
            </a:r>
          </a:p>
          <a:p>
            <a:pPr lvl="0"/>
            <a:r>
              <a:rPr/>
              <a:t>The </a:t>
            </a:r>
            <a:r>
              <a:rPr b="1"/>
              <a:t>private</a:t>
            </a:r>
            <a:r>
              <a:rPr/>
              <a:t> members can be accessed only inside the same class.</a:t>
            </a:r>
          </a:p>
          <a:p>
            <a:pPr lvl="0"/>
            <a:r>
              <a:rPr/>
              <a:t>The </a:t>
            </a:r>
            <a:r>
              <a:rPr b="1"/>
              <a:t>protected</a:t>
            </a:r>
            <a:r>
              <a:rPr/>
              <a:t> members are accessible to every child class (same package or other packages).</a:t>
            </a:r>
          </a:p>
          <a:p>
            <a:pPr lvl="0"/>
            <a:r>
              <a:rPr/>
              <a:t>The </a:t>
            </a:r>
            <a:r>
              <a:rPr b="1"/>
              <a:t>default</a:t>
            </a:r>
            <a:r>
              <a:rPr/>
              <a:t> members are accessible within the same package but not outside the package.</a:t>
            </a:r>
          </a:p>
        </p:txBody>
      </p:sp>
    </p:spTree>
  </p:cSl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Access protection in java packages example</a:t>
            </a:r>
          </a:p>
          <a:p>
            <a:pPr lvl="0" indent="0" marL="0">
              <a:buNone/>
            </a:pPr>
            <a:r>
              <a:rPr/>
              <a:t>``` Java linenums=“1” class ParentClass{ int a = 10; public int b = 20; protected int c = 30; private int d = 40;</a:t>
            </a:r>
          </a:p>
          <a:p>
            <a:pPr lvl="0" indent="0">
              <a:buNone/>
            </a:pPr>
            <a:r>
              <a:rPr>
                <a:latin typeface="Courier"/>
              </a:rPr>
              <a:t>void showData() {
    System.out.println("Inside ParentClass");
    System.out.println("a = " + a);
    System.out.println("b = " + b);
    System.out.println("c = " + c);
    System.out.println("d = " + d);
}</a:t>
            </a:r>
          </a:p>
          <a:p>
            <a:pPr lvl="0" indent="0" marL="0">
              <a:buNone/>
            </a:pPr>
            <a:r>
              <a:rPr/>
              <a:t>}</a:t>
            </a:r>
          </a:p>
          <a:p>
            <a:pPr lvl="0" indent="0">
              <a:buNone/>
            </a:pPr>
            <a:r>
              <a:rPr>
                <a:latin typeface="Courier"/>
              </a:rPr>
              <a:t>
---
### Access protection in java packages example
``` Java linenums="1"
class ChildClass extends ParentClass {
    void accessData() {
        System.out.println("Inside ChildClass");
        System.out.println("a = " + a);
        System.out.println("b = " + b);
        System.out.println("c = " + c);
        //System.out.println("d = " + d);   // private member can't be accessed
    }
}</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super to call parent class constructor</a:t>
            </a:r>
          </a:p>
          <a:p>
            <a:pPr lvl="0" indent="0" marL="0">
              <a:buNone/>
            </a:pPr>
            <a:r>
              <a:rPr/>
              <a:t>``` Java linenums=“1” class ParentClass{</a:t>
            </a:r>
          </a:p>
          <a:p>
            <a:pPr lvl="0" indent="0">
              <a:buNone/>
            </a:pPr>
            <a:r>
              <a:rPr>
                <a:latin typeface="Courier"/>
              </a:rPr>
              <a:t>int num1;
ParentClass(){
    System.out.println("\nInside the ParentClass default constructor");
    num1 = 10;
}
ParentClass(int value){
    System.out.println("\nInside the ParentClass parameterized constructor");
    num1 = value;
}   </a:t>
            </a:r>
          </a:p>
          <a:p>
            <a:pPr lvl="0" indent="0" marL="0">
              <a:buNone/>
            </a:pPr>
            <a:r>
              <a:rPr/>
              <a:t>}</a:t>
            </a:r>
          </a:p>
          <a:p>
            <a:pPr lvl="0" indent="0">
              <a:buNone/>
            </a:pPr>
            <a:r>
              <a:rPr>
                <a:latin typeface="Courier"/>
              </a:rPr>
              <a:t>
--- 
### super to call parent class **constructor**
``` Java linenums="1"
class ChildClass extends ParentClass{
    int num2;
    ChildClass(){
        super(100);
        System.out.println("\nInside the ChildClass constructor");
        num2 = 200;     
    }
}</a:t>
            </a:r>
          </a:p>
        </p:txBody>
      </p:sp>
    </p:spTree>
  </p:cSld>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Access protection in java packages example</a:t>
            </a:r>
          </a:p>
          <a:p>
            <a:pPr lvl="0" indent="0" marL="0">
              <a:buNone/>
            </a:pPr>
            <a:r>
              <a:rPr/>
              <a:t>``` Java linenums=“1” public class AccessModifiersExample {</a:t>
            </a:r>
          </a:p>
          <a:p>
            <a:pPr lvl="0" indent="0">
              <a:buNone/>
            </a:pPr>
            <a:r>
              <a:rPr>
                <a:latin typeface="Courier"/>
              </a:rPr>
              <a:t>public static void main(String[] args) {
    ChildClass obj = new ChildClass();
    obj.showData();
    obj.accessData();
}</a:t>
            </a:r>
          </a:p>
          <a:p>
            <a:pPr lvl="0" indent="0" marL="0">
              <a:buNone/>
            </a:pPr>
            <a:r>
              <a:rPr/>
              <a:t>}</a:t>
            </a:r>
          </a:p>
          <a:p>
            <a:pPr lvl="0" indent="0">
              <a:buNone/>
            </a:pPr>
            <a:r>
              <a:rPr>
                <a:latin typeface="Courier"/>
              </a:rPr>
              <a:t>
---
### Importing Packages in java
- In java, the import keyword used to import built-in and user-defined packages. When a package has imported, we can refer to all the classes of that package using their name directly.
- The import statement must be after the package statement, and before any other statement.
- Using an import statement, we may import a specific class or all the classes from a package.
---
### Importing Packages in java
- Using one import statement, we may import only one package or a class.
- Using an import statement, we can not import a class directly, but it must be a part of a package.
- A program may contain any number of import statements.
---
### Importing specific class
``` Java linenums="1"
import packageName.ClassName;</a:t>
            </a:r>
          </a:p>
        </p:txBody>
      </p:sp>
    </p:spTree>
  </p:cSld>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Importing specific class</a:t>
            </a:r>
          </a:p>
          <a:p>
            <a:pPr lvl="0"/>
            <a:r>
              <a:rPr/>
              <a:t>import a built-in package and Scanner class.</a:t>
            </a:r>
          </a:p>
          <a:p>
            <a:pPr lvl="0" indent="0" marL="0">
              <a:buNone/>
            </a:pPr>
            <a:r>
              <a:rPr/>
              <a:t>``` Java linenums=“1” package myPackage;</a:t>
            </a:r>
          </a:p>
          <a:p>
            <a:pPr lvl="0" indent="0" marL="0">
              <a:buNone/>
            </a:pPr>
            <a:r>
              <a:rPr/>
              <a:t>import java.util.Scanner;</a:t>
            </a:r>
          </a:p>
          <a:p>
            <a:pPr lvl="0" indent="0" marL="0">
              <a:buNone/>
            </a:pPr>
            <a:r>
              <a:rPr/>
              <a:t>public class ImportingExample {</a:t>
            </a:r>
          </a:p>
          <a:p>
            <a:pPr lvl="0" indent="0">
              <a:buNone/>
            </a:pPr>
            <a:r>
              <a:rPr>
                <a:latin typeface="Courier"/>
              </a:rPr>
              <a:t>public static void main(String[] args) {
    Scanner read = new Scanner(System.in);
    int i = read.nextInt();
    System.out.println("You have entered a number " + i);
}</a:t>
            </a:r>
          </a:p>
          <a:p>
            <a:pPr lvl="0" indent="0" marL="0">
              <a:buNone/>
            </a:pPr>
            <a:r>
              <a:rPr/>
              <a:t>}</a:t>
            </a:r>
          </a:p>
          <a:p>
            <a:pPr lvl="0" indent="0">
              <a:buNone/>
            </a:pPr>
            <a:r>
              <a:rPr>
                <a:latin typeface="Courier"/>
              </a:rPr>
              <a:t>
---
### Importing all the classes
- Using an importing statement, we can import all the classes of a package. To import all the classes of the package, we use * symbol. 
- The following syntax is employed to import all the classes of a package.
``` Java linenums="1"
import packageName.*;</a:t>
            </a:r>
          </a:p>
        </p:txBody>
      </p:sp>
    </p:spTree>
  </p:cSld>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Importing all the classes</a:t>
            </a:r>
          </a:p>
          <a:p>
            <a:pPr lvl="0"/>
            <a:r>
              <a:rPr/>
              <a:t>import a built-in package.</a:t>
            </a:r>
          </a:p>
          <a:p>
            <a:pPr lvl="0" indent="0" marL="0">
              <a:buNone/>
            </a:pPr>
            <a:r>
              <a:rPr/>
              <a:t>``` Java linenums=“1” package myPackage;</a:t>
            </a:r>
          </a:p>
          <a:p>
            <a:pPr lvl="0" indent="0" marL="0">
              <a:buNone/>
            </a:pPr>
            <a:r>
              <a:rPr/>
              <a:t>import java.util.*;</a:t>
            </a:r>
          </a:p>
          <a:p>
            <a:pPr lvl="0" indent="0" marL="0">
              <a:buNone/>
            </a:pPr>
            <a:r>
              <a:rPr/>
              <a:t>public class ImportingExample {</a:t>
            </a:r>
          </a:p>
          <a:p>
            <a:pPr lvl="0" indent="0">
              <a:buNone/>
            </a:pPr>
            <a:r>
              <a:rPr>
                <a:latin typeface="Courier"/>
              </a:rPr>
              <a:t>public static void main(String[] args) {
    Scanner read = new Scanner(System.in);
    int i = read.nextInt();
    System.out.println("You have entered a number " + i);
    Random rand = new Random();
    int num = rand.nextInt(100);
    System.out.println("Randomly generated number " + num);
}</a:t>
            </a:r>
          </a:p>
          <a:p>
            <a:pPr lvl="0" indent="0" marL="0">
              <a:buNone/>
            </a:pPr>
            <a:r>
              <a:rPr/>
              <a:t>} ```</a:t>
            </a:r>
          </a:p>
        </p:txBody>
      </p:sp>
    </p:spTree>
  </p:cSld>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Importing all the classes</a:t>
            </a:r>
          </a:p>
          <a:p>
            <a:pPr lvl="0"/>
            <a:r>
              <a:rPr/>
              <a:t>The import statement imports only classes of the package, but not sub-packages and its classes.</a:t>
            </a:r>
          </a:p>
          <a:p>
            <a:pPr lvl="0"/>
            <a:r>
              <a:rPr/>
              <a:t>We may also import sub-packages by using a symbol ‘.’ (dot) to separate parent package and sub-package.</a:t>
            </a:r>
          </a:p>
        </p:txBody>
      </p:sp>
    </p:spTree>
  </p:cSld>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hlinkClick r:id="rId2"/>
              </a:rPr>
              <a:t>BtechSmartClass-super Keyword</a:t>
            </a:r>
          </a:p>
          <a:p>
            <a:pPr lvl="0"/>
            <a:r>
              <a:rPr>
                <a:hlinkClick r:id="rId3"/>
              </a:rPr>
              <a:t>Programiz-super Keyword</a:t>
            </a:r>
          </a:p>
          <a:p>
            <a:pPr lvl="0"/>
            <a:r>
              <a:rPr>
                <a:hlinkClick r:id="rId4"/>
              </a:rPr>
              <a:t>BtechSmartClass-Java final Keyword</a:t>
            </a:r>
          </a:p>
          <a:p>
            <a:pPr lvl="0"/>
            <a:r>
              <a:rPr>
                <a:hlinkClick r:id="rId5"/>
              </a:rPr>
              <a:t>Programiz-final Keyword</a:t>
            </a:r>
          </a:p>
          <a:p>
            <a:pPr lvl="0"/>
            <a:r>
              <a:rPr>
                <a:hlinkClick r:id="rId6"/>
              </a:rPr>
              <a:t>BtechSmartClass-java Polymorphism</a:t>
            </a:r>
          </a:p>
          <a:p>
            <a:pPr lvl="0"/>
            <a:r>
              <a:rPr>
                <a:hlinkClick r:id="rId7"/>
              </a:rPr>
              <a:t>Programiz-Polymorphism</a:t>
            </a:r>
          </a:p>
          <a:p>
            <a:pPr lvl="0"/>
            <a:r>
              <a:rPr>
                <a:hlinkClick r:id="rId8"/>
              </a:rPr>
              <a:t>Programiz-Encapsulation</a:t>
            </a:r>
          </a:p>
          <a:p>
            <a:pPr lvl="0"/>
            <a:r>
              <a:rPr>
                <a:hlinkClick r:id="rId9"/>
              </a:rPr>
              <a:t>BtechSmartClass-Java Method Overriding</a:t>
            </a:r>
          </a:p>
        </p:txBody>
      </p:sp>
    </p:spTree>
  </p:cSld>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hlinkClick r:id="rId2"/>
              </a:rPr>
              <a:t>Programiz-Method Overriding</a:t>
            </a:r>
          </a:p>
          <a:p>
            <a:pPr lvl="0"/>
            <a:r>
              <a:rPr>
                <a:hlinkClick r:id="rId3"/>
              </a:rPr>
              <a:t>Programiz-Nested Inner Class</a:t>
            </a:r>
          </a:p>
          <a:p>
            <a:pPr lvl="0"/>
            <a:r>
              <a:rPr>
                <a:hlinkClick r:id="rId4"/>
              </a:rPr>
              <a:t>Programiz-Static Class</a:t>
            </a:r>
          </a:p>
          <a:p>
            <a:pPr lvl="0"/>
            <a:r>
              <a:rPr>
                <a:hlinkClick r:id="rId5"/>
              </a:rPr>
              <a:t>Programiz-Anonymous Class</a:t>
            </a:r>
          </a:p>
          <a:p>
            <a:pPr lvl="0"/>
            <a:r>
              <a:rPr>
                <a:hlinkClick r:id="rId6"/>
              </a:rPr>
              <a:t>Programiz-enums</a:t>
            </a:r>
          </a:p>
          <a:p>
            <a:pPr lvl="0"/>
            <a:r>
              <a:rPr>
                <a:hlinkClick r:id="rId7"/>
              </a:rPr>
              <a:t>Programiz-enum constructor</a:t>
            </a:r>
          </a:p>
          <a:p>
            <a:pPr lvl="0"/>
            <a:r>
              <a:rPr>
                <a:hlinkClick r:id="rId8"/>
              </a:rPr>
              <a:t>Programiz-enum string</a:t>
            </a:r>
          </a:p>
          <a:p>
            <a:pPr lvl="0"/>
            <a:r>
              <a:rPr>
                <a:hlinkClick r:id="rId9"/>
              </a:rPr>
              <a:t>BtechSmartClass-Java Abstract Class</a:t>
            </a:r>
          </a:p>
          <a:p>
            <a:pPr lvl="0"/>
            <a:r>
              <a:rPr>
                <a:hlinkClick r:id="rId10"/>
              </a:rPr>
              <a:t>Programiz-Abstract Classes Methods</a:t>
            </a:r>
          </a:p>
        </p:txBody>
      </p:sp>
    </p:spTree>
  </p:cSld>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hlinkClick r:id="rId2"/>
              </a:rPr>
              <a:t>BtechSmartClass-Java Object class</a:t>
            </a:r>
          </a:p>
          <a:p>
            <a:pPr lvl="0"/>
            <a:r>
              <a:rPr>
                <a:hlinkClick r:id="rId3"/>
              </a:rPr>
              <a:t>BtechSmartClass-Java Forms of Inheritance</a:t>
            </a:r>
          </a:p>
          <a:p>
            <a:pPr lvl="0"/>
            <a:r>
              <a:rPr>
                <a:hlinkClick r:id="rId4"/>
              </a:rPr>
              <a:t>Programiz-Interfaces</a:t>
            </a:r>
          </a:p>
          <a:p>
            <a:pPr lvl="0"/>
            <a:r>
              <a:rPr>
                <a:hlinkClick r:id="rId5"/>
              </a:rPr>
              <a:t>BtechSmartClass-Java Benefits and Costs of Inheritance</a:t>
            </a:r>
          </a:p>
          <a:p>
            <a:pPr lvl="0"/>
            <a:r>
              <a:rPr>
                <a:hlinkClick r:id="rId6"/>
              </a:rPr>
              <a:t>BtechSmartClass-Java Defining Packages</a:t>
            </a:r>
          </a:p>
          <a:p>
            <a:pPr lvl="0"/>
            <a:r>
              <a:rPr>
                <a:hlinkClick r:id="rId7"/>
              </a:rPr>
              <a:t>BtechSmartClass-Java Access Protection in Packages</a:t>
            </a:r>
          </a:p>
          <a:p>
            <a:pPr lvl="0"/>
            <a:r>
              <a:rPr>
                <a:hlinkClick r:id="rId8"/>
              </a:rPr>
              <a:t>BtechSmartClass-Java Importing Packages</a:t>
            </a:r>
          </a:p>
        </p:txBody>
      </p:sp>
    </p:spTree>
  </p:cSld>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E</m:t>
                    </m:r>
                    <m:r>
                      <m:t>n</m:t>
                    </m:r>
                    <m:r>
                      <m:t>d</m:t>
                    </m:r>
                    <m:r>
                      <m:rPr>
                        <m:sty m:val="p"/>
                      </m:rPr>
                      <m:t>−</m:t>
                    </m:r>
                    <m:r>
                      <m:t>O</m:t>
                    </m:r>
                    <m:r>
                      <m:t>f</m:t>
                    </m:r>
                    <m:r>
                      <m:rPr>
                        <m:sty m:val="p"/>
                      </m:rPr>
                      <m:t>−</m:t>
                    </m:r>
                    <m:r>
                      <m:t>W</m:t>
                    </m:r>
                    <m:r>
                      <m:t>e</m:t>
                    </m:r>
                    <m:r>
                      <m:t>e</m:t>
                    </m:r>
                    <m:r>
                      <m:t>k</m:t>
                    </m:r>
                    <m:r>
                      <m:rPr>
                        <m:sty m:val="p"/>
                      </m:rPr>
                      <m:t>−</m:t>
                    </m:r>
                    <m:r>
                      <m:t>2</m:t>
                    </m:r>
                    <m:r>
                      <m:rPr>
                        <m:sty m:val="p"/>
                      </m:rPr>
                      <m:t>−</m:t>
                    </m:r>
                    <m:r>
                      <m:t>M</m:t>
                    </m:r>
                    <m:r>
                      <m:t>o</m:t>
                    </m:r>
                    <m:r>
                      <m:t>d</m:t>
                    </m:r>
                    <m:r>
                      <m:t>u</m:t>
                    </m:r>
                    <m:r>
                      <m:t>l</m:t>
                    </m:r>
                    <m:r>
                      <m:t>e</m:t>
                    </m:r>
                  </m:oMath>
                </a14:m>
              </a:p>
            </p:txBody>
          </p:sp>
        </mc:Choice>
      </mc:AlternateContent>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super to call parent class constructor</a:t>
            </a:r>
          </a:p>
          <a:p>
            <a:pPr lvl="0" indent="0" marL="0">
              <a:buNone/>
            </a:pPr>
            <a:r>
              <a:rPr/>
              <a:t>``` Java linenums=“1” public class SuperKeywordExample {</a:t>
            </a:r>
          </a:p>
          <a:p>
            <a:pPr lvl="0" indent="0">
              <a:buNone/>
            </a:pPr>
            <a:r>
              <a:rPr>
                <a:latin typeface="Courier"/>
              </a:rPr>
              <a:t>public static void main(String[] args) {
    ChildClass obj = new ChildClass();
}</a:t>
            </a:r>
          </a:p>
          <a:p>
            <a:pPr lvl="0" indent="0" marL="0">
              <a:buNone/>
            </a:pPr>
            <a:r>
              <a:rPr/>
              <a:t>}</a:t>
            </a:r>
          </a:p>
          <a:p>
            <a:pPr lvl="0" indent="0">
              <a:buNone/>
            </a:pPr>
            <a:r>
              <a:rPr>
                <a:latin typeface="Courier"/>
              </a:rPr>
              <a:t>
--- 
### super to call parent class **constructor**
- To call the parameterized constructor of the parent class, 
- the super keyword must be the first statement inside the child class constructor, 
- and we must pass the parameter values.
---
### Access Overridden Methods of the superclass
- If methods with the same name are defined in both superclass and subclass, the method in the subclass overrides the method in the superclass. This is called method overriding.
---
### Example 1: Method overriding
``` Java linenums="1"
class Animal {
  // overridden method
  public void display(){
    System.out.println("I am an animal");
  }
}</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CE204 Object-Oriented Programming</a:t>
            </a:r>
          </a:p>
        </p:txBody>
      </p:sp>
      <p:sp>
        <p:nvSpPr>
          <p:cNvPr id="3" name="Content Placeholder 2"/>
          <p:cNvSpPr>
            <a:spLocks noGrp="1"/>
          </p:cNvSpPr>
          <p:nvPr>
            <p:ph idx="1"/>
          </p:nvPr>
        </p:nvSpPr>
        <p:spPr/>
        <p:txBody>
          <a:bodyPr/>
          <a:lstStyle/>
          <a:p>
            <a:pPr lvl="0" indent="0" marL="0">
              <a:spcBef>
                <a:spcPts val="3000"/>
              </a:spcBef>
              <a:buNone/>
            </a:pPr>
            <a:r>
              <a:rPr b="1"/>
              <a:t>Week-2 (OOP with Java-II)</a:t>
            </a:r>
          </a:p>
          <a:p>
            <a:pPr lvl="0" indent="0" marL="0">
              <a:spcBef>
                <a:spcPts val="3000"/>
              </a:spcBef>
              <a:buNone/>
            </a:pPr>
            <a:r>
              <a:rPr b="1"/>
              <a:t>Spring Semester, 2021-2022</a:t>
            </a:r>
          </a:p>
          <a:p>
            <a:pPr lvl="0" indent="0" marL="0">
              <a:buNone/>
            </a:pPr>
            <a:r>
              <a:rPr/>
              <a:t>Download </a:t>
            </a:r>
            <a:r>
              <a:rPr>
                <a:hlinkClick r:id="rId2"/>
              </a:rPr>
              <a:t>DOC</a:t>
            </a:r>
            <a:r>
              <a:rPr/>
              <a:t>, </a:t>
            </a:r>
            <a:r>
              <a:rPr>
                <a:hlinkClick r:id="rId3"/>
              </a:rPr>
              <a:t>SLIDE</a:t>
            </a:r>
            <a:r>
              <a:rPr/>
              <a:t>, </a:t>
            </a:r>
            <a:r>
              <a:rPr>
                <a:hlinkClick r:id="rId4"/>
              </a:rPr>
              <a:t>PPTX</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1: Method overriding</a:t>
            </a:r>
          </a:p>
          <a:p>
            <a:pPr lvl="0" indent="0" marL="0">
              <a:buNone/>
            </a:pPr>
            <a:r>
              <a:rPr/>
              <a:t>``` Java linenums=“1” class Dog extends Animal {</a:t>
            </a:r>
          </a:p>
          <a:p>
            <a:pPr lvl="0" indent="0" marL="0">
              <a:buNone/>
            </a:pPr>
            <a:r>
              <a:rPr/>
              <a:t>// overriding method @Override public void display(){ System.out.println(“I am a dog”); }</a:t>
            </a:r>
          </a:p>
          <a:p>
            <a:pPr lvl="0" indent="0" marL="0">
              <a:buNone/>
            </a:pPr>
            <a:r>
              <a:rPr/>
              <a:t>public void printMessage(){ display(); } }</a:t>
            </a:r>
          </a:p>
          <a:p>
            <a:pPr lvl="0" indent="0">
              <a:buNone/>
            </a:pPr>
            <a:r>
              <a:rPr>
                <a:latin typeface="Courier"/>
              </a:rPr>
              <a:t>
---
### Example 1: Method overriding
``` Java linenums="1"
class Main {
  public static void main(String[] args) {
    Dog dog1 = new Dog();
    dog1.printMessage();
  }
}
</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1: Method overriding</a:t>
            </a:r>
          </a:p>
          <a:p>
            <a:pPr lvl="0" indent="0" marL="0">
              <a:buNone/>
            </a:pPr>
            <a:r>
              <a:rPr/>
              <a:t>In this example, by making an object dog1 of Dog class, we can call its method printMessage() which then executes the display() statement.</a:t>
            </a:r>
          </a:p>
          <a:p>
            <a:pPr lvl="0" indent="0" marL="0">
              <a:buNone/>
            </a:pPr>
            <a:r>
              <a:rPr/>
              <a:t>Since display() is defined in both the classes, the method of subclass Dog overrides the method of superclass Animal. Hence, the display() of the subclass is called.</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Example 1: Method overriding</a:t>
            </a:r>
          </a:p>
        </p:txBody>
      </p:sp>
      <p:pic>
        <p:nvPicPr>
          <p:cNvPr descr="fig:  assets/java-overriding-example.png" id="0" name="Picture 1"/>
          <p:cNvPicPr>
            <a:picLocks noGrp="1" noChangeAspect="1"/>
          </p:cNvPicPr>
          <p:nvPr/>
        </p:nvPicPr>
        <p:blipFill>
          <a:blip r:embed="rId2"/>
          <a:stretch>
            <a:fillRect/>
          </a:stretch>
        </p:blipFill>
        <p:spPr bwMode="auto">
          <a:xfrm>
            <a:off x="3568700" y="1231900"/>
            <a:ext cx="5105400" cy="3403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h:500px</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What if the overridden method of the superclass has to be called?</a:t>
            </a:r>
          </a:p>
          <a:p>
            <a:pPr lvl="0"/>
            <a:r>
              <a:rPr/>
              <a:t>We use super.display() if the overridden method display() of superclass Animal needs to be called.</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2: super to Call Superclass Method</a:t>
            </a:r>
          </a:p>
          <a:p>
            <a:pPr lvl="0" indent="0" marL="0">
              <a:buNone/>
            </a:pPr>
            <a:r>
              <a:rPr/>
              <a:t>``` Java linenums=“1” class Animal {</a:t>
            </a:r>
          </a:p>
          <a:p>
            <a:pPr lvl="0" indent="0" marL="0">
              <a:buNone/>
            </a:pPr>
            <a:r>
              <a:rPr/>
              <a:t>// overridden method public void display(){ System.out.println(“I am an animal”); } }</a:t>
            </a:r>
          </a:p>
          <a:p>
            <a:pPr lvl="0" indent="0">
              <a:buNone/>
            </a:pPr>
            <a:r>
              <a:rPr>
                <a:latin typeface="Courier"/>
              </a:rPr>
              <a:t>
---
### Example 2: super to Call Superclass Method
``` Java linenums="1"
class Dog extends Animal {
  // overriding method
  @Override
  public void display(){
    System.out.println("I am a dog");
  }
  public void printMessage(){
    // this calls overriding method
    display();
    // this calls overridden method
    super.display();
  }
}</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2: super to Call Superclass Method</a:t>
            </a:r>
          </a:p>
          <a:p>
            <a:pPr lvl="0" indent="0" marL="0">
              <a:buNone/>
            </a:pPr>
            <a:r>
              <a:rPr>
                <a:latin typeface="Courier"/>
              </a:rPr>
              <a:t>Java linenums="1" class Main {   public static void main(String[] args) {     Dog dog1 = new Dog();     dog1.printMessage();   } }</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Example 2: super to Call Superclass Method</a:t>
            </a:r>
          </a:p>
        </p:txBody>
      </p:sp>
      <p:pic>
        <p:nvPicPr>
          <p:cNvPr descr="fig:  assets/call-superclass-method.png" id="0" name="Picture 1"/>
          <p:cNvPicPr>
            <a:picLocks noGrp="1" noChangeAspect="1"/>
          </p:cNvPicPr>
          <p:nvPr/>
        </p:nvPicPr>
        <p:blipFill>
          <a:blip r:embed="rId2"/>
          <a:stretch>
            <a:fillRect/>
          </a:stretch>
        </p:blipFill>
        <p:spPr bwMode="auto">
          <a:xfrm>
            <a:off x="3568700" y="1231900"/>
            <a:ext cx="5105400" cy="3403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h:500px</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Access Attributes of the Superclass</a:t>
            </a:r>
          </a:p>
          <a:p>
            <a:pPr lvl="0"/>
            <a:r>
              <a:rPr/>
              <a:t>The superclass and subclass can have attributes with the same name.</a:t>
            </a:r>
          </a:p>
          <a:p>
            <a:pPr lvl="1"/>
            <a:r>
              <a:rPr/>
              <a:t>We use the super keyword to access the attribute of the superclass.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3: Access superclass attribute</a:t>
            </a:r>
          </a:p>
          <a:p>
            <a:pPr lvl="0" indent="0" marL="0">
              <a:buNone/>
            </a:pPr>
            <a:r>
              <a:rPr>
                <a:latin typeface="Courier"/>
              </a:rPr>
              <a:t>Java linenums="1" class Animal {   protected String type="animal"; }</a:t>
            </a:r>
          </a:p>
          <a:p>
            <a:pPr lvl="0" indent="0" marL="0">
              <a:buNone/>
            </a:pPr>
            <a:r>
              <a:rPr/>
              <a:t>``` Java linenums=“1” class Dog extends Animal { public String type=“mammal”;</a:t>
            </a:r>
          </a:p>
          <a:p>
            <a:pPr lvl="0" indent="0" marL="0">
              <a:buNone/>
            </a:pPr>
            <a:r>
              <a:rPr/>
              <a:t>public void printType() { System.out.println(“I am a” + type); System.out.println(“I am an” + super.type); } }</a:t>
            </a:r>
          </a:p>
          <a:p>
            <a:pPr lvl="0" indent="0">
              <a:buNone/>
            </a:pPr>
            <a:r>
              <a:rPr>
                <a:latin typeface="Courier"/>
              </a:rPr>
              <a:t>
---
### Example 3: Access superclass attribute
``` Java linenums="1"
class Main {
  public static void main(String[] args) {
    Dog dog1 = new Dog();
    dog1.printType();
  }
}
</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3: Access superclass attribute</a:t>
            </a:r>
          </a:p>
          <a:p>
            <a:pPr lvl="0"/>
            <a:r>
              <a:rPr/>
              <a:t>In this example, we have defined the same instance field </a:t>
            </a:r>
            <a:r>
              <a:rPr>
                <a:latin typeface="Courier"/>
              </a:rPr>
              <a:t>type</a:t>
            </a:r>
            <a:r>
              <a:rPr/>
              <a:t> in both the superclass </a:t>
            </a:r>
            <a:r>
              <a:rPr>
                <a:latin typeface="Courier"/>
              </a:rPr>
              <a:t>Animal</a:t>
            </a:r>
            <a:r>
              <a:rPr/>
              <a:t> and the subclass </a:t>
            </a:r>
            <a:r>
              <a:rPr>
                <a:latin typeface="Courier"/>
              </a:rPr>
              <a:t>Dog</a:t>
            </a:r>
            <a:r>
              <a:rPr/>
              <a:t>.</a:t>
            </a:r>
          </a:p>
          <a:p>
            <a:pPr lvl="0"/>
            <a:r>
              <a:rPr/>
              <a:t>We then created an object </a:t>
            </a:r>
            <a:r>
              <a:rPr>
                <a:latin typeface="Courier"/>
              </a:rPr>
              <a:t>dog1</a:t>
            </a:r>
            <a:r>
              <a:rPr/>
              <a:t> of the Dog class. Then, the </a:t>
            </a:r>
            <a:r>
              <a:rPr>
                <a:latin typeface="Courier"/>
              </a:rPr>
              <a:t>printType()</a:t>
            </a:r>
            <a:r>
              <a:rPr/>
              <a:t> method is called using this object.</a:t>
            </a:r>
          </a:p>
          <a:p>
            <a:pPr lvl="1"/>
            <a:r>
              <a:rPr/>
              <a:t>Inside the </a:t>
            </a:r>
            <a:r>
              <a:rPr>
                <a:latin typeface="Courier"/>
              </a:rPr>
              <a:t>printType()</a:t>
            </a:r>
            <a:r>
              <a:rPr/>
              <a:t> function,</a:t>
            </a:r>
          </a:p>
          <a:p>
            <a:pPr lvl="2"/>
            <a:r>
              <a:rPr>
                <a:latin typeface="Courier"/>
              </a:rPr>
              <a:t>type</a:t>
            </a:r>
            <a:r>
              <a:rPr/>
              <a:t> refers to the attribute of the subclass </a:t>
            </a:r>
            <a:r>
              <a:rPr>
                <a:latin typeface="Courier"/>
              </a:rPr>
              <a:t>Dog</a:t>
            </a:r>
            <a:r>
              <a:rPr/>
              <a:t>.</a:t>
            </a:r>
          </a:p>
          <a:p>
            <a:pPr lvl="2"/>
            <a:r>
              <a:rPr>
                <a:latin typeface="Courier"/>
              </a:rPr>
              <a:t>super.type</a:t>
            </a:r>
            <a:r>
              <a:rPr/>
              <a:t> refers to the attribute of the superclass Animal.</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OOP with Java-II</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Use of super() to access superclass constructor</a:t>
            </a:r>
          </a:p>
          <a:p>
            <a:pPr lvl="0"/>
            <a:r>
              <a:rPr/>
              <a:t>As we know, when an object of a class is created, its default constructor is automatically called.</a:t>
            </a:r>
          </a:p>
          <a:p>
            <a:pPr lvl="0"/>
            <a:r>
              <a:rPr/>
              <a:t>To explicitly call the superclass constructor from the subclass constructor, we use </a:t>
            </a:r>
            <a:r>
              <a:rPr>
                <a:latin typeface="Courier"/>
              </a:rPr>
              <a:t>super()</a:t>
            </a:r>
            <a:r>
              <a:rPr/>
              <a:t>. It’s a special form of the super keyword.</a:t>
            </a:r>
          </a:p>
          <a:p>
            <a:pPr lvl="0"/>
            <a:r>
              <a:rPr>
                <a:latin typeface="Courier"/>
              </a:rPr>
              <a:t>super()</a:t>
            </a:r>
            <a:r>
              <a:rPr/>
              <a:t> can be used only inside the subclass constructor and must be the first statement.</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4: Use of super()</a:t>
            </a:r>
          </a:p>
          <a:p>
            <a:pPr lvl="0" indent="0" marL="0">
              <a:buNone/>
            </a:pPr>
            <a:r>
              <a:rPr/>
              <a:t>``` Java linenums=“1” class Animal {</a:t>
            </a:r>
          </a:p>
          <a:p>
            <a:pPr lvl="0" indent="0" marL="0">
              <a:buNone/>
            </a:pPr>
            <a:r>
              <a:rPr/>
              <a:t>// default or no-arg constructor of class Animal Animal() { System.out.println(“I am an animal”); } }</a:t>
            </a:r>
          </a:p>
          <a:p>
            <a:pPr lvl="0" indent="0">
              <a:buNone/>
            </a:pPr>
            <a:r>
              <a:rPr>
                <a:latin typeface="Courier"/>
              </a:rPr>
              <a:t>
---
### Example 4: Use of super()
``` Java linenums="1"
class Dog extends Animal {
  // default or no-arg constructor of class Dog
  Dog() {
    // calling default constructor of the superclass
    super();
    System.out.println("I am a dog");
  }
}</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4: Use of super()</a:t>
            </a:r>
          </a:p>
          <a:p>
            <a:pPr lvl="0" indent="0" marL="0">
              <a:buNone/>
            </a:pPr>
            <a:r>
              <a:rPr>
                <a:latin typeface="Courier"/>
              </a:rPr>
              <a:t>Java linenums="1" class Main {   public static void main(String[] args) {     Dog dog1 = new Dog();   } }</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4: Use of super()</a:t>
            </a:r>
          </a:p>
          <a:p>
            <a:pPr lvl="0"/>
            <a:r>
              <a:rPr/>
              <a:t>when an object dog1 of Dog class is created, it automatically calls the default or no-arg constructor of that class.</a:t>
            </a:r>
          </a:p>
          <a:p>
            <a:pPr lvl="0"/>
            <a:r>
              <a:rPr/>
              <a:t>Inside the subclass constructor, the super() statement calls the constructor of the superclass and executes the statements inside it. Hence, we get the output I am an animal.</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Example 4: Use of super()</a:t>
            </a:r>
          </a:p>
        </p:txBody>
      </p:sp>
      <p:pic>
        <p:nvPicPr>
          <p:cNvPr descr="fig:  assets/super()-example.png" id="0" name="Picture 1"/>
          <p:cNvPicPr>
            <a:picLocks noGrp="1" noChangeAspect="1"/>
          </p:cNvPicPr>
          <p:nvPr/>
        </p:nvPicPr>
        <p:blipFill>
          <a:blip r:embed="rId2"/>
          <a:stretch>
            <a:fillRect/>
          </a:stretch>
        </p:blipFill>
        <p:spPr bwMode="auto">
          <a:xfrm>
            <a:off x="3568700" y="1231900"/>
            <a:ext cx="5105400" cy="3403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h:400px</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The flow of the program then returns back to the subclass constructor and executes the remaining statements. Thus, I am a dog will be printed.</a:t>
            </a:r>
          </a:p>
          <a:p>
            <a:pPr lvl="0" indent="0" marL="0">
              <a:buNone/>
            </a:pPr>
            <a:r>
              <a:rPr/>
              <a:t>However, using super() is not compulsory. Even if super() is not used in the subclass constructor, the compiler implicitly calls the default constructor of the superclass.</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4: Use of super()</a:t>
            </a:r>
          </a:p>
          <a:p>
            <a:pPr lvl="0"/>
            <a:r>
              <a:rPr b="1"/>
              <a:t>So, why use redundant code if the compiler automatically invokes super()?</a:t>
            </a:r>
          </a:p>
          <a:p>
            <a:pPr lvl="1"/>
            <a:r>
              <a:rPr/>
              <a:t>It is required if the parameterized constructor (a constructor that takes arguments) of the superclass has to be called from the subclass constructor.</a:t>
            </a:r>
          </a:p>
          <a:p>
            <a:pPr lvl="0"/>
            <a:r>
              <a:rPr/>
              <a:t>The parameterized super() must always be the first statement</a:t>
            </a:r>
          </a:p>
          <a:p>
            <a:pPr lvl="1"/>
            <a:r>
              <a:rPr/>
              <a:t>in the body of the constructor of the subclass,</a:t>
            </a:r>
          </a:p>
          <a:p>
            <a:pPr lvl="1"/>
            <a:r>
              <a:rPr/>
              <a:t>otherwise, we get a compilation error.</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5: Call Parameterized Constructor Using super()</a:t>
            </a:r>
          </a:p>
          <a:p>
            <a:pPr lvl="0" indent="0" marL="0">
              <a:buNone/>
            </a:pPr>
            <a:r>
              <a:rPr/>
              <a:t>``` Java linenums=“1” class Animal {</a:t>
            </a:r>
          </a:p>
          <a:p>
            <a:pPr lvl="0" indent="0" marL="0">
              <a:buNone/>
            </a:pPr>
            <a:r>
              <a:rPr/>
              <a:t>// default or no-arg constructor Animal() { System.out.println(“I am an animal”); }</a:t>
            </a:r>
          </a:p>
          <a:p>
            <a:pPr lvl="0" indent="0" marL="0">
              <a:buNone/>
            </a:pPr>
            <a:r>
              <a:rPr/>
              <a:t>// parameterized constructor Animal(String type) { System.out.println(“Type:”+type); } }</a:t>
            </a:r>
          </a:p>
          <a:p>
            <a:pPr lvl="0" indent="0">
              <a:buNone/>
            </a:pPr>
            <a:r>
              <a:rPr>
                <a:latin typeface="Courier"/>
              </a:rPr>
              <a:t>
---
### Example 5: Call Parameterized Constructor Using super()
``` Java linenums="1"
class Dog extends Animal {
  // default constructor
  Dog() {
    // calling parameterized constructor of the superclass
    super("Animal");
    System.out.println("I am a dog");
  }
}</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5: Call Parameterized Constructor Using super()</a:t>
            </a:r>
          </a:p>
          <a:p>
            <a:pPr lvl="0" indent="0" marL="0">
              <a:buNone/>
            </a:pPr>
            <a:r>
              <a:rPr>
                <a:latin typeface="Courier"/>
              </a:rPr>
              <a:t>Java linenums="1" class Main {   public static void main(String[] args) {     Dog dog1 = new Dog();   } }</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Example 5: Call Parameterized Constructor Using super()</a:t>
            </a:r>
          </a:p>
          <a:p>
            <a:pPr lvl="0" indent="0" marL="0">
              <a:buNone/>
            </a:pPr>
            <a:r>
              <a:rPr/>
              <a:t>If a parameterized constructor has to be called, we need to explicitly define it in the subclass constructor.</a:t>
            </a:r>
          </a:p>
        </p:txBody>
      </p:sp>
      <p:pic>
        <p:nvPicPr>
          <p:cNvPr descr="fig:  assets/parameterized-super-example.png" id="0" name="Picture 1"/>
          <p:cNvPicPr>
            <a:picLocks noGrp="1" noChangeAspect="1"/>
          </p:cNvPicPr>
          <p:nvPr/>
        </p:nvPicPr>
        <p:blipFill>
          <a:blip r:embed="rId2"/>
          <a:stretch>
            <a:fillRect/>
          </a:stretch>
        </p:blipFill>
        <p:spPr bwMode="auto">
          <a:xfrm>
            <a:off x="3568700" y="1231900"/>
            <a:ext cx="5105400" cy="3403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h:500px</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Outline (1)</a:t>
            </a:r>
          </a:p>
          <a:p>
            <a:pPr lvl="0"/>
            <a:r>
              <a:rPr/>
              <a:t>Java super Keyword</a:t>
            </a:r>
          </a:p>
          <a:p>
            <a:pPr lvl="0"/>
            <a:r>
              <a:rPr/>
              <a:t>Java final Keyword</a:t>
            </a:r>
          </a:p>
          <a:p>
            <a:pPr lvl="0"/>
            <a:r>
              <a:rPr/>
              <a:t>Java Polymorphism / Encapsulation</a:t>
            </a:r>
          </a:p>
          <a:p>
            <a:pPr lvl="0"/>
            <a:r>
              <a:rPr/>
              <a:t>Java Method Overriding</a:t>
            </a:r>
          </a:p>
          <a:p>
            <a:pPr lvl="0"/>
            <a:r>
              <a:rPr/>
              <a:t>Java Nested Inner Class</a:t>
            </a:r>
          </a:p>
          <a:p>
            <a:pPr lvl="0"/>
            <a:r>
              <a:rPr/>
              <a:t>Java Static Class</a:t>
            </a:r>
          </a:p>
          <a:p>
            <a:pPr lvl="0"/>
            <a:r>
              <a:rPr/>
              <a:t>Java Anonymous Class</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 5: Call Parameterized Constructor Using super()</a:t>
            </a:r>
          </a:p>
        </p:txBody>
      </p:sp>
      <p:sp>
        <p:nvSpPr>
          <p:cNvPr id="3" name="Content Placeholder 2"/>
          <p:cNvSpPr>
            <a:spLocks noGrp="1"/>
          </p:cNvSpPr>
          <p:nvPr>
            <p:ph idx="1"/>
          </p:nvPr>
        </p:nvSpPr>
        <p:spPr/>
        <p:txBody>
          <a:bodyPr/>
          <a:lstStyle/>
          <a:p>
            <a:pPr lvl="0" indent="0" marL="0">
              <a:buNone/>
            </a:pPr>
            <a:r>
              <a:rPr/>
              <a:t>Note that in the above example, we explicitly called the parameterized constructor super(“Animal”). The compiler does not call the default constructor of the superclass in this case.</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Java final keyword</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final keyword</a:t>
            </a:r>
          </a:p>
          <a:p>
            <a:pPr lvl="0"/>
            <a:r>
              <a:rPr/>
              <a:t>In java, the final is a keyword and it is used with the following things.</a:t>
            </a:r>
          </a:p>
          <a:p>
            <a:pPr lvl="1"/>
            <a:r>
              <a:rPr/>
              <a:t>With variable (to create constant)</a:t>
            </a:r>
          </a:p>
          <a:p>
            <a:pPr lvl="1"/>
            <a:r>
              <a:rPr/>
              <a:t>With method (to avoid method overriding)</a:t>
            </a:r>
          </a:p>
          <a:p>
            <a:pPr lvl="1"/>
            <a:r>
              <a:rPr/>
              <a:t>With class (to avoid inheritance)</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final restrictions</a:t>
            </a:r>
          </a:p>
          <a:p>
            <a:pPr lvl="0"/>
            <a:r>
              <a:rPr/>
              <a:t>the final variable cannot be reinitialized with another value</a:t>
            </a:r>
          </a:p>
          <a:p>
            <a:pPr lvl="0"/>
            <a:r>
              <a:rPr/>
              <a:t>the final method cannot be overridden</a:t>
            </a:r>
          </a:p>
          <a:p>
            <a:pPr lvl="0"/>
            <a:r>
              <a:rPr/>
              <a:t>the final class cannot be extended</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final with variables</a:t>
            </a:r>
          </a:p>
          <a:p>
            <a:pPr lvl="0"/>
            <a:r>
              <a:rPr/>
              <a:t>When a variable defined with the final keyword,</a:t>
            </a:r>
          </a:p>
          <a:p>
            <a:pPr lvl="0"/>
            <a:r>
              <a:rPr/>
              <a:t>it becomes a constant, and</a:t>
            </a:r>
          </a:p>
          <a:p>
            <a:pPr lvl="1"/>
            <a:r>
              <a:rPr/>
              <a:t>it does not allow us to modify the value.</a:t>
            </a:r>
          </a:p>
          <a:p>
            <a:pPr lvl="0"/>
            <a:r>
              <a:rPr/>
              <a:t>The variable defined with the final keyword allows only a one-time assignment,</a:t>
            </a:r>
          </a:p>
          <a:p>
            <a:pPr lvl="1"/>
            <a:r>
              <a:rPr/>
              <a:t>once a value assigned to it,</a:t>
            </a:r>
          </a:p>
          <a:p>
            <a:pPr lvl="2"/>
            <a:r>
              <a:rPr/>
              <a:t>never allows us to change it again.</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final with variables example-1</a:t>
            </a:r>
          </a:p>
          <a:p>
            <a:pPr lvl="0" indent="0" marL="0">
              <a:buNone/>
            </a:pPr>
            <a:r>
              <a:rPr>
                <a:latin typeface="Courier"/>
              </a:rPr>
              <a:t>Java linenums="1" public class FinalVariableExample {     public static void main(String[] args) {         final int a = 10;         System.out.println("a = " + a);         a = 100;    // Can't be modified     } }</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final with variables example-2</a:t>
            </a:r>
          </a:p>
          <a:p>
            <a:pPr lvl="0" indent="0" marL="0">
              <a:buNone/>
            </a:pPr>
            <a:r>
              <a:rPr/>
              <a:t>``` Java linenums=“1” class Main { public static void main(String[] args) {</a:t>
            </a:r>
          </a:p>
          <a:p>
            <a:pPr lvl="0" indent="0">
              <a:buNone/>
            </a:pPr>
            <a:r>
              <a:rPr>
                <a:latin typeface="Courier"/>
              </a:rPr>
              <a:t>// create a final variable
final int AGE = 32;
// try to change the final variable
AGE = 45;
System.out.println("Age: " + AGE);</a:t>
            </a:r>
          </a:p>
          <a:p>
            <a:pPr lvl="0" indent="0" marL="0">
              <a:buNone/>
            </a:pPr>
            <a:r>
              <a:rPr/>
              <a:t>} }</a:t>
            </a:r>
          </a:p>
          <a:p>
            <a:pPr lvl="0" indent="0">
              <a:buNone/>
            </a:pPr>
            <a:r>
              <a:rPr>
                <a:latin typeface="Courier"/>
              </a:rPr>
              <a:t>
---
### **final** with variables recommendation
- It is recommended to use uppercase to declare final variables in Java.
---
### **final** with methods
- When a method defined with the final keyword, 
  - it does not allow it to override. 
- The final method extends to the child class, 
  - but the child class can not override or re-define it. 
- It must be used as it has implemented in the parent class.
---
### **final** with methods example-1
``` Java linenums="1"
class ParentClass{
    int num = 10;
    final void showData() {
        System.out.println("Inside ParentClass showData() method");
        System.out.println("num = " + num);
    }
}</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final with methods example-1</a:t>
            </a:r>
          </a:p>
          <a:p>
            <a:pPr lvl="0" indent="0" marL="0">
              <a:buNone/>
            </a:pPr>
            <a:r>
              <a:rPr/>
              <a:t>``` Java linenums=“1” class ChildClass extends ParentClass{</a:t>
            </a:r>
          </a:p>
          <a:p>
            <a:pPr lvl="0" indent="0">
              <a:buNone/>
            </a:pPr>
            <a:r>
              <a:rPr>
                <a:latin typeface="Courier"/>
              </a:rPr>
              <a:t>void showData() {
    System.out.println("Inside ChildClass showData() method");
    System.out.println("num = " + num);
}</a:t>
            </a:r>
          </a:p>
          <a:p>
            <a:pPr lvl="0" indent="0" marL="0">
              <a:buNone/>
            </a:pPr>
            <a:r>
              <a:rPr/>
              <a:t>}</a:t>
            </a:r>
          </a:p>
          <a:p>
            <a:pPr lvl="0" indent="0">
              <a:buNone/>
            </a:pPr>
            <a:r>
              <a:rPr>
                <a:latin typeface="Courier"/>
              </a:rPr>
              <a:t>
---
### **final** with methods example-1
``` Java linenums="1"
public class FinalKeywordExample {
    public static void main(String[] args) {
        ChildClass obj = new ChildClass();
        obj.showData();
    }
}</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final with methods example-2</a:t>
            </a:r>
          </a:p>
          <a:p>
            <a:pPr lvl="0" indent="0" marL="0">
              <a:buNone/>
            </a:pPr>
            <a:r>
              <a:rPr/>
              <a:t>``` Java linenums=“1” class FinalDemo { // create a final method public final void display() { System.out.println(“This is a final method.”); } }</a:t>
            </a:r>
          </a:p>
          <a:p>
            <a:pPr lvl="0" indent="0" marL="0">
              <a:buNone/>
            </a:pPr>
            <a:r>
              <a:rPr/>
              <a:t>class Main extends FinalDemo { // try to override final method public final void display() { System.out.println(“The final method is overridden.”); }</a:t>
            </a:r>
          </a:p>
          <a:p>
            <a:pPr lvl="0" indent="0" marL="0">
              <a:buNone/>
            </a:pPr>
            <a:r>
              <a:rPr/>
              <a:t>public static void main(String[] args) { Main obj = new Main(); obj.display(); } }</a:t>
            </a:r>
          </a:p>
          <a:p>
            <a:pPr lvl="0" indent="0">
              <a:buNone/>
            </a:pPr>
            <a:r>
              <a:rPr>
                <a:latin typeface="Courier"/>
              </a:rPr>
              <a:t>
---
### **final** with class
- When a class defined with final keyword, it can not be extended by any other class.
---
### **final** with class example-1
``` Java linenums="1"
final class ParentClass{
    int num = 10;
    void showData() {
        System.out.println("Inside ParentClass showData() method");
        System.out.println("num = " + num);
    }
}</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final with class example-1</a:t>
            </a:r>
          </a:p>
          <a:p>
            <a:pPr lvl="0" indent="0" marL="0">
              <a:buNone/>
            </a:pPr>
            <a:r>
              <a:rPr/>
              <a:t>``` Java linenums=“1” class ChildClass extends ParentClass{</a:t>
            </a:r>
          </a:p>
          <a:p>
            <a:pPr lvl="0" indent="0" marL="0">
              <a:buNone/>
            </a:pPr>
            <a:r>
              <a:rPr/>
              <a:t>}</a:t>
            </a:r>
          </a:p>
          <a:p>
            <a:pPr lvl="0" indent="0">
              <a:buNone/>
            </a:pPr>
            <a:r>
              <a:rPr>
                <a:latin typeface="Courier"/>
              </a:rPr>
              <a:t>
---
### **final** with class example-1
``` Java linenums="1"
public class FinalKeywordExample {
    public static void main(String[] args) {
        ChildClass obj = new ChildClass();
    }
}</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Outline (2)</a:t>
            </a:r>
          </a:p>
          <a:p>
            <a:pPr lvl="0"/>
            <a:r>
              <a:rPr/>
              <a:t>Java Enums / Enum-Constructor / Enum-String</a:t>
            </a:r>
          </a:p>
          <a:p>
            <a:pPr lvl="0"/>
            <a:r>
              <a:rPr/>
              <a:t>Java Abstract Class</a:t>
            </a:r>
          </a:p>
          <a:p>
            <a:pPr lvl="0"/>
            <a:r>
              <a:rPr/>
              <a:t>Java Object Class</a:t>
            </a:r>
          </a:p>
          <a:p>
            <a:pPr lvl="0"/>
            <a:r>
              <a:rPr/>
              <a:t>Java Forms of Inheritance</a:t>
            </a:r>
          </a:p>
          <a:p>
            <a:pPr lvl="0"/>
            <a:r>
              <a:rPr/>
              <a:t>Java Benefits and Costs of Inheritance</a:t>
            </a:r>
          </a:p>
          <a:p>
            <a:pPr lvl="0"/>
            <a:r>
              <a:rPr/>
              <a:t>Java Packages</a:t>
            </a:r>
          </a:p>
          <a:p>
            <a:pPr lvl="0"/>
            <a:r>
              <a:rPr/>
              <a:t>Java Access Protection in Packages</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final with class example-2</a:t>
            </a:r>
          </a:p>
          <a:p>
            <a:pPr lvl="0" indent="0" marL="0">
              <a:buNone/>
            </a:pPr>
            <a:r>
              <a:rPr/>
              <a:t>``` Java linenums=“1” // create a final class final class FinalClass { public void display() { System.out.println(“This is a final method.”); } }</a:t>
            </a:r>
          </a:p>
          <a:p>
            <a:pPr lvl="0" indent="0" marL="0">
              <a:buNone/>
            </a:pPr>
            <a:r>
              <a:rPr/>
              <a:t>// try to extend the final class class Main extends FinalClass { public void display() { System.out.println(“The final method is overridden.”); }</a:t>
            </a:r>
          </a:p>
          <a:p>
            <a:pPr lvl="0" indent="0" marL="0">
              <a:buNone/>
            </a:pPr>
            <a:r>
              <a:rPr/>
              <a:t>public static void main(String[] args) { Main obj = new Main(); obj.display(); } }</a:t>
            </a:r>
          </a:p>
          <a:p>
            <a:pPr lvl="0" indent="0">
              <a:buNone/>
            </a:pPr>
            <a:r>
              <a:rPr>
                <a:latin typeface="Courier"/>
              </a:rPr>
              <a:t>
---
## **Java Polymorphism**
---
### Java Polymorphism
- The polymorphism is the process of defining same method with different implementation. That means creating multiple methods with different behaviors.
- In java, polymorphism implemented using 
  - method overloading and 
  - method overriding.
---
### Ad hoc polymorphism
- The ad hoc polymorphism is a technique used to define 
  - the same method with different implementations and 
  - different arguments. 
- In a java programming language, ad hoc polymorphism carried out with 
  - a method overloading concept.
---
### Ad hoc polymorphism
- In ad hoc polymorphism the method binding happens at the time of compilation. 
- Ad hoc polymorphism is also known as compile-time polymorphism. 
- Every function call binded with the respective overloaded method based on the arguments.
---
### Ad hoc polymorphism
- The ad hoc polymorphism implemented within the class only.
---
### Ad hoc polymorphism example-1
``` Java linenums="1"
import java.util.Arrays;
public class AdHocPolymorphismExample {
    void sorting(int[] list) {
        Arrays.parallelSort(list);
        System.out.println("Integers after sort: " + Arrays.toString(list) );
    }
    void sorting(String[] names) {
        Arrays.parallelSort(names);
        System.out.println("Names after sort: " + Arrays.toString(names) );     
    }
...
</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Ad hoc polymorphism example-1</a:t>
            </a:r>
          </a:p>
          <a:p>
            <a:pPr lvl="0" indent="0" marL="0">
              <a:buNone/>
            </a:pPr>
            <a:r>
              <a:rPr/>
              <a:t>``` Java linenums=“1” … public static void main(String[] args) {</a:t>
            </a:r>
          </a:p>
          <a:p>
            <a:pPr lvl="0" indent="0">
              <a:buNone/>
            </a:pPr>
            <a:r>
              <a:rPr>
                <a:latin typeface="Courier"/>
              </a:rPr>
              <a:t>    AdHocPolymorphismExample obj = new AdHocPolymorphismExample();
    int list[] = {2, 3, 1, 5, 4};
    obj.sorting(list);  // Calling with integer array
    String[] names = {"rama", "raja", "shyam", "seeta"};
    obj.sorting(names); // Calling with String array
}</a:t>
            </a:r>
          </a:p>
          <a:p>
            <a:pPr lvl="0" indent="0" marL="0">
              <a:buNone/>
            </a:pPr>
            <a:r>
              <a:rPr/>
              <a:t>}</a:t>
            </a:r>
          </a:p>
          <a:p>
            <a:pPr lvl="0" indent="0">
              <a:buNone/>
            </a:pPr>
            <a:r>
              <a:rPr>
                <a:latin typeface="Courier"/>
              </a:rPr>
              <a:t>
---
### Pure polymorphism
- The pure polymorphism is a technique used to define the same method with the same arguments but different implementations. 
- In a java programming language, pure polymorphism carried out with 
  - a method overriding concept.
---
### Pure polymorphism
- In pure polymorphism, the method binding happens at run time. 
  - Pure polymorphism is also known as run-time polymorphism. 
  - Every function call binding with the respective overridden method based on the object reference.
- When a child class has a definition for a member function of the parent class, 
  - the parent class function is said to be overridden.
---
### Pure polymorphism
- The pure polymorphism implemented in the inheritance concept only.
---
### Pure polymorphism example-1
``` Java linenums="1"
class ParentClass{
    int num = 10;
    void showData() {
        System.out.println("Inside ParentClass showData() method");
        System.out.println("num = " + num);
    }
}</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Pure polymorphism example-1</a:t>
            </a:r>
          </a:p>
          <a:p>
            <a:pPr lvl="0" indent="0" marL="0">
              <a:buNone/>
            </a:pPr>
            <a:r>
              <a:rPr/>
              <a:t>``` Java linenums=“1” class ChildClass extends ParentClass{</a:t>
            </a:r>
          </a:p>
          <a:p>
            <a:pPr lvl="0" indent="0">
              <a:buNone/>
            </a:pPr>
            <a:r>
              <a:rPr>
                <a:latin typeface="Courier"/>
              </a:rPr>
              <a:t>void showData() {
    System.out.println("Inside ChildClass showData() method");
    System.out.println("num = " + num);
}</a:t>
            </a:r>
          </a:p>
          <a:p>
            <a:pPr lvl="0" indent="0" marL="0">
              <a:buNone/>
            </a:pPr>
            <a:r>
              <a:rPr/>
              <a:t>}</a:t>
            </a:r>
          </a:p>
          <a:p>
            <a:pPr lvl="0" indent="0">
              <a:buNone/>
            </a:pPr>
            <a:r>
              <a:rPr>
                <a:latin typeface="Courier"/>
              </a:rPr>
              <a:t>
---
### Pure polymorphism example-1
``` Java linenums="1"
public class PurePolymorphism {
    public static void main(String[] args) {
        ParentClass obj = new ParentClass();
        obj.showData();
        obj = new ChildClass();
        obj.showData();
    }
}</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Method Overriding</a:t>
            </a:r>
          </a:p>
          <a:p>
            <a:pPr lvl="0"/>
            <a:r>
              <a:rPr/>
              <a:t>During inheritance in Java, if the same method is present in both the superclass and the subclass.</a:t>
            </a:r>
          </a:p>
          <a:p>
            <a:pPr lvl="1"/>
            <a:r>
              <a:rPr/>
              <a:t>Then, the method in the subclass overrides the same method in the superclass. This is called method overriding.</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Polymorphism using method overriding example-2</a:t>
            </a:r>
          </a:p>
          <a:p>
            <a:pPr lvl="0" indent="0" marL="0">
              <a:buNone/>
            </a:pPr>
            <a:r>
              <a:rPr/>
              <a:t>``` Java linenums=“1” class Language { public void displayInfo() { System.out.println(“Common English Language”); } }</a:t>
            </a:r>
          </a:p>
          <a:p>
            <a:pPr lvl="0" indent="0" marL="0">
              <a:buNone/>
            </a:pPr>
            <a:r>
              <a:rPr/>
              <a:t>class Java extends Language { @Override public void displayInfo() { System.out.println(“Java Programming Language”); } }</a:t>
            </a:r>
          </a:p>
          <a:p>
            <a:pPr lvl="0" indent="0">
              <a:buNone/>
            </a:pPr>
            <a:r>
              <a:rPr>
                <a:latin typeface="Courier"/>
              </a:rPr>
              <a:t>--- 
### Polymorphism using method overriding example-2
``` Java linenums="1"
class Main {
  public static void main(String[] args) {
    // create an object of Java class
    Java j1 = new Java();
    j1.displayInfo();
    // create an object of Language class
    Language l1 = new Language();
    l1.displayInfo();
  }
}</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Polymorphism using method overriding example-2</a:t>
            </a:r>
          </a:p>
        </p:txBody>
      </p:sp>
      <p:pic>
        <p:nvPicPr>
          <p:cNvPr descr="fig:  assets/java-polymorphism-implementation.png" id="0" name="Picture 1"/>
          <p:cNvPicPr>
            <a:picLocks noGrp="1" noChangeAspect="1"/>
          </p:cNvPicPr>
          <p:nvPr/>
        </p:nvPicPr>
        <p:blipFill>
          <a:blip r:embed="rId2"/>
          <a:stretch>
            <a:fillRect/>
          </a:stretch>
        </p:blipFill>
        <p:spPr bwMode="auto">
          <a:xfrm>
            <a:off x="3568700" y="1231900"/>
            <a:ext cx="5105400" cy="3403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h:450px</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Method Overloading</a:t>
            </a:r>
          </a:p>
          <a:p>
            <a:pPr lvl="0" indent="0" marL="0">
              <a:buNone/>
            </a:pPr>
            <a:r>
              <a:rPr/>
              <a:t>In a Java class, we can create methods with the same name if they differ in parameters. For example</a:t>
            </a:r>
          </a:p>
          <a:p>
            <a:pPr lvl="0" indent="0" marL="0">
              <a:buNone/>
            </a:pPr>
            <a:r>
              <a:rPr>
                <a:latin typeface="Courier"/>
              </a:rPr>
              <a:t>Java linenums="1" void func() { ... } void func(int a) { ... } float func(double a) { ... } float func(int a, float b) { ... }</a:t>
            </a:r>
          </a:p>
          <a:p>
            <a:pPr lvl="0" indent="0" marL="0">
              <a:buNone/>
            </a:pPr>
            <a:r>
              <a:rPr/>
              <a:t>This is known as method overloading in Java. Here, the same method will perform different operations based on the parameter.</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Polymorphism using method overloading example-3</a:t>
            </a:r>
          </a:p>
          <a:p>
            <a:pPr lvl="0" indent="0" marL="0">
              <a:buNone/>
            </a:pPr>
            <a:r>
              <a:rPr/>
              <a:t>``` Java linenums=“1” class Pattern {</a:t>
            </a:r>
          </a:p>
          <a:p>
            <a:pPr lvl="0" indent="0" marL="0">
              <a:buNone/>
            </a:pPr>
            <a:r>
              <a:rPr/>
              <a:t>// method without parameter public void display() { for (int i = 0; i &lt; 10; i++) { System.out.print(“*“); } }</a:t>
            </a:r>
          </a:p>
          <a:p>
            <a:pPr lvl="0" indent="0" marL="0">
              <a:buNone/>
            </a:pPr>
            <a:r>
              <a:rPr/>
              <a:t>// method with single parameter public void display(char symbol) { for (int i = 0; i &lt; 10; i++) { System.out.print(symbol); } } }</a:t>
            </a:r>
          </a:p>
          <a:p>
            <a:pPr lvl="0" indent="0">
              <a:buNone/>
            </a:pPr>
            <a:r>
              <a:rPr>
                <a:latin typeface="Courier"/>
              </a:rPr>
              <a:t>
---
###  Polymorphism using method overloading example-3
``` Java linenums="1"
class Main {
  public static void main(String[] args) {
    Pattern d1 = new Pattern();
    // call method without any argument
    d1.display();
    System.out.println("\n");
    // call method with a single argument
    d1.display('#');
  }
}</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Polymorphic Variables</a:t>
            </a:r>
          </a:p>
          <a:p>
            <a:pPr lvl="0"/>
            <a:r>
              <a:rPr/>
              <a:t>A variable is called polymorphic if it refers to different values under different conditions.</a:t>
            </a:r>
          </a:p>
          <a:p>
            <a:pPr lvl="0"/>
            <a:r>
              <a:rPr/>
              <a:t>Object variables (instance variables) represent the behavior of polymorphic variables in Java.</a:t>
            </a:r>
          </a:p>
          <a:p>
            <a:pPr lvl="0"/>
            <a:r>
              <a:rPr/>
              <a:t>It is because object variables of a class can refer to objects of its class as well as objects of its subclasses.</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Polymorphic Variables Example-1</a:t>
            </a:r>
          </a:p>
          <a:p>
            <a:pPr lvl="0" indent="0" marL="0">
              <a:buNone/>
            </a:pPr>
            <a:r>
              <a:rPr>
                <a:latin typeface="Courier"/>
              </a:rPr>
              <a:t>Java linenums="1" class ProgrammingLanguage {   public void display() {     System.out.println("I am Programming Language.");   } }</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Java super keyword</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Polymorphic Variables Example-1</a:t>
            </a:r>
          </a:p>
          <a:p>
            <a:pPr lvl="0" indent="0" marL="0">
              <a:buNone/>
            </a:pPr>
            <a:r>
              <a:rPr>
                <a:latin typeface="Courier"/>
              </a:rPr>
              <a:t>Java linenums="1" class Java extends ProgrammingLanguage {   @Override   public void display() {     System.out.println("I am Object-Oriented Programming Language.");   } }</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Polymorphic Variables Example-1</a:t>
            </a:r>
          </a:p>
          <a:p>
            <a:pPr lvl="0" indent="0" marL="0">
              <a:buNone/>
            </a:pPr>
            <a:r>
              <a:rPr/>
              <a:t>``` Java linenums=“1” class Main { public static void main(String[] args) {</a:t>
            </a:r>
          </a:p>
          <a:p>
            <a:pPr lvl="0" indent="0">
              <a:buNone/>
            </a:pPr>
            <a:r>
              <a:rPr>
                <a:latin typeface="Courier"/>
              </a:rPr>
              <a:t>// declare an object variable
ProgrammingLanguage pl;
// create object of ProgrammingLanguage
pl = new ProgrammingLanguage();
pl.display();
// create object of Java class
pl = new Java();
pl.display();</a:t>
            </a:r>
          </a:p>
          <a:p>
            <a:pPr lvl="0" indent="0" marL="0">
              <a:buNone/>
            </a:pPr>
            <a:r>
              <a:rPr/>
              <a:t>} }</a:t>
            </a:r>
          </a:p>
          <a:p>
            <a:pPr lvl="0" indent="0">
              <a:buNone/>
            </a:pPr>
            <a:r>
              <a:rPr>
                <a:latin typeface="Courier"/>
              </a:rPr>
              <a:t>
---
## **Java Encapsulation**
---
### Java Encapsulation
- It prevents outer classes from accessing and changing fields and methods of a class. This also helps to achieve data hiding
---
### Java Encapsulation Example
``` Java linenums="1"
class Area {
  // fields to calculate area
  int length;
  int breadth;
  // constructor to initialize values
  Area(int length, int breadth) {
    this.length = length;
    this.breadth = breadth;
  }
  // method to calculate area
  public void getArea() {
    int area = length * breadth;
    System.out.println("Area: " + area);
  }
}</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Encapsulation Example</a:t>
            </a:r>
          </a:p>
          <a:p>
            <a:pPr lvl="0" indent="0" marL="0">
              <a:buNone/>
            </a:pPr>
            <a:r>
              <a:rPr/>
              <a:t>``` Java linenums=“1” class Main { public static void main(String[] args) {</a:t>
            </a:r>
          </a:p>
          <a:p>
            <a:pPr lvl="0" indent="0">
              <a:buNone/>
            </a:pPr>
            <a:r>
              <a:rPr>
                <a:latin typeface="Courier"/>
              </a:rPr>
              <a:t>// create object of Area
// pass value of length and breadth
Area rectangle = new Area(5, 6);
rectangle.getArea();</a:t>
            </a:r>
          </a:p>
          <a:p>
            <a:pPr lvl="0" indent="0" marL="0">
              <a:buNone/>
            </a:pPr>
            <a:r>
              <a:rPr/>
              <a:t>} }</a:t>
            </a:r>
          </a:p>
          <a:p>
            <a:pPr lvl="0" indent="0">
              <a:buNone/>
            </a:pPr>
            <a:r>
              <a:rPr>
                <a:latin typeface="Courier"/>
              </a:rPr>
              <a:t>
---
### Why Encapsulation?
- In Java, encapsulation helps us to keep 
  - related 
    - fields and 
    - methods together, 
  - which makes our code cleaner and easy to read.
---
### Why Encapsulation?
- It helps to control the values of our data fields
``` Java linenums="1"
class Person {
  private int age;
  public void setAge(int age) {
    if (age &gt;= 0) {
      this.age = age;
    }
  }
}</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Why Encapsulation?</a:t>
            </a:r>
          </a:p>
          <a:p>
            <a:pPr lvl="0"/>
            <a:r>
              <a:rPr/>
              <a:t>The getter and setter methods provide</a:t>
            </a:r>
          </a:p>
          <a:p>
            <a:pPr lvl="1"/>
            <a:r>
              <a:rPr/>
              <a:t>read-only or</a:t>
            </a:r>
          </a:p>
          <a:p>
            <a:pPr lvl="1"/>
            <a:r>
              <a:rPr/>
              <a:t>write-only</a:t>
            </a:r>
          </a:p>
          <a:p>
            <a:pPr lvl="0"/>
            <a:r>
              <a:rPr/>
              <a:t>access to our class fields</a:t>
            </a:r>
          </a:p>
          <a:p>
            <a:pPr lvl="0" indent="0" marL="0">
              <a:buNone/>
            </a:pPr>
            <a:r>
              <a:rPr>
                <a:latin typeface="Courier"/>
              </a:rPr>
              <a:t>Java linenums="1" getName()  // provides read-only access setName() // provides write-only access</a:t>
            </a:r>
            <a:r>
              <a:rPr/>
              <a:t> —</a:t>
            </a:r>
          </a:p>
          <a:p>
            <a:pPr lvl="0" indent="0" marL="0">
              <a:spcBef>
                <a:spcPts val="3000"/>
              </a:spcBef>
              <a:buNone/>
            </a:pPr>
            <a:r>
              <a:rPr b="1"/>
              <a:t>Why Encapsulation?</a:t>
            </a:r>
          </a:p>
          <a:p>
            <a:pPr lvl="0"/>
            <a:r>
              <a:rPr/>
              <a:t>It helps to decouple components of a system.</a:t>
            </a:r>
          </a:p>
          <a:p>
            <a:pPr lvl="1"/>
            <a:r>
              <a:rPr/>
              <a:t>For example,</a:t>
            </a:r>
          </a:p>
          <a:p>
            <a:pPr lvl="2"/>
            <a:r>
              <a:rPr/>
              <a:t>we can encapsulate code into multiple bundles.</a:t>
            </a:r>
          </a:p>
          <a:p>
            <a:pPr lvl="0"/>
            <a:r>
              <a:rPr/>
              <a:t>These decoupled components (bundle)</a:t>
            </a:r>
          </a:p>
          <a:p>
            <a:pPr lvl="1"/>
            <a:r>
              <a:rPr/>
              <a:t>can be developed,</a:t>
            </a:r>
          </a:p>
          <a:p>
            <a:pPr lvl="1"/>
            <a:r>
              <a:rPr/>
              <a:t>tested, and</a:t>
            </a:r>
          </a:p>
          <a:p>
            <a:pPr lvl="1"/>
            <a:r>
              <a:rPr/>
              <a:t>debugged independently and concurrently.</a:t>
            </a:r>
          </a:p>
          <a:p>
            <a:pPr lvl="0"/>
            <a:r>
              <a:rPr/>
              <a:t>And, any changes in a particular component</a:t>
            </a:r>
          </a:p>
          <a:p>
            <a:pPr lvl="1"/>
            <a:r>
              <a:rPr/>
              <a:t>do not have any effect on other components.</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Why Encapsulation?</a:t>
            </a:r>
          </a:p>
          <a:p>
            <a:pPr lvl="0"/>
            <a:r>
              <a:rPr/>
              <a:t>We can also achieve data hiding using encapsulation.</a:t>
            </a:r>
          </a:p>
          <a:p>
            <a:pPr lvl="0"/>
            <a:r>
              <a:rPr/>
              <a:t>In the next example,</a:t>
            </a:r>
          </a:p>
          <a:p>
            <a:pPr lvl="1"/>
            <a:r>
              <a:rPr/>
              <a:t>if we change the length and breadth variable into private,</a:t>
            </a:r>
          </a:p>
          <a:p>
            <a:pPr lvl="1"/>
            <a:r>
              <a:rPr/>
              <a:t>then the access to these fields is restricted.</a:t>
            </a:r>
          </a:p>
          <a:p>
            <a:pPr lvl="0"/>
            <a:r>
              <a:rPr/>
              <a:t>And, they are kept hidden from outer classes.</a:t>
            </a:r>
          </a:p>
          <a:p>
            <a:pPr lvl="1"/>
            <a:r>
              <a:rPr/>
              <a:t>This is called data hiding.</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Why Encapsulation?</a:t>
            </a:r>
          </a:p>
          <a:p>
            <a:pPr lvl="0" indent="0" marL="0">
              <a:buNone/>
            </a:pPr>
            <a:r>
              <a:rPr/>
              <a:t>``` Java linenums=“1” class Area {</a:t>
            </a:r>
          </a:p>
          <a:p>
            <a:pPr lvl="0" indent="0" marL="0">
              <a:buNone/>
            </a:pPr>
            <a:r>
              <a:rPr/>
              <a:t>// fields to calculate area int length; int breadth;</a:t>
            </a:r>
          </a:p>
          <a:p>
            <a:pPr lvl="0" indent="0" marL="0">
              <a:buNone/>
            </a:pPr>
            <a:r>
              <a:rPr/>
              <a:t>// constructor to initialize values Area(int length, int breadth) { this.length = length; this.breadth = breadth; }</a:t>
            </a:r>
          </a:p>
          <a:p>
            <a:pPr lvl="0" indent="0" marL="0">
              <a:buNone/>
            </a:pPr>
            <a:r>
              <a:rPr/>
              <a:t>// method to calculate area public void getArea() { int area = length * breadth; System.out.println(“Area:” + area); } }</a:t>
            </a:r>
          </a:p>
          <a:p>
            <a:pPr lvl="0" indent="0">
              <a:buNone/>
            </a:pPr>
            <a:r>
              <a:rPr>
                <a:latin typeface="Courier"/>
              </a:rPr>
              <a:t>
---
### Why Encapsulation?
``` Java linenums="1"
class Main {
  public static void main(String[] args) {
    // create object of Area
    // pass value of length and breadth
    Area rectangle = new Area(5, 6);
    rectangle.getArea();
  }
}</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Data Hiding</a:t>
            </a:r>
          </a:p>
          <a:p>
            <a:pPr lvl="0"/>
            <a:r>
              <a:rPr/>
              <a:t>Data hiding is a way of restricting the access of our data members by hiding the implementation details.</a:t>
            </a:r>
          </a:p>
          <a:p>
            <a:pPr lvl="0"/>
            <a:r>
              <a:rPr/>
              <a:t>Encapsulation also provides a way for data hiding.</a:t>
            </a:r>
          </a:p>
          <a:p>
            <a:pPr lvl="0"/>
            <a:r>
              <a:rPr/>
              <a:t>We can use access modifiers to achieve data hiding</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Data hiding using the private specifier example</a:t>
            </a:r>
          </a:p>
          <a:p>
            <a:pPr lvl="0"/>
            <a:r>
              <a:rPr/>
              <a:t>Making </a:t>
            </a:r>
            <a:r>
              <a:rPr>
                <a:latin typeface="Courier"/>
              </a:rPr>
              <a:t>age</a:t>
            </a:r>
            <a:r>
              <a:rPr/>
              <a:t> private allowed us to restrict unauthorized access from outside the class. This is data hiding.</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Data hiding using the private specifier example</a:t>
            </a:r>
          </a:p>
          <a:p>
            <a:pPr lvl="0" indent="0" marL="0">
              <a:buNone/>
            </a:pPr>
            <a:r>
              <a:rPr/>
              <a:t>``` Java linenums=“1” class Person {</a:t>
            </a:r>
          </a:p>
          <a:p>
            <a:pPr lvl="0" indent="0" marL="0">
              <a:buNone/>
            </a:pPr>
            <a:r>
              <a:rPr/>
              <a:t>// private field private int age;</a:t>
            </a:r>
          </a:p>
          <a:p>
            <a:pPr lvl="0" indent="0" marL="0">
              <a:buNone/>
            </a:pPr>
            <a:r>
              <a:rPr/>
              <a:t>// getter method public int getAge() { return age; }</a:t>
            </a:r>
          </a:p>
          <a:p>
            <a:pPr lvl="0" indent="0" marL="0">
              <a:buNone/>
            </a:pPr>
            <a:r>
              <a:rPr/>
              <a:t>// setter method public void setAge(int age) { this.age = age; } }</a:t>
            </a:r>
          </a:p>
          <a:p>
            <a:pPr lvl="0" indent="0">
              <a:buNone/>
            </a:pPr>
            <a:r>
              <a:rPr>
                <a:latin typeface="Courier"/>
              </a:rPr>
              <a:t>
---
### Data hiding using the private specifier example
``` Java linenums="1"
class Main {
  public static void main(String[] args) {
    // create an object of Person
    Person p1 = new Person();
    // change age using setter
    p1.setAge(24);
    // access age using getter
    System.out.println("My age is " + p1.getAge());
  }
}</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Java Method Overriding</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super keyword</a:t>
            </a:r>
          </a:p>
          <a:p>
            <a:pPr lvl="0"/>
            <a:r>
              <a:rPr/>
              <a:t>In java, </a:t>
            </a:r>
            <a:r>
              <a:rPr>
                <a:latin typeface="Courier"/>
              </a:rPr>
              <a:t>super</a:t>
            </a:r>
            <a:r>
              <a:rPr/>
              <a:t> is a keyword used to refers to the </a:t>
            </a:r>
            <a:r>
              <a:rPr b="1"/>
              <a:t>parent class object</a:t>
            </a:r>
            <a:r>
              <a:rPr/>
              <a:t>.</a:t>
            </a:r>
          </a:p>
          <a:p>
            <a:pPr lvl="0"/>
            <a:r>
              <a:rPr/>
              <a:t>The </a:t>
            </a:r>
            <a:r>
              <a:rPr>
                <a:latin typeface="Courier"/>
              </a:rPr>
              <a:t>super</a:t>
            </a:r>
            <a:r>
              <a:rPr/>
              <a:t> keyword came into existence to solve the </a:t>
            </a:r>
            <a:r>
              <a:rPr i="1"/>
              <a:t>naming conflicts</a:t>
            </a:r>
            <a:r>
              <a:rPr/>
              <a:t> in the inheritance.</a:t>
            </a:r>
          </a:p>
          <a:p>
            <a:pPr lvl="0"/>
            <a:r>
              <a:rPr/>
              <a:t>When both parent class and child class have members with the same name,</a:t>
            </a:r>
          </a:p>
          <a:p>
            <a:pPr lvl="1"/>
            <a:r>
              <a:rPr/>
              <a:t>then the super keyword is used to refer to the parent class version.</a:t>
            </a: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Method Overriding</a:t>
            </a:r>
          </a:p>
          <a:p>
            <a:pPr lvl="0"/>
            <a:r>
              <a:rPr/>
              <a:t>The method overriding is the process of re-defining a method in a child class that is already defined in the parent class.</a:t>
            </a:r>
          </a:p>
          <a:p>
            <a:pPr lvl="0"/>
            <a:r>
              <a:rPr/>
              <a:t>When both parent and child classes have the same method, then that method is said to be the overriding method.</a:t>
            </a:r>
          </a:p>
          <a:p>
            <a:pPr lvl="0"/>
            <a:r>
              <a:rPr/>
              <a:t>The method overriding enables the child class to change the implementation of the method which aquired from parent class according to its requirement.</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Method Overriding</a:t>
            </a:r>
          </a:p>
          <a:p>
            <a:pPr lvl="0" indent="0" marL="0">
              <a:buNone/>
            </a:pPr>
            <a:r>
              <a:rPr/>
              <a:t>The method overriding is also known as - dynamic method dispatch or - run time polymorphism or - pure polymorphism.</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Method Overriding Example</a:t>
            </a:r>
          </a:p>
          <a:p>
            <a:pPr lvl="0" indent="0" marL="0">
              <a:buNone/>
            </a:pPr>
            <a:r>
              <a:rPr/>
              <a:t>``` Java linenums=“1” class ParentClass{</a:t>
            </a:r>
          </a:p>
          <a:p>
            <a:pPr lvl="0" indent="0">
              <a:buNone/>
            </a:pPr>
            <a:r>
              <a:rPr>
                <a:latin typeface="Courier"/>
              </a:rPr>
              <a:t>int num = 10;
void showData() {
    System.out.println("Inside ParentClass showData() method");
    System.out.println("num = " + num);
}</a:t>
            </a:r>
          </a:p>
          <a:p>
            <a:pPr lvl="0" indent="0" marL="0">
              <a:buNone/>
            </a:pPr>
            <a:r>
              <a:rPr/>
              <a:t>}</a:t>
            </a:r>
          </a:p>
          <a:p>
            <a:pPr lvl="0" indent="0">
              <a:buNone/>
            </a:pPr>
            <a:r>
              <a:rPr>
                <a:latin typeface="Courier"/>
              </a:rPr>
              <a:t>
---
### Java Method Overriding Example
``` Java linenums="1"
class ChildClass extends ParentClass{
    void showData() {
        System.out.println("Inside ChildClass showData() method");
        System.out.println("num = " + num);
    }
}</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Method Overriding Example</a:t>
            </a:r>
          </a:p>
          <a:p>
            <a:pPr lvl="0" indent="0" marL="0">
              <a:buNone/>
            </a:pPr>
            <a:r>
              <a:rPr/>
              <a:t>``` Java linenums=“1” public class PurePolymorphism {</a:t>
            </a:r>
          </a:p>
          <a:p>
            <a:pPr lvl="0" indent="0">
              <a:buNone/>
            </a:pPr>
            <a:r>
              <a:rPr>
                <a:latin typeface="Courier"/>
              </a:rPr>
              <a:t>public static void main(String[] args) {
    ParentClass obj = new ParentClass();
    obj.showData();
    obj = new ChildClass();
    obj.showData();
}</a:t>
            </a:r>
          </a:p>
          <a:p>
            <a:pPr lvl="0" indent="0" marL="0">
              <a:buNone/>
            </a:pPr>
            <a:r>
              <a:rPr/>
              <a:t>}</a:t>
            </a:r>
          </a:p>
          <a:p>
            <a:pPr lvl="0" indent="0">
              <a:buNone/>
            </a:pPr>
            <a:r>
              <a:rPr>
                <a:latin typeface="Courier"/>
              </a:rPr>
              <a:t>
---
### Rules for method overriding
While overriding a method, we must follow the below list of rules.
- Static methods can not be overridden.
- Final methods can not be overridden.
- Private methods can not be overridden.
- Constructor can not be overridden.
- An abstract method must be overridden.
- Use super keyword to invoke overridden method from child class.
---
### Rules for method overriding
- The return type of the overriding method must be same as the parent has it.
- The access specifier of the overriding method can be changed, but the visibility must increase but not decrease. For example, a protected method in the parent class can be made public, but not private, in the child class.
---
### Rules for method overriding
- If the overridden method does not throw an exception in the parent class, then the child class overriding method can only throw the unchecked exception, throwing a checked exception is not allowed.
- If the parent class overridden method does throw an exception, then the child class overriding method can only throw the same, or subclass exception, or it may not throw any exception.
---
### Method Overriding Example
``` Java linenums="1"
class Animal {
   public void displayInfo() {
      System.out.println("I am an animal.");
   }
}
class Dog extends Animal {
   @Override
   public void displayInfo() {
      System.out.println("I am a dog.");
   }
}
class Main {
   public static void main(String[] args) {
      Dog d1 = new Dog();
      d1.displayInfo();
   }
}</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Method Overriding Example</a:t>
            </a:r>
          </a:p>
          <a:p>
            <a:pPr lvl="0"/>
            <a:r>
              <a:rPr/>
              <a:t>annotations are the metadata that we used to provide information to the compiler</a:t>
            </a:r>
          </a:p>
          <a:p>
            <a:pPr lvl="0"/>
            <a:r>
              <a:rPr/>
              <a:t>It is not mandatory to use @Override. However, when we use this, the method should follow all the rules of overriding. Otherwise, the compiler will generate an error.</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Method Overriding Example</a:t>
            </a:r>
          </a:p>
        </p:txBody>
      </p:sp>
      <p:pic>
        <p:nvPicPr>
          <p:cNvPr descr="fig:  assets/method-overriding-in-java.png" id="0" name="Picture 1"/>
          <p:cNvPicPr>
            <a:picLocks noGrp="1" noChangeAspect="1"/>
          </p:cNvPicPr>
          <p:nvPr/>
        </p:nvPicPr>
        <p:blipFill>
          <a:blip r:embed="rId2"/>
          <a:stretch>
            <a:fillRect/>
          </a:stretch>
        </p:blipFill>
        <p:spPr bwMode="auto">
          <a:xfrm>
            <a:off x="3568700" y="1231900"/>
            <a:ext cx="5105400" cy="3403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h:450px</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super Keyword in Java Overriding</a:t>
            </a:r>
          </a:p>
          <a:p>
            <a:pPr lvl="0"/>
            <a:r>
              <a:rPr/>
              <a:t>Can we access the method of the superclass after overriding?</a:t>
            </a:r>
          </a:p>
          <a:p>
            <a:pPr lvl="1"/>
            <a:r>
              <a:rPr/>
              <a:t>The answer is Yes. To access the method of the superclass from the subclass, we use the super keyword</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Use of super Keyword Example</a:t>
            </a:r>
          </a:p>
          <a:p>
            <a:pPr lvl="0" indent="0" marL="0">
              <a:buNone/>
            </a:pPr>
            <a:r>
              <a:rPr/>
              <a:t>``` Java linenums=“1” class Animal { public void displayInfo() { System.out.println(“I am an animal.”); } }</a:t>
            </a:r>
          </a:p>
          <a:p>
            <a:pPr lvl="0" indent="0" marL="0">
              <a:buNone/>
            </a:pPr>
            <a:r>
              <a:rPr/>
              <a:t>class Dog extends Animal { public void displayInfo() { super.displayInfo(); System.out.println(“I am a dog.”); } }</a:t>
            </a:r>
          </a:p>
          <a:p>
            <a:pPr lvl="0" indent="0" marL="0">
              <a:buNone/>
            </a:pPr>
            <a:r>
              <a:rPr/>
              <a:t>class Main { public static void main(String[] args) { Dog d1 = new Dog(); d1.displayInfo(); } }</a:t>
            </a:r>
          </a:p>
          <a:p>
            <a:pPr lvl="0" indent="0">
              <a:buNone/>
            </a:pPr>
            <a:r>
              <a:rPr>
                <a:latin typeface="Courier"/>
              </a:rPr>
              <a:t>
---
### Use of super Keyword Example
- In the above example, the subclass Dog overrides the method displayInfo() of the superclass Animal.
- When we call the method displayInfo() using the d1 object of the Dog subclass, the method inside the Dog subclass is called; the method inside the superclass is not called
- Inside displayInfo() of the Dog subclass, we have used super.displayInfo() to call displayInfo() of the superclass.
---
### Use of super Keyword Example
- note that constructors in Java are not inherited. Hence, there is no such thing as constructor overriding in Java.
- However, we can call the constructor of the superclass from its subclasses. For that, we use super()
---
### Access Specifiers in Method Overriding
- The same method declared in the superclass and its subclasses can have different access specifiers. However, there is a restriction.
- We can only use those access specifiers in subclasses that provide larger access than the access specifier of the superclass. For example,
- Suppose, a method myClass() in the superclass is declared protected. Then, the same method myClass() in the subclass can be either public or protected, but not private.
---
### Access Specifier in Overriding Example
``` Java linenums="1"
class Animal {
   protected void displayInfo() {
      System.out.println("I am an animal.");
   }
}
class Dog extends Animal {
   public void displayInfo() {
      System.out.println("I am a dog.");
   }
}
class Main {
   public static void main(String[] args) {
      Dog d1 = new Dog();
      d1.displayInfo();
   }
}</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Access Specifier in Overriding Example</a:t>
            </a:r>
          </a:p>
          <a:p>
            <a:pPr lvl="0"/>
            <a:r>
              <a:rPr/>
              <a:t>In the above example, the subclass Dog overrides the method displayInfo() of the superclass Animal.</a:t>
            </a:r>
          </a:p>
          <a:p>
            <a:pPr lvl="0"/>
            <a:r>
              <a:rPr/>
              <a:t>Whenever we call displayInfo() using the d1 (object of the subclass), the method inside the subclass is called.</a:t>
            </a:r>
          </a:p>
          <a:p>
            <a:pPr lvl="0"/>
            <a:r>
              <a:rPr/>
              <a:t>Notice that, the displayInfo() is declared protected in the Animal superclass. The same method has the public access specifier in the Dog subclass.</a:t>
            </a:r>
          </a:p>
          <a:p>
            <a:pPr lvl="0"/>
            <a:r>
              <a:rPr/>
              <a:t>This is possible because the public provides larger access than the protected.</a:t>
            </a: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Overriding Abstract Methods</a:t>
            </a:r>
          </a:p>
          <a:p>
            <a:pPr lvl="0"/>
            <a:r>
              <a:rPr/>
              <a:t>In Java, abstract classes are created to be the superclass of other classes.</a:t>
            </a:r>
          </a:p>
          <a:p>
            <a:pPr lvl="0"/>
            <a:r>
              <a:rPr/>
              <a:t>And, if a class contains an abstract method,</a:t>
            </a:r>
          </a:p>
          <a:p>
            <a:pPr lvl="1"/>
            <a:r>
              <a:rPr/>
              <a:t>it is mandatory to override it.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super keyword</a:t>
            </a:r>
          </a:p>
          <a:p>
            <a:pPr lvl="0"/>
            <a:r>
              <a:rPr/>
              <a:t>In another word, The super keyword in Java is used in subclasses to access superclass members (attributes, constructors and methods).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Java Nested and Inner Class</a:t>
            </a: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Nested and Inner Class</a:t>
            </a:r>
          </a:p>
          <a:p>
            <a:pPr lvl="0"/>
            <a:r>
              <a:rPr/>
              <a:t>In Java, you can define a class within another class.</a:t>
            </a:r>
          </a:p>
          <a:p>
            <a:pPr lvl="1"/>
            <a:r>
              <a:rPr/>
              <a:t>Such class is known as nested class</a:t>
            </a:r>
          </a:p>
          <a:p>
            <a:pPr lvl="0" indent="0" marL="0">
              <a:buNone/>
            </a:pPr>
            <a:r>
              <a:rPr>
                <a:latin typeface="Courier"/>
              </a:rPr>
              <a:t>Java linenums="1" class OuterClass {   // ...   class NestedClass {       // ...   } }</a:t>
            </a: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Nested and Inner Class</a:t>
            </a:r>
          </a:p>
          <a:p>
            <a:pPr lvl="0"/>
            <a:r>
              <a:rPr/>
              <a:t>There are two types of nested classes you can create in Java.</a:t>
            </a:r>
          </a:p>
          <a:p>
            <a:pPr lvl="1"/>
            <a:r>
              <a:rPr/>
              <a:t>Non-static nested class (inner class)</a:t>
            </a:r>
          </a:p>
          <a:p>
            <a:pPr lvl="1"/>
            <a:r>
              <a:rPr/>
              <a:t>Static nested class</a:t>
            </a: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Non-Static Nested Class (Inner Class)</a:t>
            </a:r>
          </a:p>
          <a:p>
            <a:pPr lvl="0"/>
            <a:r>
              <a:rPr/>
              <a:t>A non-static nested class is a class within another class.</a:t>
            </a:r>
          </a:p>
          <a:p>
            <a:pPr lvl="1"/>
            <a:r>
              <a:rPr/>
              <a:t>It has access to members of the enclosing class (outer class).</a:t>
            </a:r>
          </a:p>
          <a:p>
            <a:pPr lvl="2"/>
            <a:r>
              <a:rPr/>
              <a:t>It is commonly known as inner class.</a:t>
            </a:r>
          </a:p>
          <a:p>
            <a:pPr lvl="0"/>
            <a:r>
              <a:rPr/>
              <a:t>Since the inner class exists within the outer class,</a:t>
            </a:r>
          </a:p>
          <a:p>
            <a:pPr lvl="1"/>
            <a:r>
              <a:rPr/>
              <a:t>you must instantiate the outer class first,</a:t>
            </a:r>
          </a:p>
          <a:p>
            <a:pPr lvl="2"/>
            <a:r>
              <a:rPr/>
              <a:t>in order to instantiate the inner class.</a:t>
            </a: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Non-Static Nested Class (Inner Class) Example</a:t>
            </a:r>
          </a:p>
          <a:p>
            <a:pPr lvl="0" indent="0" marL="0">
              <a:buNone/>
            </a:pPr>
            <a:r>
              <a:rPr/>
              <a:t>``` Java linenums=“1” class CPU { double price; // nested class class Processor{</a:t>
            </a:r>
          </a:p>
          <a:p>
            <a:pPr lvl="0" indent="0">
              <a:buNone/>
            </a:pPr>
            <a:r>
              <a:rPr>
                <a:latin typeface="Courier"/>
              </a:rPr>
              <a:t>    // members of nested class
    double cores;
    String manufacturer;
    double getCache(){
        return 4.3;
    }
}
// nested protected class
protected class RAM{
    // members of protected nested class
    double memory;
    String manufacturer;
    double getClockSpeed(){
        return 5.5;
    }
}</a:t>
            </a:r>
          </a:p>
          <a:p>
            <a:pPr lvl="0" indent="0" marL="0">
              <a:buNone/>
            </a:pPr>
            <a:r>
              <a:rPr/>
              <a:t>}</a:t>
            </a:r>
          </a:p>
          <a:p>
            <a:pPr lvl="0" indent="0">
              <a:buNone/>
            </a:pPr>
            <a:r>
              <a:rPr>
                <a:latin typeface="Courier"/>
              </a:rPr>
              <a:t>
---
### Non-Static Nested Class (Inner Class) Example
``` Java linenums="1"
public class Main {
    public static void main(String[] args) {
        // create object of Outer class CPU
        CPU cpu = new CPU();
       // create an object of inner class Processor using outer class
        CPU.Processor processor = cpu.new Processor();
        // create an object of inner class RAM using outer class CPU
        CPU.RAM ram = cpu.new RAM();
        System.out.println("Processor Cache = " + processor.getCache());
        System.out.println("Ram Clock speed = " + ram.getClockSpeed());
    }
}</a:t>
            </a: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Non-Static Nested Class (Inner Class) Example</a:t>
            </a:r>
          </a:p>
          <a:p>
            <a:pPr lvl="0"/>
            <a:r>
              <a:rPr/>
              <a:t>In the example program, there are two nested classes:</a:t>
            </a:r>
          </a:p>
          <a:p>
            <a:pPr lvl="1"/>
            <a:r>
              <a:rPr/>
              <a:t>Processor and RAM inside the outer class:</a:t>
            </a:r>
          </a:p>
          <a:p>
            <a:pPr lvl="2"/>
            <a:r>
              <a:rPr/>
              <a:t>CPU.</a:t>
            </a:r>
          </a:p>
          <a:p>
            <a:pPr lvl="0"/>
            <a:r>
              <a:rPr/>
              <a:t>We can declare the inner class as protected.</a:t>
            </a:r>
          </a:p>
          <a:p>
            <a:pPr lvl="0"/>
            <a:r>
              <a:rPr/>
              <a:t>Hence, we have declared the RAM class as protected.</a:t>
            </a:r>
          </a:p>
          <a:p>
            <a:pPr lvl="0"/>
            <a:r>
              <a:rPr/>
              <a:t>Inside the Main class,</a:t>
            </a:r>
          </a:p>
          <a:p>
            <a:pPr lvl="1"/>
            <a:r>
              <a:rPr/>
              <a:t>we first created an instance of an outer class CPU named cpu.</a:t>
            </a:r>
          </a:p>
          <a:p>
            <a:pPr lvl="1"/>
            <a:r>
              <a:rPr/>
              <a:t>Using the instance of the outer class, we then created objects of inner classes</a:t>
            </a:r>
          </a:p>
          <a:p>
            <a:pPr lvl="1" indent="0" marL="457200">
              <a:buNone/>
            </a:pPr>
            <a:r>
              <a:rPr>
                <a:latin typeface="Courier"/>
              </a:rPr>
              <a:t>Java linenums="1" CPU.Processor processor = cpu.new Processor; CPU.RAM ram = cpu.new RAM();</a:t>
            </a:r>
          </a:p>
          <a:p>
            <a:pPr lvl="0"/>
            <a:r>
              <a:rPr/>
              <a:t>We use the dot (.) operator to create an instance of the inner class using the outer class.</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Accessing Members of Outer Class within Inner Class</a:t>
            </a:r>
          </a:p>
          <a:p>
            <a:pPr lvl="0"/>
            <a:r>
              <a:rPr/>
              <a:t>We can access the members of the outer class by using this keyword</a:t>
            </a:r>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Accessing Members of Outer Class within Inner Class Example</a:t>
            </a:r>
          </a:p>
          <a:p>
            <a:pPr lvl="0" indent="0" marL="0">
              <a:buNone/>
            </a:pPr>
            <a:r>
              <a:rPr/>
              <a:t>``` Java linenums=“1” class Car { String carName; String carType;</a:t>
            </a:r>
          </a:p>
          <a:p>
            <a:pPr lvl="0" indent="0">
              <a:buNone/>
            </a:pPr>
            <a:r>
              <a:rPr>
                <a:latin typeface="Courier"/>
              </a:rPr>
              <a:t>// assign values using constructor
public Car(String name, String type) {
    this.carName = name;
    this.carType = type;
}
// private method
private String getCarName() {
    return this.carName;
}</a:t>
            </a:r>
          </a:p>
          <a:p>
            <a:pPr lvl="0" indent="0" marL="0">
              <a:buNone/>
            </a:pPr>
            <a:r>
              <a:rPr/>
              <a:t>…</a:t>
            </a:r>
          </a:p>
          <a:p>
            <a:pPr lvl="0" indent="0">
              <a:buNone/>
            </a:pPr>
            <a:r>
              <a:rPr>
                <a:latin typeface="Courier"/>
              </a:rPr>
              <a:t>
---
### Accessing Members of Outer Class within Inner Class Example
``` Java linenums="1"
...
// inner class
    class Engine {
        String engineType;
        void setEngine() {
           // Accessing the carType property of Car
            if(Car.this.carType.equals("4WD")){
                // Invoking method getCarName() of Car
                if(Car.this.getCarName().equals("Crysler")) {
                    this.engineType = "Smaller";
                } else {
                    this.engineType = "Bigger";
                }
            }else{
                this.engineType = "Bigger";
            }
        }
        String getEngineType(){
            return this.engineType;
        }
    }
}</a:t>
            </a: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Accessing Members of Outer Class within Inner Class Example</a:t>
            </a:r>
          </a:p>
          <a:p>
            <a:pPr lvl="0" indent="0" marL="0">
              <a:buNone/>
            </a:pPr>
            <a:r>
              <a:rPr/>
              <a:t>``` Java linenums=“1” public class Main { public static void main(String[] args) {</a:t>
            </a:r>
          </a:p>
          <a:p>
            <a:pPr lvl="0" indent="0" marL="0">
              <a:buNone/>
            </a:pPr>
            <a:r>
              <a:rPr/>
              <a:t>// create an object of the outer class Car Car car1 = new Car(“Mazda”, “8WD”);</a:t>
            </a:r>
          </a:p>
          <a:p>
            <a:pPr lvl="0" indent="0">
              <a:buNone/>
            </a:pPr>
            <a:r>
              <a:rPr>
                <a:latin typeface="Courier"/>
              </a:rPr>
              <a:t>    // create an object of inner class using the outer class
    Car.Engine engine = car1.new Engine();
    engine.setEngine();
    System.out.println("Engine Type for 8WD= " + engine.getEngineType());
    Car car2 = new Car("Crysler", "4WD");
    Car.Engine c2engine = car2.new Engine();
    c2engine.setEngine();
    System.out.println("Engine Type for 4WD = " + c2engine.getEngineType());
}</a:t>
            </a:r>
          </a:p>
          <a:p>
            <a:pPr lvl="0" indent="0" marL="0">
              <a:buNone/>
            </a:pPr>
            <a:r>
              <a:rPr/>
              <a:t>}</a:t>
            </a:r>
          </a:p>
          <a:p>
            <a:pPr lvl="0" indent="0">
              <a:buNone/>
            </a:pPr>
            <a:r>
              <a:rPr>
                <a:latin typeface="Courier"/>
              </a:rPr>
              <a:t>
---
&lt;style scoped&gt;section{ font-size: 30px; }&lt;/style&gt;
### Accessing Members of Outer Class within Inner Class Example
- In the example program, we have the inner class named 
  - Engine inside the outer class Car. Here, notice the line,
``` Java linenums="1"
if(Car.this.carType.equals("4WD")) {...}</a:t>
            </a:r>
          </a:p>
          <a:p>
            <a:pPr lvl="0"/>
            <a:r>
              <a:rPr/>
              <a:t>We are using </a:t>
            </a:r>
            <a:r>
              <a:rPr>
                <a:latin typeface="Courier"/>
              </a:rPr>
              <a:t>this</a:t>
            </a:r>
            <a:r>
              <a:rPr/>
              <a:t> keyword to access the </a:t>
            </a:r>
            <a:r>
              <a:rPr>
                <a:latin typeface="Courier"/>
              </a:rPr>
              <a:t>carType</a:t>
            </a:r>
            <a:r>
              <a:rPr/>
              <a:t> variable of the outer class.</a:t>
            </a:r>
          </a:p>
          <a:p>
            <a:pPr lvl="0"/>
            <a:r>
              <a:rPr/>
              <a:t>You may have noticed that instead of using </a:t>
            </a:r>
            <a:r>
              <a:rPr>
                <a:latin typeface="Courier"/>
              </a:rPr>
              <a:t>this.carType</a:t>
            </a:r>
            <a:r>
              <a:rPr/>
              <a:t> we have used </a:t>
            </a:r>
            <a:r>
              <a:rPr>
                <a:latin typeface="Courier"/>
              </a:rPr>
              <a:t>Car.this.carType</a:t>
            </a: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Accessing Members of Outer Class within Inner Class Example</a:t>
            </a:r>
          </a:p>
          <a:p>
            <a:pPr lvl="0"/>
            <a:r>
              <a:rPr/>
              <a:t>It is because if we had not mentioned the name of the outer class Car,</a:t>
            </a:r>
          </a:p>
          <a:p>
            <a:pPr lvl="1"/>
            <a:r>
              <a:rPr/>
              <a:t>then this keyword will represent the member inside the inner class.</a:t>
            </a:r>
          </a:p>
          <a:p>
            <a:pPr lvl="0"/>
            <a:r>
              <a:rPr/>
              <a:t>Similarly, we are also accessing the method of the outer class from the inner class.</a:t>
            </a:r>
          </a:p>
          <a:p>
            <a:pPr lvl="0" indent="0" marL="0">
              <a:buNone/>
            </a:pPr>
            <a:r>
              <a:rPr>
                <a:latin typeface="Courier"/>
              </a:rPr>
              <a:t>Java linenums="1" if (Car.this.getCarName().equals("Crysler") {...}</a:t>
            </a:r>
          </a:p>
          <a:p>
            <a:pPr lvl="0"/>
            <a:r>
              <a:rPr/>
              <a:t>It is important to note that, although the </a:t>
            </a:r>
            <a:r>
              <a:rPr>
                <a:latin typeface="Courier"/>
              </a:rPr>
              <a:t>getCarName()</a:t>
            </a:r>
            <a:r>
              <a:rPr/>
              <a:t> is a </a:t>
            </a:r>
            <a:r>
              <a:rPr>
                <a:latin typeface="Courier"/>
              </a:rPr>
              <a:t>private</a:t>
            </a:r>
            <a:r>
              <a:rPr/>
              <a:t> method, we are able to access it from the inner class.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super keyword</a:t>
            </a:r>
          </a:p>
          <a:p>
            <a:pPr lvl="0"/>
            <a:r>
              <a:rPr/>
              <a:t>In java, the super keyword is used for the following purposes.</a:t>
            </a:r>
          </a:p>
          <a:p>
            <a:pPr lvl="1"/>
            <a:r>
              <a:rPr/>
              <a:t>To refer parent class </a:t>
            </a:r>
            <a:r>
              <a:rPr b="1"/>
              <a:t>data members</a:t>
            </a:r>
          </a:p>
          <a:p>
            <a:pPr lvl="1"/>
            <a:r>
              <a:rPr/>
              <a:t>To refer parent class </a:t>
            </a:r>
            <a:r>
              <a:rPr b="1"/>
              <a:t>methods</a:t>
            </a:r>
          </a:p>
          <a:p>
            <a:pPr lvl="1"/>
            <a:r>
              <a:rPr/>
              <a:t>To call parent class </a:t>
            </a:r>
            <a:r>
              <a:rPr b="1"/>
              <a:t>constructor</a:t>
            </a: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Static Nested Class</a:t>
            </a:r>
          </a:p>
          <a:p>
            <a:pPr lvl="0"/>
            <a:r>
              <a:rPr/>
              <a:t>In Java, we can also define a static class inside another class.</a:t>
            </a:r>
          </a:p>
          <a:p>
            <a:pPr lvl="1"/>
            <a:r>
              <a:rPr/>
              <a:t>Such class is known as static nested class.</a:t>
            </a:r>
          </a:p>
          <a:p>
            <a:pPr lvl="1"/>
            <a:r>
              <a:rPr/>
              <a:t>Static nested classes are not called static inner classes.</a:t>
            </a:r>
          </a:p>
          <a:p>
            <a:pPr lvl="0"/>
            <a:r>
              <a:rPr/>
              <a:t>Unlike inner class, a static nested class cannot access the member variables of the outer class.</a:t>
            </a:r>
          </a:p>
          <a:p>
            <a:pPr lvl="1"/>
            <a:r>
              <a:rPr/>
              <a:t>It is because the static nested class doesn’t require you to create an instance of the outer class.</a:t>
            </a:r>
          </a:p>
          <a:p>
            <a:pPr lvl="0" indent="0" marL="0">
              <a:buNone/>
            </a:pPr>
            <a:r>
              <a:rPr>
                <a:latin typeface="Courier"/>
              </a:rPr>
              <a:t>Java linenums="1" OuterClass.NestedClass obj = new OuterClass.NestedClass();</a:t>
            </a:r>
          </a:p>
          <a:p>
            <a:pPr lvl="0"/>
            <a:r>
              <a:rPr/>
              <a:t>Here, we are creating an object of the static nested class by simply using the class name of the outer class.</a:t>
            </a:r>
          </a:p>
          <a:p>
            <a:pPr lvl="0"/>
            <a:r>
              <a:rPr/>
              <a:t>Hence, the outer class cannot be referenced using </a:t>
            </a:r>
            <a:r>
              <a:rPr>
                <a:latin typeface="Courier"/>
              </a:rPr>
              <a:t>OuterClass.this</a:t>
            </a:r>
            <a:r>
              <a:rPr/>
              <a:t>.</a:t>
            </a: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Static Inner Class Example</a:t>
            </a:r>
          </a:p>
          <a:p>
            <a:pPr lvl="0" indent="0" marL="0">
              <a:buNone/>
            </a:pPr>
            <a:r>
              <a:rPr/>
              <a:t>``` Java linenums=“1” class MotherBoard {</a:t>
            </a:r>
          </a:p>
          <a:p>
            <a:pPr lvl="0" indent="0" marL="0">
              <a:buNone/>
            </a:pPr>
            <a:r>
              <a:rPr/>
              <a:t>// static nested class static class USB{ int usb2 = 2; int usb3 = 1; int getTotalPorts(){ return usb2 + usb3; } }</a:t>
            </a:r>
          </a:p>
          <a:p>
            <a:pPr lvl="0" indent="0" marL="0">
              <a:buNone/>
            </a:pPr>
            <a:r>
              <a:rPr/>
              <a:t>}</a:t>
            </a:r>
          </a:p>
          <a:p>
            <a:pPr lvl="0" indent="0">
              <a:buNone/>
            </a:pPr>
            <a:r>
              <a:rPr>
                <a:latin typeface="Courier"/>
              </a:rPr>
              <a:t>
``` Java linenums="1"
public class Main {
   public static void main(String[] args) {
       // create an object of the static nested class
       // using the name of the outer class
       MotherBoard.USB usb = new MotherBoard.USB();
       System.out.println("Total Ports = " + usb.getTotalPorts());
   }
}</a:t>
            </a: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Static Inner Class Example</a:t>
            </a:r>
          </a:p>
          <a:p>
            <a:pPr lvl="0"/>
            <a:r>
              <a:rPr/>
              <a:t>In the above program, we have created a static class named USB inside the class MotherBoard. Notice the line,</a:t>
            </a:r>
          </a:p>
          <a:p>
            <a:pPr lvl="0" indent="0" marL="0">
              <a:buNone/>
            </a:pPr>
            <a:r>
              <a:rPr>
                <a:latin typeface="Courier"/>
              </a:rPr>
              <a:t>Java linenums="1" MotherBoard.USB usb = new MotherBoard.USB();</a:t>
            </a:r>
          </a:p>
          <a:p>
            <a:pPr lvl="0"/>
            <a:r>
              <a:rPr/>
              <a:t>Here, we are creating an object of USB using the name of the outer class.</a:t>
            </a:r>
          </a:p>
          <a:p>
            <a:pPr lvl="0"/>
            <a:r>
              <a:rPr/>
              <a:t>Now, let’s see what would happen if you try to access the members of the outer class:</a:t>
            </a: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Accessing members of Outer class inside Static Inner Class Example</a:t>
            </a:r>
          </a:p>
          <a:p>
            <a:pPr lvl="0" indent="0" marL="0">
              <a:buNone/>
            </a:pPr>
            <a:r>
              <a:rPr/>
              <a:t>``` Java linenums=“1” class MotherBoard { String model; public MotherBoard(String model) { this.model = model; }</a:t>
            </a:r>
          </a:p>
          <a:p>
            <a:pPr lvl="0" indent="0" marL="0">
              <a:buNone/>
            </a:pPr>
            <a:r>
              <a:rPr/>
              <a:t>// static nested class static class USB{ int usb2 = 2; int usb3 = 1; int getTotalPorts(){ // accessing the variable model of the outer classs if(MotherBoard.this.model.equals(“MSI”)) { return 4; } else { return usb2 + usb3; } } } }</a:t>
            </a:r>
          </a:p>
          <a:p>
            <a:pPr lvl="0" indent="0">
              <a:buNone/>
            </a:pPr>
            <a:r>
              <a:rPr>
                <a:latin typeface="Courier"/>
              </a:rPr>
              <a:t>
---
### Accessing members of Outer class inside Static Inner Class Example
``` Java linenums="1"
public class Main {
   public static void main(String[] args) {
       // create an object of the static nested class
       MotherBoard.USB usb = new MotherBoard.USB();
       System.out.println("Total Ports = " + usb.getTotalPorts());
   }
}</a:t>
            </a:r>
          </a:p>
        </p:txBody>
      </p:sp>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Accessing members of Outer class inside Static Inner Class Example</a:t>
            </a:r>
          </a:p>
          <a:p>
            <a:pPr lvl="0"/>
            <a:r>
              <a:rPr/>
              <a:t>When we try to run the program, we will get an error:</a:t>
            </a:r>
          </a:p>
          <a:p>
            <a:pPr lvl="0" indent="0" marL="0">
              <a:buNone/>
            </a:pPr>
            <a:r>
              <a:rPr>
                <a:latin typeface="Courier"/>
              </a:rPr>
              <a:t>Bash linenums="1" error: non-static variable this cannot be referenced from a static context</a:t>
            </a:r>
            <a:r>
              <a:rPr/>
              <a:t> - This is because we are not using the object of the outer class to create an object of the inner class. - Hence, there is no reference to the outer class </a:t>
            </a:r>
            <a:r>
              <a:rPr>
                <a:latin typeface="Courier"/>
              </a:rPr>
              <a:t>Motherboard</a:t>
            </a:r>
            <a:r>
              <a:rPr/>
              <a:t> stored in </a:t>
            </a:r>
            <a:r>
              <a:rPr>
                <a:latin typeface="Courier"/>
              </a:rPr>
              <a:t>Motherboard.this</a:t>
            </a:r>
            <a:r>
              <a:rPr/>
              <a:t>.</a:t>
            </a: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Key Points to Remember</a:t>
            </a:r>
          </a:p>
          <a:p>
            <a:pPr lvl="0"/>
            <a:r>
              <a:rPr/>
              <a:t>Java treats the inner class as a regular member of a class. They are just like methods and variables declared inside a class.</a:t>
            </a:r>
          </a:p>
          <a:p>
            <a:pPr lvl="0"/>
            <a:r>
              <a:rPr/>
              <a:t>Since inner classes are members of the outer class, you can apply any access modifiers like private, protected to your inner class which is not possible in normal classes.</a:t>
            </a:r>
          </a:p>
          <a:p>
            <a:pPr lvl="0"/>
            <a:r>
              <a:rPr/>
              <a:t>Since the nested class is a member of its enclosing outer class, you can use the dot (.) notation to access the nested class and its members.</a:t>
            </a:r>
          </a:p>
          <a:p>
            <a:pPr lvl="0"/>
            <a:r>
              <a:rPr/>
              <a:t>Using the nested class will make your code more readable and provide better encapsulation.</a:t>
            </a:r>
          </a:p>
          <a:p>
            <a:pPr lvl="0"/>
            <a:r>
              <a:rPr/>
              <a:t>Non-static nested classes (inner classes) have access to other members of the outer/enclosing class, even if they are declared private.</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Java Nested Static Class</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Nested Static Class</a:t>
            </a:r>
          </a:p>
          <a:p>
            <a:pPr lvl="0"/>
            <a:r>
              <a:rPr/>
              <a:t>we can have a class inside another class in Java. Such classes are known as nested classes. In Java, nested classes are of two types:</a:t>
            </a:r>
          </a:p>
          <a:p>
            <a:pPr lvl="1"/>
            <a:r>
              <a:rPr/>
              <a:t>Nested non-static class (Inner class)</a:t>
            </a:r>
          </a:p>
          <a:p>
            <a:pPr lvl="1"/>
            <a:r>
              <a:rPr/>
              <a:t>Nested static class.</a:t>
            </a: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Nested Static Class</a:t>
            </a:r>
          </a:p>
          <a:p>
            <a:pPr lvl="0"/>
            <a:r>
              <a:rPr/>
              <a:t>We use the keyword static to make our nested class static.</a:t>
            </a:r>
          </a:p>
          <a:p>
            <a:pPr lvl="1"/>
            <a:r>
              <a:rPr/>
              <a:t>Note: In Java, only nested classes are allowed to be static.</a:t>
            </a:r>
          </a:p>
          <a:p>
            <a:pPr lvl="0"/>
            <a:r>
              <a:rPr/>
              <a:t>Like regular classes, static nested classes can include both static and non-static fields and methods. For example,</a:t>
            </a:r>
          </a:p>
          <a:p>
            <a:pPr lvl="0" indent="0" marL="0">
              <a:buNone/>
            </a:pPr>
            <a:r>
              <a:rPr>
                <a:latin typeface="Courier"/>
              </a:rPr>
              <a:t>Java linenums="1" Class Animal {    static class Mammal {       // static and non-static members of Mammal    }    // members of Animal }</a:t>
            </a:r>
            <a:r>
              <a:rPr/>
              <a:t> - Static nested classes are associated with the outer class. - To access the static nested class, we don’t need objects of the outer class.</a:t>
            </a: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Static Nested Class Example</a:t>
            </a:r>
          </a:p>
          <a:p>
            <a:pPr lvl="0" indent="0" marL="0">
              <a:buNone/>
            </a:pPr>
            <a:r>
              <a:rPr/>
              <a:t>``` Java linenums=“1” class Animal {</a:t>
            </a:r>
          </a:p>
          <a:p>
            <a:pPr lvl="0" indent="0" marL="0">
              <a:buNone/>
            </a:pPr>
            <a:r>
              <a:rPr/>
              <a:t>// inner class class Reptile { public void displayInfo() { System.out.println(“I am a reptile.”); } }</a:t>
            </a:r>
          </a:p>
          <a:p>
            <a:pPr lvl="0" indent="0" marL="0">
              <a:buNone/>
            </a:pPr>
            <a:r>
              <a:rPr/>
              <a:t>// static class static class Mammal { public void displayInfo() { System.out.println(“I am a mammal.”); } } }</a:t>
            </a:r>
          </a:p>
          <a:p>
            <a:pPr lvl="0" indent="0">
              <a:buNone/>
            </a:pPr>
            <a:r>
              <a:rPr>
                <a:latin typeface="Courier"/>
              </a:rPr>
              <a:t>
---
### Static Nested Class Example
``` Java linenums="1"
class Main {
   public static void main(String[] args) {
      // object creation of the outer class
      Animal animal = new Animal();
      // object creation of the non-static class
      Animal.Reptile reptile = animal.new Reptile();
      reptile.displayInfo();
      // object creation of the static nested class
      Animal.Mammal mammal = new Animal.Mammal();
      mammal.displayInfo();
   }
}</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CE204 Object-Oriented Programming</dc:title>
  <dc:creator>Author: Asst. Prof. Dr. Uğur CORUH</dc:creator>
  <cp:keywords/>
  <dcterms:created xsi:type="dcterms:W3CDTF">2022-02-27T10:51:56Z</dcterms:created>
  <dcterms:modified xsi:type="dcterms:W3CDTF">2022-02-27T10:51:56Z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CE204 Week-2</vt:lpwstr>
  </property>
  <property fmtid="{D5CDD505-2E9C-101B-9397-08002B2CF9AE}" pid="8" name="footer-center">
    <vt:lpwstr>License: WTFPL</vt:lpwstr>
  </property>
  <property fmtid="{D5CDD505-2E9C-101B-9397-08002B2CF9AE}" pid="9" name="footer-left">
    <vt:lpwstr>© Dr.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CE204 Object-Oriented Programming</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OOP with Java-II</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