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md_doc.pdf" TargetMode="External" /><Relationship Id="rId3" Type="http://schemas.openxmlformats.org/officeDocument/2006/relationships/hyperlink" Target="syllabus.md_slide.pdf" TargetMode="External" /><Relationship Id="rId4" Type="http://schemas.openxmlformats.org/officeDocument/2006/relationships/hyperlink" Target="syllabus.md_slide.pptx" TargetMode="External" /><Relationship Id="rId5" Type="http://schemas.openxmlformats.org/officeDocument/2006/relationships/hyperlink" Target="2022-2023-fall-ce205-data-structures-comp-eng.docx" TargetMode="External" /><Relationship Id="rId6" Type="http://schemas.openxmlformats.org/officeDocument/2006/relationships/hyperlink" Target="2022-2023-fall-ce205-data-structures-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CE205 Data Structures</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 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Describe how common linear and non-linear data structures such as arrays, matrices, linked structures, queues, stacks, trees and graphs are represented in run time and storage memory and used by algorithms.</a:t>
            </a:r>
          </a:p>
          <a:p>
            <a:pPr lvl="0"/>
            <a:r>
              <a:rPr/>
              <a:t>Compare and contrast the beneﬁts of dynamic and static data structures implementations.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basic industrial data structure definitions such as ASN.1 / BER TLV / PER TLV.</a:t>
            </a:r>
          </a:p>
          <a:p>
            <a:pPr lvl="0"/>
            <a:r>
              <a:rPr/>
              <a:t>Describe how run-time application data stored in a file and organized.</a:t>
            </a:r>
          </a:p>
          <a:p>
            <a:pPr lvl="0"/>
            <a:r>
              <a:rPr/>
              <a:t>Interpret a problem and define data structures for solution by using a C/C++, Java or C# application solve that problem in data structure manner.</a:t>
            </a:r>
          </a:p>
          <a:p>
            <a:pPr lvl="0"/>
            <a:r>
              <a:rPr/>
              <a:t>Compare alternative implementations of data structures with respect to performance and analysis space and time complexity.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data structure based sorting and searching algorithms.</a:t>
            </a:r>
          </a:p>
          <a:p>
            <a:pPr lvl="0"/>
            <a:r>
              <a:rPr/>
              <a:t>Describe hashing and indexing methods for file organization and processing.</a:t>
            </a:r>
          </a:p>
          <a:p>
            <a:pPr lvl="0"/>
            <a:r>
              <a:rPr/>
              <a:t>Discuss the computational efﬁciency of the principal algorithms for sorting, searching, and hashing in memory and file storage.</a:t>
            </a:r>
          </a:p>
          <a:p>
            <a:pPr lvl="0"/>
            <a:r>
              <a:rPr/>
              <a:t>Combine programming skills with data structures know-how and generate efficient solutions for real-life problems.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Course Topics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Data-in-use, Data-in-transit and Data-at-rest concepts.</a:t>
            </a:r>
          </a:p>
          <a:p>
            <a:pPr lvl="0"/>
            <a:r>
              <a:rPr/>
              <a:t>Data Structures Space and Time Complexity Analysis</a:t>
            </a:r>
          </a:p>
          <a:p>
            <a:pPr lvl="0"/>
            <a:r>
              <a:rPr/>
              <a:t>Data and Variable Mappings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ASN.1 / BER TLV / PER TLV</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(Single, Circular, Double, XOR)</a:t>
            </a:r>
          </a:p>
          <a:p>
            <a:pPr lvl="0"/>
            <a:r>
              <a:rPr/>
              <a:t>Skip List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Strand Sort</a:t>
            </a:r>
          </a:p>
          <a:p>
            <a:pPr lvl="0"/>
            <a:r>
              <a:rPr/>
              <a:t>Arrays (Rotations, Arrangement, Rearrangement, Searching and Sorting)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Matrices and Spare Matrices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Stacks (Array and Linked List) and FILO (First in Last Out)</a:t>
            </a:r>
          </a:p>
          <a:p>
            <a:pPr lvl="0"/>
            <a:r>
              <a:rPr/>
              <a:t>Expressions (Infix, Postfix and Prefix) and Infix to Postfix Conversions and Postfix Evaluation</a:t>
            </a:r>
          </a:p>
          <a:p>
            <a:pPr lvl="0"/>
            <a:r>
              <a:rPr/>
              <a:t>Queues (Standard, Circular and Double Ended) (Array and Linked List) (FIFO-First-in First-Out or FCFS-Fist Come First Serve)</a:t>
            </a:r>
          </a:p>
          <a:p>
            <a:pPr lvl="0"/>
            <a:r>
              <a:rPr/>
              <a:t>Multievel Queues (MLQ)</a:t>
            </a:r>
          </a:p>
          <a:p>
            <a:pPr lvl="0"/>
            <a:r>
              <a:rPr/>
              <a:t>Hanoi Tower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Tree Structures and Binary Tree and Traversals (In-Order, Pre-Order, Post-Order)</a:t>
            </a:r>
          </a:p>
          <a:p>
            <a:pPr lvl="0"/>
            <a:r>
              <a:rPr/>
              <a:t>Heaps (Max, Min, Binary , Binomial, Fibonacci, Leftist, K-ary) and Priority Queue</a:t>
            </a:r>
          </a:p>
          <a:p>
            <a:pPr lvl="0"/>
            <a:r>
              <a:rPr/>
              <a:t>Heap Sort</a:t>
            </a:r>
          </a:p>
          <a:p>
            <a:pPr lvl="0"/>
            <a:r>
              <a:rPr/>
              <a:t>Huffman Coding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Representations (Adjency Matrix, Incidence Matrix, Adjency List) and Basics</a:t>
            </a:r>
          </a:p>
          <a:p>
            <a:pPr lvl="0"/>
            <a:r>
              <a:rPr/>
              <a:t>Graph Traversals ( Depth-First Search (DFS), Iterative Deepening Search(IDS) or Iterative Deepening Depth First Search(IDDFS), Breadth-First Search (BFS), Depth-limited Search, Uniform Cost Search, Bidirectional Search)</a:t>
            </a:r>
          </a:p>
          <a:p>
            <a:pPr lvl="0"/>
            <a:r>
              <a:rPr/>
              <a:t>Water Jug Problem</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Topological Sorting</a:t>
            </a:r>
          </a:p>
          <a:p>
            <a:pPr lvl="0"/>
            <a:r>
              <a:rPr/>
              <a:t>Graph Minimum Spanning Tree (MST)</a:t>
            </a:r>
          </a:p>
          <a:p>
            <a:pPr lvl="0"/>
            <a:r>
              <a:rPr/>
              <a:t>Graph Backtracking ( Tug of War, n-Queen’s, m Coloring, Euler&amp; Hamiltonian Path)</a:t>
            </a:r>
          </a:p>
          <a:p>
            <a:pPr lvl="0"/>
            <a:r>
              <a:rPr/>
              <a:t>Graph Shortest Paths</a:t>
            </a:r>
          </a:p>
          <a:p>
            <a:pPr lvl="0"/>
            <a:r>
              <a:rPr/>
              <a:t>Graph Connectivity, Max Flow, Isomorphism, Canonization and Cuts (Max /Min)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Alpha-Beta Prunning</a:t>
            </a:r>
          </a:p>
          <a:p>
            <a:pPr lvl="0"/>
            <a:r>
              <a:rPr/>
              <a:t>Hasse Diagrams</a:t>
            </a:r>
          </a:p>
          <a:p>
            <a:pPr lvl="0"/>
            <a:r>
              <a:rPr/>
              <a:t>Petri Nets</a:t>
            </a:r>
          </a:p>
          <a:p>
            <a:pPr lvl="0"/>
            <a:r>
              <a:rPr/>
              <a:t>Bipartite Graphs</a:t>
            </a:r>
          </a:p>
          <a:p>
            <a:pPr lvl="0"/>
            <a:r>
              <a:rPr/>
              <a:t>Graph Cycle Detection (Brent’s, Hare and Tortoise Algorithms)</a:t>
            </a:r>
          </a:p>
          <a:p>
            <a:pPr lvl="0"/>
            <a:r>
              <a:rPr/>
              <a:t>Bayesian Network</a:t>
            </a:r>
          </a:p>
          <a:p>
            <a:pPr lvl="0"/>
            <a:r>
              <a:rPr/>
              <a:t>Linear, Binary, Interpolation and Fibonacci Search</a:t>
            </a:r>
          </a:p>
          <a:p>
            <a:pPr lvl="0"/>
            <a:r>
              <a:rPr/>
              <a:t>Hashing and Hash Tables (Direct-Adress Tables, Hash Tables, Hash Functions, Open Adressing, Perfect Hashing)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Common Sorting Algorithms ( Insertion, Selection, Radix, Quick, Heap, Permutation, Gnome, Comb, Flash, Stooge, Bees, Lucky, Indirect (Pointer), External ( Segmented), Shaker/Bidirectional Bubble, Shell Sort)</a:t>
            </a:r>
          </a:p>
          <a:p>
            <a:pPr lvl="0"/>
            <a:r>
              <a:rPr/>
              <a:t>Comparison of Sorting Methods</a:t>
            </a:r>
          </a:p>
          <a:p>
            <a:pPr lvl="0"/>
            <a:r>
              <a:rPr/>
              <a:t>Common Tree Data Structures and Operations ( Binary Search Tree, AVL Tree, B Tree and Derivations (2 3 4 Trees, 2 3 Trees, B+ Trees, B# Trees), R Tree, Red-Black Tree, Splay Tree, Van Emde Boas Tree, Binomial Tree, Minimax Tree)</a:t>
            </a:r>
          </a:p>
          <a:p>
            <a:pPr lvl="0"/>
            <a:r>
              <a:rPr/>
              <a:t>Comparison of Search Trees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Augmenting Data Structures</a:t>
            </a:r>
          </a:p>
          <a:p>
            <a:pPr lvl="0"/>
            <a:r>
              <a:rPr/>
              <a:t>String LCS Problem (Hunt Macllory, Levenstein, Wagner-Fischer)</a:t>
            </a:r>
          </a:p>
          <a:p>
            <a:pPr lvl="0"/>
            <a:r>
              <a:rPr/>
              <a:t>String Alignment (Needleman Wunsch, Smith Waterman, Hunt Macllory), Tokenizer and Comparison</a:t>
            </a:r>
          </a:p>
          <a:p>
            <a:pPr lvl="0"/>
            <a:r>
              <a:rPr/>
              <a:t>String Search (Reverse Factor) Algorithms (Knuth-Morris-Pratt, Horspool, Boyer Moore, Brute-Force, DFA Text Search)</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Tries and Patricia Tree (Radix Tree)</a:t>
            </a:r>
          </a:p>
          <a:p>
            <a:pPr lvl="0"/>
            <a:r>
              <a:rPr/>
              <a:t>Data Structure for Disjoint Sets</a:t>
            </a:r>
          </a:p>
          <a:p>
            <a:pPr lvl="0"/>
            <a:r>
              <a:rPr/>
              <a:t>Sequential File Organization (Binary Search, Interpolation Search, Self-Organizing Sequential Search)</a:t>
            </a:r>
          </a:p>
          <a:p>
            <a:pPr lvl="0"/>
            <a:r>
              <a:rPr/>
              <a:t>Direct File Organization Locating Information</a:t>
            </a:r>
          </a:p>
          <a:p>
            <a:pPr lvl="0"/>
            <a:r>
              <a:rPr/>
              <a:t>Direct File Organization Hashing Functions ( MD5, HAVAL, SHA1, Key Mod N, Key Mod P, Truncation, Folding, Squaring, Radix Conversion, Polynomial Hashing, Alphabetic Keys, Collisions)</a:t>
            </a:r>
          </a:p>
          <a:p>
            <a:pPr lvl="0"/>
            <a:r>
              <a:rPr/>
              <a:t>Direct File Organization Collision Resolution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Direct File Organization Coalesced Hashing (EISCH, LISCH, BEISCH, BLISCH, REISCH, RLISCH, EICH, LICH)</a:t>
            </a:r>
          </a:p>
          <a:p>
            <a:pPr lvl="0"/>
            <a:r>
              <a:rPr/>
              <a:t>Direct File Organization Progressive Overflow (Linear Probing, Quadratic Probing)</a:t>
            </a:r>
          </a:p>
          <a:p>
            <a:pPr lvl="0"/>
            <a:r>
              <a:rPr/>
              <a:t>Direct File Organization Double Hashing, Use of Buckets, Linear Quotient, Brent’s Method, Binary Tree and Computed Chaining Insertion (CCI)</a:t>
            </a:r>
          </a:p>
          <a:p>
            <a:pPr lvl="0"/>
            <a:r>
              <a:rPr/>
              <a:t>Perfect Hashing and SimHash for Direct File Organization</a:t>
            </a:r>
          </a:p>
          <a:p>
            <a:pPr lvl="0"/>
            <a:r>
              <a:rPr/>
              <a:t>Comparison of Collision Resolution Methods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Indexed Sequential File Organization</a:t>
            </a:r>
          </a:p>
          <a:p>
            <a:pPr lvl="0"/>
            <a:r>
              <a:rPr/>
              <a:t>Secondary Key Retrivals and Bits and Hashing for Classification and Checking</a:t>
            </a:r>
          </a:p>
          <a:p>
            <a:pPr lvl="0"/>
            <a:r>
              <a:rPr/>
              <a:t>Binary Tree Structures for Files (Binary Search, AVL Trees, Internal Path Reduction Trees)</a:t>
            </a:r>
          </a:p>
          <a:p>
            <a:pPr lvl="0"/>
            <a:r>
              <a:rPr/>
              <a:t>B-Trees and Derivates for Files (B Tree, B+Tree, B# Tree)</a:t>
            </a:r>
          </a:p>
          <a:p>
            <a:pPr lvl="0"/>
            <a:r>
              <a:rPr/>
              <a:t>Hashing Techniques for Expandable Files (Extendible, Dynamic and Linear Hashing)</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Tries, Approximate String Matching, Trie Hashing, Patricia Tree and Digital Search Tree for File Organization</a:t>
            </a:r>
          </a:p>
          <a:p>
            <a:pPr lvl="0"/>
            <a:r>
              <a:rPr/>
              <a:t>Secondary Key Retrivial (K-d Trees and Grid Files)</a:t>
            </a:r>
          </a:p>
          <a:p>
            <a:pPr lvl="0"/>
            <a:r>
              <a:rPr/>
              <a:t>File Sorting (Insertion, Quick, Heap Sorts, External Sorting, Sorting By Merging and Disk Sort)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 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C How to Program, 7/E. Deitel &amp; Deitel. 2013, Prentice-Hall.</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Alan L. Tharp. 1988. File organization and processing. John Wiley &amp; Sons, Inc., USA.</a:t>
            </a:r>
          </a:p>
          <a:p>
            <a:pPr lvl="0"/>
            <a:r>
              <a:rPr i="1"/>
              <a:t>Richard Jankowski. 2010. Advanced data structures by Peter Brass Cambridge University Press 2008. SIGACT News 41, 1 (March 2010), 19–20. DOI:https://doi.org/10.1145/1753171.1753176</a:t>
            </a:r>
          </a:p>
          <a:p>
            <a:pPr lvl="0"/>
            <a:r>
              <a:rPr i="1"/>
              <a:t>Robert Sedgewick and Kevin Wayne. 2011. Algorithms (4th. ed.). Addison-Wesley Professional.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 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homeworks or projects as follow</a:t>
                </a:r>
              </a:p>
              <a:p>
                <a:pPr lvl="0" indent="0" marL="0">
                  <a:buNone/>
                </a:pPr>
                <a:r>
                  <a:rPr/>
                  <a:t>$$
\operatorname{a_n}  = \text{Homework or Project Weight}
$$</a:t>
                </a:r>
              </a:p>
              <a:p>
                <a:pPr lvl="0" indent="0" marL="0">
                  <a:buNone/>
                </a:pPr>
                <a:r>
                  <a:rPr/>
                  <a:t>$$
\operatorname{HW_n} = \text{Homework or Project Points}
$$</a:t>
                </a:r>
              </a:p>
              <a:p>
                <a:pPr lvl="0" indent="0" marL="0">
                  <a:buNone/>
                </a:pPr>
                <a14:m>
                  <m:oMathPara xmlns:m="http://schemas.openxmlformats.org/officeDocument/2006/math">
                    <m:oMathParaPr>
                      <m:jc m:val="center"/>
                    </m:oMathParaPr>
                    <m:oMath>
                      <m:r>
                        <m:rPr>
                          <m:sty m:val="p"/>
                        </m:rP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Overdue assignments will not be accepted.</a:t>
            </a:r>
          </a:p>
          <a:p>
            <a:pPr lvl="0" indent="0" marL="0">
              <a:buNone/>
            </a:pPr>
            <a:r>
              <a:rPr/>
              <a:t>Unexpected situations must be reported to the instructor for late homeworks by students.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needed to complete the course with success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CE205-Data Structures</a:t>
            </a:r>
          </a:p>
          <a:p>
            <a:pPr lvl="0" indent="0" marL="0">
              <a:spcBef>
                <a:spcPts val="3000"/>
              </a:spcBef>
              <a:buNone/>
            </a:pPr>
            <a:r>
              <a:rPr b="1"/>
              <a:t>Syllabus</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to “study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Giving or showing a classmate your solution to a problem when the classmate is struggling to solve it.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will be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d5yg4hi</a:t>
                      </a:r>
                    </a:p>
                  </a:txBody>
                </a:tc>
              </a:tr>
              <a:tr h="0">
                <a:tc>
                  <a:txBody>
                    <a:bodyPr/>
                    <a:lstStyle/>
                    <a:p>
                      <a:pPr lvl="0" indent="0" marL="0">
                        <a:buNone/>
                      </a:pPr>
                      <a:r>
                        <a:rPr b="1"/>
                        <a:t>Lecture Hours and Days</a:t>
                      </a:r>
                    </a:p>
                  </a:txBody>
                </a:tc>
                <a:tc>
                  <a:txBody>
                    <a:bodyPr/>
                    <a:lstStyle/>
                    <a:p>
                      <a:pPr lvl="0" indent="0" marL="0">
                        <a:buNone/>
                      </a:pPr>
                      <a:r>
                        <a:rPr b="1"/>
                        <a:t>Tuesday</a:t>
                      </a:r>
                      <a:r>
                        <a:rPr/>
                        <a:t> 15:00/15:45 - 16:00-16:45 (2 hours)) (Theory) / </a:t>
                      </a:r>
                      <a:r>
                        <a:rPr b="1"/>
                        <a:t>Friday</a:t>
                      </a:r>
                      <a:r>
                        <a:rPr/>
                        <a:t> (09:00-09:45) (Theory) 10:00/10:45-11:00/11:45 (Lab)</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20.09.2022 23.09.2022</a:t>
                      </a:r>
                    </a:p>
                  </a:txBody>
                </a:tc>
                <a:tc>
                  <a:txBody>
                    <a:bodyPr/>
                    <a:lstStyle/>
                    <a:p>
                      <a:pPr lvl="0" indent="0" marL="0" algn="l">
                        <a:buNone/>
                      </a:pPr>
                      <a:r>
                        <a:rPr/>
                        <a:t>Course Plan and Communication,Introduction to Linear &amp; Non-Linear Data Structure and Performance Analysis, Implementing Pointer and Objects for Data and Variables, Basic of ASN.1 / BER TLV / PER TLV</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27.09.2022 30.09.2022</a:t>
                      </a:r>
                    </a:p>
                  </a:txBody>
                </a:tc>
                <a:tc>
                  <a:txBody>
                    <a:bodyPr/>
                    <a:lstStyle/>
                    <a:p>
                      <a:pPr lvl="0" indent="0" marL="0" algn="l">
                        <a:buNone/>
                      </a:pPr>
                      <a:r>
                        <a:rPr/>
                        <a:t>Linked Lists and Related Algorithms, Arrays and Matrices</a:t>
                      </a:r>
                    </a:p>
                  </a:txBody>
                </a:tc>
                <a:tc>
                  <a:txBody>
                    <a:bodyPr/>
                    <a:lstStyle/>
                    <a:p>
                      <a:pPr lvl="0" indent="0" marL="0" algn="l">
                        <a:buNone/>
                      </a:pPr>
                      <a:r>
                        <a:rPr/>
                        <a:t>TBD</a:t>
                      </a:r>
                    </a:p>
                  </a:txBody>
                </a:tc>
              </a:tr>
            </a:tbl>
          </a:graphicData>
        </a:graphic>
      </p:graphicFrame>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04.10.2022 07.10.2022</a:t>
                      </a:r>
                    </a:p>
                  </a:txBody>
                  <a:tcPr/>
                </a:tc>
                <a:tc>
                  <a:txBody>
                    <a:bodyPr/>
                    <a:lstStyle/>
                    <a:p>
                      <a:pPr lvl="0" indent="0" marL="0" algn="l">
                        <a:buNone/>
                      </a:pPr>
                      <a:r>
                        <a:rPr/>
                        <a:t>Stacks, Queue Structures and Related Algorithms and Problems.</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11.10.2022 14.10.2022</a:t>
                      </a:r>
                    </a:p>
                  </a:txBody>
                </a:tc>
                <a:tc>
                  <a:txBody>
                    <a:bodyPr/>
                    <a:lstStyle/>
                    <a:p>
                      <a:pPr lvl="0" indent="0" marL="0" algn="l">
                        <a:buNone/>
                      </a:pPr>
                      <a:r>
                        <a:rPr/>
                        <a:t>Tree Data Structure Types and Applications (Binary Tree, Tree Traversals, Heaps)</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18.10.2022 21.10.2022</a:t>
                      </a:r>
                    </a:p>
                  </a:txBody>
                </a:tc>
                <a:tc>
                  <a:txBody>
                    <a:bodyPr/>
                    <a:lstStyle/>
                    <a:p>
                      <a:pPr lvl="0" indent="0" marL="0" algn="l">
                        <a:buNone/>
                      </a:pPr>
                      <a:r>
                        <a:rPr/>
                        <a:t>Graph Data Structure and Traversals</a:t>
                      </a:r>
                    </a:p>
                  </a:txBody>
                </a:tc>
                <a:tc>
                  <a:txBody>
                    <a:bodyPr/>
                    <a:lstStyle/>
                    <a:p>
                      <a:endParaRPr/>
                    </a:p>
                  </a:txBody>
                </a:tc>
              </a:tr>
            </a:tbl>
          </a:graphicData>
        </a:graphic>
      </p:graphicFrame>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25.10.2022 28.10.2022</a:t>
                      </a:r>
                    </a:p>
                  </a:txBody>
                  <a:tcPr/>
                </a:tc>
                <a:tc>
                  <a:txBody>
                    <a:bodyPr/>
                    <a:lstStyle/>
                    <a:p>
                      <a:pPr lvl="0" indent="0" marL="0" algn="l">
                        <a:buNone/>
                      </a:pPr>
                      <a:r>
                        <a:rPr/>
                        <a:t>Graph MST, Backtracking, Topological Sorting, Shortest Paths, Connectivity,Max Flow and Cycle Detection Algorithms. Graph Isomorphism and canonization Graph Cuts</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01.11.2022 04.11.2022</a:t>
                      </a:r>
                    </a:p>
                  </a:txBody>
                </a:tc>
                <a:tc>
                  <a:txBody>
                    <a:bodyPr/>
                    <a:lstStyle/>
                    <a:p>
                      <a:pPr lvl="0" indent="0" marL="0" algn="l">
                        <a:buNone/>
                      </a:pPr>
                      <a:r>
                        <a:rPr/>
                        <a:t>Linear, Binary and Fibonacci Search Hashing and Hash Tables with Perpect Hashing</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08.11.2022 11.11.2022</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15.11.2022 18.11.2022</a:t>
                      </a:r>
                    </a:p>
                  </a:txBody>
                  <a:tcPr/>
                </a:tc>
                <a:tc>
                  <a:txBody>
                    <a:bodyPr/>
                    <a:lstStyle/>
                    <a:p>
                      <a:pPr lvl="0" indent="0" marL="0" algn="l">
                        <a:buNone/>
                      </a:pPr>
                      <a:r>
                        <a:rPr/>
                        <a:t>Sorting Algorithms, Taxonomy and Comparisons</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22.11.2022 25.11.2022</a:t>
                      </a:r>
                    </a:p>
                  </a:txBody>
                </a:tc>
                <a:tc>
                  <a:txBody>
                    <a:bodyPr/>
                    <a:lstStyle/>
                    <a:p>
                      <a:pPr lvl="0" indent="0" marL="0" algn="l">
                        <a:buNone/>
                      </a:pPr>
                      <a:r>
                        <a:rPr/>
                        <a:t>Advaced Tree Data Structures (Binary Search Tree, AVL Tree, B Trees and derivations,Red-Black trees, Splay Trees and Augmented Data Structures, van Emde Boas Trees, Binomial and Minimax Trees ) and Comparisons.</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29.11.2022 02.12.2022</a:t>
                      </a:r>
                    </a:p>
                  </a:txBody>
                </a:tc>
                <a:tc>
                  <a:txBody>
                    <a:bodyPr/>
                    <a:lstStyle/>
                    <a:p>
                      <a:pPr lvl="0" indent="0" marL="0" algn="l">
                        <a:buNone/>
                      </a:pPr>
                      <a:r>
                        <a:rPr/>
                        <a:t>String Data Structure, Subsequence Search, Alignment and Comparison Algorithms.</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06.12.2022 09.12.2022</a:t>
                      </a:r>
                    </a:p>
                  </a:txBody>
                  <a:tcPr/>
                </a:tc>
                <a:tc>
                  <a:txBody>
                    <a:bodyPr/>
                    <a:lstStyle/>
                    <a:p>
                      <a:pPr lvl="0" indent="0" marL="0" algn="l">
                        <a:buNone/>
                      </a:pPr>
                      <a:r>
                        <a:rPr/>
                        <a:t>String Search Algorithms, Tries, Data Structures for Disjoint Sets.</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13.12.2022 16.12.2022</a:t>
                      </a:r>
                    </a:p>
                  </a:txBody>
                </a:tc>
                <a:tc>
                  <a:txBody>
                    <a:bodyPr/>
                    <a:lstStyle/>
                    <a:p>
                      <a:pPr lvl="0" indent="0" marL="0" algn="l">
                        <a:buNone/>
                      </a:pPr>
                      <a:r>
                        <a:rPr/>
                        <a:t>Introduction to File Organization and Processing Sequential File Organization,Direct File Organization Hash Methods</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20.12.2022 23.12.2022</a:t>
                      </a:r>
                    </a:p>
                  </a:txBody>
                </a:tc>
                <a:tc>
                  <a:txBody>
                    <a:bodyPr/>
                    <a:lstStyle/>
                    <a:p>
                      <a:pPr lvl="0" indent="0" marL="0" algn="l">
                        <a:buNone/>
                      </a:pPr>
                      <a:r>
                        <a:rPr/>
                        <a:t>Direct File Organization Indexes Binary and B Tree Structures for File.</a:t>
                      </a:r>
                    </a:p>
                  </a:txBody>
                </a:tc>
                <a:tc>
                  <a:txBody>
                    <a:bodyPr/>
                    <a:lstStyle/>
                    <a:p>
                      <a:pPr lvl="0" indent="0" marL="0" algn="l">
                        <a:buNone/>
                      </a:pPr>
                      <a:r>
                        <a:rPr/>
                        <a:t>TBD</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27.12.2022 30.12.2022</a:t>
                      </a:r>
                    </a:p>
                  </a:txBody>
                  <a:tcPr/>
                </a:tc>
                <a:tc>
                  <a:txBody>
                    <a:bodyPr/>
                    <a:lstStyle/>
                    <a:p>
                      <a:pPr lvl="0" indent="0" marL="0" algn="l">
                        <a:buNone/>
                      </a:pPr>
                      <a:r>
                        <a:rPr/>
                        <a:t>Hashing Techniques for Expandable Files,Tries Approximate String Matching Trie Hashing Seconday Key Retrieval (2) File Sorting</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03.01.2023 06.01.2023</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Ended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[CE205]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 CE100- Algorithms and Programming II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Course Description</a:t>
            </a:r>
          </a:p>
        </p:txBody>
      </p:sp>
      <p:sp>
        <p:nvSpPr>
          <p:cNvPr id="3" name="Content Placeholder 2"/>
          <p:cNvSpPr>
            <a:spLocks noGrp="1"/>
          </p:cNvSpPr>
          <p:nvPr>
            <p:ph idx="1"/>
          </p:nvPr>
        </p:nvSpPr>
        <p:spPr/>
        <p:txBody>
          <a:bodyPr/>
          <a:lstStyle/>
          <a:p>
            <a:pPr lvl="0" indent="0" marL="0">
              <a:buNone/>
            </a:pPr>
            <a:r>
              <a:rPr/>
              <a:t>This course covers the fundamentals of data structure and file organization. The course scope explains using digital data mapping in programming to use data in application run-time memory or long-term file storage. The course discusses various implementations of these data objects and programming styles, and run-time representations. The study also looks at sorting, searching, and graph algorithms. This course aims to provide digital data structures for real-world problems, as well as how data is shaped and mapped to memory or storage solutions. The class will be based on sharing expertise and guiding students to discover learning methods and practice for data structure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CE205 Data Structures</dc:title>
  <dc:creator>Author: Asst. Prof. Dr. Uğur CORUH</dc:creator>
  <cp:keywords/>
  <dcterms:created xsi:type="dcterms:W3CDTF">2022-09-25T01:46:09Z</dcterms:created>
  <dcterms:modified xsi:type="dcterms:W3CDTF">2022-09-25T01:46:09Z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CE205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CE205 Data Structures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