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syllabus.md_doc.pdf" TargetMode="External" /><Relationship Id="rId3" Type="http://schemas.openxmlformats.org/officeDocument/2006/relationships/hyperlink" Target="syllabus.md_slide.pdf" TargetMode="External" /><Relationship Id="rId4" Type="http://schemas.openxmlformats.org/officeDocument/2006/relationships/hyperlink" Target="syllabus.md_slide.pptx" TargetMode="External" /><Relationship Id="rId5" Type="http://schemas.openxmlformats.org/officeDocument/2006/relationships/hyperlink" Target="2022-2023-fall-ce205-data-structures-comp-eng.docx" TargetMode="External" /><Relationship Id="rId6" Type="http://schemas.openxmlformats.org/officeDocument/2006/relationships/hyperlink" Target="2022-2023-fall-ce205-data-structures-comp-eng.pdf"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CE205 Data Structures</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Detailed Syllabus</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 Course Learning Outcomes</a:t>
            </a:r>
          </a:p>
        </p:txBody>
      </p:sp>
      <p:sp>
        <p:nvSpPr>
          <p:cNvPr id="3" name="Content Placeholder 2"/>
          <p:cNvSpPr>
            <a:spLocks noGrp="1"/>
          </p:cNvSpPr>
          <p:nvPr>
            <p:ph idx="1"/>
          </p:nvPr>
        </p:nvSpPr>
        <p:spPr/>
        <p:txBody>
          <a:bodyPr/>
          <a:lstStyle/>
          <a:p>
            <a:pPr lvl="0" indent="0" marL="0">
              <a:buNone/>
            </a:pPr>
            <a:r>
              <a:rPr/>
              <a:t>After completing this course satisfactorily, a student will be able to:</a:t>
            </a:r>
          </a:p>
          <a:p>
            <a:pPr lvl="0"/>
            <a:r>
              <a:rPr/>
              <a:t>Describe how common linear and non-linear data structures such as arrays, matrices, linked structures, queues, stacks, trees and graphs are represented in run time and storage memory and used by algorithms.</a:t>
            </a:r>
          </a:p>
          <a:p>
            <a:pPr lvl="0"/>
            <a:r>
              <a:rPr/>
              <a:t>Compare and contrast the beneﬁts of dynamic and static data structures implementations.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basic industrial data structure definitions such as ASN.1 / BER TLV / PER TLV.</a:t>
            </a:r>
          </a:p>
          <a:p>
            <a:pPr lvl="0"/>
            <a:r>
              <a:rPr/>
              <a:t>Describe how run-time application data stored in a file and organized.</a:t>
            </a:r>
          </a:p>
          <a:p>
            <a:pPr lvl="0"/>
            <a:r>
              <a:rPr/>
              <a:t>Interpret a problem and define data structures for solution by using a C/C++, Java or C# application solve that problem in data structure manner.</a:t>
            </a:r>
          </a:p>
          <a:p>
            <a:pPr lvl="0"/>
            <a:r>
              <a:rPr/>
              <a:t>Compare alternative implementations of data structures with respect to performance and analysis space and time complexity.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Understand data structure based sorting and searching algorithms.</a:t>
            </a:r>
          </a:p>
          <a:p>
            <a:pPr lvl="0"/>
            <a:r>
              <a:rPr/>
              <a:t>Describe hashing and indexing methods for file organization and processing.</a:t>
            </a:r>
          </a:p>
          <a:p>
            <a:pPr lvl="0"/>
            <a:r>
              <a:rPr/>
              <a:t>Discuss the computational efﬁciency of the principal algorithms for sorting, searching, and hashing in memory and file storage.</a:t>
            </a:r>
          </a:p>
          <a:p>
            <a:pPr lvl="0"/>
            <a:r>
              <a:rPr/>
              <a:t>Combine programming skills with data structures know-how and generate efficient solutions for real-life problems.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 Course Topics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Data-in-use, Data-in-transit and Data-at-rest concepts.</a:t>
            </a:r>
          </a:p>
          <a:p>
            <a:pPr lvl="0"/>
            <a:r>
              <a:rPr/>
              <a:t>Data Structures Space and Time Complexity Analysis</a:t>
            </a:r>
          </a:p>
          <a:p>
            <a:pPr lvl="0"/>
            <a:r>
              <a:rPr/>
              <a:t>Data and Variable Mappings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ASN.1 / BER TLV / PER TLV</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Linked Lists (Single, Circular, Double, XOR)</a:t>
            </a:r>
          </a:p>
          <a:p>
            <a:pPr lvl="0"/>
            <a:r>
              <a:rPr/>
              <a:t>Skip List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Strand Sort</a:t>
            </a:r>
          </a:p>
          <a:p>
            <a:pPr lvl="0"/>
            <a:r>
              <a:rPr/>
              <a:t>Arrays (Rotations, Arrangement, Rearrangement, Searching and Sorting)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Matrices and Spare Matrices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Stacks (Array and Linked List) and FILO (First in Last Out)</a:t>
            </a:r>
          </a:p>
          <a:p>
            <a:pPr lvl="0"/>
            <a:r>
              <a:rPr/>
              <a:t>Expressions (Infix, Postfix and Prefix) and Infix to Postfix Conversions and Postfix Evaluation</a:t>
            </a:r>
          </a:p>
          <a:p>
            <a:pPr lvl="0"/>
            <a:r>
              <a:rPr/>
              <a:t>Queues (Standard, Circular and Double Ended) (Array and Linked List) (FIFO-First-in First-Out or FCFS-Fist Come First Serve)</a:t>
            </a:r>
          </a:p>
          <a:p>
            <a:pPr lvl="0"/>
            <a:r>
              <a:rPr/>
              <a:t>Multievel Queues (MLQ)</a:t>
            </a:r>
          </a:p>
          <a:p>
            <a:pPr lvl="0"/>
            <a:r>
              <a:rPr/>
              <a:t>Hanoi Tower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indent="0" marL="0">
              <a:buNone/>
            </a:pPr>
            <a:r>
              <a:rPr/>
              <a:t>Recep Tayyip Erdogan University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Tree Structures and Binary Tree and Traversals (In-Order, Pre-Order, Post-Order)</a:t>
            </a:r>
          </a:p>
          <a:p>
            <a:pPr lvl="0"/>
            <a:r>
              <a:rPr/>
              <a:t>Heaps (Max, Min, Binary , Binomial, Fibonacci, Leftist, K-ary) and Priority Queue</a:t>
            </a:r>
          </a:p>
          <a:p>
            <a:pPr lvl="0"/>
            <a:r>
              <a:rPr/>
              <a:t>Heap Sort</a:t>
            </a:r>
          </a:p>
          <a:p>
            <a:pPr lvl="0"/>
            <a:r>
              <a:rPr/>
              <a:t>Huffman Coding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Representations (Adjency Matrix, Incidence Matrix, Adjency List) and Basics</a:t>
            </a:r>
          </a:p>
          <a:p>
            <a:pPr lvl="0"/>
            <a:r>
              <a:rPr/>
              <a:t>Graph Traversals ( Depth-First Search (DFS), Iterative Deepening Search(IDS) or Iterative Deepening Depth First Search(IDDFS), Breadth-First Search (BFS), Depth-limited Search, Uniform Cost Search, Bidirectional Search)</a:t>
            </a:r>
          </a:p>
          <a:p>
            <a:pPr lvl="0"/>
            <a:r>
              <a:rPr/>
              <a:t>Water Jug Problem</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Graph Topological Sorting</a:t>
            </a:r>
          </a:p>
          <a:p>
            <a:pPr lvl="0"/>
            <a:r>
              <a:rPr/>
              <a:t>Graph Minimum Spanning Tree (MST)</a:t>
            </a:r>
          </a:p>
          <a:p>
            <a:pPr lvl="0"/>
            <a:r>
              <a:rPr/>
              <a:t>Graph Backtracking ( Tug of War, n-Queen’s, m Coloring, Euler&amp; Hamiltonian Path)</a:t>
            </a:r>
          </a:p>
          <a:p>
            <a:pPr lvl="0"/>
            <a:r>
              <a:rPr/>
              <a:t>Graph Shortest Paths</a:t>
            </a:r>
          </a:p>
          <a:p>
            <a:pPr lvl="0"/>
            <a:r>
              <a:rPr/>
              <a:t>Graph Connectivity, Max Flow, Isomorphism, Canonization and Cuts (Max /Min)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Alpha-Beta Prunning</a:t>
            </a:r>
          </a:p>
          <a:p>
            <a:pPr lvl="0"/>
            <a:r>
              <a:rPr/>
              <a:t>Hasse Diagrams</a:t>
            </a:r>
          </a:p>
          <a:p>
            <a:pPr lvl="0"/>
            <a:r>
              <a:rPr/>
              <a:t>Petri Nets</a:t>
            </a:r>
          </a:p>
          <a:p>
            <a:pPr lvl="0"/>
            <a:r>
              <a:rPr/>
              <a:t>Bipartite Graphs</a:t>
            </a:r>
          </a:p>
          <a:p>
            <a:pPr lvl="0"/>
            <a:r>
              <a:rPr/>
              <a:t>Graph Cycle Detection (Brent’s, Hare and Tortoise Algorithms)</a:t>
            </a:r>
          </a:p>
          <a:p>
            <a:pPr lvl="0"/>
            <a:r>
              <a:rPr/>
              <a:t>Bayesian Network</a:t>
            </a:r>
          </a:p>
          <a:p>
            <a:pPr lvl="0"/>
            <a:r>
              <a:rPr/>
              <a:t>Linear, Binary, Interpolation and Fibonacci Search</a:t>
            </a:r>
          </a:p>
          <a:p>
            <a:pPr lvl="0"/>
            <a:r>
              <a:rPr/>
              <a:t>Hashing and Hash Tables (Direct-Adress Tables, Hash Tables, Hash Functions, Open Adressing, Perfect Hashing)</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Common Sorting Algorithms ( Insertion, Selection, Radix, Quick, Heap, Permutation, Gnome, Comb, Flash, Stooge, Bees, Lucky, Indirect (Pointer), External ( Segmented), Shaker/Bidirectional Bubble, Shell Sort)</a:t>
            </a:r>
          </a:p>
          <a:p>
            <a:pPr lvl="0"/>
            <a:r>
              <a:rPr/>
              <a:t>Comparison of Sorting Methods</a:t>
            </a:r>
          </a:p>
          <a:p>
            <a:pPr lvl="0"/>
            <a:r>
              <a:rPr/>
              <a:t>Common Tree Data Structures and Operations ( Binary Search Tree, AVL Tree, B Tree and Derivations (2 3 4 Trees, 2 3 Trees, B+ Trees, B# Trees), R Tree, Red-Black Tree, Splay Tree, Van Emde Boas Tree, Binomial Tree, Minimax Tree)</a:t>
            </a:r>
          </a:p>
          <a:p>
            <a:pPr lvl="0"/>
            <a:r>
              <a:rPr/>
              <a:t>Comparison of Search Trees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Augmenting Data Structures</a:t>
            </a:r>
          </a:p>
          <a:p>
            <a:pPr lvl="0"/>
            <a:r>
              <a:rPr/>
              <a:t>String LCS Problem (Hunt Macllory, Levenstein, Wagner-Fischer)</a:t>
            </a:r>
          </a:p>
          <a:p>
            <a:pPr lvl="0"/>
            <a:r>
              <a:rPr/>
              <a:t>String Alignment (Needleman Wunsch, Smith Waterman, Hunt Macllory), Tokenizer and Comparison</a:t>
            </a:r>
          </a:p>
          <a:p>
            <a:pPr lvl="0"/>
            <a:r>
              <a:rPr/>
              <a:t>String Search (Reverse Factor) Algorithms (Knuth-Morris-Pratt, Horspool, Boyer Moore, Brute-Force, DFA Text Search)</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Tries and Patricia Tree (Radix Tree)</a:t>
            </a:r>
          </a:p>
          <a:p>
            <a:pPr lvl="0"/>
            <a:r>
              <a:rPr/>
              <a:t>Data Structure for Disjoint Sets</a:t>
            </a:r>
          </a:p>
          <a:p>
            <a:pPr lvl="0"/>
            <a:r>
              <a:rPr/>
              <a:t>Sequential File Organization (Binary Search, Interpolation Search, Self-Organizing Sequential Search)</a:t>
            </a:r>
          </a:p>
          <a:p>
            <a:pPr lvl="0"/>
            <a:r>
              <a:rPr/>
              <a:t>Direct File Organization Locating Information</a:t>
            </a:r>
          </a:p>
          <a:p>
            <a:pPr lvl="0"/>
            <a:r>
              <a:rPr/>
              <a:t>Direct File Organization Hashing Functions ( MD5, HAVAL, SHA1, Key Mod N, Key Mod P, Truncation, Folding, Squaring, Radix Conversion, Polynomial Hashing, Alphabetic Keys, Collisions)</a:t>
            </a:r>
          </a:p>
          <a:p>
            <a:pPr lvl="0"/>
            <a:r>
              <a:rPr/>
              <a:t>Direct File Organization Collision Resolution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Direct File Organization Coalesced Hashing (EISCH, LISCH, BEISCH, BLISCH, REISCH, RLISCH, EICH, LICH)</a:t>
            </a:r>
          </a:p>
          <a:p>
            <a:pPr lvl="0"/>
            <a:r>
              <a:rPr/>
              <a:t>Direct File Organization Progressive Overflow (Linear Probing, Quadratic Probing)</a:t>
            </a:r>
          </a:p>
          <a:p>
            <a:pPr lvl="0"/>
            <a:r>
              <a:rPr/>
              <a:t>Direct File Organization Double Hashing, Use of Buckets, Linear Quotient, Brent’s Method, Binary Tree and Computed Chaining Insertion (CCI)</a:t>
            </a:r>
          </a:p>
          <a:p>
            <a:pPr lvl="0"/>
            <a:r>
              <a:rPr/>
              <a:t>Perfect Hashing and SimHash for Direct File Organization</a:t>
            </a:r>
          </a:p>
          <a:p>
            <a:pPr lvl="0"/>
            <a:r>
              <a:rPr/>
              <a:t>Comparison of Collision Resolution Methods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Indexed Sequential File Organization</a:t>
            </a:r>
          </a:p>
          <a:p>
            <a:pPr lvl="0"/>
            <a:r>
              <a:rPr/>
              <a:t>Secondary Key Retrivals and Bits and Hashing for Classification and Checking</a:t>
            </a:r>
          </a:p>
          <a:p>
            <a:pPr lvl="0"/>
            <a:r>
              <a:rPr/>
              <a:t>Binary Tree Structures for Files (Binary Search, AVL Trees, Internal Path Reduction Trees)</a:t>
            </a:r>
          </a:p>
          <a:p>
            <a:pPr lvl="0"/>
            <a:r>
              <a:rPr/>
              <a:t>B-Trees and Derivates for Files (B Tree, B+Tree, B# Tree)</a:t>
            </a:r>
          </a:p>
          <a:p>
            <a:pPr lvl="0"/>
            <a:r>
              <a:rPr/>
              <a:t>Hashing Techniques for Expandable Files (Extendible, Dynamic and Linear Hashing)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Tries, Approximate String Matching, Trie Hashing, Patricia Tree and Digital Search Tree for File Organization</a:t>
            </a:r>
          </a:p>
          <a:p>
            <a:pPr lvl="0"/>
            <a:r>
              <a:rPr/>
              <a:t>Secondary Key Retrivial (K-d Trees and Grid Files)</a:t>
            </a:r>
          </a:p>
          <a:p>
            <a:pPr lvl="0"/>
            <a:r>
              <a:rPr/>
              <a:t>File Sorting (Insertion, Quick, Heap Sorts, External Sorting, Sorting By Merging and Disk Sort)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Faculty of Engineering and Architecture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 Textbooks and Required Hardware or Equipment</a:t>
            </a:r>
          </a:p>
        </p:txBody>
      </p:sp>
      <p:sp>
        <p:nvSpPr>
          <p:cNvPr id="3" name="Content Placeholder 2"/>
          <p:cNvSpPr>
            <a:spLocks noGrp="1"/>
          </p:cNvSpPr>
          <p:nvPr>
            <p:ph idx="1"/>
          </p:nvPr>
        </p:nvSpPr>
        <p:spPr/>
        <p:txBody>
          <a:bodyPr/>
          <a:lstStyle/>
          <a:p>
            <a:pPr lvl="0" indent="0" marL="0">
              <a:buNone/>
            </a:pPr>
            <a:r>
              <a:rPr/>
              <a:t>This course does not require a coursebook. If necessary, you can use the following books and open-source online resources.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C How to Program, 7/E. Deitel &amp; Deitel. 2013, Prentice-Hall.</a:t>
            </a:r>
          </a:p>
          <a:p>
            <a:pPr lvl="0"/>
            <a:r>
              <a:rPr i="1"/>
              <a:t>Intro to Java Programming, Comprehensive Version (10th Edition) 10th Edition by Y. Daniel Liang</a:t>
            </a:r>
          </a:p>
          <a:p>
            <a:pPr lvl="0"/>
            <a:r>
              <a:rPr i="1"/>
              <a:t>Introduction to Algorithms, Third Edition By Thomas H. Cormen, Charles E. Leiserson, Ronald L. Rivest, and Clifford Stein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Problem Solving and Program Design in C, J.R. Hanly, and E.B. Koffman, 6th Edition.</a:t>
            </a:r>
          </a:p>
          <a:p>
            <a:pPr lvl="0"/>
            <a:r>
              <a:rPr i="1"/>
              <a:t>Alan L. Tharp. 1988. File organization and processing. John Wiley &amp; Sons, Inc., USA.</a:t>
            </a:r>
          </a:p>
          <a:p>
            <a:pPr lvl="0"/>
            <a:r>
              <a:rPr i="1"/>
              <a:t>Richard Jankowski. 2010. Advanced data structures by Peter Brass Cambridge University Press 2008. SIGACT News 41, 1 (March 2010), 19–20. DOI:https://doi.org/10.1145/1753171.1753176</a:t>
            </a:r>
          </a:p>
          <a:p>
            <a:pPr lvl="0"/>
            <a:r>
              <a:rPr i="1"/>
              <a:t>Robert Sedgewick and Kevin Wayne. 2011. Algorithms (4th. ed.). Addison-Wesley Professional.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i="1"/>
              <a:t>Additional Books TBD</a:t>
            </a:r>
          </a:p>
          <a:p>
            <a:pPr lvl="0" indent="0" marL="0">
              <a:buNone/>
            </a:pPr>
            <a:r>
              <a:rPr/>
              <a:t>During this course, you should have a laptop for programming practices. You will have your development environment, and you will use this for examination and assignments also classroom practices.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 Grading System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Midterm and Final grades will be calculated with the weighted average of the project or homework-based examinations. Midterm grades will be calculated between term beginning to the midterm week, and Final grades will be calculated between Midterm and Final week homeworks or projects as follow</a:t>
                </a:r>
              </a:p>
              <a:p>
                <a:pPr lvl="0" indent="0" marL="0">
                  <a:buNone/>
                </a:pPr>
                <a:r>
                  <a:rPr/>
                  <a:t>$$
\operatorname{a_n}  = \text{Homework or Project Weight}
$$</a:t>
                </a:r>
              </a:p>
              <a:p>
                <a:pPr lvl="0" indent="0" marL="0">
                  <a:buNone/>
                </a:pPr>
                <a:r>
                  <a:rPr/>
                  <a:t>$$
\operatorname{HW_n} = \text{Homework or Project Points}
$$</a:t>
                </a:r>
              </a:p>
              <a:p>
                <a:pPr lvl="0" indent="0" marL="0">
                  <a:buNone/>
                </a:pPr>
                <a14:m>
                  <m:oMathPara xmlns:m="http://schemas.openxmlformats.org/officeDocument/2006/math">
                    <m:oMathParaPr>
                      <m:jc m:val="center"/>
                    </m:oMathParaPr>
                    <m:oMath>
                      <m:r>
                        <m:rPr>
                          <m:sty m:val="p"/>
                        </m:rPr>
                        <m:t>n</m:t>
                      </m:r>
                      <m:r>
                        <m:rPr>
                          <m:sty m:val="p"/>
                        </m:rPr>
                        <m:t>=</m:t>
                      </m:r>
                      <m:r>
                        <m:rPr>
                          <m:nor/>
                          <m:sty m:val="p"/>
                        </m:rPr>
                        <m:t>Number of Homework or Project</m:t>
                      </m:r>
                    </m:oMath>
                  </m:oMathPara>
                </a14:m>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r>
                        <m:t>G</m:t>
                      </m:r>
                      <m:r>
                        <m:t>r</m:t>
                      </m:r>
                      <m:r>
                        <m:t>a</m:t>
                      </m:r>
                      <m:r>
                        <m:t>d</m:t>
                      </m:r>
                      <m:r>
                        <m:t>e</m:t>
                      </m:r>
                      <m:r>
                        <m:rPr>
                          <m:sty m:val="p"/>
                        </m:rPr>
                        <m:t>=</m:t>
                      </m:r>
                      <m:d>
                        <m:dPr>
                          <m:begChr m:val="("/>
                          <m:endChr m:val=")"/>
                          <m:sepChr m:val=""/>
                          <m:grow/>
                        </m:dPr>
                        <m:e>
                          <m:sSub>
                            <m:e>
                              <m:r>
                                <m:t>a</m:t>
                              </m:r>
                            </m:e>
                            <m:sub>
                              <m:r>
                                <m:t>1</m:t>
                              </m:r>
                            </m:sub>
                          </m:sSub>
                          <m:r>
                            <m:t>H</m:t>
                          </m:r>
                          <m:sSub>
                            <m:e>
                              <m:r>
                                <m:t>W</m:t>
                              </m:r>
                            </m:e>
                            <m:sub>
                              <m:r>
                                <m:t>1</m:t>
                              </m:r>
                            </m:sub>
                          </m:sSub>
                          <m:r>
                            <m:rPr>
                              <m:sty m:val="p"/>
                            </m:rPr>
                            <m:t>+</m:t>
                          </m:r>
                          <m:sSub>
                            <m:e>
                              <m:r>
                                <m:t>a</m:t>
                              </m:r>
                            </m:e>
                            <m:sub>
                              <m:r>
                                <m:t>2</m:t>
                              </m:r>
                            </m:sub>
                          </m:sSub>
                          <m:r>
                            <m:t>H</m:t>
                          </m:r>
                          <m:sSub>
                            <m:e>
                              <m:r>
                                <m:t>W</m:t>
                              </m:r>
                            </m:e>
                            <m:sub>
                              <m:r>
                                <m:t>2</m:t>
                              </m:r>
                            </m:sub>
                          </m:sSub>
                          <m:r>
                            <m:rPr>
                              <m:sty m:val="p"/>
                            </m:rPr>
                            <m:t>+</m:t>
                          </m:r>
                          <m:r>
                            <m:rPr>
                              <m:sty m:val="p"/>
                            </m:rPr>
                            <m:t>.</m:t>
                          </m:r>
                          <m:r>
                            <m:rPr>
                              <m:sty m:val="p"/>
                            </m:rPr>
                            <m:t>.</m:t>
                          </m:r>
                          <m:r>
                            <m:rPr>
                              <m:sty m:val="p"/>
                            </m:rPr>
                            <m:t>.</m:t>
                          </m:r>
                          <m:r>
                            <m:rPr>
                              <m:sty m:val="p"/>
                            </m:rPr>
                            <m:t>+</m:t>
                          </m:r>
                          <m:sSub>
                            <m:e>
                              <m:r>
                                <m:t>a</m:t>
                              </m:r>
                            </m:e>
                            <m:sub>
                              <m:r>
                                <m:t>n</m:t>
                              </m:r>
                            </m:sub>
                          </m:sSub>
                          <m:r>
                            <m:t>H</m:t>
                          </m:r>
                          <m:sSub>
                            <m:e>
                              <m:r>
                                <m:t>W</m:t>
                              </m:r>
                            </m:e>
                            <m:sub>
                              <m:r>
                                <m:t>n</m:t>
                              </m:r>
                            </m:sub>
                          </m:sSub>
                        </m:e>
                      </m:d>
                      <m:r>
                        <m:rPr>
                          <m:sty m:val="p"/>
                        </m:rPr>
                        <m:t>/</m:t>
                      </m:r>
                      <m:r>
                        <m:t>n</m:t>
                      </m:r>
                    </m:oMath>
                  </m:oMathPara>
                </a14:m>
              </a:p>
            </p:txBody>
          </p:sp>
        </mc:Choice>
      </mc:AlternateContent>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Homework</a:t>
                      </a:r>
                    </a:p>
                  </a:txBody>
                  <a:tcPr/>
                </a:tc>
                <a:tc>
                  <a:txBody>
                    <a:bodyPr/>
                    <a:lstStyle/>
                    <a:p>
                      <a:pPr lvl="0" indent="0" marL="0">
                        <a:buNone/>
                      </a:pPr>
                      <a:r>
                        <a:rPr/>
                        <a:t>Weight</a:t>
                      </a:r>
                    </a:p>
                  </a:txBody>
                  <a:tcPr/>
                </a:tc>
              </a:tr>
              <a:tr h="0">
                <a:tc>
                  <a:txBody>
                    <a:bodyPr/>
                    <a:lstStyle/>
                    <a:p>
                      <a:pPr lvl="0" indent="0" marL="0">
                        <a:buNone/>
                      </a:pPr>
                      <a:r>
                        <a:rPr/>
                        <a:t>Midterm</a:t>
                      </a:r>
                    </a:p>
                  </a:txBody>
                </a:tc>
                <a:tc>
                  <a:txBody>
                    <a:bodyPr/>
                    <a:lstStyle/>
                    <a:p>
                      <a:pPr lvl="0" indent="0" marL="0">
                        <a:buNone/>
                      </a:pPr>
                      <a:r>
                        <a:rPr/>
                        <a:t>%40</a:t>
                      </a:r>
                    </a:p>
                  </a:txBody>
                </a:tc>
              </a:tr>
              <a:tr h="0">
                <a:tc>
                  <a:txBody>
                    <a:bodyPr/>
                    <a:lstStyle/>
                    <a:p>
                      <a:pPr lvl="0" indent="0" marL="0">
                        <a:buNone/>
                      </a:pPr>
                      <a:r>
                        <a:rPr/>
                        <a:t>Final</a:t>
                      </a:r>
                    </a:p>
                  </a:txBody>
                </a:tc>
                <a:tc>
                  <a:txBody>
                    <a:bodyPr/>
                    <a:lstStyle/>
                    <a:p>
                      <a:pPr lvl="0" indent="0" marL="0">
                        <a:buNone/>
                      </a:pPr>
                      <a:r>
                        <a:rPr/>
                        <a:t>%60</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rPr>
                          <m:nor/>
                          <m:sty m:val="p"/>
                        </m:rPr>
                        <m:t>Passing Grade</m:t>
                      </m:r>
                      <m:r>
                        <m:rPr>
                          <m:sty m:val="p"/>
                        </m:rPr>
                        <m:t>=</m:t>
                      </m:r>
                      <m:d>
                        <m:dPr>
                          <m:begChr m:val="("/>
                          <m:endChr m:val=")"/>
                          <m:sepChr m:val=""/>
                          <m:grow/>
                        </m:dPr>
                        <m:e>
                          <m:r>
                            <m:t>40</m:t>
                          </m:r>
                          <m:r>
                            <m:rPr>
                              <m:sty m:val="p"/>
                            </m:rPr>
                            <m:t>*</m:t>
                          </m:r>
                          <m:r>
                            <m:t>M</m:t>
                          </m:r>
                          <m:r>
                            <m:t>i</m:t>
                          </m:r>
                          <m:r>
                            <m:t>d</m:t>
                          </m:r>
                          <m:r>
                            <m:t>t</m:t>
                          </m:r>
                          <m:r>
                            <m:t>e</m:t>
                          </m:r>
                          <m:r>
                            <m:t>r</m:t>
                          </m:r>
                          <m:sSub>
                            <m:e>
                              <m:r>
                                <m:t>m</m:t>
                              </m:r>
                            </m:e>
                            <m:sub>
                              <m:r>
                                <m:t>G</m:t>
                              </m:r>
                              <m:r>
                                <m:t>r</m:t>
                              </m:r>
                              <m:r>
                                <m:t>a</m:t>
                              </m:r>
                              <m:r>
                                <m:t>d</m:t>
                              </m:r>
                              <m:r>
                                <m:t>e</m:t>
                              </m:r>
                            </m:sub>
                          </m:sSub>
                          <m:r>
                            <m:rPr>
                              <m:sty m:val="p"/>
                            </m:rPr>
                            <m:t>+</m:t>
                          </m:r>
                          <m:r>
                            <m:t>60</m:t>
                          </m:r>
                          <m:r>
                            <m:rPr>
                              <m:sty m:val="p"/>
                            </m:rPr>
                            <m:t>*</m:t>
                          </m:r>
                          <m:r>
                            <m:t>F</m:t>
                          </m:r>
                          <m:r>
                            <m:t>i</m:t>
                          </m:r>
                          <m:r>
                            <m:t>n</m:t>
                          </m:r>
                          <m:r>
                            <m:t>a</m:t>
                          </m:r>
                          <m:sSub>
                            <m:e>
                              <m:r>
                                <m:t>l</m:t>
                              </m:r>
                            </m:e>
                            <m:sub>
                              <m:r>
                                <m:t>G</m:t>
                              </m:r>
                              <m:r>
                                <m:t>r</m:t>
                              </m:r>
                              <m:r>
                                <m:t>a</m:t>
                              </m:r>
                              <m:r>
                                <m:t>d</m:t>
                              </m:r>
                              <m:r>
                                <m:t>e</m:t>
                              </m:r>
                            </m:sub>
                          </m:sSub>
                        </m:e>
                      </m:d>
                      <m:r>
                        <m:rPr>
                          <m:sty m:val="p"/>
                        </m:rPr>
                        <m:t>/</m:t>
                      </m:r>
                      <m:r>
                        <m:t>100</m:t>
                      </m:r>
                    </m:oMath>
                  </m:oMathPara>
                </a14:m>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 Instructional Strategies and Methods</a:t>
            </a:r>
          </a:p>
        </p:txBody>
      </p:sp>
      <p:sp>
        <p:nvSpPr>
          <p:cNvPr id="3" name="Content Placeholder 2"/>
          <p:cNvSpPr>
            <a:spLocks noGrp="1"/>
          </p:cNvSpPr>
          <p:nvPr>
            <p:ph idx="1"/>
          </p:nvPr>
        </p:nvSpPr>
        <p:spPr/>
        <p:txBody>
          <a:bodyPr/>
          <a:lstStyle/>
          <a:p>
            <a:pPr lvl="0" indent="0" marL="0">
              <a:buNone/>
            </a:pPr>
            <a:r>
              <a:rPr/>
              <a:t>The basic teaching method of this course will be planned to be face-to-face in the classroom, and support resources, homeworks, and announcements will be shared over google classroom. Students are expected to be in the university. This responsibility is very important to complete this course with success. If pandemic situation changes and distance education is required during this course, this course will be done using synchronous and asynchronous distance education methods. In this scenario, students are expected to be in the online platform, zoom, or meet at the time specified in the course schedule. Attendance will be taken.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 Late Homework</a:t>
            </a:r>
          </a:p>
        </p:txBody>
      </p:sp>
      <p:sp>
        <p:nvSpPr>
          <p:cNvPr id="3" name="Content Placeholder 2"/>
          <p:cNvSpPr>
            <a:spLocks noGrp="1"/>
          </p:cNvSpPr>
          <p:nvPr>
            <p:ph idx="1"/>
          </p:nvPr>
        </p:nvSpPr>
        <p:spPr/>
        <p:txBody>
          <a:bodyPr/>
          <a:lstStyle/>
          <a:p>
            <a:pPr lvl="0" indent="0" marL="0">
              <a:buNone/>
            </a:pPr>
            <a:r>
              <a:rPr/>
              <a:t>Throughout the semester, assignments must be submitted as specified by the announced deadline. Overdue assignments will not be accepted.</a:t>
            </a:r>
          </a:p>
          <a:p>
            <a:pPr lvl="0" indent="0" marL="0">
              <a:buNone/>
            </a:pPr>
            <a:r>
              <a:rPr/>
              <a:t>Unexpected situations must be reported to the instructor for late homeworks by students.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 Course Platform and Communication</a:t>
            </a:r>
          </a:p>
        </p:txBody>
      </p:sp>
      <p:sp>
        <p:nvSpPr>
          <p:cNvPr id="3" name="Content Placeholder 2"/>
          <p:cNvSpPr>
            <a:spLocks noGrp="1"/>
          </p:cNvSpPr>
          <p:nvPr>
            <p:ph idx="1"/>
          </p:nvPr>
        </p:nvSpPr>
        <p:spPr/>
        <p:txBody>
          <a:bodyPr/>
          <a:lstStyle/>
          <a:p>
            <a:pPr lvl="0" indent="0" marL="0">
              <a:buNone/>
            </a:pPr>
            <a:r>
              <a:rPr/>
              <a:t>Google Classroom will be used as a course learning management system. All electronic resources and announcements about the course will be shared on this platform. It is very important to check the course page daily, access the necessary resources and announcements, and communicate with the instructor as you needed to complete the course with success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Engineering</a:t>
            </a:r>
          </a:p>
        </p:txBody>
      </p:sp>
      <p:sp>
        <p:nvSpPr>
          <p:cNvPr id="3" name="Content Placeholder 2"/>
          <p:cNvSpPr>
            <a:spLocks noGrp="1"/>
          </p:cNvSpPr>
          <p:nvPr>
            <p:ph idx="1"/>
          </p:nvPr>
        </p:nvSpPr>
        <p:spPr/>
        <p:txBody>
          <a:bodyPr/>
          <a:lstStyle/>
          <a:p>
            <a:pPr lvl="0" indent="0" marL="0">
              <a:spcBef>
                <a:spcPts val="3000"/>
              </a:spcBef>
              <a:buNone/>
            </a:pPr>
            <a:r>
              <a:rPr b="1"/>
              <a:t>CE205-Data Structures</a:t>
            </a:r>
          </a:p>
          <a:p>
            <a:pPr lvl="0" indent="0" marL="0">
              <a:spcBef>
                <a:spcPts val="3000"/>
              </a:spcBef>
              <a:buNone/>
            </a:pPr>
            <a:r>
              <a:rPr b="1"/>
              <a:t>Syllabus</a:t>
            </a:r>
          </a:p>
          <a:p>
            <a:pPr lvl="0" indent="0" marL="0">
              <a:spcBef>
                <a:spcPts val="3000"/>
              </a:spcBef>
              <a:buNone/>
            </a:pPr>
            <a:r>
              <a:rPr b="1"/>
              <a:t>Fall Semester, 2021-2022</a:t>
            </a:r>
          </a:p>
          <a:p>
            <a:pPr lvl="0" indent="0" marL="0">
              <a:buNone/>
            </a:pPr>
            <a:r>
              <a:rPr/>
              <a:t>Download </a:t>
            </a:r>
            <a:r>
              <a:rPr>
                <a:hlinkClick r:id="rId2"/>
              </a:rPr>
              <a:t>DOC</a:t>
            </a:r>
            <a:r>
              <a:rPr/>
              <a:t>, </a:t>
            </a:r>
            <a:r>
              <a:rPr>
                <a:hlinkClick r:id="rId3"/>
              </a:rPr>
              <a:t>SLIDE</a:t>
            </a:r>
            <a:r>
              <a:rPr/>
              <a:t>, </a:t>
            </a:r>
            <a:r>
              <a:rPr>
                <a:hlinkClick r:id="rId4"/>
              </a:rPr>
              <a:t>PPTX</a:t>
            </a:r>
          </a:p>
          <a:p>
            <a:pPr lvl="0" indent="0" marL="0">
              <a:buNone/>
            </a:pPr>
            <a:r>
              <a:rPr/>
              <a:t>Download </a:t>
            </a:r>
            <a:r>
              <a:rPr>
                <a:hlinkClick r:id="rId5"/>
              </a:rPr>
              <a:t>WORD</a:t>
            </a:r>
            <a:r>
              <a:rPr/>
              <a:t>, </a:t>
            </a:r>
            <a:r>
              <a:rPr>
                <a:hlinkClick r:id="rId6"/>
              </a:rPr>
              <a:t>PDF</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 Academic Integrity, Plagiarism &amp; Cheating</a:t>
            </a:r>
          </a:p>
        </p:txBody>
      </p:sp>
      <p:sp>
        <p:nvSpPr>
          <p:cNvPr id="3" name="Content Placeholder 2"/>
          <p:cNvSpPr>
            <a:spLocks noGrp="1"/>
          </p:cNvSpPr>
          <p:nvPr>
            <p:ph idx="1"/>
          </p:nvPr>
        </p:nvSpPr>
        <p:spPr/>
        <p:txBody>
          <a:bodyPr/>
          <a:lstStyle/>
          <a:p>
            <a:pPr lvl="0" indent="0" marL="0">
              <a:buNone/>
            </a:pPr>
            <a:r>
              <a:rPr/>
              <a:t>Academic Integrity is one of the most important principles of RTEÜ University. Anyone who breaches the principles of academic honesty is severely punished.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natural to interact with classmates and others to “study together”. It may also be the case where a student asks to help from someone else, paid or unpaid, better understand a difficult topic or a whole course. However, what is the borderline between “studying together” or “taking private lessons” and “academic dishonesty”? When is it plagiarism, when is it cheating?</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It is obvious that looking at another student’s paper or any source other than what is allowed during the exam is cheating and will be punished. However, it is known that many students come to university with very little experience concerning what is acceptable and what counts as “copying”, especially for assignments.</a:t>
            </a:r>
          </a:p>
          <a:p>
            <a:pPr lvl="0" indent="0" marL="0">
              <a:buNone/>
            </a:pPr>
            <a:r>
              <a:rPr/>
              <a:t>The following are attempted as guidelines for the Faculty of Engineering and Architecture students to highlight the philosophy of academic honesty for assignments for which the student will be graded. Should a situation arise which is not described below, the student is advised to ask the instructor or assistant of the course whether what they intend to do would remain within the framework of academic honesty or not.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 What is acceptable when preparing an assignment?</a:t>
            </a:r>
          </a:p>
          <a:p>
            <a:pPr lvl="0"/>
            <a:r>
              <a:rPr/>
              <a:t>Communicating with classmates about the assignment to understand it better</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Putting ideas, quotes, paragraphs, small pieces of code (snippets) that you find online or elsewhere into your assignment, provided that</a:t>
            </a:r>
          </a:p>
          <a:p>
            <a:pPr lvl="1"/>
            <a:r>
              <a:rPr/>
              <a:t>these are not themselves the whole solution to the assignment,</a:t>
            </a:r>
          </a:p>
          <a:p>
            <a:pPr lvl="1"/>
            <a:r>
              <a:rPr/>
              <a:t>you cite the origins of these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Asking sources for help in guiding you for the English language content of your assignment.</a:t>
            </a:r>
          </a:p>
          <a:p>
            <a:pPr lvl="0"/>
            <a:r>
              <a:rPr/>
              <a:t>Sharing small pieces of your assignment in the classroom to create a class discussion on some controversial topics.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Turning to the web or elsewhere for instructions, references, and solutions to technical difficulties, but not for direct answers to the assignment</a:t>
            </a:r>
          </a:p>
          <a:p>
            <a:pPr lvl="0"/>
            <a:r>
              <a:rPr/>
              <a:t>Discuss solutions to assignments with others using diagrams or summarized statements but not actual text or code.</a:t>
            </a:r>
          </a:p>
          <a:p>
            <a:pPr lvl="0"/>
            <a:r>
              <a:rPr/>
              <a:t>Working with (and even paying) a tutor to help you with the course, provided the tutor does not do your assignment for you.</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 What is not acceptable?</a:t>
            </a:r>
          </a:p>
          <a:p>
            <a:pPr lvl="0"/>
            <a:r>
              <a:rPr/>
              <a:t>Ask a classmate to see their solution to a problem before submitting your own.</a:t>
            </a:r>
          </a:p>
          <a:p>
            <a:pPr lvl="0"/>
            <a:r>
              <a:rPr/>
              <a:t>Failing to cite the origins of any text (or code for programming courses) that you discover outside of the course’s lessons and integrate into your work</a:t>
            </a:r>
          </a:p>
          <a:p>
            <a:pPr lvl="0"/>
            <a:r>
              <a:rPr/>
              <a:t>Giving or showing a classmate your solution to a problem when the classmate is struggling to solve it.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 Expectations</a:t>
            </a:r>
          </a:p>
        </p:txBody>
      </p:sp>
      <p:sp>
        <p:nvSpPr>
          <p:cNvPr id="3" name="Content Placeholder 2"/>
          <p:cNvSpPr>
            <a:spLocks noGrp="1"/>
          </p:cNvSpPr>
          <p:nvPr>
            <p:ph idx="1"/>
          </p:nvPr>
        </p:nvSpPr>
        <p:spPr/>
        <p:txBody>
          <a:bodyPr/>
          <a:lstStyle/>
          <a:p>
            <a:pPr lvl="0" indent="0" marL="0">
              <a:buNone/>
            </a:pPr>
            <a:r>
              <a:rPr/>
              <a:t>You are expected to attend classes on time by completing weekly course requirements (readings and assignments) during the semester. The main communication channel between the instructor and the students will be emailed. Please send your questions to the instructor’s email address about the course via the email address provided to you by the university. </a:t>
            </a:r>
            <a:r>
              <a:rPr b="1" i="1"/>
              <a:t>Ensure that you include the course name in the subject field of your message and your name in the text field</a:t>
            </a:r>
            <a:r>
              <a:rPr/>
              <a:t>. In addition, the instructor will contact you via email if necessary. For this reason, it is very important to check your email address every day for healthy communication.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 Lecture Content and Syllabus Updates</a:t>
            </a:r>
          </a:p>
        </p:txBody>
      </p:sp>
      <p:sp>
        <p:nvSpPr>
          <p:cNvPr id="3" name="Content Placeholder 2"/>
          <p:cNvSpPr>
            <a:spLocks noGrp="1"/>
          </p:cNvSpPr>
          <p:nvPr>
            <p:ph idx="1"/>
          </p:nvPr>
        </p:nvSpPr>
        <p:spPr/>
        <p:txBody>
          <a:bodyPr/>
          <a:lstStyle/>
          <a:p>
            <a:pPr lvl="0" indent="0" marL="0">
              <a:buNone/>
            </a:pPr>
            <a:r>
              <a:rPr/>
              <a:t>If deemed necessary, changes in the lecture content or course schedule can be made. If any changes are made in the scope of this document, the instructor will inform you about this.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Instructor</a:t>
                      </a:r>
                    </a:p>
                  </a:txBody>
                  <a:tcPr/>
                </a:tc>
                <a:tc>
                  <a:txBody>
                    <a:bodyPr/>
                    <a:lstStyle/>
                    <a:p>
                      <a:pPr lvl="0" indent="0" marL="0">
                        <a:buNone/>
                      </a:pPr>
                      <a:r>
                        <a:rPr/>
                        <a:t>Asst. Prof. Dr. Uğur CORUH</a:t>
                      </a:r>
                    </a:p>
                  </a:txBody>
                  <a:tcPr/>
                </a:tc>
              </a:tr>
              <a:tr h="0">
                <a:tc>
                  <a:txBody>
                    <a:bodyPr/>
                    <a:lstStyle/>
                    <a:p>
                      <a:pPr lvl="0" indent="0" marL="0">
                        <a:buNone/>
                      </a:pPr>
                      <a:r>
                        <a:rPr b="1"/>
                        <a:t>Contact Information</a:t>
                      </a:r>
                    </a:p>
                  </a:txBody>
                </a:tc>
                <a:tc>
                  <a:txBody>
                    <a:bodyPr/>
                    <a:lstStyle/>
                    <a:p>
                      <a:pPr lvl="0" indent="0" marL="0">
                        <a:buNone/>
                      </a:pPr>
                      <a:r>
                        <a:rPr/>
                        <a:t>ugur.coruh@erdogan.edu.tr</a:t>
                      </a:r>
                    </a:p>
                  </a:txBody>
                </a:tc>
              </a:tr>
              <a:tr h="0">
                <a:tc>
                  <a:txBody>
                    <a:bodyPr/>
                    <a:lstStyle/>
                    <a:p>
                      <a:pPr lvl="0" indent="0" marL="0">
                        <a:buNone/>
                      </a:pPr>
                      <a:r>
                        <a:rPr b="1"/>
                        <a:t>Office No</a:t>
                      </a:r>
                    </a:p>
                  </a:txBody>
                </a:tc>
                <a:tc>
                  <a:txBody>
                    <a:bodyPr/>
                    <a:lstStyle/>
                    <a:p>
                      <a:pPr lvl="0" indent="0" marL="0">
                        <a:buNone/>
                      </a:pPr>
                      <a:r>
                        <a:rPr/>
                        <a:t>F-301</a:t>
                      </a:r>
                    </a:p>
                  </a:txBody>
                </a:tc>
              </a:tr>
              <a:tr h="0">
                <a:tc>
                  <a:txBody>
                    <a:bodyPr/>
                    <a:lstStyle/>
                    <a:p>
                      <a:pPr lvl="0" indent="0" marL="0">
                        <a:buNone/>
                      </a:pPr>
                      <a:r>
                        <a:rPr b="1"/>
                        <a:t>Google Classroom Code</a:t>
                      </a:r>
                    </a:p>
                  </a:txBody>
                </a:tc>
                <a:tc>
                  <a:txBody>
                    <a:bodyPr/>
                    <a:lstStyle/>
                    <a:p>
                      <a:pPr lvl="0" indent="0" marL="0">
                        <a:buNone/>
                      </a:pPr>
                      <a:r>
                        <a:rPr/>
                        <a:t>d5yg4hi</a:t>
                      </a:r>
                    </a:p>
                  </a:txBody>
                </a:tc>
              </a:tr>
              <a:tr h="0">
                <a:tc>
                  <a:txBody>
                    <a:bodyPr/>
                    <a:lstStyle/>
                    <a:p>
                      <a:pPr lvl="0" indent="0" marL="0">
                        <a:buNone/>
                      </a:pPr>
                      <a:r>
                        <a:rPr b="1"/>
                        <a:t>Lecture Hours and Days</a:t>
                      </a:r>
                    </a:p>
                  </a:txBody>
                </a:tc>
                <a:tc>
                  <a:txBody>
                    <a:bodyPr/>
                    <a:lstStyle/>
                    <a:p>
                      <a:pPr lvl="0" indent="0" marL="0">
                        <a:buNone/>
                      </a:pPr>
                      <a:r>
                        <a:rPr b="1"/>
                        <a:t>Tuesday</a:t>
                      </a:r>
                      <a:r>
                        <a:rPr/>
                        <a:t> 15:00/15:45 - 16:00-16:45 (2 hours)) (Theory) / </a:t>
                      </a:r>
                      <a:r>
                        <a:rPr b="1"/>
                        <a:t>Friday</a:t>
                      </a:r>
                      <a:r>
                        <a:rPr/>
                        <a:t> (09:00-09:45) (Theory) 10:00/10:45-11:00/11:45 (Lab)</a:t>
                      </a:r>
                    </a:p>
                  </a:txBody>
                </a:tc>
              </a:tr>
            </a:tbl>
          </a:graphicData>
        </a:graphic>
      </p:graphicFrame>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Schedule Overview</a:t>
            </a:r>
          </a:p>
        </p:txBody>
      </p:sp>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Weeks</a:t>
                      </a:r>
                    </a:p>
                  </a:txBody>
                  <a:tcPr/>
                </a:tc>
                <a:tc>
                  <a:txBody>
                    <a:bodyPr/>
                    <a:lstStyle/>
                    <a:p>
                      <a:pPr lvl="0" indent="0" marL="0" algn="l">
                        <a:buNone/>
                      </a:pPr>
                      <a:r>
                        <a:rPr/>
                        <a:t>Dates</a:t>
                      </a:r>
                    </a:p>
                  </a:txBody>
                  <a:tcPr/>
                </a:tc>
                <a:tc>
                  <a:txBody>
                    <a:bodyPr/>
                    <a:lstStyle/>
                    <a:p>
                      <a:pPr lvl="0" indent="0" marL="0" algn="l">
                        <a:buNone/>
                      </a:pPr>
                      <a:r>
                        <a:rPr/>
                        <a:t>Subjects</a:t>
                      </a:r>
                    </a:p>
                  </a:txBody>
                  <a:tcPr/>
                </a:tc>
                <a:tc>
                  <a:txBody>
                    <a:bodyPr/>
                    <a:lstStyle/>
                    <a:p>
                      <a:pPr lvl="0" indent="0" marL="0" algn="l">
                        <a:buNone/>
                      </a:pPr>
                      <a:r>
                        <a:rPr/>
                        <a:t>Other Tasks</a:t>
                      </a:r>
                    </a:p>
                  </a:txBody>
                  <a:tcPr/>
                </a:tc>
              </a:tr>
              <a:tr h="0">
                <a:tc>
                  <a:txBody>
                    <a:bodyPr/>
                    <a:lstStyle/>
                    <a:p>
                      <a:pPr lvl="0" indent="0" marL="0" algn="l">
                        <a:buNone/>
                      </a:pPr>
                      <a:r>
                        <a:rPr/>
                        <a:t>Week 1</a:t>
                      </a:r>
                    </a:p>
                  </a:txBody>
                </a:tc>
                <a:tc>
                  <a:txBody>
                    <a:bodyPr/>
                    <a:lstStyle/>
                    <a:p>
                      <a:pPr lvl="0" indent="0" marL="0" algn="l">
                        <a:buNone/>
                      </a:pPr>
                      <a:r>
                        <a:rPr/>
                        <a:t>20.09.2022 23.09.2022</a:t>
                      </a:r>
                    </a:p>
                  </a:txBody>
                </a:tc>
                <a:tc>
                  <a:txBody>
                    <a:bodyPr/>
                    <a:lstStyle/>
                    <a:p>
                      <a:pPr lvl="0" indent="0" marL="0" algn="l">
                        <a:buNone/>
                      </a:pPr>
                      <a:r>
                        <a:rPr/>
                        <a:t>Course Plan and Communication,Introduction to Linear &amp; Non-Linear Data Structure and Performance Analysis, Implementing Pointer and Objects for Data and Variables, Basic of ASN.1 / BER TLV / PER TLV</a:t>
                      </a:r>
                    </a:p>
                  </a:txBody>
                </a:tc>
                <a:tc>
                  <a:txBody>
                    <a:bodyPr/>
                    <a:lstStyle/>
                    <a:p>
                      <a:pPr lvl="0" indent="0" marL="0" algn="l">
                        <a:buNone/>
                      </a:pPr>
                      <a:r>
                        <a:rPr/>
                        <a:t>TBD</a:t>
                      </a:r>
                    </a:p>
                  </a:txBody>
                </a:tc>
              </a:tr>
              <a:tr h="0">
                <a:tc>
                  <a:txBody>
                    <a:bodyPr/>
                    <a:lstStyle/>
                    <a:p>
                      <a:pPr lvl="0" indent="0" marL="0" algn="l">
                        <a:buNone/>
                      </a:pPr>
                      <a:r>
                        <a:rPr/>
                        <a:t>Week 2</a:t>
                      </a:r>
                    </a:p>
                  </a:txBody>
                </a:tc>
                <a:tc>
                  <a:txBody>
                    <a:bodyPr/>
                    <a:lstStyle/>
                    <a:p>
                      <a:pPr lvl="0" indent="0" marL="0" algn="l">
                        <a:buNone/>
                      </a:pPr>
                      <a:r>
                        <a:rPr/>
                        <a:t>27.09.2022 30.09.2022</a:t>
                      </a:r>
                    </a:p>
                  </a:txBody>
                </a:tc>
                <a:tc>
                  <a:txBody>
                    <a:bodyPr/>
                    <a:lstStyle/>
                    <a:p>
                      <a:pPr lvl="0" indent="0" marL="0" algn="l">
                        <a:buNone/>
                      </a:pPr>
                      <a:r>
                        <a:rPr/>
                        <a:t>Linked Lists and Related Algorithms, Arrays and Matrices</a:t>
                      </a:r>
                    </a:p>
                  </a:txBody>
                </a:tc>
                <a:tc>
                  <a:txBody>
                    <a:bodyPr/>
                    <a:lstStyle/>
                    <a:p>
                      <a:pPr lvl="0" indent="0" marL="0" algn="l">
                        <a:buNone/>
                      </a:pPr>
                      <a:r>
                        <a:rPr/>
                        <a:t>TBD</a:t>
                      </a:r>
                    </a:p>
                  </a:txBody>
                </a:tc>
              </a:tr>
            </a:tbl>
          </a:graphicData>
        </a:graphic>
      </p:graphicFrame>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 3</a:t>
                      </a:r>
                    </a:p>
                  </a:txBody>
                  <a:tcPr/>
                </a:tc>
                <a:tc>
                  <a:txBody>
                    <a:bodyPr/>
                    <a:lstStyle/>
                    <a:p>
                      <a:pPr lvl="0" indent="0" marL="0" algn="l">
                        <a:buNone/>
                      </a:pPr>
                      <a:r>
                        <a:rPr/>
                        <a:t>04.10.2022 07.10.2022</a:t>
                      </a:r>
                    </a:p>
                  </a:txBody>
                  <a:tcPr/>
                </a:tc>
                <a:tc>
                  <a:txBody>
                    <a:bodyPr/>
                    <a:lstStyle/>
                    <a:p>
                      <a:pPr lvl="0" indent="0" marL="0" algn="l">
                        <a:buNone/>
                      </a:pPr>
                      <a:r>
                        <a:rPr/>
                        <a:t>Stacks, Queue Structures and Related Algorithms and Problems.</a:t>
                      </a:r>
                    </a:p>
                  </a:txBody>
                  <a:tcPr/>
                </a:tc>
                <a:tc>
                  <a:txBody>
                    <a:bodyPr/>
                    <a:lstStyle/>
                    <a:p>
                      <a:pPr lvl="0" indent="0" marL="0" algn="l">
                        <a:buNone/>
                      </a:pPr>
                      <a:r>
                        <a:rPr/>
                        <a:t>TBD</a:t>
                      </a:r>
                    </a:p>
                  </a:txBody>
                  <a:tcPr/>
                </a:tc>
              </a:tr>
              <a:tr h="0">
                <a:tc>
                  <a:txBody>
                    <a:bodyPr/>
                    <a:lstStyle/>
                    <a:p>
                      <a:pPr lvl="0" indent="0" marL="0" algn="l">
                        <a:buNone/>
                      </a:pPr>
                      <a:r>
                        <a:rPr/>
                        <a:t>Week 4</a:t>
                      </a:r>
                    </a:p>
                  </a:txBody>
                </a:tc>
                <a:tc>
                  <a:txBody>
                    <a:bodyPr/>
                    <a:lstStyle/>
                    <a:p>
                      <a:pPr lvl="0" indent="0" marL="0" algn="l">
                        <a:buNone/>
                      </a:pPr>
                      <a:r>
                        <a:rPr/>
                        <a:t>11.10.2022 14.10.2022</a:t>
                      </a:r>
                    </a:p>
                  </a:txBody>
                </a:tc>
                <a:tc>
                  <a:txBody>
                    <a:bodyPr/>
                    <a:lstStyle/>
                    <a:p>
                      <a:pPr lvl="0" indent="0" marL="0" algn="l">
                        <a:buNone/>
                      </a:pPr>
                      <a:r>
                        <a:rPr/>
                        <a:t>Tree Data Structure Types and Applications (Binary Tree, Tree Traversals, Heaps)</a:t>
                      </a:r>
                    </a:p>
                  </a:txBody>
                </a:tc>
                <a:tc>
                  <a:txBody>
                    <a:bodyPr/>
                    <a:lstStyle/>
                    <a:p>
                      <a:pPr lvl="0" indent="0" marL="0" algn="l">
                        <a:buNone/>
                      </a:pPr>
                      <a:r>
                        <a:rPr/>
                        <a:t>TBD</a:t>
                      </a:r>
                    </a:p>
                  </a:txBody>
                </a:tc>
              </a:tr>
              <a:tr h="0">
                <a:tc>
                  <a:txBody>
                    <a:bodyPr/>
                    <a:lstStyle/>
                    <a:p>
                      <a:pPr lvl="0" indent="0" marL="0" algn="l">
                        <a:buNone/>
                      </a:pPr>
                      <a:r>
                        <a:rPr/>
                        <a:t>Week 5</a:t>
                      </a:r>
                    </a:p>
                  </a:txBody>
                </a:tc>
                <a:tc>
                  <a:txBody>
                    <a:bodyPr/>
                    <a:lstStyle/>
                    <a:p>
                      <a:pPr lvl="0" indent="0" marL="0" algn="l">
                        <a:buNone/>
                      </a:pPr>
                      <a:r>
                        <a:rPr/>
                        <a:t>18.10.2022 21.10.2022</a:t>
                      </a:r>
                    </a:p>
                  </a:txBody>
                </a:tc>
                <a:tc>
                  <a:txBody>
                    <a:bodyPr/>
                    <a:lstStyle/>
                    <a:p>
                      <a:pPr lvl="0" indent="0" marL="0" algn="l">
                        <a:buNone/>
                      </a:pPr>
                      <a:r>
                        <a:rPr/>
                        <a:t>Graph Data Structure and Traversals</a:t>
                      </a:r>
                    </a:p>
                  </a:txBody>
                </a:tc>
                <a:tc>
                  <a:txBody>
                    <a:bodyPr/>
                    <a:lstStyle/>
                    <a:p>
                      <a:endParaRPr/>
                    </a:p>
                  </a:txBody>
                </a:tc>
              </a:tr>
            </a:tbl>
          </a:graphicData>
        </a:graphic>
      </p:graphicFrame>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Week-6</a:t>
                      </a:r>
                    </a:p>
                  </a:txBody>
                  <a:tcPr/>
                </a:tc>
                <a:tc>
                  <a:txBody>
                    <a:bodyPr/>
                    <a:lstStyle/>
                    <a:p>
                      <a:pPr lvl="0" indent="0" marL="0" algn="l">
                        <a:buNone/>
                      </a:pPr>
                      <a:r>
                        <a:rPr/>
                        <a:t>25.10.2022 28.10.2022</a:t>
                      </a:r>
                    </a:p>
                  </a:txBody>
                  <a:tcPr/>
                </a:tc>
                <a:tc>
                  <a:txBody>
                    <a:bodyPr/>
                    <a:lstStyle/>
                    <a:p>
                      <a:pPr lvl="0" indent="0" marL="0" algn="l">
                        <a:buNone/>
                      </a:pPr>
                      <a:r>
                        <a:rPr/>
                        <a:t>Graph MST, Backtracking, Topological Sorting, Shortest Paths, Connectivity,Max Flow and Cycle Detection Algorithms. Graph Isomorphism and canonization Graph Cuts</a:t>
                      </a:r>
                    </a:p>
                  </a:txBody>
                  <a:tcPr/>
                </a:tc>
                <a:tc>
                  <a:txBody>
                    <a:bodyPr/>
                    <a:lstStyle/>
                    <a:p>
                      <a:pPr lvl="0" indent="0" marL="0" algn="l">
                        <a:buNone/>
                      </a:pPr>
                      <a:r>
                        <a:rPr/>
                        <a:t>TBD</a:t>
                      </a:r>
                    </a:p>
                  </a:txBody>
                  <a:tcPr/>
                </a:tc>
              </a:tr>
              <a:tr h="0">
                <a:tc>
                  <a:txBody>
                    <a:bodyPr/>
                    <a:lstStyle/>
                    <a:p>
                      <a:pPr lvl="0" indent="0" marL="0" algn="l">
                        <a:buNone/>
                      </a:pPr>
                      <a:r>
                        <a:rPr/>
                        <a:t>Week-7</a:t>
                      </a:r>
                    </a:p>
                  </a:txBody>
                </a:tc>
                <a:tc>
                  <a:txBody>
                    <a:bodyPr/>
                    <a:lstStyle/>
                    <a:p>
                      <a:pPr lvl="0" indent="0" marL="0" algn="l">
                        <a:buNone/>
                      </a:pPr>
                      <a:r>
                        <a:rPr/>
                        <a:t>01.11.2022 04.11.2022</a:t>
                      </a:r>
                    </a:p>
                  </a:txBody>
                </a:tc>
                <a:tc>
                  <a:txBody>
                    <a:bodyPr/>
                    <a:lstStyle/>
                    <a:p>
                      <a:pPr lvl="0" indent="0" marL="0" algn="l">
                        <a:buNone/>
                      </a:pPr>
                      <a:r>
                        <a:rPr/>
                        <a:t>Linear, Binary and Fibonacci Search Hashing and Hash Tables with Perpect Hashing</a:t>
                      </a:r>
                    </a:p>
                  </a:txBody>
                </a:tc>
                <a:tc>
                  <a:txBody>
                    <a:bodyPr/>
                    <a:lstStyle/>
                    <a:p>
                      <a:pPr lvl="0" indent="0" marL="0" algn="l">
                        <a:buNone/>
                      </a:pPr>
                      <a:r>
                        <a:rPr/>
                        <a:t>TBD</a:t>
                      </a:r>
                    </a:p>
                  </a:txBody>
                </a:tc>
              </a:tr>
              <a:tr h="0">
                <a:tc>
                  <a:txBody>
                    <a:bodyPr/>
                    <a:lstStyle/>
                    <a:p>
                      <a:pPr lvl="0" indent="0" marL="0" algn="l">
                        <a:buNone/>
                      </a:pPr>
                      <a:r>
                        <a:rPr/>
                        <a:t>Week-8</a:t>
                      </a:r>
                    </a:p>
                  </a:txBody>
                </a:tc>
                <a:tc>
                  <a:txBody>
                    <a:bodyPr/>
                    <a:lstStyle/>
                    <a:p>
                      <a:pPr lvl="0" indent="0" marL="0" algn="l">
                        <a:buNone/>
                      </a:pPr>
                      <a:r>
                        <a:rPr/>
                        <a:t>08.11.2022 11.11.2022</a:t>
                      </a:r>
                    </a:p>
                  </a:txBody>
                </a:tc>
                <a:tc>
                  <a:txBody>
                    <a:bodyPr/>
                    <a:lstStyle/>
                    <a:p>
                      <a:pPr lvl="0" indent="0" marL="0" algn="l">
                        <a:buNone/>
                      </a:pPr>
                      <a:r>
                        <a:rPr b="1"/>
                        <a:t>Midterm</a:t>
                      </a:r>
                    </a:p>
                  </a:txBody>
                </a:tc>
                <a:tc>
                  <a:txBody>
                    <a:bodyPr/>
                    <a:lstStyle/>
                    <a:p>
                      <a:pPr lvl="0" indent="0" marL="0" algn="l">
                        <a:buNone/>
                      </a:pPr>
                      <a:r>
                        <a:rPr/>
                        <a:t>TBD</a:t>
                      </a:r>
                    </a:p>
                  </a:txBody>
                </a:tc>
              </a:tr>
            </a:tbl>
          </a:graphicData>
        </a:graphic>
      </p:graphicFrame>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Week-9</a:t>
                      </a:r>
                    </a:p>
                  </a:txBody>
                  <a:tcPr/>
                </a:tc>
                <a:tc>
                  <a:txBody>
                    <a:bodyPr/>
                    <a:lstStyle/>
                    <a:p>
                      <a:pPr lvl="0" indent="0" marL="0" algn="l">
                        <a:buNone/>
                      </a:pPr>
                      <a:r>
                        <a:rPr/>
                        <a:t>15.11.2022 18.11.2022</a:t>
                      </a:r>
                    </a:p>
                  </a:txBody>
                  <a:tcPr/>
                </a:tc>
                <a:tc>
                  <a:txBody>
                    <a:bodyPr/>
                    <a:lstStyle/>
                    <a:p>
                      <a:pPr lvl="0" indent="0" marL="0" algn="l">
                        <a:buNone/>
                      </a:pPr>
                      <a:r>
                        <a:rPr/>
                        <a:t>Sorting Algorithms, Taxonomy and Comparisons</a:t>
                      </a:r>
                    </a:p>
                  </a:txBody>
                  <a:tcPr/>
                </a:tc>
                <a:tc>
                  <a:txBody>
                    <a:bodyPr/>
                    <a:lstStyle/>
                    <a:p>
                      <a:pPr lvl="0" indent="0" marL="0" algn="l">
                        <a:buNone/>
                      </a:pPr>
                      <a:r>
                        <a:rPr/>
                        <a:t>TBD</a:t>
                      </a:r>
                    </a:p>
                  </a:txBody>
                  <a:tcPr/>
                </a:tc>
              </a:tr>
              <a:tr h="0">
                <a:tc>
                  <a:txBody>
                    <a:bodyPr/>
                    <a:lstStyle/>
                    <a:p>
                      <a:pPr lvl="0" indent="0" marL="0" algn="l">
                        <a:buNone/>
                      </a:pPr>
                      <a:r>
                        <a:rPr/>
                        <a:t>Week-10</a:t>
                      </a:r>
                    </a:p>
                  </a:txBody>
                </a:tc>
                <a:tc>
                  <a:txBody>
                    <a:bodyPr/>
                    <a:lstStyle/>
                    <a:p>
                      <a:pPr lvl="0" indent="0" marL="0" algn="l">
                        <a:buNone/>
                      </a:pPr>
                      <a:r>
                        <a:rPr/>
                        <a:t>22.11.2022 25.11.2022</a:t>
                      </a:r>
                    </a:p>
                  </a:txBody>
                </a:tc>
                <a:tc>
                  <a:txBody>
                    <a:bodyPr/>
                    <a:lstStyle/>
                    <a:p>
                      <a:pPr lvl="0" indent="0" marL="0" algn="l">
                        <a:buNone/>
                      </a:pPr>
                      <a:r>
                        <a:rPr/>
                        <a:t>Advaced Tree Data Structures (Binary Search Tree, AVL Tree, B Trees and derivations,Red-Black trees, Splay Trees and Augmented Data Structures, van Emde Boas Trees, Binomial and Minimax Trees ) and Comparisons.</a:t>
                      </a:r>
                    </a:p>
                  </a:txBody>
                </a:tc>
                <a:tc>
                  <a:txBody>
                    <a:bodyPr/>
                    <a:lstStyle/>
                    <a:p>
                      <a:pPr lvl="0" indent="0" marL="0" algn="l">
                        <a:buNone/>
                      </a:pPr>
                      <a:r>
                        <a:rPr/>
                        <a:t>TBD</a:t>
                      </a:r>
                    </a:p>
                  </a:txBody>
                </a:tc>
              </a:tr>
              <a:tr h="0">
                <a:tc>
                  <a:txBody>
                    <a:bodyPr/>
                    <a:lstStyle/>
                    <a:p>
                      <a:pPr lvl="0" indent="0" marL="0" algn="l">
                        <a:buNone/>
                      </a:pPr>
                      <a:r>
                        <a:rPr/>
                        <a:t>Week-11</a:t>
                      </a:r>
                    </a:p>
                  </a:txBody>
                </a:tc>
                <a:tc>
                  <a:txBody>
                    <a:bodyPr/>
                    <a:lstStyle/>
                    <a:p>
                      <a:pPr lvl="0" indent="0" marL="0" algn="l">
                        <a:buNone/>
                      </a:pPr>
                      <a:r>
                        <a:rPr/>
                        <a:t>29.11.2022 02.12.2022</a:t>
                      </a:r>
                    </a:p>
                  </a:txBody>
                </a:tc>
                <a:tc>
                  <a:txBody>
                    <a:bodyPr/>
                    <a:lstStyle/>
                    <a:p>
                      <a:pPr lvl="0" indent="0" marL="0" algn="l">
                        <a:buNone/>
                      </a:pPr>
                      <a:r>
                        <a:rPr/>
                        <a:t>String Data Structure, Subsequence Search, Alignment and Comparison Algorithms.</a:t>
                      </a:r>
                    </a:p>
                  </a:txBody>
                </a:tc>
                <a:tc>
                  <a:txBody>
                    <a:bodyPr/>
                    <a:lstStyle/>
                    <a:p>
                      <a:pPr lvl="0" indent="0" marL="0" algn="l">
                        <a:buNone/>
                      </a:pPr>
                      <a:r>
                        <a:rPr/>
                        <a:t>TBD</a:t>
                      </a:r>
                    </a:p>
                  </a:txBody>
                </a:tc>
              </a:tr>
            </a:tbl>
          </a:graphicData>
        </a:graphic>
      </p:graphicFrame>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Week-12</a:t>
                      </a:r>
                    </a:p>
                  </a:txBody>
                  <a:tcPr/>
                </a:tc>
                <a:tc>
                  <a:txBody>
                    <a:bodyPr/>
                    <a:lstStyle/>
                    <a:p>
                      <a:pPr lvl="0" indent="0" marL="0" algn="l">
                        <a:buNone/>
                      </a:pPr>
                      <a:r>
                        <a:rPr/>
                        <a:t>06.12.2022 09.12.2022</a:t>
                      </a:r>
                    </a:p>
                  </a:txBody>
                  <a:tcPr/>
                </a:tc>
                <a:tc>
                  <a:txBody>
                    <a:bodyPr/>
                    <a:lstStyle/>
                    <a:p>
                      <a:pPr lvl="0" indent="0" marL="0" algn="l">
                        <a:buNone/>
                      </a:pPr>
                      <a:r>
                        <a:rPr/>
                        <a:t>String Search Algorithms, Tries, Data Structures for Disjoint Sets.</a:t>
                      </a:r>
                    </a:p>
                  </a:txBody>
                  <a:tcPr/>
                </a:tc>
                <a:tc>
                  <a:txBody>
                    <a:bodyPr/>
                    <a:lstStyle/>
                    <a:p>
                      <a:pPr lvl="0" indent="0" marL="0" algn="l">
                        <a:buNone/>
                      </a:pPr>
                      <a:r>
                        <a:rPr/>
                        <a:t>TBD</a:t>
                      </a:r>
                    </a:p>
                  </a:txBody>
                  <a:tcPr/>
                </a:tc>
              </a:tr>
              <a:tr h="0">
                <a:tc>
                  <a:txBody>
                    <a:bodyPr/>
                    <a:lstStyle/>
                    <a:p>
                      <a:pPr lvl="0" indent="0" marL="0" algn="l">
                        <a:buNone/>
                      </a:pPr>
                      <a:r>
                        <a:rPr/>
                        <a:t>Week-13</a:t>
                      </a:r>
                    </a:p>
                  </a:txBody>
                </a:tc>
                <a:tc>
                  <a:txBody>
                    <a:bodyPr/>
                    <a:lstStyle/>
                    <a:p>
                      <a:pPr lvl="0" indent="0" marL="0" algn="l">
                        <a:buNone/>
                      </a:pPr>
                      <a:r>
                        <a:rPr/>
                        <a:t>13.12.2022 16.12.2022</a:t>
                      </a:r>
                    </a:p>
                  </a:txBody>
                </a:tc>
                <a:tc>
                  <a:txBody>
                    <a:bodyPr/>
                    <a:lstStyle/>
                    <a:p>
                      <a:pPr lvl="0" indent="0" marL="0" algn="l">
                        <a:buNone/>
                      </a:pPr>
                      <a:r>
                        <a:rPr/>
                        <a:t>Introduction to File Organization and Processing Sequential File Organization,Direct File Organization Hash Methods</a:t>
                      </a:r>
                    </a:p>
                  </a:txBody>
                </a:tc>
                <a:tc>
                  <a:txBody>
                    <a:bodyPr/>
                    <a:lstStyle/>
                    <a:p>
                      <a:pPr lvl="0" indent="0" marL="0" algn="l">
                        <a:buNone/>
                      </a:pPr>
                      <a:r>
                        <a:rPr/>
                        <a:t>TBD</a:t>
                      </a:r>
                    </a:p>
                  </a:txBody>
                </a:tc>
              </a:tr>
              <a:tr h="0">
                <a:tc>
                  <a:txBody>
                    <a:bodyPr/>
                    <a:lstStyle/>
                    <a:p>
                      <a:pPr lvl="0" indent="0" marL="0" algn="l">
                        <a:buNone/>
                      </a:pPr>
                      <a:r>
                        <a:rPr/>
                        <a:t>Week-14</a:t>
                      </a:r>
                    </a:p>
                  </a:txBody>
                </a:tc>
                <a:tc>
                  <a:txBody>
                    <a:bodyPr/>
                    <a:lstStyle/>
                    <a:p>
                      <a:pPr lvl="0" indent="0" marL="0" algn="l">
                        <a:buNone/>
                      </a:pPr>
                      <a:r>
                        <a:rPr/>
                        <a:t>20.12.2022 23.12.2022</a:t>
                      </a:r>
                    </a:p>
                  </a:txBody>
                </a:tc>
                <a:tc>
                  <a:txBody>
                    <a:bodyPr/>
                    <a:lstStyle/>
                    <a:p>
                      <a:pPr lvl="0" indent="0" marL="0" algn="l">
                        <a:buNone/>
                      </a:pPr>
                      <a:r>
                        <a:rPr/>
                        <a:t>Direct File Organization Indexes Binary and B Tree Structures for File.</a:t>
                      </a:r>
                    </a:p>
                  </a:txBody>
                </a:tc>
                <a:tc>
                  <a:txBody>
                    <a:bodyPr/>
                    <a:lstStyle/>
                    <a:p>
                      <a:pPr lvl="0" indent="0" marL="0" algn="l">
                        <a:buNone/>
                      </a:pPr>
                      <a:r>
                        <a:rPr/>
                        <a:t>TBD</a:t>
                      </a:r>
                    </a:p>
                  </a:txBody>
                </a:tc>
              </a:tr>
            </a:tbl>
          </a:graphicData>
        </a:graphic>
      </p:graphicFrame>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2057400"/>
                <a:gridCol w="2057400"/>
                <a:gridCol w="2057400"/>
                <a:gridCol w="2057400"/>
              </a:tblGrid>
              <a:tr h="0">
                <a:tc>
                  <a:txBody>
                    <a:bodyPr/>
                    <a:lstStyle/>
                    <a:p>
                      <a:pPr lvl="0" indent="0" marL="0" algn="l">
                        <a:buNone/>
                      </a:pPr>
                      <a:r>
                        <a:rPr/>
                        <a:t>Week-15</a:t>
                      </a:r>
                    </a:p>
                  </a:txBody>
                  <a:tcPr/>
                </a:tc>
                <a:tc>
                  <a:txBody>
                    <a:bodyPr/>
                    <a:lstStyle/>
                    <a:p>
                      <a:pPr lvl="0" indent="0" marL="0" algn="l">
                        <a:buNone/>
                      </a:pPr>
                      <a:r>
                        <a:rPr/>
                        <a:t>27.12.2022 30.12.2022</a:t>
                      </a:r>
                    </a:p>
                  </a:txBody>
                  <a:tcPr/>
                </a:tc>
                <a:tc>
                  <a:txBody>
                    <a:bodyPr/>
                    <a:lstStyle/>
                    <a:p>
                      <a:pPr lvl="0" indent="0" marL="0" algn="l">
                        <a:buNone/>
                      </a:pPr>
                      <a:r>
                        <a:rPr/>
                        <a:t>Hashing Techniques for Expandable Files,Tries Approximate String Matching Trie Hashing Seconday Key Retrieval (2) File Sorting</a:t>
                      </a:r>
                    </a:p>
                  </a:txBody>
                  <a:tcPr/>
                </a:tc>
                <a:tc>
                  <a:txBody>
                    <a:bodyPr/>
                    <a:lstStyle/>
                    <a:p>
                      <a:pPr lvl="0" indent="0" marL="0" algn="l">
                        <a:buNone/>
                      </a:pPr>
                      <a:r>
                        <a:rPr/>
                        <a:t>TBD</a:t>
                      </a:r>
                    </a:p>
                  </a:txBody>
                  <a:tcPr/>
                </a:tc>
              </a:tr>
              <a:tr h="0">
                <a:tc>
                  <a:txBody>
                    <a:bodyPr/>
                    <a:lstStyle/>
                    <a:p>
                      <a:pPr lvl="0" indent="0" marL="0" algn="l">
                        <a:buNone/>
                      </a:pPr>
                      <a:r>
                        <a:rPr/>
                        <a:t>Week-16</a:t>
                      </a:r>
                    </a:p>
                  </a:txBody>
                </a:tc>
                <a:tc>
                  <a:txBody>
                    <a:bodyPr/>
                    <a:lstStyle/>
                    <a:p>
                      <a:pPr lvl="0" indent="0" marL="0" algn="l">
                        <a:buNone/>
                      </a:pPr>
                      <a:r>
                        <a:rPr/>
                        <a:t>03.01.2023 06.01.2023</a:t>
                      </a:r>
                    </a:p>
                  </a:txBody>
                </a:tc>
                <a:tc>
                  <a:txBody>
                    <a:bodyPr/>
                    <a:lstStyle/>
                    <a:p>
                      <a:pPr lvl="0" indent="0" marL="0" algn="l">
                        <a:buNone/>
                      </a:pPr>
                      <a:r>
                        <a:rPr b="1"/>
                        <a:t>Final</a:t>
                      </a:r>
                    </a:p>
                  </a:txBody>
                </a:tc>
                <a:tc>
                  <a:txBody>
                    <a:bodyPr/>
                    <a:lstStyle/>
                    <a:p>
                      <a:pPr lvl="0" indent="0" marL="0" algn="l">
                        <a:buNone/>
                      </a:pPr>
                      <a:r>
                        <a:rPr/>
                        <a:t>TBD</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Ended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Classroom</a:t>
                      </a:r>
                    </a:p>
                  </a:txBody>
                  <a:tcPr/>
                </a:tc>
                <a:tc>
                  <a:txBody>
                    <a:bodyPr/>
                    <a:lstStyle/>
                    <a:p>
                      <a:pPr lvl="0" indent="0" marL="0">
                        <a:buNone/>
                      </a:pPr>
                      <a:r>
                        <a:rPr/>
                        <a:t>İBBF 402 Level-4</a:t>
                      </a:r>
                    </a:p>
                  </a:txBody>
                  <a:tcPr/>
                </a:tc>
              </a:tr>
              <a:tr h="0">
                <a:tc>
                  <a:txBody>
                    <a:bodyPr/>
                    <a:lstStyle/>
                    <a:p>
                      <a:pPr lvl="0" indent="0" marL="0">
                        <a:buNone/>
                      </a:pPr>
                      <a:r>
                        <a:rPr b="1"/>
                        <a:t>Office Hours</a:t>
                      </a:r>
                    </a:p>
                  </a:txBody>
                </a:tc>
                <a:tc>
                  <a:txBody>
                    <a:bodyPr/>
                    <a:lstStyle/>
                    <a:p>
                      <a:pPr lvl="0" indent="0" marL="0">
                        <a:buNone/>
                      </a:pPr>
                      <a:r>
                        <a:rPr/>
                        <a:t>Meetings will be scheduled over Google Meet with your university account and email and performed via demand emails. Please send emails with the subject starting with [CE205] tag for the fast response and write formal, clear, and short emails</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600200"/>
          <a:ext cx="8229600" cy="45212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Lecture and Communication Language</a:t>
                      </a:r>
                    </a:p>
                  </a:txBody>
                  <a:tcPr/>
                </a:tc>
                <a:tc>
                  <a:txBody>
                    <a:bodyPr/>
                    <a:lstStyle/>
                    <a:p>
                      <a:pPr lvl="0" indent="0" marL="0">
                        <a:buNone/>
                      </a:pPr>
                      <a:r>
                        <a:rPr/>
                        <a:t>English</a:t>
                      </a:r>
                    </a:p>
                  </a:txBody>
                  <a:tcPr/>
                </a:tc>
              </a:tr>
              <a:tr h="0">
                <a:tc>
                  <a:txBody>
                    <a:bodyPr/>
                    <a:lstStyle/>
                    <a:p>
                      <a:pPr lvl="0" indent="0" marL="0">
                        <a:buNone/>
                      </a:pPr>
                      <a:r>
                        <a:rPr b="1"/>
                        <a:t>Theory/Laboratory Course Hour Per Week</a:t>
                      </a:r>
                    </a:p>
                  </a:txBody>
                </a:tc>
                <a:tc>
                  <a:txBody>
                    <a:bodyPr/>
                    <a:lstStyle/>
                    <a:p>
                      <a:pPr lvl="0" indent="0" marL="0">
                        <a:buNone/>
                      </a:pPr>
                      <a:r>
                        <a:rPr/>
                        <a:t>3/2 Hours</a:t>
                      </a:r>
                    </a:p>
                  </a:txBody>
                </a:tc>
              </a:tr>
              <a:tr h="0">
                <a:tc>
                  <a:txBody>
                    <a:bodyPr/>
                    <a:lstStyle/>
                    <a:p>
                      <a:pPr lvl="0" indent="0" marL="0">
                        <a:buNone/>
                      </a:pPr>
                      <a:r>
                        <a:rPr b="1"/>
                        <a:t>Credit</a:t>
                      </a:r>
                    </a:p>
                  </a:txBody>
                </a:tc>
                <a:tc>
                  <a:txBody>
                    <a:bodyPr/>
                    <a:lstStyle/>
                    <a:p>
                      <a:pPr lvl="0" indent="0" marL="0">
                        <a:buNone/>
                      </a:pPr>
                      <a:r>
                        <a:rPr/>
                        <a:t>4</a:t>
                      </a:r>
                    </a:p>
                  </a:txBody>
                </a:tc>
              </a:tr>
              <a:tr h="0">
                <a:tc>
                  <a:txBody>
                    <a:bodyPr/>
                    <a:lstStyle/>
                    <a:p>
                      <a:pPr lvl="0" indent="0" marL="0">
                        <a:buNone/>
                      </a:pPr>
                      <a:r>
                        <a:rPr b="1"/>
                        <a:t>Prerequisite</a:t>
                      </a:r>
                    </a:p>
                  </a:txBody>
                </a:tc>
                <a:tc>
                  <a:txBody>
                    <a:bodyPr/>
                    <a:lstStyle/>
                    <a:p>
                      <a:pPr lvl="0" indent="0" marL="0">
                        <a:buNone/>
                      </a:pPr>
                      <a:r>
                        <a:rPr/>
                        <a:t>CE103- Algorithms and Programming I CE100- Algorithms and Programming II</a:t>
                      </a:r>
                    </a:p>
                  </a:txBody>
                </a:tc>
              </a:tr>
              <a:tr h="0">
                <a:tc>
                  <a:txBody>
                    <a:bodyPr/>
                    <a:lstStyle/>
                    <a:p>
                      <a:pPr lvl="0" indent="0" marL="0">
                        <a:buNone/>
                      </a:pPr>
                      <a:r>
                        <a:rPr b="1"/>
                        <a:t>Corequisite</a:t>
                      </a:r>
                    </a:p>
                  </a:txBody>
                </a:tc>
                <a:tc>
                  <a:txBody>
                    <a:bodyPr/>
                    <a:lstStyle/>
                    <a:p>
                      <a:pPr lvl="0" indent="0" marL="0">
                        <a:buNone/>
                      </a:pPr>
                      <a:r>
                        <a:rPr/>
                        <a:t>TBD</a:t>
                      </a:r>
                    </a:p>
                  </a:txBody>
                </a:tc>
              </a:tr>
              <a:tr h="0">
                <a:tc>
                  <a:txBody>
                    <a:bodyPr/>
                    <a:lstStyle/>
                    <a:p>
                      <a:pPr lvl="0" indent="0" marL="0">
                        <a:buNone/>
                      </a:pPr>
                      <a:r>
                        <a:rPr b="1"/>
                        <a:t>Requirement</a:t>
                      </a:r>
                    </a:p>
                  </a:txBody>
                </a:tc>
                <a:tc>
                  <a:txBody>
                    <a:bodyPr/>
                    <a:lstStyle/>
                    <a:p>
                      <a:pPr lvl="0" indent="0" marL="0">
                        <a:buNone/>
                      </a:pPr>
                      <a:r>
                        <a:rPr/>
                        <a:t>TBD</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*TBD: To Be Defined.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Course Description</a:t>
            </a:r>
          </a:p>
        </p:txBody>
      </p:sp>
      <p:sp>
        <p:nvSpPr>
          <p:cNvPr id="3" name="Content Placeholder 2"/>
          <p:cNvSpPr>
            <a:spLocks noGrp="1"/>
          </p:cNvSpPr>
          <p:nvPr>
            <p:ph idx="1"/>
          </p:nvPr>
        </p:nvSpPr>
        <p:spPr/>
        <p:txBody>
          <a:bodyPr/>
          <a:lstStyle/>
          <a:p>
            <a:pPr lvl="0" indent="0" marL="0">
              <a:buNone/>
            </a:pPr>
            <a:r>
              <a:rPr/>
              <a:t>This course covers the fundamentals of data structure and file organization. The course scope explains using digital data mapping in programming to use data in application run-time memory or long-term file storage. The course discusses various implementations of these data objects and programming styles, and run-time representations. The study also looks at sorting, searching, and graph algorithms. This course aims to provide digital data structures for real-world problems, as well as how data is shaped and mapped to memory or storage solutions. The class will be based on sharing expertise and guiding students to discover learning methods and practice for data structure topics. By making programming applications and projects in the courses, the learning process will be strengthened by practicing rather than theory.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CE205 Data Structures</dc:title>
  <dc:creator>Author: Asst. Prof. Dr. Uğur CORUH</dc:creator>
  <cp:keywords/>
  <dcterms:created xsi:type="dcterms:W3CDTF">2022-09-25T15:59:27Z</dcterms:created>
  <dcterms:modified xsi:type="dcterms:W3CDTF">2022-09-25T15:59:27Z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CE205 Syllabus</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CE205 Data Structures Syllabus</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Detailed Syllabus</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