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utorialspoint.com/cplusplus/cpp_data_types.htm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linear-non-linear-data-structures.html" TargetMode="External" /><Relationship Id="rId3" Type="http://schemas.openxmlformats.org/officeDocument/2006/relationships/hyperlink" Target="https://www.programiz.com/dsa/data-structure-types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files/CS50%20Modified.pdf" TargetMode="External" /><Relationship Id="rId3" Type="http://schemas.openxmlformats.org/officeDocument/2006/relationships/hyperlink" Target="https://cs50.harvard.edu/college/2021/fall/weeks/0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oruh/asn1c-wsl-sample" TargetMode="External" /><Relationship Id="rId3" Type="http://schemas.openxmlformats.org/officeDocument/2006/relationships/hyperlink" Target="http://lionet.info/asn1c/download.html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mvlab.org/tlvutils/?data=6F1A840E315041592E5359532E4444463031A5088801025F2D02656E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5gs.org/" TargetMode="External" /><Relationship Id="rId3" Type="http://schemas.openxmlformats.org/officeDocument/2006/relationships/hyperlink" Target="https://gitlab.eurecom.fr/oai/openairinterface5g/-/wikis/5g-nr-development-and-setup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api-generator.tech/" TargetMode="External" /><Relationship Id="rId3" Type="http://schemas.openxmlformats.org/officeDocument/2006/relationships/hyperlink" Target="https://github.com/jdegre/5GC_API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-intro.md_doc.pdf" TargetMode="External" /><Relationship Id="rId3" Type="http://schemas.openxmlformats.org/officeDocument/2006/relationships/hyperlink" Target="ce205-week-1-intro.md_slide.pdf" TargetMode="External" /><Relationship Id="rId4" Type="http://schemas.openxmlformats.org/officeDocument/2006/relationships/hyperlink" Target="ce205-week-1-intro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ata_in_use" TargetMode="External" /><Relationship Id="rId3" Type="http://schemas.openxmlformats.org/officeDocument/2006/relationships/hyperlink" Target="https://en.wikipedia.org/wiki/Data_in_transit" TargetMode="External" /><Relationship Id="rId4" Type="http://schemas.openxmlformats.org/officeDocument/2006/relationships/hyperlink" Target="https://en.wikipedia.org/wiki/Data_at_rest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performance-analysis.html" TargetMode="External" /><Relationship Id="rId3" Type="http://schemas.openxmlformats.org/officeDocument/2006/relationships/hyperlink" Target="http://www.btechsmartclass.com/data_structures/space-complexity.html" TargetMode="External" /><Relationship Id="rId4" Type="http://schemas.openxmlformats.org/officeDocument/2006/relationships/hyperlink" Target="http://www.btechsmartclass.com/data_structures/time-complexity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Data Structure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Variables</a:t>
            </a:r>
          </a:p>
          <a:p>
            <a:pPr lvl="0"/>
            <a:r>
              <a:rPr>
                <a:hlinkClick r:id="rId2"/>
              </a:rPr>
              <a:t>C++ Data Types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&amp; Non-Linear Data Structures</a:t>
            </a:r>
          </a:p>
          <a:p>
            <a:pPr lvl="0"/>
            <a:r>
              <a:rPr>
                <a:hlinkClick r:id="rId2"/>
              </a:rPr>
              <a:t>Data Structures Tutorials - Linear and Non-linear types</a:t>
            </a:r>
          </a:p>
          <a:p>
            <a:pPr lvl="0"/>
            <a:r>
              <a:rPr>
                <a:hlinkClick r:id="rId3"/>
              </a:rPr>
              <a:t>Data Structure and Types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Implementing Pointer and Objects</a:t>
            </a:r>
          </a:p>
          <a:p>
            <a:pPr lvl="0"/>
            <a:r>
              <a:rPr/>
              <a:t>Check </a:t>
            </a:r>
            <a:r>
              <a:rPr>
                <a:hlinkClick r:id="rId2"/>
              </a:rPr>
              <a:t>CS50 Pointer Notes</a:t>
            </a:r>
          </a:p>
          <a:p>
            <a:pPr lvl="0"/>
            <a:r>
              <a:rPr>
                <a:hlinkClick r:id="rId3"/>
              </a:rPr>
              <a:t>Week 0 - CS50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Industrial Data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ASN.1 / BER TLV / PER TLV</a:t>
            </a:r>
          </a:p>
          <a:p>
            <a:pPr lvl="1"/>
            <a:r>
              <a:rPr/>
              <a:t>http://lionet.info/asn1c/download.html</a:t>
            </a:r>
          </a:p>
          <a:p>
            <a:pPr lvl="1"/>
            <a:r>
              <a:rPr>
                <a:hlinkClick r:id="rId2"/>
              </a:rPr>
              <a:t>GitHub - ucoruh/asn1c-wsl-sample: ASN.1 C WSL and Windows Execution, Debugging and Code Generation Sample</a:t>
            </a:r>
          </a:p>
          <a:p>
            <a:pPr lvl="1"/>
            <a:r>
              <a:rPr>
                <a:hlinkClick r:id="rId3"/>
              </a:rPr>
              <a:t>Open Source ASN.1 Compiler: asn1c 0.9.28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Industrial Data Standards - Telco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Standard for ASN.1 Usage</a:t>
            </a:r>
          </a:p>
          <a:p>
            <a:pPr lvl="1"/>
            <a:r>
              <a:rPr/>
              <a:t>https://www.etsi.org/deliver/etsi_ts/125400_125499/125413/04.09.00_60/ts_125413v040900p.pdf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Industrial Data Standards -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Payment BER TLV Parser Sample</a:t>
            </a:r>
          </a:p>
          <a:p>
            <a:pPr lvl="1"/>
            <a:r>
              <a:rPr>
                <a:hlinkClick r:id="rId2"/>
              </a:rPr>
              <a:t>TLV Utilities</a:t>
            </a:r>
          </a:p>
          <a:p>
            <a:pPr lvl="1"/>
            <a:r>
              <a:rPr/>
              <a:t>https://paymentcardtools.com/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Industrial Data Standards - Telco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ASN.1 Standartları</a:t>
            </a:r>
          </a:p>
          <a:p>
            <a:pPr lvl="0"/>
            <a:r>
              <a:rPr/>
              <a:t>ETSI</a:t>
            </a:r>
          </a:p>
          <a:p>
            <a:pPr lvl="1"/>
            <a:r>
              <a:rPr/>
              <a:t>https://portal.etsi.org/Services/Centre-for-Testing-Interoperability/ETSI-Approach/Specification-Languages/ASN1</a:t>
            </a:r>
          </a:p>
          <a:p>
            <a:pPr lvl="0"/>
            <a:r>
              <a:rPr/>
              <a:t>ITU-T</a:t>
            </a:r>
          </a:p>
          <a:p>
            <a:pPr lvl="1"/>
            <a:r>
              <a:rPr/>
              <a:t>https://www.itu.int/ITU-T/recommendations/fl.aspx?lang=1</a:t>
            </a:r>
          </a:p>
          <a:p>
            <a:pPr lvl="0"/>
            <a:r>
              <a:rPr/>
              <a:t>ASN.1 Book</a:t>
            </a:r>
          </a:p>
          <a:p>
            <a:pPr lvl="1"/>
            <a:r>
              <a:rPr/>
              <a:t>https://www.oss.com/asn1/resources/books-whitepapers-pubs/dubuisson-asn1-book.PDF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Network Measurement Results Data</a:t>
            </a:r>
          </a:p>
          <a:p>
            <a:pPr lvl="0"/>
            <a:r>
              <a:rPr/>
              <a:t>NMR   </a:t>
            </a:r>
          </a:p>
          <a:p>
            <a:pPr lvl="1"/>
            <a:r>
              <a:rPr/>
              <a:t>https://www.etsi.org/deliver/etsi_ts/101500_101599/101503/08.27.00_60/ts_101503v082700p.pdf</a:t>
            </a:r>
          </a:p>
          <a:p>
            <a:pPr lvl="0"/>
            <a:r>
              <a:rPr/>
              <a:t>GSM API</a:t>
            </a:r>
          </a:p>
          <a:p>
            <a:pPr lvl="1"/>
            <a:r>
              <a:rPr/>
              <a:t>https://www.etsi.org/deliver/etsi_ts/101400_101499/101476/08.04.01_60/ts_101476v080401p.pdf</a:t>
            </a:r>
          </a:p>
          <a:p>
            <a:pPr lvl="0"/>
            <a:r>
              <a:rPr/>
              <a:t>UTRAN</a:t>
            </a:r>
          </a:p>
          <a:p>
            <a:pPr lvl="1"/>
            <a:r>
              <a:rPr/>
              <a:t>https://www.etsi.org/deliver/etsi_ts/125300_125399/125331/13.01.00_60/ts_125331v130100p.pdf</a:t>
            </a:r>
          </a:p>
          <a:p>
            <a:pPr lvl="0"/>
            <a:r>
              <a:rPr/>
              <a:t>E-UTRAN</a:t>
            </a:r>
          </a:p>
          <a:p>
            <a:pPr lvl="1"/>
            <a:r>
              <a:rPr/>
              <a:t>https://www.etsi.org/deliver/etsi_ts/136300_136399/136331/15.03.00_60/ts_136331v150300p.pdf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Source 5G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https://open5gs.org/</a:t>
            </a:r>
          </a:p>
          <a:p>
            <a:pPr lvl="0"/>
            <a:r>
              <a:rPr>
                <a:hlinkClick r:id="rId3"/>
              </a:rPr>
              <a:t>5g nr development and setup · Wiki · oai / openairinterface5G · GitLab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API Generator</a:t>
            </a:r>
          </a:p>
          <a:p>
            <a:pPr lvl="1"/>
            <a:r>
              <a:rPr>
                <a:hlinkClick r:id="rId2"/>
              </a:rPr>
              <a:t>https://openapi-generator.tech/</a:t>
            </a:r>
          </a:p>
          <a:p>
            <a:pPr lvl="0"/>
            <a:r>
              <a:rPr/>
              <a:t>Open API Yaml Configurations</a:t>
            </a:r>
          </a:p>
          <a:p>
            <a:pPr lvl="1"/>
            <a:r>
              <a:rPr>
                <a:hlinkClick r:id="rId3"/>
              </a:rPr>
              <a:t>GitHub - jdegre/5GC_APIs: RESTful APIs of main Network Functions in the 3GPP 5G Core Network</a:t>
            </a:r>
          </a:p>
          <a:p>
            <a:pPr lvl="0"/>
            <a:r>
              <a:rPr/>
              <a:t>Open API AUSF Yaml Configuration</a:t>
            </a:r>
          </a:p>
          <a:p>
            <a:pPr lvl="1"/>
            <a:r>
              <a:rPr/>
              <a:t>https://www.etsi.org/deliver/etsi_TS/129500_129599/129509/17.06.00_60/ts_129509v170600p.pdf</a:t>
            </a:r>
          </a:p>
          <a:p>
            <a:pPr lvl="1"/>
            <a:r>
              <a:rPr/>
              <a:t>https://www.etsi.org/deliver/etsi_TS/129500_129599/129509/17.06.00_60/ts_129509v170600p0.zip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 Plan and Communication, Course Plan and Communication, Introduction to Linear &amp; Non-Linear Data Structure and Performance Analysis, Implementing Pointer and Objects for Data and Variables Basic of ASN.1 / BER TLV / PER TLV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States</a:t>
            </a:r>
          </a:p>
          <a:p>
            <a:pPr lvl="0"/>
            <a:r>
              <a:rPr/>
              <a:t>Data Structure Metrics</a:t>
            </a:r>
          </a:p>
          <a:p>
            <a:pPr lvl="0"/>
            <a:r>
              <a:rPr/>
              <a:t>Data Mapping</a:t>
            </a:r>
          </a:p>
          <a:p>
            <a:pPr lvl="0"/>
            <a:r>
              <a:rPr/>
              <a:t>Data Structure Selection</a:t>
            </a:r>
          </a:p>
          <a:p>
            <a:pPr lvl="0"/>
            <a:r>
              <a:rPr/>
              <a:t>Data Structure References</a:t>
            </a:r>
          </a:p>
          <a:p>
            <a:pPr lvl="0"/>
            <a:r>
              <a:rPr/>
              <a:t>Industrial Data Standards (ASN.1,BER-TLV,etc.)</a:t>
            </a:r>
          </a:p>
          <a:p>
            <a:pPr lvl="0"/>
            <a:r>
              <a:rPr/>
              <a:t>Trends (Open API, 5G Systems etc.)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Data Structures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States</a:t>
            </a:r>
          </a:p>
        </p:txBody>
      </p:sp>
      <p:pic>
        <p:nvPicPr>
          <p:cNvPr descr="fig:  https://lh4.googleusercontent.com/3kPUGkXoRyDKUZ-XG3I94EHvhwd8sqr2GjrCTV69Qj6UdezTirzRYh3-bgthUThwdJcxFxXLMnMIK60_tJZgObLVpjNTDswjx3He9tBBqtjj6PVpnxv5roky86klIVqglHVVDvl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821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width:900px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Data-in-use</a:t>
            </a:r>
          </a:p>
          <a:p>
            <a:pPr lvl="0"/>
            <a:r>
              <a:rPr>
                <a:hlinkClick r:id="rId2"/>
              </a:rPr>
              <a:t>Data in use - Wikipedia</a:t>
            </a:r>
          </a:p>
          <a:p>
            <a:pPr lvl="0" indent="0" marL="0">
              <a:buNone/>
            </a:pPr>
            <a:r>
              <a:rPr/>
              <a:t>Data-in-transit</a:t>
            </a:r>
          </a:p>
          <a:p>
            <a:pPr lvl="0"/>
            <a:r>
              <a:rPr>
                <a:hlinkClick r:id="rId3"/>
              </a:rPr>
              <a:t>Data in transit - Wikipedia</a:t>
            </a:r>
          </a:p>
          <a:p>
            <a:pPr lvl="0" indent="0" marL="0">
              <a:buNone/>
            </a:pPr>
            <a:r>
              <a:rPr/>
              <a:t>Data-at-rest</a:t>
            </a:r>
          </a:p>
          <a:p>
            <a:pPr lvl="0"/>
            <a:r>
              <a:rPr>
                <a:hlinkClick r:id="rId4"/>
              </a:rPr>
              <a:t>Data at rest - Wikipedia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Analysis</a:t>
            </a:r>
          </a:p>
          <a:p>
            <a:pPr lvl="0"/>
            <a:r>
              <a:rPr>
                <a:hlinkClick r:id="rId2"/>
              </a:rPr>
              <a:t>Data Structures Tutorials - Performance Analysis with examples</a:t>
            </a:r>
          </a:p>
          <a:p>
            <a:pPr lvl="0" indent="0" marL="0">
              <a:buNone/>
            </a:pPr>
            <a:r>
              <a:rPr/>
              <a:t>Space Complexity</a:t>
            </a:r>
          </a:p>
          <a:p>
            <a:pPr lvl="0"/>
            <a:r>
              <a:rPr>
                <a:hlinkClick r:id="rId3"/>
              </a:rPr>
              <a:t>Data Structures Tutorials - Space Complexity with examples</a:t>
            </a:r>
          </a:p>
          <a:p>
            <a:pPr lvl="0" indent="0" marL="0">
              <a:buNone/>
            </a:pPr>
            <a:r>
              <a:rPr/>
              <a:t>Time Complexity</a:t>
            </a:r>
          </a:p>
          <a:p>
            <a:pPr lvl="0"/>
            <a:r>
              <a:rPr>
                <a:hlinkClick r:id="rId4"/>
              </a:rPr>
              <a:t>Data Structures Tutorials - Time Complexity with examples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</dc:title>
  <dc:creator>Author: Asst. Prof. Dr. Uğur CORUH</dc:creator>
  <cp:keywords/>
  <dcterms:created xsi:type="dcterms:W3CDTF">2022-09-25T15:55:55Z</dcterms:created>
  <dcterms:modified xsi:type="dcterms:W3CDTF">2022-09-25T15:55:55Z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Introduction to Data Structure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Introduction to Data Structure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