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sldIdLst>
    <p:sldId id="256" r:id="rId2"/>
    <p:sldId id="331" r:id="rId3"/>
    <p:sldId id="257" r:id="rId4"/>
    <p:sldId id="258" r:id="rId5"/>
    <p:sldId id="261" r:id="rId6"/>
    <p:sldId id="259" r:id="rId7"/>
    <p:sldId id="267" r:id="rId8"/>
    <p:sldId id="268" r:id="rId9"/>
    <p:sldId id="269" r:id="rId10"/>
    <p:sldId id="270" r:id="rId11"/>
    <p:sldId id="309" r:id="rId12"/>
    <p:sldId id="271" r:id="rId13"/>
    <p:sldId id="272" r:id="rId14"/>
    <p:sldId id="273" r:id="rId15"/>
    <p:sldId id="308" r:id="rId16"/>
    <p:sldId id="274" r:id="rId17"/>
    <p:sldId id="277" r:id="rId18"/>
    <p:sldId id="278" r:id="rId19"/>
    <p:sldId id="279" r:id="rId20"/>
    <p:sldId id="280" r:id="rId21"/>
    <p:sldId id="281" r:id="rId22"/>
    <p:sldId id="329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8" r:id="rId38"/>
    <p:sldId id="327" r:id="rId39"/>
    <p:sldId id="288" r:id="rId40"/>
    <p:sldId id="289" r:id="rId41"/>
    <p:sldId id="290" r:id="rId42"/>
    <p:sldId id="332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310" r:id="rId51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67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3E874-7093-44B2-96E4-149F6FF58954}" type="datetimeFigureOut">
              <a:rPr lang="tr-TR"/>
              <a:pPr>
                <a:defRPr/>
              </a:pPr>
              <a:t>9.03.2022</a:t>
            </a:fld>
            <a:endParaRPr lang="tr-T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D9AFE3-2068-461F-8216-10A572731D60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4934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43049-2C25-46C8-837D-5CFC1A57681B}" type="datetimeFigureOut">
              <a:rPr lang="tr-TR"/>
              <a:pPr>
                <a:defRPr/>
              </a:pPr>
              <a:t>9.03.2022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007B4-4377-4171-9A37-A5D04665E19D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6972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B7AD4-46FA-4DC5-B79A-97B14A160F1D}" type="datetimeFigureOut">
              <a:rPr lang="tr-TR"/>
              <a:pPr>
                <a:defRPr/>
              </a:pPr>
              <a:t>9.03.2022</a:t>
            </a:fld>
            <a:endParaRPr lang="tr-T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89593F-CB18-4730-BBD4-94A8A3379DAA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3059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331E-A020-4F3E-B167-3BF4F40DBFB6}" type="datetimeFigureOut">
              <a:rPr lang="tr-TR"/>
              <a:pPr>
                <a:defRPr/>
              </a:pPr>
              <a:t>9.03.2022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9AB8E-A33B-4BF9-8FE8-6945727B69AD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8203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7B2E2-B643-426E-AA72-2A544355F397}" type="datetimeFigureOut">
              <a:rPr lang="tr-TR"/>
              <a:pPr>
                <a:defRPr/>
              </a:pPr>
              <a:t>9.03.2022</a:t>
            </a:fld>
            <a:endParaRPr lang="tr-T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E73D62-9E7C-49EB-9658-DA9D8EF7A447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9047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657CC-DC4B-412F-B7B8-8633FA62CFF0}" type="datetimeFigureOut">
              <a:rPr lang="tr-TR"/>
              <a:pPr>
                <a:defRPr/>
              </a:pPr>
              <a:t>9.03.2022</a:t>
            </a:fld>
            <a:endParaRPr lang="tr-T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11807-907E-496A-8670-B09A0CA1D416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156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85D56-A227-4AEA-9010-413E3F0FF660}" type="datetimeFigureOut">
              <a:rPr lang="tr-TR"/>
              <a:pPr>
                <a:defRPr/>
              </a:pPr>
              <a:t>9.03.2022</a:t>
            </a:fld>
            <a:endParaRPr lang="tr-T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49A55-7793-4DDF-8776-959C71F7BF9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6847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751A9-44AB-42DF-8D45-BEDFE1FC667B}" type="datetimeFigureOut">
              <a:rPr lang="tr-TR"/>
              <a:pPr>
                <a:defRPr/>
              </a:pPr>
              <a:t>9.03.2022</a:t>
            </a:fld>
            <a:endParaRPr lang="tr-T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92F84-87D9-4A49-8F25-42C094F72FF9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77231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AE35C-8529-4BB3-8796-FBDA65BDDA5D}" type="datetimeFigureOut">
              <a:rPr lang="tr-TR"/>
              <a:pPr>
                <a:defRPr/>
              </a:pPr>
              <a:t>9.03.2022</a:t>
            </a:fld>
            <a:endParaRPr lang="tr-TR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4E7A1-8BC4-452A-9720-0C0AA26EC11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20487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B99B13C-FCCD-434E-8257-CAB9252095F2}" type="datetimeFigureOut">
              <a:rPr lang="tr-TR"/>
              <a:pPr>
                <a:defRPr/>
              </a:pPr>
              <a:t>9.03.2022</a:t>
            </a:fld>
            <a:endParaRPr lang="tr-T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8BFFB44-0599-4084-8571-1B377ECE4606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7897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/>
              <a:t>Resim eklemek için simgeyi tıklatın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9FC2E-F821-4451-9B52-1CF3099BBF99}" type="datetimeFigureOut">
              <a:rPr lang="tr-TR"/>
              <a:pPr>
                <a:defRPr/>
              </a:pPr>
              <a:t>9.03.2022</a:t>
            </a:fld>
            <a:endParaRPr lang="tr-T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AA120F-EA84-4430-B0B1-842E7EC91F87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5683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  <a:endParaRPr lang="en-US" altLang="tr-T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B04EE7-7651-49E1-8233-1F530E9EB0EB}" type="datetimeFigureOut">
              <a:rPr lang="tr-TR"/>
              <a:pPr>
                <a:defRPr/>
              </a:pPr>
              <a:t>9.03.2022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7EF32D-AA84-4B57-8AEE-85B22638181E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58" r:id="rId2"/>
    <p:sldLayoutId id="2147484064" r:id="rId3"/>
    <p:sldLayoutId id="2147484059" r:id="rId4"/>
    <p:sldLayoutId id="2147484060" r:id="rId5"/>
    <p:sldLayoutId id="2147484061" r:id="rId6"/>
    <p:sldLayoutId id="2147484065" r:id="rId7"/>
    <p:sldLayoutId id="2147484066" r:id="rId8"/>
    <p:sldLayoutId id="2147484067" r:id="rId9"/>
    <p:sldLayoutId id="2147484062" r:id="rId10"/>
    <p:sldLayoutId id="2147484068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Alt Başlık"/>
          <p:cNvSpPr>
            <a:spLocks noGrp="1"/>
          </p:cNvSpPr>
          <p:nvPr>
            <p:ph type="subTitle" idx="1"/>
          </p:nvPr>
        </p:nvSpPr>
        <p:spPr>
          <a:xfrm>
            <a:off x="827088" y="4437063"/>
            <a:ext cx="7854950" cy="106362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tr-TR" altLang="tr-TR" dirty="0" err="1">
                <a:solidFill>
                  <a:schemeClr val="tx1"/>
                </a:solidFill>
              </a:rPr>
              <a:t>Lecturer</a:t>
            </a:r>
            <a:r>
              <a:rPr lang="en-US" altLang="tr-TR" dirty="0">
                <a:solidFill>
                  <a:schemeClr val="tx1"/>
                </a:solidFill>
              </a:rPr>
              <a:t>: </a:t>
            </a:r>
            <a:r>
              <a:rPr lang="tr-TR" altLang="tr-TR" dirty="0">
                <a:solidFill>
                  <a:schemeClr val="tx1"/>
                </a:solidFill>
              </a:rPr>
              <a:t>yıldıran yılmaz</a:t>
            </a:r>
            <a:endParaRPr lang="en-US" altLang="tr-TR" dirty="0">
              <a:solidFill>
                <a:schemeClr val="tx1"/>
              </a:solidFill>
            </a:endParaRPr>
          </a:p>
          <a:p>
            <a:pPr eaLnBrk="1" fontAlgn="auto" hangingPunct="1">
              <a:defRPr/>
            </a:pPr>
            <a:r>
              <a:rPr lang="en-US" altLang="tr-TR" dirty="0">
                <a:solidFill>
                  <a:schemeClr val="tx1"/>
                </a:solidFill>
              </a:rPr>
              <a:t>email: </a:t>
            </a:r>
          </a:p>
        </p:txBody>
      </p:sp>
      <p:sp>
        <p:nvSpPr>
          <p:cNvPr id="8195" name="Metin kutusu 2"/>
          <p:cNvSpPr txBox="1">
            <a:spLocks noChangeArrowheads="1"/>
          </p:cNvSpPr>
          <p:nvPr/>
        </p:nvSpPr>
        <p:spPr bwMode="auto">
          <a:xfrm>
            <a:off x="1835150" y="4937125"/>
            <a:ext cx="3368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/>
              <a:t>yildiran.yilmaz@erdogan.edu.tr</a:t>
            </a:r>
            <a:endParaRPr lang="en-GB" altLang="tr-TR"/>
          </a:p>
        </p:txBody>
      </p:sp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684213" y="1341438"/>
            <a:ext cx="7543800" cy="14001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800" dirty="0"/>
              <a:t>CE208-Database Management </a:t>
            </a:r>
            <a:r>
              <a:rPr lang="tr-TR" sz="4800" dirty="0" err="1"/>
              <a:t>Systems</a:t>
            </a:r>
            <a:endParaRPr lang="en-GB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Relational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databases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1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It was developed in the early 1970s.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In this system, data is stored in tabular form.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Connections between tables are represented by mathematical relationships.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Almost all database programs today have this structure.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Relational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databases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435" name="3 İçerik Yer Tutucusu" descr="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1736725"/>
            <a:ext cx="4887912" cy="43894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Oriented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databases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59" name="2 İçerik Yer Tutucusu"/>
          <p:cNvSpPr>
            <a:spLocks noGrp="1"/>
          </p:cNvSpPr>
          <p:nvPr>
            <p:ph idx="1"/>
          </p:nvPr>
        </p:nvSpPr>
        <p:spPr>
          <a:xfrm>
            <a:off x="500063" y="1785938"/>
            <a:ext cx="8229600" cy="43894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Objects used in many word processor and spreadsheet programs today are also used in databases.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GB" altLang="tr-TR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Object-oriented database means a database created and used in an object-oriented language such as C++</a:t>
            </a:r>
            <a:r>
              <a:rPr lang="tr-TR" altLang="tr-TR" smtClean="0"/>
              <a:t>, C#, java, Visual Basic</a:t>
            </a:r>
            <a:r>
              <a:rPr lang="en-GB" altLang="tr-TR" smtClean="0"/>
              <a:t>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048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The traditional approach to holding, storing and accessing data uses the approach of grouping data into separate files.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GB" altLang="tr-TR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With the increase in data and the need to access and edit data at the same time, the traditional approach has been inadequate.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tr-TR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 of the Database Approach</a:t>
            </a:r>
            <a:endParaRPr lang="tr-TR" altLang="tr-TR" sz="4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Preventing duplication of common data;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Ensuring centralized control and consistency of data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Ensuring data sharing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Hiding physical structure and access method complexities from the user with multi-layered architectures,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Presenting only the data that is of interest to each user in easy, understandable structures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tr-TR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 of the Database Approach</a:t>
            </a:r>
            <a:endParaRPr lang="tr-TR" altLang="tr-TR" sz="4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3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Ease of application software development with the analysis, design and development tools provided.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Providing the necessary facilities for data integrity,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Ensuring the desired level of security and confidentiality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Solving operational problems such as backup, reboot, repair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Management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Oracle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IBM DB/2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Adaptive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Enterprise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Informix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>
                <a:solidFill>
                  <a:srgbClr val="FF0000"/>
                </a:solidFill>
              </a:rPr>
              <a:t>Microsoft Access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>
                <a:solidFill>
                  <a:srgbClr val="FF0000"/>
                </a:solidFill>
              </a:rPr>
              <a:t>Microsoft SQL Server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FoxPro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err="1">
                <a:solidFill>
                  <a:srgbClr val="FF0000"/>
                </a:solidFill>
              </a:rPr>
              <a:t>MySQL</a:t>
            </a:r>
            <a:r>
              <a:rPr lang="tr-TR" dirty="0">
                <a:solidFill>
                  <a:srgbClr val="FF0000"/>
                </a:solidFill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Progress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SQLite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Teradata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CSQL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OpenLink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Virtuoso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Teneke"/>
          <p:cNvSpPr/>
          <p:nvPr/>
        </p:nvSpPr>
        <p:spPr>
          <a:xfrm>
            <a:off x="3786188" y="2000250"/>
            <a:ext cx="1428750" cy="12144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Database</a:t>
            </a:r>
          </a:p>
        </p:txBody>
      </p:sp>
      <p:grpSp>
        <p:nvGrpSpPr>
          <p:cNvPr id="24580" name="6 Grup"/>
          <p:cNvGrpSpPr>
            <a:grpSpLocks/>
          </p:cNvGrpSpPr>
          <p:nvPr/>
        </p:nvGrpSpPr>
        <p:grpSpPr bwMode="auto">
          <a:xfrm>
            <a:off x="857250" y="3786188"/>
            <a:ext cx="1071563" cy="857250"/>
            <a:chOff x="785786" y="3500438"/>
            <a:chExt cx="1071570" cy="857256"/>
          </a:xfrm>
        </p:grpSpPr>
        <p:sp>
          <p:nvSpPr>
            <p:cNvPr id="5" name="4 Akış Çizelgesi: İşlem"/>
            <p:cNvSpPr/>
            <p:nvPr/>
          </p:nvSpPr>
          <p:spPr>
            <a:xfrm>
              <a:off x="785786" y="3500438"/>
              <a:ext cx="1071570" cy="21431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 err="1"/>
                <a:t>Table</a:t>
              </a:r>
              <a:endParaRPr lang="tr-TR" dirty="0"/>
            </a:p>
          </p:txBody>
        </p:sp>
        <p:sp>
          <p:nvSpPr>
            <p:cNvPr id="6" name="5 Akış Çizelgesi: İşlem"/>
            <p:cNvSpPr/>
            <p:nvPr/>
          </p:nvSpPr>
          <p:spPr>
            <a:xfrm>
              <a:off x="785786" y="3714751"/>
              <a:ext cx="1071570" cy="64294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/>
            </a:p>
          </p:txBody>
        </p:sp>
      </p:grpSp>
      <p:grpSp>
        <p:nvGrpSpPr>
          <p:cNvPr id="24581" name="7 Grup"/>
          <p:cNvGrpSpPr>
            <a:grpSpLocks/>
          </p:cNvGrpSpPr>
          <p:nvPr/>
        </p:nvGrpSpPr>
        <p:grpSpPr bwMode="auto">
          <a:xfrm>
            <a:off x="2428875" y="3786188"/>
            <a:ext cx="1071563" cy="857250"/>
            <a:chOff x="785786" y="3500438"/>
            <a:chExt cx="1071570" cy="857256"/>
          </a:xfrm>
        </p:grpSpPr>
        <p:sp>
          <p:nvSpPr>
            <p:cNvPr id="9" name="8 Akış Çizelgesi: İşlem"/>
            <p:cNvSpPr/>
            <p:nvPr/>
          </p:nvSpPr>
          <p:spPr>
            <a:xfrm>
              <a:off x="785786" y="3500438"/>
              <a:ext cx="1071570" cy="21431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 err="1"/>
                <a:t>Table</a:t>
              </a:r>
              <a:endParaRPr lang="tr-TR" dirty="0"/>
            </a:p>
          </p:txBody>
        </p:sp>
        <p:sp>
          <p:nvSpPr>
            <p:cNvPr id="10" name="9 Akış Çizelgesi: İşlem"/>
            <p:cNvSpPr/>
            <p:nvPr/>
          </p:nvSpPr>
          <p:spPr>
            <a:xfrm>
              <a:off x="785786" y="3714751"/>
              <a:ext cx="1071570" cy="64294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/>
            </a:p>
          </p:txBody>
        </p:sp>
      </p:grpSp>
      <p:grpSp>
        <p:nvGrpSpPr>
          <p:cNvPr id="24582" name="10 Grup"/>
          <p:cNvGrpSpPr>
            <a:grpSpLocks/>
          </p:cNvGrpSpPr>
          <p:nvPr/>
        </p:nvGrpSpPr>
        <p:grpSpPr bwMode="auto">
          <a:xfrm>
            <a:off x="3963988" y="3786188"/>
            <a:ext cx="1071562" cy="857250"/>
            <a:chOff x="785786" y="3500438"/>
            <a:chExt cx="1071570" cy="857256"/>
          </a:xfrm>
        </p:grpSpPr>
        <p:sp>
          <p:nvSpPr>
            <p:cNvPr id="12" name="11 Akış Çizelgesi: İşlem"/>
            <p:cNvSpPr/>
            <p:nvPr/>
          </p:nvSpPr>
          <p:spPr>
            <a:xfrm>
              <a:off x="785786" y="3500438"/>
              <a:ext cx="1071570" cy="21431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 err="1"/>
                <a:t>Table</a:t>
              </a:r>
              <a:endParaRPr lang="tr-TR" dirty="0"/>
            </a:p>
          </p:txBody>
        </p:sp>
        <p:sp>
          <p:nvSpPr>
            <p:cNvPr id="13" name="12 Akış Çizelgesi: İşlem"/>
            <p:cNvSpPr/>
            <p:nvPr/>
          </p:nvSpPr>
          <p:spPr>
            <a:xfrm>
              <a:off x="785786" y="3714751"/>
              <a:ext cx="1071570" cy="64294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/>
            </a:p>
          </p:txBody>
        </p:sp>
      </p:grpSp>
      <p:grpSp>
        <p:nvGrpSpPr>
          <p:cNvPr id="24583" name="13 Grup"/>
          <p:cNvGrpSpPr>
            <a:grpSpLocks/>
          </p:cNvGrpSpPr>
          <p:nvPr/>
        </p:nvGrpSpPr>
        <p:grpSpPr bwMode="auto">
          <a:xfrm>
            <a:off x="5572125" y="3786188"/>
            <a:ext cx="1071563" cy="857250"/>
            <a:chOff x="785786" y="3500438"/>
            <a:chExt cx="1071570" cy="857256"/>
          </a:xfrm>
        </p:grpSpPr>
        <p:sp>
          <p:nvSpPr>
            <p:cNvPr id="15" name="14 Akış Çizelgesi: İşlem"/>
            <p:cNvSpPr/>
            <p:nvPr/>
          </p:nvSpPr>
          <p:spPr>
            <a:xfrm>
              <a:off x="785786" y="3500438"/>
              <a:ext cx="1071570" cy="21431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 err="1"/>
                <a:t>Table</a:t>
              </a:r>
              <a:endParaRPr lang="tr-TR" dirty="0"/>
            </a:p>
          </p:txBody>
        </p:sp>
        <p:sp>
          <p:nvSpPr>
            <p:cNvPr id="16" name="15 Akış Çizelgesi: İşlem"/>
            <p:cNvSpPr/>
            <p:nvPr/>
          </p:nvSpPr>
          <p:spPr>
            <a:xfrm>
              <a:off x="785786" y="3714751"/>
              <a:ext cx="1071570" cy="64294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/>
            </a:p>
          </p:txBody>
        </p:sp>
      </p:grpSp>
      <p:grpSp>
        <p:nvGrpSpPr>
          <p:cNvPr id="24584" name="16 Grup"/>
          <p:cNvGrpSpPr>
            <a:grpSpLocks/>
          </p:cNvGrpSpPr>
          <p:nvPr/>
        </p:nvGrpSpPr>
        <p:grpSpPr bwMode="auto">
          <a:xfrm>
            <a:off x="7215188" y="3714750"/>
            <a:ext cx="1071562" cy="857250"/>
            <a:chOff x="785786" y="3500438"/>
            <a:chExt cx="1071570" cy="857256"/>
          </a:xfrm>
        </p:grpSpPr>
        <p:sp>
          <p:nvSpPr>
            <p:cNvPr id="18" name="17 Akış Çizelgesi: İşlem"/>
            <p:cNvSpPr/>
            <p:nvPr/>
          </p:nvSpPr>
          <p:spPr>
            <a:xfrm>
              <a:off x="785786" y="3500438"/>
              <a:ext cx="1071570" cy="21431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 err="1"/>
                <a:t>Table</a:t>
              </a:r>
              <a:endParaRPr lang="tr-TR" dirty="0"/>
            </a:p>
          </p:txBody>
        </p:sp>
        <p:sp>
          <p:nvSpPr>
            <p:cNvPr id="19" name="18 Akış Çizelgesi: İşlem"/>
            <p:cNvSpPr/>
            <p:nvPr/>
          </p:nvSpPr>
          <p:spPr>
            <a:xfrm>
              <a:off x="785786" y="3714753"/>
              <a:ext cx="1071570" cy="6429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/>
            </a:p>
          </p:txBody>
        </p:sp>
      </p:grpSp>
      <p:cxnSp>
        <p:nvCxnSpPr>
          <p:cNvPr id="21" name="20 Düz Bağlayıcı"/>
          <p:cNvCxnSpPr>
            <a:stCxn id="5" idx="0"/>
            <a:endCxn id="4" idx="3"/>
          </p:cNvCxnSpPr>
          <p:nvPr/>
        </p:nvCxnSpPr>
        <p:spPr>
          <a:xfrm rot="5400000" flipH="1" flipV="1">
            <a:off x="2660651" y="1946275"/>
            <a:ext cx="571500" cy="310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Düz Bağlayıcı"/>
          <p:cNvCxnSpPr>
            <a:stCxn id="4" idx="3"/>
            <a:endCxn id="18" idx="0"/>
          </p:cNvCxnSpPr>
          <p:nvPr/>
        </p:nvCxnSpPr>
        <p:spPr>
          <a:xfrm rot="16200000" flipH="1">
            <a:off x="5876132" y="1839119"/>
            <a:ext cx="500062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Düz Bağlayıcı"/>
          <p:cNvCxnSpPr>
            <a:stCxn id="4" idx="3"/>
            <a:endCxn id="9" idx="0"/>
          </p:cNvCxnSpPr>
          <p:nvPr/>
        </p:nvCxnSpPr>
        <p:spPr>
          <a:xfrm rot="5400000">
            <a:off x="3446463" y="2732088"/>
            <a:ext cx="571500" cy="153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Düz Bağlayıcı"/>
          <p:cNvCxnSpPr>
            <a:stCxn id="4" idx="3"/>
            <a:endCxn id="12" idx="0"/>
          </p:cNvCxnSpPr>
          <p:nvPr/>
        </p:nvCxnSpPr>
        <p:spPr>
          <a:xfrm flipH="1">
            <a:off x="4500563" y="3214688"/>
            <a:ext cx="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Bağlayıcı"/>
          <p:cNvCxnSpPr>
            <a:stCxn id="4" idx="3"/>
            <a:endCxn id="15" idx="0"/>
          </p:cNvCxnSpPr>
          <p:nvPr/>
        </p:nvCxnSpPr>
        <p:spPr>
          <a:xfrm rot="16200000" flipH="1">
            <a:off x="5018882" y="2696369"/>
            <a:ext cx="571500" cy="160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Düz Bağlayıcı"/>
          <p:cNvCxnSpPr>
            <a:stCxn id="13" idx="2"/>
          </p:cNvCxnSpPr>
          <p:nvPr/>
        </p:nvCxnSpPr>
        <p:spPr>
          <a:xfrm rot="16200000" flipH="1">
            <a:off x="4267201" y="4875212"/>
            <a:ext cx="500062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36 Tablo"/>
          <p:cNvGraphicFramePr>
            <a:graphicFrameLocks noGrp="1"/>
          </p:cNvGraphicFramePr>
          <p:nvPr/>
        </p:nvGraphicFramePr>
        <p:xfrm>
          <a:off x="2928938" y="5072063"/>
          <a:ext cx="364331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8592"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tr-TR" sz="1400" dirty="0" err="1"/>
                        <a:t>Field</a:t>
                      </a:r>
                      <a:r>
                        <a:rPr lang="tr-TR" sz="1400" baseline="0" dirty="0"/>
                        <a:t> 1</a:t>
                      </a:r>
                      <a:endParaRPr lang="tr-T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err="1"/>
                        <a:t>Field</a:t>
                      </a:r>
                      <a:r>
                        <a:rPr lang="tr-TR" sz="1400" baseline="0" dirty="0"/>
                        <a:t> 2</a:t>
                      </a:r>
                      <a:endParaRPr lang="tr-T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err="1"/>
                        <a:t>Field</a:t>
                      </a:r>
                      <a:r>
                        <a:rPr lang="tr-TR" sz="1400" dirty="0"/>
                        <a:t> 3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err="1"/>
                        <a:t>Field</a:t>
                      </a:r>
                      <a:r>
                        <a:rPr lang="tr-TR" sz="1400" dirty="0"/>
                        <a:t> 4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2">
                <a:tc>
                  <a:txBody>
                    <a:bodyPr/>
                    <a:lstStyle/>
                    <a:p>
                      <a:r>
                        <a:rPr lang="tr-TR" sz="1400" dirty="0"/>
                        <a:t>1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92">
                <a:tc>
                  <a:txBody>
                    <a:bodyPr/>
                    <a:lstStyle/>
                    <a:p>
                      <a:r>
                        <a:rPr lang="tr-TR" sz="1400" dirty="0"/>
                        <a:t>2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92">
                <a:tc>
                  <a:txBody>
                    <a:bodyPr/>
                    <a:lstStyle/>
                    <a:p>
                      <a:r>
                        <a:rPr lang="tr-TR" sz="1400" dirty="0"/>
                        <a:t>3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A database consists of data stored in tables.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Tables are a group of data that is formed by arranging data in rows and columns.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For example, 2 tables are created to store the course content and student information in the database: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Student information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contents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2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Each piece of information in the table is called a </a:t>
            </a:r>
            <a:r>
              <a:rPr lang="en-GB" altLang="tr-TR" smtClean="0">
                <a:solidFill>
                  <a:schemeClr val="accent2"/>
                </a:solidFill>
              </a:rPr>
              <a:t>record</a:t>
            </a:r>
            <a:r>
              <a:rPr lang="en-GB" altLang="tr-TR" smtClean="0"/>
              <a:t>, and the columns are called </a:t>
            </a:r>
            <a:r>
              <a:rPr lang="en-GB" altLang="tr-TR" smtClean="0">
                <a:solidFill>
                  <a:schemeClr val="accent2"/>
                </a:solidFill>
              </a:rPr>
              <a:t>a field</a:t>
            </a:r>
            <a:r>
              <a:rPr lang="en-GB" altLang="tr-TR" smtClean="0"/>
              <a:t>.</a:t>
            </a:r>
            <a:endParaRPr lang="tr-TR" altLang="tr-TR" smtClean="0"/>
          </a:p>
          <a:p>
            <a:pPr eaLnBrk="1" hangingPunct="1"/>
            <a:endParaRPr lang="tr-TR" altLang="tr-TR" smtClean="0"/>
          </a:p>
          <a:p>
            <a:pPr eaLnBrk="1" hangingPunct="1"/>
            <a:r>
              <a:rPr lang="en-GB" altLang="tr-TR" smtClean="0"/>
              <a:t>For example, in the student information table</a:t>
            </a:r>
            <a:r>
              <a:rPr lang="tr-TR" altLang="tr-TR" smtClean="0"/>
              <a:t>, following information is included.</a:t>
            </a:r>
            <a:endParaRPr lang="en-GB" altLang="tr-TR" smtClean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Student number,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Name and surname,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date of birth,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Place of birth,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E mail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687388" y="830263"/>
            <a:ext cx="7772400" cy="558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CE208-Database Management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714375" y="2492375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tr-TR" sz="2800" b="1" smtClean="0">
                <a:cs typeface="Times New Roman" panose="02020603050405020304" pitchFamily="18" charset="0"/>
              </a:rPr>
              <a:t>Instructor:</a:t>
            </a:r>
            <a:r>
              <a:rPr lang="en-US" altLang="tr-TR" sz="2800" smtClean="0">
                <a:cs typeface="Times New Roman" panose="02020603050405020304" pitchFamily="18" charset="0"/>
              </a:rPr>
              <a:t> </a:t>
            </a:r>
            <a:r>
              <a:rPr lang="tr-TR" altLang="tr-TR" sz="2800" smtClean="0">
                <a:cs typeface="Times New Roman" panose="02020603050405020304" pitchFamily="18" charset="0"/>
              </a:rPr>
              <a:t>Yıldıran Yılmaz</a:t>
            </a:r>
            <a:endParaRPr lang="en-US" altLang="tr-TR" sz="280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tr-TR" sz="2800" b="1" smtClean="0">
                <a:cs typeface="Times New Roman" panose="02020603050405020304" pitchFamily="18" charset="0"/>
              </a:rPr>
              <a:t>Email</a:t>
            </a:r>
            <a:r>
              <a:rPr lang="en-US" altLang="tr-TR" sz="2800" smtClean="0">
                <a:cs typeface="Times New Roman" panose="02020603050405020304" pitchFamily="18" charset="0"/>
              </a:rPr>
              <a:t>: </a:t>
            </a:r>
            <a:r>
              <a:rPr lang="tr-TR" altLang="tr-TR" sz="2800" smtClean="0">
                <a:cs typeface="Times New Roman" panose="02020603050405020304" pitchFamily="18" charset="0"/>
              </a:rPr>
              <a:t>yildiran.yilmaz@erdogan.edu.tr</a:t>
            </a:r>
            <a:endParaRPr lang="en-US" altLang="tr-TR" sz="280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tr-TR" sz="2800" b="1" smtClean="0">
                <a:cs typeface="Times New Roman" panose="02020603050405020304" pitchFamily="18" charset="0"/>
              </a:rPr>
              <a:t>Office Hours:</a:t>
            </a:r>
            <a:r>
              <a:rPr lang="en-US" altLang="tr-TR" sz="2800" smtClean="0">
                <a:cs typeface="Times New Roman" panose="02020603050405020304" pitchFamily="18" charset="0"/>
              </a:rPr>
              <a:t> Thursday</a:t>
            </a:r>
          </a:p>
          <a:p>
            <a:pPr eaLnBrk="1" hangingPunct="1"/>
            <a:r>
              <a:rPr lang="en-US" altLang="tr-TR" sz="2800" b="1" smtClean="0"/>
              <a:t>Teaching Assistant: </a:t>
            </a:r>
            <a:br>
              <a:rPr lang="en-US" altLang="tr-TR" sz="2800" b="1" smtClean="0"/>
            </a:br>
            <a:endParaRPr lang="en-US" altLang="tr-TR" sz="2800" smtClean="0">
              <a:cs typeface="Times New Roman" panose="02020603050405020304" pitchFamily="18" charset="0"/>
            </a:endParaRPr>
          </a:p>
        </p:txBody>
      </p:sp>
      <p:sp>
        <p:nvSpPr>
          <p:cNvPr id="922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D7C782-E792-491A-AE57-411E5F1C23A5}" type="slidenum">
              <a:rPr lang="en-US" altLang="tr-TR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2</a:t>
            </a:fld>
            <a:endParaRPr lang="en-US" altLang="tr-TR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651" name="2 İçerik Yer Tutucusu"/>
          <p:cNvSpPr>
            <a:spLocks noGrp="1"/>
          </p:cNvSpPr>
          <p:nvPr>
            <p:ph idx="1"/>
          </p:nvPr>
        </p:nvSpPr>
        <p:spPr>
          <a:xfrm>
            <a:off x="428625" y="1928813"/>
            <a:ext cx="8229600" cy="4389437"/>
          </a:xfrm>
        </p:spPr>
        <p:txBody>
          <a:bodyPr/>
          <a:lstStyle/>
          <a:p>
            <a:pPr lvl="1" eaLnBrk="1" hangingPunct="1"/>
            <a:endParaRPr lang="tr-TR" altLang="tr-TR" smtClean="0"/>
          </a:p>
          <a:p>
            <a:pPr lvl="1" eaLnBrk="1" hangingPunct="1"/>
            <a:endParaRPr lang="tr-TR" altLang="tr-TR" smtClean="0"/>
          </a:p>
          <a:p>
            <a:pPr lvl="1" eaLnBrk="1" hangingPunct="1"/>
            <a:endParaRPr lang="tr-TR" altLang="tr-TR" smtClean="0"/>
          </a:p>
          <a:p>
            <a:pPr lvl="1" eaLnBrk="1" hangingPunct="1"/>
            <a:endParaRPr lang="tr-TR" altLang="tr-TR" smtClean="0"/>
          </a:p>
        </p:txBody>
      </p:sp>
      <p:sp>
        <p:nvSpPr>
          <p:cNvPr id="10" name="9 Şeritli Sağ Ok"/>
          <p:cNvSpPr/>
          <p:nvPr/>
        </p:nvSpPr>
        <p:spPr>
          <a:xfrm>
            <a:off x="4929188" y="3357563"/>
            <a:ext cx="714375" cy="3571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sp>
        <p:nvSpPr>
          <p:cNvPr id="27653" name="10 Metin kutusu"/>
          <p:cNvSpPr txBox="1">
            <a:spLocks noChangeArrowheads="1"/>
          </p:cNvSpPr>
          <p:nvPr/>
        </p:nvSpPr>
        <p:spPr bwMode="auto">
          <a:xfrm>
            <a:off x="5857875" y="3214688"/>
            <a:ext cx="909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800">
                <a:solidFill>
                  <a:schemeClr val="accent1"/>
                </a:solidFill>
                <a:latin typeface="Constantia" panose="02030602050306030303" pitchFamily="18" charset="0"/>
              </a:rPr>
              <a:t>Alan</a:t>
            </a:r>
          </a:p>
        </p:txBody>
      </p:sp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500063" y="2357438"/>
          <a:ext cx="7715250" cy="259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7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tr-TR" sz="1800" dirty="0" err="1"/>
                        <a:t>Ogr</a:t>
                      </a:r>
                      <a:r>
                        <a:rPr lang="tr-TR" sz="1800" dirty="0"/>
                        <a:t>_no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Ad_</a:t>
                      </a:r>
                      <a:r>
                        <a:rPr lang="tr-TR" sz="1800" dirty="0" err="1"/>
                        <a:t>soyad</a:t>
                      </a:r>
                      <a:endParaRPr lang="tr-TR" sz="1800" dirty="0"/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d_tarih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d_yeri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e-mail </a:t>
                      </a:r>
                    </a:p>
                  </a:txBody>
                  <a:tcPr marL="91439" marR="91439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tr-TR" sz="1800" dirty="0"/>
                        <a:t>1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Ayşe </a:t>
                      </a:r>
                      <a:r>
                        <a:rPr lang="tr-TR" sz="1800" dirty="0" err="1"/>
                        <a:t>Öztürk</a:t>
                      </a:r>
                      <a:endParaRPr lang="tr-TR" sz="1800" dirty="0"/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01.11.1979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Konya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 err="1"/>
                        <a:t>ayse</a:t>
                      </a:r>
                      <a:r>
                        <a:rPr lang="tr-TR" sz="1800" dirty="0"/>
                        <a:t>@gazi.edu.tr</a:t>
                      </a:r>
                    </a:p>
                  </a:txBody>
                  <a:tcPr marL="91439" marR="91439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tr-TR" sz="1800" dirty="0"/>
                        <a:t>2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Sema Özdemir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24.05.1975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Ankara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sema@gazi.edu.tr</a:t>
                      </a:r>
                    </a:p>
                  </a:txBody>
                  <a:tcPr marL="91439" marR="91439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tr-TR" sz="1800" dirty="0"/>
                        <a:t>3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Serdar  </a:t>
                      </a:r>
                      <a:r>
                        <a:rPr lang="tr-TR" sz="1800" dirty="0" err="1"/>
                        <a:t>Gülpınar</a:t>
                      </a:r>
                      <a:endParaRPr lang="tr-TR" sz="1800" dirty="0"/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06.06.1983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Adana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serdar@gazi.edu.tr</a:t>
                      </a:r>
                    </a:p>
                  </a:txBody>
                  <a:tcPr marL="91439" marR="91439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tr-TR" sz="1800" dirty="0"/>
                        <a:t>4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Mehmet Efe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11.02.1978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Niğde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 err="1"/>
                        <a:t>mehmet</a:t>
                      </a:r>
                      <a:r>
                        <a:rPr lang="tr-TR" sz="1800" dirty="0"/>
                        <a:t>@gazi.edu.tr</a:t>
                      </a:r>
                    </a:p>
                  </a:txBody>
                  <a:tcPr marL="91439" marR="91439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tr-TR" sz="1800" dirty="0"/>
                        <a:t>5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Zerrin Polat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22.08.1980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Antalya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zerrin@gazi.edu.tr</a:t>
                      </a:r>
                    </a:p>
                  </a:txBody>
                  <a:tcPr marL="91439" marR="91439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tr-TR" sz="1800" dirty="0"/>
                        <a:t>6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Ulviye  </a:t>
                      </a:r>
                      <a:r>
                        <a:rPr lang="tr-TR" sz="1800" dirty="0" err="1"/>
                        <a:t>Kubalı</a:t>
                      </a:r>
                      <a:endParaRPr lang="tr-TR" sz="1800" dirty="0"/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12.12.1984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İstanbul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ulviye@gazi.edu.tr</a:t>
                      </a:r>
                    </a:p>
                  </a:txBody>
                  <a:tcPr marL="91439" marR="91439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11 Akış Çizelgesi: İşlem"/>
          <p:cNvSpPr/>
          <p:nvPr/>
        </p:nvSpPr>
        <p:spPr>
          <a:xfrm>
            <a:off x="428625" y="2286000"/>
            <a:ext cx="1071563" cy="5715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sp>
        <p:nvSpPr>
          <p:cNvPr id="13" name="12 Akış Çizelgesi: İşlem"/>
          <p:cNvSpPr/>
          <p:nvPr/>
        </p:nvSpPr>
        <p:spPr>
          <a:xfrm>
            <a:off x="1571625" y="2286000"/>
            <a:ext cx="1857375" cy="5715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sp>
        <p:nvSpPr>
          <p:cNvPr id="14" name="13 Akış Çizelgesi: İşlem"/>
          <p:cNvSpPr/>
          <p:nvPr/>
        </p:nvSpPr>
        <p:spPr>
          <a:xfrm>
            <a:off x="3500438" y="2286000"/>
            <a:ext cx="1071562" cy="5715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sp>
        <p:nvSpPr>
          <p:cNvPr id="15" name="14 Akış Çizelgesi: İşlem"/>
          <p:cNvSpPr/>
          <p:nvPr/>
        </p:nvSpPr>
        <p:spPr>
          <a:xfrm>
            <a:off x="4714875" y="2286000"/>
            <a:ext cx="1071563" cy="5715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sp>
        <p:nvSpPr>
          <p:cNvPr id="16" name="15 Akış Çizelgesi: İşlem"/>
          <p:cNvSpPr/>
          <p:nvPr/>
        </p:nvSpPr>
        <p:spPr>
          <a:xfrm>
            <a:off x="5929313" y="2286000"/>
            <a:ext cx="1071562" cy="5715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sp>
        <p:nvSpPr>
          <p:cNvPr id="27709" name="18 Metin kutusu"/>
          <p:cNvSpPr txBox="1">
            <a:spLocks noChangeArrowheads="1"/>
          </p:cNvSpPr>
          <p:nvPr/>
        </p:nvSpPr>
        <p:spPr bwMode="auto">
          <a:xfrm>
            <a:off x="3500438" y="1500188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800">
                <a:solidFill>
                  <a:srgbClr val="FF0000"/>
                </a:solidFill>
                <a:latin typeface="Constantia" panose="02030602050306030303" pitchFamily="18" charset="0"/>
              </a:rPr>
              <a:t>Field</a:t>
            </a:r>
          </a:p>
        </p:txBody>
      </p:sp>
      <p:sp>
        <p:nvSpPr>
          <p:cNvPr id="20" name="19 Akış Çizelgesi: İşlem"/>
          <p:cNvSpPr/>
          <p:nvPr/>
        </p:nvSpPr>
        <p:spPr>
          <a:xfrm>
            <a:off x="428625" y="4572000"/>
            <a:ext cx="7929563" cy="428625"/>
          </a:xfrm>
          <a:prstGeom prst="flowChartProcess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sp>
        <p:nvSpPr>
          <p:cNvPr id="21" name="20 Metin kutusu"/>
          <p:cNvSpPr txBox="1"/>
          <p:nvPr/>
        </p:nvSpPr>
        <p:spPr>
          <a:xfrm>
            <a:off x="3643313" y="5072063"/>
            <a:ext cx="12001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8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Record</a:t>
            </a:r>
            <a:endParaRPr lang="tr-TR" sz="28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Types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In order to have information about the structure of the records kept in the database, some properties of the fields must be defined beforehand.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GB" altLang="tr-TR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For example, the personnel registration number must be made up of integers, names and surnames</a:t>
            </a:r>
            <a:r>
              <a:rPr lang="tr-TR" altLang="tr-TR" smtClean="0"/>
              <a:t> must be words</a:t>
            </a:r>
            <a:r>
              <a:rPr lang="en-GB" altLang="tr-TR" smtClean="0"/>
              <a:t>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tr-TR" b="1" smtClean="0"/>
              <a:t>Numeric</a:t>
            </a:r>
          </a:p>
          <a:p>
            <a:pPr eaLnBrk="1" hangingPunct="1"/>
            <a:r>
              <a:rPr lang="en-GB" altLang="tr-TR" b="1" smtClean="0"/>
              <a:t>Date and Time</a:t>
            </a:r>
          </a:p>
          <a:p>
            <a:pPr eaLnBrk="1" hangingPunct="1"/>
            <a:r>
              <a:rPr lang="en-GB" altLang="tr-TR" b="1" smtClean="0"/>
              <a:t>Textual (String)</a:t>
            </a:r>
          </a:p>
          <a:p>
            <a:pPr eaLnBrk="1" hangingPunct="1"/>
            <a:r>
              <a:rPr lang="en-GB" altLang="tr-TR" b="1" smtClean="0"/>
              <a:t>Spatial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b="1" smtClean="0"/>
              <a:t>TINYINT</a:t>
            </a:r>
            <a:r>
              <a:rPr lang="tr-TR" altLang="tr-TR" smtClean="0"/>
              <a:t>:</a:t>
            </a:r>
          </a:p>
          <a:p>
            <a:pPr lvl="1" eaLnBrk="1" hangingPunct="1"/>
            <a:r>
              <a:rPr lang="en-GB" altLang="tr-TR" smtClean="0"/>
              <a:t>For very small integer values</a:t>
            </a:r>
          </a:p>
          <a:p>
            <a:pPr lvl="1" eaLnBrk="1" hangingPunct="1"/>
            <a:r>
              <a:rPr lang="en-GB" altLang="tr-TR" smtClean="0"/>
              <a:t>When Signed is defined, the values are between -128 and 127.</a:t>
            </a:r>
          </a:p>
          <a:p>
            <a:pPr lvl="1" eaLnBrk="1" hangingPunct="1"/>
            <a:r>
              <a:rPr lang="en-GB" altLang="tr-TR" smtClean="0"/>
              <a:t>Unsigned defined range is between 0 and 255.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b="1" smtClean="0"/>
              <a:t>SMALLINT</a:t>
            </a:r>
            <a:r>
              <a:rPr lang="tr-TR" altLang="tr-TR" smtClean="0"/>
              <a:t>:</a:t>
            </a:r>
          </a:p>
          <a:p>
            <a:pPr lvl="1" eaLnBrk="1" hangingPunct="1"/>
            <a:r>
              <a:rPr lang="en-GB" altLang="tr-TR" smtClean="0"/>
              <a:t>For small integer values</a:t>
            </a:r>
          </a:p>
          <a:p>
            <a:pPr lvl="1" eaLnBrk="1" hangingPunct="1"/>
            <a:r>
              <a:rPr lang="en-GB" altLang="tr-TR" smtClean="0"/>
              <a:t>When Signed is defined, the values are between -32768 and 32767.</a:t>
            </a:r>
          </a:p>
          <a:p>
            <a:pPr lvl="1" eaLnBrk="1" hangingPunct="1"/>
            <a:r>
              <a:rPr lang="en-GB" altLang="tr-TR" smtClean="0"/>
              <a:t>Unsigned defined range is 0 to 65535.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277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b="1" smtClean="0"/>
              <a:t>MEDIUMINT</a:t>
            </a:r>
            <a:r>
              <a:rPr lang="tr-TR" altLang="tr-TR" smtClean="0"/>
              <a:t>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For medium-sized integer values.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When Signed is defined, the values are between -8388608 and 8388607.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Unsigned defined range is between 0 and 16777215.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3795" name="2 İçerik Yer Tutucusu"/>
          <p:cNvSpPr>
            <a:spLocks noGrp="1"/>
          </p:cNvSpPr>
          <p:nvPr>
            <p:ph idx="1"/>
          </p:nvPr>
        </p:nvSpPr>
        <p:spPr>
          <a:xfrm>
            <a:off x="822325" y="1846263"/>
            <a:ext cx="8213725" cy="4022725"/>
          </a:xfrm>
        </p:spPr>
        <p:txBody>
          <a:bodyPr/>
          <a:lstStyle/>
          <a:p>
            <a:pPr eaLnBrk="1" hangingPunct="1"/>
            <a:r>
              <a:rPr lang="tr-TR" altLang="tr-TR" b="1" smtClean="0"/>
              <a:t>INT(n):</a:t>
            </a:r>
            <a:r>
              <a:rPr lang="tr-TR" altLang="tr-TR" smtClean="0"/>
              <a:t>Interger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For normal-sized integer values.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When Signed is defined, the values are between -2147483648 and 2147483647.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Unsigned defined range is between 0 and 4294967295.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b="1" smtClean="0"/>
              <a:t>BIGINT</a:t>
            </a:r>
            <a:r>
              <a:rPr lang="tr-TR" altLang="tr-TR" smtClean="0"/>
              <a:t>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For large integer values.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Can take integer value -9223372036854775808 to 9223372036854775807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b="1" smtClean="0"/>
              <a:t>FLOAT</a:t>
            </a:r>
            <a:r>
              <a:rPr lang="tr-TR" altLang="tr-TR" smtClean="0"/>
              <a:t>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Keeps numbers with their fractions.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Max. character width is taken as a parameter.</a:t>
            </a:r>
            <a:r>
              <a:rPr lang="tr-TR" altLang="tr-TR" smtClean="0"/>
              <a:t> </a:t>
            </a:r>
            <a:r>
              <a:rPr lang="en-GB" altLang="tr-TR" smtClean="0"/>
              <a:t>(up to 23 digits)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b="1" smtClean="0"/>
              <a:t>DOUBLE</a:t>
            </a:r>
            <a:r>
              <a:rPr lang="tr-TR" altLang="tr-TR" smtClean="0"/>
              <a:t>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Keeps numbers with their fractions.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Max. character width is taken as a parameter.</a:t>
            </a:r>
            <a:r>
              <a:rPr lang="tr-TR" altLang="tr-TR" smtClean="0"/>
              <a:t> </a:t>
            </a:r>
            <a:r>
              <a:rPr lang="en-GB" altLang="tr-TR" smtClean="0"/>
              <a:t>(24 to 53 digits)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Database?</a:t>
            </a:r>
          </a:p>
        </p:txBody>
      </p:sp>
      <p:sp>
        <p:nvSpPr>
          <p:cNvPr id="1024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en-GB" altLang="tr-TR" smtClean="0"/>
              <a:t>It is an information repository where data that is related to each other is kept.</a:t>
            </a:r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endParaRPr lang="en-GB" altLang="tr-TR" smtClean="0"/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en-GB" altLang="tr-TR" smtClean="0"/>
              <a:t>The collection of data arranged in accordance with the purpose of use</a:t>
            </a:r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endParaRPr lang="en-GB" altLang="tr-TR" smtClean="0"/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en-GB" altLang="tr-TR" smtClean="0"/>
              <a:t>They are information stores with their logical and physical definitions.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b="1" smtClean="0"/>
              <a:t>DECIMAL</a:t>
            </a:r>
            <a:r>
              <a:rPr lang="tr-TR" altLang="tr-TR" smtClean="0"/>
              <a:t>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Keeps numbers with their fractions.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tr-TR" smtClean="0"/>
              <a:t>The </a:t>
            </a:r>
            <a:r>
              <a:rPr lang="tr-TR" altLang="tr-TR" smtClean="0"/>
              <a:t>integer</a:t>
            </a:r>
            <a:r>
              <a:rPr lang="en-GB" altLang="tr-TR" smtClean="0"/>
              <a:t> part can have a maximum 64</a:t>
            </a:r>
            <a:r>
              <a:rPr lang="tr-TR" altLang="tr-TR" smtClean="0"/>
              <a:t> digits</a:t>
            </a:r>
            <a:r>
              <a:rPr lang="en-GB" altLang="tr-TR" smtClean="0"/>
              <a:t>, and the fractional part a maximum </a:t>
            </a:r>
            <a:r>
              <a:rPr lang="tr-TR" altLang="tr-TR" smtClean="0"/>
              <a:t>30 digits</a:t>
            </a:r>
            <a:r>
              <a:rPr lang="en-GB" altLang="tr-TR" smtClean="0"/>
              <a:t>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891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b="1" smtClean="0"/>
              <a:t>DATETIME: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tr-TR" altLang="tr-TR" smtClean="0"/>
              <a:t>Datetime</a:t>
            </a:r>
            <a:r>
              <a:rPr lang="en-GB" altLang="tr-TR" smtClean="0"/>
              <a:t> information in Year+Month+Day+Hour+Minute+Second format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altLang="tr-TR" smtClean="0"/>
              <a:t>YYYY-MM-DD HH:MM:SS</a:t>
            </a:r>
            <a:r>
              <a:rPr lang="tr-TR" altLang="tr-TR" smtClean="0"/>
              <a:t/>
            </a:r>
            <a:br>
              <a:rPr lang="tr-TR" altLang="tr-TR" smtClean="0"/>
            </a:b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b="1" smtClean="0"/>
              <a:t>TIMESTAMP: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altLang="tr-TR" smtClean="0"/>
              <a:t>Time information from January 1, 1970 to January 18, 2038, in the format Year+Month+Day+Hour+Minute+Second.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altLang="tr-TR" smtClean="0"/>
              <a:t>YYYYMMDDHHMMSS</a:t>
            </a:r>
            <a:r>
              <a:rPr lang="tr-TR" altLang="tr-TR" smtClean="0"/>
              <a:t/>
            </a:r>
            <a:br>
              <a:rPr lang="tr-TR" altLang="tr-TR" smtClean="0"/>
            </a:b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096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altLang="tr-TR" b="1" smtClean="0"/>
              <a:t>DATE</a:t>
            </a:r>
            <a:r>
              <a:rPr lang="tr-TR" altLang="tr-TR" b="1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altLang="tr-TR" smtClean="0"/>
              <a:t>Date field that can change from 1000-01-01 to 9999-12-31.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altLang="tr-TR" smtClean="0"/>
              <a:t>YYYY-MM-DD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b="1" smtClean="0"/>
              <a:t>CHAR</a:t>
            </a:r>
            <a:r>
              <a:rPr lang="tr-TR" altLang="tr-TR" smtClean="0"/>
              <a:t>(n):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altLang="tr-TR" smtClean="0"/>
              <a:t>Fixed-length data with n characters.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301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altLang="tr-TR" b="1" smtClean="0"/>
              <a:t>TEXT</a:t>
            </a:r>
            <a:r>
              <a:rPr lang="tr-TR" altLang="tr-TR" b="1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altLang="tr-TR" smtClean="0"/>
              <a:t>A text field that can hold up to 65535 characters.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403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altLang="tr-TR" b="1" smtClean="0"/>
              <a:t>MEDIUMTEXT</a:t>
            </a:r>
            <a:r>
              <a:rPr lang="tr-TR" altLang="tr-TR" b="1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altLang="tr-TR" smtClean="0"/>
              <a:t>Text field up to 16777215 characters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505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b="1" smtClean="0"/>
              <a:t>VARCHAR</a:t>
            </a:r>
            <a:r>
              <a:rPr lang="tr-TR" altLang="tr-TR" smtClean="0"/>
              <a:t>(n):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altLang="tr-TR" smtClean="0"/>
              <a:t>Characters of varying size, not exceeding n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MYSQL 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608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b="1" smtClean="0"/>
              <a:t>BOOL: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altLang="tr-TR" smtClean="0"/>
              <a:t>A data type that takes the value 0 or 1.</a:t>
            </a:r>
            <a:r>
              <a:rPr lang="tr-TR" altLang="tr-TR" smtClean="0"/>
              <a:t> or True/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10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tr-TR" smtClean="0"/>
              <a:t>A key forces one or more fields to be entered as qualifiers for a row.</a:t>
            </a:r>
          </a:p>
          <a:p>
            <a:pPr eaLnBrk="1" hangingPunct="1"/>
            <a:endParaRPr lang="en-GB" altLang="tr-TR" smtClean="0"/>
          </a:p>
          <a:p>
            <a:pPr eaLnBrk="1" hangingPunct="1"/>
            <a:r>
              <a:rPr lang="en-GB" altLang="tr-TR" smtClean="0"/>
              <a:t>There are 2 types of keys:</a:t>
            </a:r>
          </a:p>
          <a:p>
            <a:pPr lvl="1" eaLnBrk="1" hangingPunct="1"/>
            <a:r>
              <a:rPr lang="en-GB" altLang="tr-TR" smtClean="0"/>
              <a:t>Primary Key</a:t>
            </a:r>
          </a:p>
          <a:p>
            <a:pPr lvl="1" eaLnBrk="1" hangingPunct="1"/>
            <a:r>
              <a:rPr lang="en-GB" altLang="tr-TR" smtClean="0"/>
              <a:t>Foreign Key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tr-TR" smtClean="0">
                <a:solidFill>
                  <a:schemeClr val="tx2"/>
                </a:solidFill>
              </a:rPr>
              <a:t>University</a:t>
            </a:r>
            <a:r>
              <a:rPr lang="tr-TR" altLang="tr-TR" smtClean="0">
                <a:solidFill>
                  <a:schemeClr val="tx2"/>
                </a:solidFill>
              </a:rPr>
              <a:t> </a:t>
            </a:r>
            <a:r>
              <a:rPr lang="en-GB" altLang="tr-TR" smtClean="0">
                <a:solidFill>
                  <a:schemeClr val="tx2"/>
                </a:solidFill>
              </a:rPr>
              <a:t>- Student Affairs Information System</a:t>
            </a:r>
          </a:p>
          <a:p>
            <a:pPr eaLnBrk="1" hangingPunct="1"/>
            <a:r>
              <a:rPr lang="en-GB" altLang="tr-TR" smtClean="0">
                <a:solidFill>
                  <a:schemeClr val="tx2"/>
                </a:solidFill>
              </a:rPr>
              <a:t>Hospital</a:t>
            </a:r>
            <a:r>
              <a:rPr lang="tr-TR" altLang="tr-TR" smtClean="0">
                <a:solidFill>
                  <a:schemeClr val="tx2"/>
                </a:solidFill>
              </a:rPr>
              <a:t> </a:t>
            </a:r>
            <a:r>
              <a:rPr lang="en-GB" altLang="tr-TR" smtClean="0">
                <a:solidFill>
                  <a:schemeClr val="tx2"/>
                </a:solidFill>
              </a:rPr>
              <a:t>-</a:t>
            </a:r>
            <a:r>
              <a:rPr lang="tr-TR" altLang="tr-TR" smtClean="0">
                <a:solidFill>
                  <a:schemeClr val="tx2"/>
                </a:solidFill>
              </a:rPr>
              <a:t> </a:t>
            </a:r>
            <a:r>
              <a:rPr lang="en-GB" altLang="tr-TR" smtClean="0">
                <a:solidFill>
                  <a:schemeClr val="tx2"/>
                </a:solidFill>
              </a:rPr>
              <a:t>Patient, doctor, treatment, equipment, financial information</a:t>
            </a:r>
          </a:p>
          <a:p>
            <a:pPr eaLnBrk="1" hangingPunct="1"/>
            <a:r>
              <a:rPr lang="en-GB" altLang="tr-TR" smtClean="0">
                <a:solidFill>
                  <a:schemeClr val="tx2"/>
                </a:solidFill>
              </a:rPr>
              <a:t>A commercial company</a:t>
            </a:r>
            <a:r>
              <a:rPr lang="tr-TR" altLang="tr-TR" smtClean="0">
                <a:solidFill>
                  <a:schemeClr val="tx2"/>
                </a:solidFill>
              </a:rPr>
              <a:t> </a:t>
            </a:r>
            <a:r>
              <a:rPr lang="en-GB" altLang="tr-TR" smtClean="0">
                <a:solidFill>
                  <a:schemeClr val="tx2"/>
                </a:solidFill>
              </a:rPr>
              <a:t>- Customer, Product, Sales, Payment, Delivery information</a:t>
            </a:r>
          </a:p>
          <a:p>
            <a:pPr eaLnBrk="1" hangingPunct="1"/>
            <a:r>
              <a:rPr lang="en-GB" altLang="tr-TR" smtClean="0">
                <a:solidFill>
                  <a:schemeClr val="tx2"/>
                </a:solidFill>
              </a:rPr>
              <a:t>Bank</a:t>
            </a:r>
            <a:r>
              <a:rPr lang="tr-TR" altLang="tr-TR" smtClean="0">
                <a:solidFill>
                  <a:schemeClr val="tx2"/>
                </a:solidFill>
              </a:rPr>
              <a:t> </a:t>
            </a:r>
            <a:r>
              <a:rPr lang="en-GB" altLang="tr-TR" smtClean="0">
                <a:solidFill>
                  <a:schemeClr val="tx2"/>
                </a:solidFill>
              </a:rPr>
              <a:t>-</a:t>
            </a:r>
            <a:r>
              <a:rPr lang="tr-TR" altLang="tr-TR" smtClean="0">
                <a:solidFill>
                  <a:schemeClr val="tx2"/>
                </a:solidFill>
              </a:rPr>
              <a:t> </a:t>
            </a:r>
            <a:r>
              <a:rPr lang="en-GB" altLang="tr-TR" smtClean="0">
                <a:solidFill>
                  <a:schemeClr val="tx2"/>
                </a:solidFill>
              </a:rPr>
              <a:t>Customer, deposit, credit card, credit information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Primary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13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It is the key data that will enable access to a record.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For example, there are two Ahmet among the students. Each student must have a unique number in order to find the Ahmet we want while searching.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For example student number</a:t>
            </a:r>
            <a:r>
              <a:rPr lang="tr-TR" altLang="tr-TR" smtClean="0"/>
              <a:t> could be a primary key</a:t>
            </a:r>
            <a:endParaRPr lang="en-GB" altLang="tr-TR" smtClean="0"/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GB" altLang="tr-TR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tr-TR" smtClean="0"/>
              <a:t>Multiple fields can have primary keys together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Foreign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155" name="2 İçerik Yer Tutucusu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935037"/>
          </a:xfrm>
        </p:spPr>
        <p:txBody>
          <a:bodyPr/>
          <a:lstStyle/>
          <a:p>
            <a:pPr eaLnBrk="1" hangingPunct="1"/>
            <a:r>
              <a:rPr lang="en-GB" altLang="tr-TR" smtClean="0"/>
              <a:t>A foreign key is a set of attributes in a table that refers to the primary key of another table. The foreign key links these two tables.</a:t>
            </a:r>
            <a:endParaRPr lang="tr-TR" altLang="tr-TR" smtClean="0"/>
          </a:p>
          <a:p>
            <a:pPr eaLnBrk="1" hangingPunct="1"/>
            <a:endParaRPr lang="tr-TR" altLang="tr-TR" smtClean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/>
        </p:nvGraphicFramePr>
        <p:xfrm>
          <a:off x="898525" y="3213100"/>
          <a:ext cx="7543800" cy="1068388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709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PersonID</a:t>
                      </a:r>
                    </a:p>
                  </a:txBody>
                  <a:tcPr marL="95449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LastName</a:t>
                      </a:r>
                    </a:p>
                  </a:txBody>
                  <a:tcPr marL="47724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FirstName</a:t>
                      </a:r>
                    </a:p>
                  </a:txBody>
                  <a:tcPr marL="47724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Age</a:t>
                      </a:r>
                    </a:p>
                  </a:txBody>
                  <a:tcPr marL="47724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9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dirty="0">
                          <a:effectLst/>
                        </a:rPr>
                        <a:t>1</a:t>
                      </a:r>
                    </a:p>
                  </a:txBody>
                  <a:tcPr marL="95449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Hansen</a:t>
                      </a:r>
                    </a:p>
                  </a:txBody>
                  <a:tcPr marL="47724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Ola</a:t>
                      </a:r>
                    </a:p>
                  </a:txBody>
                  <a:tcPr marL="47724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30</a:t>
                      </a:r>
                    </a:p>
                  </a:txBody>
                  <a:tcPr marL="47724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9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2</a:t>
                      </a:r>
                    </a:p>
                  </a:txBody>
                  <a:tcPr marL="95449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Svendson</a:t>
                      </a:r>
                    </a:p>
                  </a:txBody>
                  <a:tcPr marL="47724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Tove</a:t>
                      </a:r>
                    </a:p>
                  </a:txBody>
                  <a:tcPr marL="47724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23</a:t>
                      </a:r>
                    </a:p>
                  </a:txBody>
                  <a:tcPr marL="47724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09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3</a:t>
                      </a:r>
                    </a:p>
                  </a:txBody>
                  <a:tcPr marL="95449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Pettersen</a:t>
                      </a:r>
                    </a:p>
                  </a:txBody>
                  <a:tcPr marL="47724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Kari</a:t>
                      </a:r>
                    </a:p>
                  </a:txBody>
                  <a:tcPr marL="47724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dirty="0">
                          <a:effectLst/>
                        </a:rPr>
                        <a:t>20</a:t>
                      </a:r>
                    </a:p>
                  </a:txBody>
                  <a:tcPr marL="47724" marR="47724" marT="47695" marB="476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83" name="Rectangle 3"/>
          <p:cNvSpPr>
            <a:spLocks noChangeArrowheads="1"/>
          </p:cNvSpPr>
          <p:nvPr/>
        </p:nvSpPr>
        <p:spPr bwMode="auto">
          <a:xfrm>
            <a:off x="768350" y="2439988"/>
            <a:ext cx="1655763" cy="6826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63480" rIns="0" bIns="6348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Persons Table</a:t>
            </a:r>
          </a:p>
          <a:p>
            <a:endParaRPr lang="tr-TR" altLang="en-US"/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1763713" y="4581525"/>
          <a:ext cx="6021387" cy="1676400"/>
        </p:xfrm>
        <a:graphic>
          <a:graphicData uri="http://schemas.openxmlformats.org/drawingml/2006/table">
            <a:tbl>
              <a:tblPr/>
              <a:tblGrid>
                <a:gridCol w="2007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OrderID</a:t>
                      </a:r>
                    </a:p>
                  </a:txBody>
                  <a:tcPr marL="152372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 err="1">
                          <a:effectLst/>
                        </a:rPr>
                        <a:t>OrderNumber</a:t>
                      </a:r>
                      <a:endParaRPr lang="en-GB" sz="1200" dirty="0">
                        <a:effectLst/>
                      </a:endParaRPr>
                    </a:p>
                  </a:txBody>
                  <a:tcPr marL="76186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PersonID</a:t>
                      </a:r>
                    </a:p>
                  </a:txBody>
                  <a:tcPr marL="76186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52372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77895</a:t>
                      </a:r>
                    </a:p>
                  </a:txBody>
                  <a:tcPr marL="76186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186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152372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44678</a:t>
                      </a:r>
                    </a:p>
                  </a:txBody>
                  <a:tcPr marL="76186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186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152372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22456</a:t>
                      </a:r>
                    </a:p>
                  </a:txBody>
                  <a:tcPr marL="76186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186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152372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24562</a:t>
                      </a:r>
                    </a:p>
                  </a:txBody>
                  <a:tcPr marL="76186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186" marR="76186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210" name="Rectangle 4"/>
          <p:cNvSpPr>
            <a:spLocks noChangeArrowheads="1"/>
          </p:cNvSpPr>
          <p:nvPr/>
        </p:nvSpPr>
        <p:spPr bwMode="auto">
          <a:xfrm>
            <a:off x="139700" y="4581525"/>
            <a:ext cx="1517650" cy="774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63480" rIns="0" bIns="6348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Orders Table</a:t>
            </a:r>
          </a:p>
          <a:p>
            <a:r>
              <a:rPr lang="tr-TR" altLang="en-US" sz="600"/>
              <a:t/>
            </a:r>
            <a:br>
              <a:rPr lang="tr-TR" altLang="en-US" sz="600"/>
            </a:br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Foreign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684213" y="2565400"/>
            <a:ext cx="7920037" cy="2708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Notice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that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"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PersonID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column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in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"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Orders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points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"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PersonID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column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in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"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Persons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tr-TR" altLang="en-US" sz="600" dirty="0"/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tr-T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"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PersonID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column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in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"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Persons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is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tr-TR" altLang="en-US" sz="1400" dirty="0">
                <a:solidFill>
                  <a:srgbClr val="000000"/>
                </a:solidFill>
              </a:rPr>
              <a:t> </a:t>
            </a:r>
            <a:r>
              <a:rPr lang="tr-TR" altLang="en-US" sz="1400" dirty="0">
                <a:solidFill>
                  <a:srgbClr val="DC143C"/>
                </a:solidFill>
                <a:latin typeface="Consolas" panose="020B0609020204030204" pitchFamily="49" charset="0"/>
              </a:rPr>
              <a:t>PRIMARY KEY</a:t>
            </a:r>
            <a:r>
              <a:rPr lang="tr-TR" altLang="en-US" sz="1400" dirty="0">
                <a:solidFill>
                  <a:srgbClr val="000000"/>
                </a:solidFill>
              </a:rPr>
              <a:t> 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in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"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Persons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tr-TR" altLang="en-US" sz="600" dirty="0"/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tr-T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"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PersonID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column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in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"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Orders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is a</a:t>
            </a:r>
            <a:r>
              <a:rPr lang="tr-TR" altLang="en-US" sz="1400" dirty="0">
                <a:solidFill>
                  <a:srgbClr val="000000"/>
                </a:solidFill>
              </a:rPr>
              <a:t> </a:t>
            </a:r>
            <a:r>
              <a:rPr lang="tr-TR" altLang="en-US" sz="1400" dirty="0">
                <a:solidFill>
                  <a:srgbClr val="DC143C"/>
                </a:solidFill>
                <a:latin typeface="Consolas" panose="020B0609020204030204" pitchFamily="49" charset="0"/>
              </a:rPr>
              <a:t>FOREIGN KEY</a:t>
            </a:r>
            <a:r>
              <a:rPr lang="tr-TR" altLang="en-US" sz="1400" dirty="0">
                <a:solidFill>
                  <a:srgbClr val="000000"/>
                </a:solidFill>
              </a:rPr>
              <a:t> 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in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"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Orders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tr-TR" altLang="en-US" sz="600" dirty="0"/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tr-T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tr-TR" altLang="en-US" sz="1400" dirty="0">
                <a:solidFill>
                  <a:srgbClr val="000000"/>
                </a:solidFill>
              </a:rPr>
              <a:t> </a:t>
            </a:r>
            <a:r>
              <a:rPr lang="tr-TR" altLang="en-US" sz="1400" dirty="0">
                <a:solidFill>
                  <a:srgbClr val="DC143C"/>
                </a:solidFill>
                <a:latin typeface="Consolas" panose="020B0609020204030204" pitchFamily="49" charset="0"/>
              </a:rPr>
              <a:t>FOREIGN KEY</a:t>
            </a:r>
            <a:r>
              <a:rPr lang="tr-TR" altLang="en-US" sz="1400" dirty="0">
                <a:solidFill>
                  <a:srgbClr val="000000"/>
                </a:solidFill>
              </a:rPr>
              <a:t> 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constraint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prevents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invalid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data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from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being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inserted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into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foreign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key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column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because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it has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be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one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of he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values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contained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in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parent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tr-T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tr-TR" altLang="en-US" sz="2400" dirty="0"/>
          </a:p>
          <a:p>
            <a:pPr>
              <a:defRPr/>
            </a:pP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Design</a:t>
            </a:r>
          </a:p>
        </p:txBody>
      </p:sp>
      <p:sp>
        <p:nvSpPr>
          <p:cNvPr id="5120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tr-TR" altLang="tr-TR" smtClean="0"/>
              <a:t>1. </a:t>
            </a:r>
            <a:r>
              <a:rPr lang="en-GB" altLang="tr-TR" smtClean="0"/>
              <a:t>Objects are defined</a:t>
            </a:r>
          </a:p>
          <a:p>
            <a:pPr marL="514350" indent="-514350" eaLnBrk="1" hangingPunct="1">
              <a:buFont typeface="Calibri" panose="020F0502020204030204" pitchFamily="34" charset="0"/>
              <a:buNone/>
            </a:pPr>
            <a:endParaRPr lang="en-GB" altLang="tr-TR" smtClean="0"/>
          </a:p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en-GB" altLang="tr-TR" smtClean="0">
                <a:solidFill>
                  <a:schemeClr val="accent2"/>
                </a:solidFill>
              </a:rPr>
              <a:t>Library system</a:t>
            </a:r>
            <a:r>
              <a:rPr lang="en-GB" altLang="tr-TR" smtClean="0"/>
              <a:t>: books, members, </a:t>
            </a:r>
            <a:r>
              <a:rPr lang="tr-TR" altLang="tr-TR" smtClean="0"/>
              <a:t>types</a:t>
            </a:r>
            <a:r>
              <a:rPr lang="en-GB" altLang="tr-TR" smtClean="0"/>
              <a:t>, loan movements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Designing a database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22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tr-TR" altLang="tr-TR" smtClean="0"/>
              <a:t>2. </a:t>
            </a:r>
            <a:r>
              <a:rPr lang="en-GB" altLang="tr-TR" smtClean="0"/>
              <a:t>A table is created for each object.</a:t>
            </a:r>
            <a:endParaRPr lang="tr-TR" altLang="tr-TR" smtClean="0"/>
          </a:p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tr-TR" altLang="tr-TR" smtClean="0"/>
              <a:t>book,</a:t>
            </a:r>
          </a:p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tr-TR" altLang="tr-TR" smtClean="0"/>
              <a:t>members,</a:t>
            </a:r>
          </a:p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tr-TR" altLang="tr-TR" smtClean="0"/>
              <a:t>types,</a:t>
            </a:r>
          </a:p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tr-TR" altLang="tr-TR" smtClean="0"/>
              <a:t>woodc_movements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Designing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25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tr-TR" altLang="tr-TR" smtClean="0"/>
              <a:t>3. </a:t>
            </a:r>
            <a:r>
              <a:rPr lang="en-GB" altLang="tr-TR" smtClean="0"/>
              <a:t>A key field is selected for each table</a:t>
            </a:r>
          </a:p>
          <a:p>
            <a:pPr marL="514350" indent="-514350" eaLnBrk="1" hangingPunct="1">
              <a:buFont typeface="Calibri" panose="020F0502020204030204" pitchFamily="34" charset="0"/>
              <a:buNone/>
            </a:pPr>
            <a:endParaRPr lang="en-GB" altLang="tr-TR" smtClean="0"/>
          </a:p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en-GB" altLang="tr-TR" smtClean="0"/>
              <a:t>book table: </a:t>
            </a:r>
            <a:r>
              <a:rPr lang="en-GB" altLang="tr-TR" smtClean="0">
                <a:solidFill>
                  <a:schemeClr val="accent2"/>
                </a:solidFill>
              </a:rPr>
              <a:t>book no</a:t>
            </a:r>
          </a:p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en-GB" altLang="tr-TR" smtClean="0"/>
              <a:t>Members table: </a:t>
            </a:r>
            <a:r>
              <a:rPr lang="en-GB" altLang="tr-TR" smtClean="0">
                <a:solidFill>
                  <a:schemeClr val="accent2"/>
                </a:solidFill>
              </a:rPr>
              <a:t>U</a:t>
            </a:r>
            <a:r>
              <a:rPr lang="tr-TR" altLang="tr-TR" smtClean="0">
                <a:solidFill>
                  <a:schemeClr val="accent2"/>
                </a:solidFill>
              </a:rPr>
              <a:t>ser</a:t>
            </a:r>
            <a:r>
              <a:rPr lang="en-GB" altLang="tr-TR" smtClean="0">
                <a:solidFill>
                  <a:schemeClr val="accent2"/>
                </a:solidFill>
              </a:rPr>
              <a:t>no</a:t>
            </a:r>
            <a:endParaRPr lang="tr-TR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Designing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27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tr-TR" altLang="tr-TR" smtClean="0"/>
              <a:t>4. </a:t>
            </a:r>
            <a:r>
              <a:rPr lang="en-GB" altLang="tr-TR" smtClean="0"/>
              <a:t>A column is added to the table for each property of the objects</a:t>
            </a:r>
            <a:endParaRPr lang="tr-TR" altLang="tr-TR" smtClean="0"/>
          </a:p>
          <a:p>
            <a:pPr marL="514350" indent="-514350" eaLnBrk="1" hangingPunct="1">
              <a:buFont typeface="Wingdings 2" panose="05020102010507070707" pitchFamily="18" charset="2"/>
              <a:buNone/>
            </a:pPr>
            <a:endParaRPr lang="tr-TR" altLang="tr-TR" smtClean="0"/>
          </a:p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en-GB" altLang="tr-TR" smtClean="0">
                <a:solidFill>
                  <a:schemeClr val="accent1"/>
                </a:solidFill>
              </a:rPr>
              <a:t>Book table: book number, year, author, name, related field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Designing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29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tr-TR" altLang="tr-TR" smtClean="0"/>
              <a:t>5. </a:t>
            </a:r>
            <a:r>
              <a:rPr lang="en-GB" altLang="tr-TR" smtClean="0"/>
              <a:t>Additional tables are created for recurring object properties.</a:t>
            </a:r>
            <a:endParaRPr lang="tr-TR" altLang="tr-TR" smtClean="0"/>
          </a:p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tr-TR" altLang="tr-TR" smtClean="0">
                <a:solidFill>
                  <a:schemeClr val="accent1"/>
                </a:solidFill>
              </a:rPr>
              <a:t>request table</a:t>
            </a:r>
            <a:endParaRPr lang="tr-TR" altLang="tr-TR" smtClean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428625" y="3857625"/>
          <a:ext cx="8072438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3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tr-TR" sz="1600" dirty="0" err="1">
                          <a:solidFill>
                            <a:schemeClr val="tx1"/>
                          </a:solidFill>
                        </a:rPr>
                        <a:t>userno</a:t>
                      </a:r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solidFill>
                            <a:schemeClr val="tx1"/>
                          </a:solidFill>
                        </a:rPr>
                        <a:t>request_date</a:t>
                      </a:r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solidFill>
                            <a:schemeClr val="tx1"/>
                          </a:solidFill>
                        </a:rPr>
                        <a:t>Book_name</a:t>
                      </a:r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solidFill>
                            <a:schemeClr val="tx1"/>
                          </a:solidFill>
                        </a:rPr>
                        <a:t>Book_date</a:t>
                      </a:r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solidFill>
                            <a:schemeClr val="tx1"/>
                          </a:solidFill>
                        </a:rPr>
                        <a:t>Book_author</a:t>
                      </a:r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solidFill>
                            <a:schemeClr val="tx1"/>
                          </a:solidFill>
                        </a:rPr>
                        <a:t>Related_field</a:t>
                      </a:r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tr-TR" sz="16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endParaRPr lang="tr-TR" sz="16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endParaRPr lang="tr-TR" sz="16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tr-TR" sz="18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endParaRPr lang="tr-TR" sz="18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endParaRPr lang="tr-TR" sz="18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endParaRPr lang="tr-TR" sz="18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Designing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18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buFont typeface="Calibri" panose="020F0502020204030204" pitchFamily="34" charset="0"/>
              <a:buNone/>
              <a:defRPr/>
            </a:pP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Fields that are not directly related to the table are determined.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address of the member who borrowed the book in the loan transactions table is not directly related to this table.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data should be included in the members table where member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is kept.</a:t>
            </a:r>
            <a:endParaRPr lang="tr-TR" altLang="tr-TR" dirty="0">
              <a:solidFill>
                <a:schemeClr val="accent1"/>
              </a:solidFill>
            </a:endParaRPr>
          </a:p>
          <a:p>
            <a:pPr marL="514350" indent="-514350" eaLnBrk="1" fontAlgn="auto" hangingPunct="1">
              <a:buFont typeface="Wingdings 2" panose="05020102010507070707" pitchFamily="18" charset="2"/>
              <a:buNone/>
              <a:defRPr/>
            </a:pP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Designing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34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tr-TR" altLang="tr-TR" smtClean="0"/>
              <a:t>7. </a:t>
            </a:r>
            <a:r>
              <a:rPr lang="en-GB" altLang="tr-TR" smtClean="0"/>
              <a:t>Relationships between tables should be defined.</a:t>
            </a:r>
            <a:endParaRPr lang="tr-TR" altLang="tr-TR" smtClean="0"/>
          </a:p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en-GB" altLang="tr-TR" smtClean="0">
                <a:solidFill>
                  <a:schemeClr val="accent1"/>
                </a:solidFill>
              </a:rPr>
              <a:t>The relationship between the fields in </a:t>
            </a:r>
            <a:r>
              <a:rPr lang="tr-TR" altLang="tr-TR" smtClean="0">
                <a:solidFill>
                  <a:schemeClr val="accent1"/>
                </a:solidFill>
              </a:rPr>
              <a:t>a </a:t>
            </a:r>
            <a:r>
              <a:rPr lang="en-GB" altLang="tr-TR" smtClean="0">
                <a:solidFill>
                  <a:schemeClr val="accent1"/>
                </a:solidFill>
              </a:rPr>
              <a:t>table is defined.</a:t>
            </a:r>
          </a:p>
          <a:p>
            <a:pPr marL="514350" indent="-514350" eaLnBrk="1" hangingPunct="1">
              <a:buFont typeface="Calibri" panose="020F0502020204030204" pitchFamily="34" charset="0"/>
              <a:buNone/>
            </a:pPr>
            <a:r>
              <a:rPr lang="en-GB" altLang="tr-TR" smtClean="0">
                <a:solidFill>
                  <a:schemeClr val="accent1"/>
                </a:solidFill>
              </a:rPr>
              <a:t>For example, the </a:t>
            </a:r>
            <a:r>
              <a:rPr lang="tr-TR" altLang="tr-TR" smtClean="0">
                <a:solidFill>
                  <a:schemeClr val="accent1"/>
                </a:solidFill>
              </a:rPr>
              <a:t>userno</a:t>
            </a:r>
            <a:r>
              <a:rPr lang="en-GB" altLang="tr-TR" smtClean="0">
                <a:solidFill>
                  <a:schemeClr val="accent1"/>
                </a:solidFill>
              </a:rPr>
              <a:t> field in the members table should be associated with the u</a:t>
            </a:r>
            <a:r>
              <a:rPr lang="tr-TR" altLang="tr-TR" smtClean="0">
                <a:solidFill>
                  <a:schemeClr val="accent1"/>
                </a:solidFill>
              </a:rPr>
              <a:t>s</a:t>
            </a:r>
            <a:r>
              <a:rPr lang="en-GB" altLang="tr-TR" smtClean="0">
                <a:solidFill>
                  <a:schemeClr val="accent1"/>
                </a:solidFill>
              </a:rPr>
              <a:t>e</a:t>
            </a:r>
            <a:r>
              <a:rPr lang="tr-TR" altLang="tr-TR" smtClean="0">
                <a:solidFill>
                  <a:schemeClr val="accent1"/>
                </a:solidFill>
              </a:rPr>
              <a:t>r</a:t>
            </a:r>
            <a:r>
              <a:rPr lang="en-GB" altLang="tr-TR" smtClean="0">
                <a:solidFill>
                  <a:schemeClr val="accent1"/>
                </a:solidFill>
              </a:rPr>
              <a:t>no field in the </a:t>
            </a:r>
            <a:r>
              <a:rPr lang="tr-TR" altLang="tr-TR" smtClean="0">
                <a:solidFill>
                  <a:schemeClr val="accent1"/>
                </a:solidFill>
              </a:rPr>
              <a:t>request</a:t>
            </a:r>
            <a:r>
              <a:rPr lang="en-GB" altLang="tr-TR" smtClean="0">
                <a:solidFill>
                  <a:schemeClr val="accent1"/>
                </a:solidFill>
              </a:rPr>
              <a:t> table.</a:t>
            </a:r>
            <a:endParaRPr lang="tr-TR" altLang="tr-TR" smtClean="0">
              <a:solidFill>
                <a:schemeClr val="accent1"/>
              </a:solidFill>
            </a:endParaRPr>
          </a:p>
          <a:p>
            <a:pPr marL="514350" indent="-514350" eaLnBrk="1" hangingPunct="1">
              <a:buFont typeface="Wingdings 2" panose="05020102010507070707" pitchFamily="18" charset="2"/>
              <a:buNone/>
            </a:pP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</a:p>
        </p:txBody>
      </p:sp>
      <p:sp>
        <p:nvSpPr>
          <p:cNvPr id="1229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en-GB" altLang="tr-TR" smtClean="0"/>
              <a:t>The database concept was first introduced in the 1980s.</a:t>
            </a:r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tr-TR" altLang="tr-TR" smtClean="0"/>
              <a:t>It is used in everywhere f</a:t>
            </a:r>
            <a:r>
              <a:rPr lang="en-GB" altLang="tr-TR" smtClean="0"/>
              <a:t>rom a simple web application</a:t>
            </a:r>
            <a:r>
              <a:rPr lang="tr-TR" altLang="tr-TR" smtClean="0"/>
              <a:t> u</a:t>
            </a:r>
            <a:r>
              <a:rPr lang="en-GB" altLang="tr-TR" smtClean="0"/>
              <a:t>p to large and complex data of international organizations</a:t>
            </a:r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tr-TR" altLang="tr-TR" smtClean="0"/>
              <a:t>D</a:t>
            </a:r>
            <a:r>
              <a:rPr lang="en-GB" altLang="tr-TR" smtClean="0"/>
              <a:t>atabase applications are needed in many areas.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37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Köseoğlu, K. (2005). Veri Tabanı Mantığı. Şefik Matbaası. İstanbul</a:t>
            </a:r>
          </a:p>
          <a:p>
            <a:pPr eaLnBrk="1" hangingPunct="1"/>
            <a:r>
              <a:rPr lang="tr-TR" altLang="tr-TR" smtClean="0"/>
              <a:t>Alokoç Burma, Z. (2005). Veritabanı Yönetim Sistemleri ve SQL / PL - SQL / T – SQL. Seçkin Yayıncılık. Ankara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Database Management System?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4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software system in which various complex 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following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operations are performed.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a new database,</a:t>
            </a: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Editing the database</a:t>
            </a: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use,</a:t>
            </a: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take care of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maintanance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of Database Management Systems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3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Courier New" panose="02070309020205020404" pitchFamily="49" charset="0"/>
              <a:buChar char="o"/>
            </a:pPr>
            <a:r>
              <a:rPr lang="en-GB" altLang="tr-TR" smtClean="0"/>
              <a:t>By Data Model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altLang="tr-TR" smtClean="0"/>
              <a:t>Hierarchical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altLang="tr-TR" smtClean="0"/>
              <a:t>Network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altLang="tr-TR" smtClean="0"/>
              <a:t>relational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altLang="tr-TR" smtClean="0"/>
              <a:t>Object Oriented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GB" altLang="tr-TR" smtClean="0"/>
              <a:t>By Number of Users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altLang="tr-TR" smtClean="0"/>
              <a:t>single user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altLang="tr-TR" smtClean="0"/>
              <a:t>multi-user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Hierarchical</a:t>
            </a: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databases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tr-TR" smtClean="0"/>
              <a:t>It is the first model used for databases.</a:t>
            </a:r>
          </a:p>
          <a:p>
            <a:pPr eaLnBrk="1" hangingPunct="1"/>
            <a:r>
              <a:rPr lang="en-GB" altLang="tr-TR" smtClean="0"/>
              <a:t>Hierarchical databases store information in a tree structure.</a:t>
            </a:r>
            <a:endParaRPr lang="tr-TR" altLang="tr-TR" smtClean="0"/>
          </a:p>
        </p:txBody>
      </p:sp>
      <p:pic>
        <p:nvPicPr>
          <p:cNvPr id="15364" name="3 Resim" descr="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643313"/>
            <a:ext cx="4699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</a:t>
            </a:r>
            <a:r>
              <a:rPr lang="tr-TR" alt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databases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8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tr-TR" smtClean="0"/>
              <a:t>When hierarchical databases were insufficient, a structure in which data was stored in the form of graphs, which is a more advanced version of trees, emerged at the end of the 1960s.</a:t>
            </a:r>
            <a:endParaRPr lang="tr-TR" altLang="tr-TR" smtClean="0"/>
          </a:p>
        </p:txBody>
      </p:sp>
      <p:pic>
        <p:nvPicPr>
          <p:cNvPr id="16388" name="3 Resim" descr="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429000"/>
            <a:ext cx="30988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1572</Words>
  <Application>Microsoft Office PowerPoint</Application>
  <PresentationFormat>On-screen Show (4:3)</PresentationFormat>
  <Paragraphs>324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 Light</vt:lpstr>
      <vt:lpstr>Calibri</vt:lpstr>
      <vt:lpstr>Times New Roman</vt:lpstr>
      <vt:lpstr>Constantia</vt:lpstr>
      <vt:lpstr>Courier New</vt:lpstr>
      <vt:lpstr>Wingdings</vt:lpstr>
      <vt:lpstr>Wingdings 2</vt:lpstr>
      <vt:lpstr>Segoe UI</vt:lpstr>
      <vt:lpstr>Verdana</vt:lpstr>
      <vt:lpstr>Consolas</vt:lpstr>
      <vt:lpstr>Geçmişe bakış</vt:lpstr>
      <vt:lpstr>CE208-Database Management Systems</vt:lpstr>
      <vt:lpstr>CE208-Database Management Systems</vt:lpstr>
      <vt:lpstr>What is Database?</vt:lpstr>
      <vt:lpstr>Database Examples</vt:lpstr>
      <vt:lpstr>Database</vt:lpstr>
      <vt:lpstr>What is Database Management System?</vt:lpstr>
      <vt:lpstr>Classification of Database Management Systems</vt:lpstr>
      <vt:lpstr>Hierarchical databases</vt:lpstr>
      <vt:lpstr>Network databases</vt:lpstr>
      <vt:lpstr>Relational databases</vt:lpstr>
      <vt:lpstr>Relational databases</vt:lpstr>
      <vt:lpstr>Object Oriented databases</vt:lpstr>
      <vt:lpstr>Why use a database?</vt:lpstr>
      <vt:lpstr>Advantages of the Database Approach</vt:lpstr>
      <vt:lpstr>Advantages of the Database Approach</vt:lpstr>
      <vt:lpstr>Database Management Systems</vt:lpstr>
      <vt:lpstr>Database Structure</vt:lpstr>
      <vt:lpstr>Table</vt:lpstr>
      <vt:lpstr>Table</vt:lpstr>
      <vt:lpstr>Table</vt:lpstr>
      <vt:lpstr>Data Types</vt:lpstr>
      <vt:lpstr>MYSQL Data Types</vt:lpstr>
      <vt:lpstr>MYSQL Data Types</vt:lpstr>
      <vt:lpstr>MYSQL Data Types</vt:lpstr>
      <vt:lpstr>MYSQL Data Types</vt:lpstr>
      <vt:lpstr>MYSQL Data Types</vt:lpstr>
      <vt:lpstr>MYSQL Data Types</vt:lpstr>
      <vt:lpstr>MYSQL Data Types</vt:lpstr>
      <vt:lpstr>MYSQL Data Types</vt:lpstr>
      <vt:lpstr>MYSQL Data Types</vt:lpstr>
      <vt:lpstr>MYSQL Data Types</vt:lpstr>
      <vt:lpstr>MYSQL Data Types</vt:lpstr>
      <vt:lpstr>MYSQL Data Types</vt:lpstr>
      <vt:lpstr>MYSQL Data Types</vt:lpstr>
      <vt:lpstr>MYSQL Data Types</vt:lpstr>
      <vt:lpstr>MYSQL Data Types</vt:lpstr>
      <vt:lpstr>MYSQL Data Types</vt:lpstr>
      <vt:lpstr>MYSQL Data Types</vt:lpstr>
      <vt:lpstr>Key</vt:lpstr>
      <vt:lpstr>Primary key</vt:lpstr>
      <vt:lpstr>Foreign key</vt:lpstr>
      <vt:lpstr>Foreign key</vt:lpstr>
      <vt:lpstr>Database Design</vt:lpstr>
      <vt:lpstr>Designing a database</vt:lpstr>
      <vt:lpstr>Designing a database</vt:lpstr>
      <vt:lpstr>Designing a database</vt:lpstr>
      <vt:lpstr>Designing a database</vt:lpstr>
      <vt:lpstr>Designing a database</vt:lpstr>
      <vt:lpstr>Designing a database</vt:lpstr>
      <vt:lpstr>Resources</vt:lpstr>
    </vt:vector>
  </TitlesOfParts>
  <Company>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sb</dc:creator>
  <cp:lastModifiedBy>ugur.coruh</cp:lastModifiedBy>
  <cp:revision>192</cp:revision>
  <dcterms:created xsi:type="dcterms:W3CDTF">2009-02-25T07:09:12Z</dcterms:created>
  <dcterms:modified xsi:type="dcterms:W3CDTF">2022-03-09T12:35:22Z</dcterms:modified>
</cp:coreProperties>
</file>