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61"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8" r:id="rId19"/>
    <p:sldId id="299" r:id="rId20"/>
    <p:sldId id="300" r:id="rId21"/>
    <p:sldId id="301" r:id="rId22"/>
    <p:sldId id="302" r:id="rId23"/>
    <p:sldId id="297" r:id="rId24"/>
    <p:sldId id="303" r:id="rId25"/>
    <p:sldId id="304" r:id="rId26"/>
    <p:sldId id="305" r:id="rId27"/>
    <p:sldId id="306" r:id="rId28"/>
    <p:sldId id="307" r:id="rId29"/>
    <p:sldId id="308" r:id="rId30"/>
    <p:sldId id="262" r:id="rId31"/>
    <p:sldId id="309" r:id="rId32"/>
    <p:sldId id="310" r:id="rId33"/>
    <p:sldId id="263" r:id="rId34"/>
    <p:sldId id="311" r:id="rId35"/>
    <p:sldId id="312" r:id="rId36"/>
    <p:sldId id="313" r:id="rId37"/>
    <p:sldId id="314" r:id="rId38"/>
    <p:sldId id="315" r:id="rId39"/>
    <p:sldId id="316" r:id="rId40"/>
    <p:sldId id="317" r:id="rId41"/>
    <p:sldId id="318" r:id="rId42"/>
    <p:sldId id="319" r:id="rId43"/>
    <p:sldId id="320" r:id="rId44"/>
    <p:sldId id="321" r:id="rId45"/>
    <p:sldId id="322" r:id="rId46"/>
    <p:sldId id="323" r:id="rId47"/>
    <p:sldId id="264" r:id="rId48"/>
    <p:sldId id="324" r:id="rId49"/>
    <p:sldId id="325" r:id="rId50"/>
    <p:sldId id="326" r:id="rId51"/>
    <p:sldId id="327" r:id="rId52"/>
    <p:sldId id="328" r:id="rId53"/>
    <p:sldId id="329" r:id="rId54"/>
    <p:sldId id="330" r:id="rId55"/>
    <p:sldId id="331" r:id="rId56"/>
    <p:sldId id="332" r:id="rId57"/>
    <p:sldId id="333" r:id="rId58"/>
    <p:sldId id="265" r:id="rId59"/>
    <p:sldId id="334" r:id="rId60"/>
    <p:sldId id="335" r:id="rId61"/>
    <p:sldId id="339" r:id="rId62"/>
    <p:sldId id="340" r:id="rId63"/>
    <p:sldId id="342" r:id="rId64"/>
    <p:sldId id="341" r:id="rId65"/>
    <p:sldId id="343" r:id="rId66"/>
    <p:sldId id="344" r:id="rId67"/>
    <p:sldId id="345" r:id="rId68"/>
    <p:sldId id="346" r:id="rId69"/>
    <p:sldId id="347" r:id="rId70"/>
    <p:sldId id="348" r:id="rId71"/>
    <p:sldId id="349" r:id="rId72"/>
    <p:sldId id="350" r:id="rId73"/>
    <p:sldId id="352" r:id="rId74"/>
    <p:sldId id="353" r:id="rId75"/>
  </p:sldIdLst>
  <p:sldSz cx="9144000" cy="6858000" type="screen4x3"/>
  <p:notesSz cx="6858000" cy="9144000"/>
  <p:defaultTextStyle>
    <a:defPPr>
      <a:defRPr lang="tr-T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45" autoAdjust="0"/>
    <p:restoredTop sz="94697"/>
  </p:normalViewPr>
  <p:slideViewPr>
    <p:cSldViewPr>
      <p:cViewPr varScale="1">
        <p:scale>
          <a:sx n="109" d="100"/>
          <a:sy n="109" d="100"/>
        </p:scale>
        <p:origin x="18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4" name="Rectangle 6"/>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822960" y="758952"/>
            <a:ext cx="7543800" cy="3566160"/>
          </a:xfrm>
        </p:spPr>
        <p:txBody>
          <a:bodyPr/>
          <a:lstStyle>
            <a:lvl1pPr algn="l">
              <a:lnSpc>
                <a:spcPct val="85000"/>
              </a:lnSpc>
              <a:defRPr sz="8000" spc="-50" baseline="0">
                <a:solidFill>
                  <a:schemeClr val="tx1">
                    <a:lumMod val="85000"/>
                    <a:lumOff val="15000"/>
                  </a:schemeClr>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smtClean="0"/>
              <a:t>Asıl alt başlık stilini düzenlemek için tıklayın</a:t>
            </a:r>
            <a:endParaRPr lang="en-US" dirty="0"/>
          </a:p>
        </p:txBody>
      </p:sp>
      <p:sp>
        <p:nvSpPr>
          <p:cNvPr id="7" name="Date Placeholder 3"/>
          <p:cNvSpPr>
            <a:spLocks noGrp="1"/>
          </p:cNvSpPr>
          <p:nvPr>
            <p:ph type="dt" sz="half" idx="10"/>
          </p:nvPr>
        </p:nvSpPr>
        <p:spPr/>
        <p:txBody>
          <a:bodyPr/>
          <a:lstStyle>
            <a:lvl1pPr>
              <a:defRPr/>
            </a:lvl1pPr>
          </a:lstStyle>
          <a:p>
            <a:pPr>
              <a:defRPr/>
            </a:pPr>
            <a:fld id="{080A68C5-9157-46E0-8478-FDA7EC5ACBA8}" type="datetimeFigureOut">
              <a:rPr lang="tr-TR"/>
              <a:pPr>
                <a:defRPr/>
              </a:pPr>
              <a:t>9.03.2022</a:t>
            </a:fld>
            <a:endParaRPr lang="tr-TR"/>
          </a:p>
        </p:txBody>
      </p:sp>
      <p:sp>
        <p:nvSpPr>
          <p:cNvPr id="8" name="Footer Placeholder 4"/>
          <p:cNvSpPr>
            <a:spLocks noGrp="1"/>
          </p:cNvSpPr>
          <p:nvPr>
            <p:ph type="ftr" sz="quarter" idx="11"/>
          </p:nvPr>
        </p:nvSpPr>
        <p:spPr/>
        <p:txBody>
          <a:bodyPr/>
          <a:lstStyle>
            <a:lvl1pPr>
              <a:defRPr/>
            </a:lvl1pPr>
          </a:lstStyle>
          <a:p>
            <a:pPr>
              <a:defRPr/>
            </a:pPr>
            <a:endParaRPr lang="tr-TR"/>
          </a:p>
        </p:txBody>
      </p:sp>
      <p:sp>
        <p:nvSpPr>
          <p:cNvPr id="9" name="Slide Number Placeholder 5"/>
          <p:cNvSpPr>
            <a:spLocks noGrp="1"/>
          </p:cNvSpPr>
          <p:nvPr>
            <p:ph type="sldNum" sz="quarter" idx="12"/>
          </p:nvPr>
        </p:nvSpPr>
        <p:spPr/>
        <p:txBody>
          <a:bodyPr/>
          <a:lstStyle>
            <a:lvl1pPr>
              <a:defRPr/>
            </a:lvl1pPr>
          </a:lstStyle>
          <a:p>
            <a:pPr>
              <a:defRPr/>
            </a:pPr>
            <a:fld id="{BD67F88E-0D8D-45C8-AEA9-E127372EA0BF}" type="slidenum">
              <a:rPr lang="tr-TR" altLang="tr-TR"/>
              <a:pPr>
                <a:defRPr/>
              </a:pPr>
              <a:t>‹#›</a:t>
            </a:fld>
            <a:endParaRPr lang="tr-TR" altLang="tr-TR"/>
          </a:p>
        </p:txBody>
      </p:sp>
    </p:spTree>
    <p:extLst>
      <p:ext uri="{BB962C8B-B14F-4D97-AF65-F5344CB8AC3E}">
        <p14:creationId xmlns:p14="http://schemas.microsoft.com/office/powerpoint/2010/main" val="2288429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lvl1pPr>
              <a:defRPr/>
            </a:lvl1pPr>
          </a:lstStyle>
          <a:p>
            <a:pPr>
              <a:defRPr/>
            </a:pPr>
            <a:fld id="{ED006303-B0D1-4293-AB59-386F4E007BAF}" type="datetimeFigureOut">
              <a:rPr lang="tr-TR"/>
              <a:pPr>
                <a:defRPr/>
              </a:pPr>
              <a:t>9.03.2022</a:t>
            </a:fld>
            <a:endParaRPr lang="tr-TR"/>
          </a:p>
        </p:txBody>
      </p:sp>
      <p:sp>
        <p:nvSpPr>
          <p:cNvPr id="5" name="Footer Placeholder 4"/>
          <p:cNvSpPr>
            <a:spLocks noGrp="1"/>
          </p:cNvSpPr>
          <p:nvPr>
            <p:ph type="ftr" sz="quarter" idx="11"/>
          </p:nvPr>
        </p:nvSpPr>
        <p:spPr/>
        <p:txBody>
          <a:bodyPr/>
          <a:lstStyle>
            <a:lvl1pPr>
              <a:defRPr/>
            </a:lvl1pPr>
          </a:lstStyle>
          <a:p>
            <a:pPr>
              <a:defRPr/>
            </a:pPr>
            <a:endParaRPr lang="tr-TR"/>
          </a:p>
        </p:txBody>
      </p:sp>
      <p:sp>
        <p:nvSpPr>
          <p:cNvPr id="6" name="Slide Number Placeholder 5"/>
          <p:cNvSpPr>
            <a:spLocks noGrp="1"/>
          </p:cNvSpPr>
          <p:nvPr>
            <p:ph type="sldNum" sz="quarter" idx="12"/>
          </p:nvPr>
        </p:nvSpPr>
        <p:spPr/>
        <p:txBody>
          <a:bodyPr/>
          <a:lstStyle>
            <a:lvl1pPr>
              <a:defRPr/>
            </a:lvl1pPr>
          </a:lstStyle>
          <a:p>
            <a:pPr>
              <a:defRPr/>
            </a:pPr>
            <a:fld id="{2562BF9F-C110-4869-9BBF-2605B9981187}" type="slidenum">
              <a:rPr lang="tr-TR" altLang="tr-TR"/>
              <a:pPr>
                <a:defRPr/>
              </a:pPr>
              <a:t>‹#›</a:t>
            </a:fld>
            <a:endParaRPr lang="tr-TR" altLang="tr-TR"/>
          </a:p>
        </p:txBody>
      </p:sp>
    </p:spTree>
    <p:extLst>
      <p:ext uri="{BB962C8B-B14F-4D97-AF65-F5344CB8AC3E}">
        <p14:creationId xmlns:p14="http://schemas.microsoft.com/office/powerpoint/2010/main" val="1708242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4" name="Rectangle 6"/>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6" name="Date Placeholder 3"/>
          <p:cNvSpPr>
            <a:spLocks noGrp="1"/>
          </p:cNvSpPr>
          <p:nvPr>
            <p:ph type="dt" sz="half" idx="10"/>
          </p:nvPr>
        </p:nvSpPr>
        <p:spPr/>
        <p:txBody>
          <a:bodyPr/>
          <a:lstStyle>
            <a:lvl1pPr>
              <a:defRPr/>
            </a:lvl1pPr>
          </a:lstStyle>
          <a:p>
            <a:pPr>
              <a:defRPr/>
            </a:pPr>
            <a:fld id="{3A3EDACF-0F3D-47F3-8AEE-1247304772EA}" type="datetimeFigureOut">
              <a:rPr lang="tr-TR"/>
              <a:pPr>
                <a:defRPr/>
              </a:pPr>
              <a:t>9.03.2022</a:t>
            </a:fld>
            <a:endParaRPr lang="tr-TR"/>
          </a:p>
        </p:txBody>
      </p:sp>
      <p:sp>
        <p:nvSpPr>
          <p:cNvPr id="7" name="Footer Placeholder 4"/>
          <p:cNvSpPr>
            <a:spLocks noGrp="1"/>
          </p:cNvSpPr>
          <p:nvPr>
            <p:ph type="ftr" sz="quarter" idx="11"/>
          </p:nvPr>
        </p:nvSpPr>
        <p:spPr/>
        <p:txBody>
          <a:bodyPr/>
          <a:lstStyle>
            <a:lvl1pPr>
              <a:defRPr/>
            </a:lvl1pPr>
          </a:lstStyle>
          <a:p>
            <a:pPr>
              <a:defRPr/>
            </a:pPr>
            <a:endParaRPr lang="tr-TR"/>
          </a:p>
        </p:txBody>
      </p:sp>
      <p:sp>
        <p:nvSpPr>
          <p:cNvPr id="8" name="Slide Number Placeholder 5"/>
          <p:cNvSpPr>
            <a:spLocks noGrp="1"/>
          </p:cNvSpPr>
          <p:nvPr>
            <p:ph type="sldNum" sz="quarter" idx="12"/>
          </p:nvPr>
        </p:nvSpPr>
        <p:spPr/>
        <p:txBody>
          <a:bodyPr/>
          <a:lstStyle>
            <a:lvl1pPr>
              <a:defRPr/>
            </a:lvl1pPr>
          </a:lstStyle>
          <a:p>
            <a:pPr>
              <a:defRPr/>
            </a:pPr>
            <a:fld id="{5C5C6B1B-F026-4648-BA21-489DF7989850}" type="slidenum">
              <a:rPr lang="tr-TR" altLang="tr-TR"/>
              <a:pPr>
                <a:defRPr/>
              </a:pPr>
              <a:t>‹#›</a:t>
            </a:fld>
            <a:endParaRPr lang="tr-TR" altLang="tr-TR"/>
          </a:p>
        </p:txBody>
      </p:sp>
    </p:spTree>
    <p:extLst>
      <p:ext uri="{BB962C8B-B14F-4D97-AF65-F5344CB8AC3E}">
        <p14:creationId xmlns:p14="http://schemas.microsoft.com/office/powerpoint/2010/main" val="936323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lvl1pPr>
              <a:defRPr/>
            </a:lvl1pPr>
          </a:lstStyle>
          <a:p>
            <a:pPr>
              <a:defRPr/>
            </a:pPr>
            <a:fld id="{C8E0FA03-3619-4434-BE36-0AE05FA310E8}" type="datetimeFigureOut">
              <a:rPr lang="tr-TR"/>
              <a:pPr>
                <a:defRPr/>
              </a:pPr>
              <a:t>9.03.2022</a:t>
            </a:fld>
            <a:endParaRPr lang="tr-TR"/>
          </a:p>
        </p:txBody>
      </p:sp>
      <p:sp>
        <p:nvSpPr>
          <p:cNvPr id="5" name="Footer Placeholder 4"/>
          <p:cNvSpPr>
            <a:spLocks noGrp="1"/>
          </p:cNvSpPr>
          <p:nvPr>
            <p:ph type="ftr" sz="quarter" idx="11"/>
          </p:nvPr>
        </p:nvSpPr>
        <p:spPr/>
        <p:txBody>
          <a:bodyPr/>
          <a:lstStyle>
            <a:lvl1pPr>
              <a:defRPr/>
            </a:lvl1pPr>
          </a:lstStyle>
          <a:p>
            <a:pPr>
              <a:defRPr/>
            </a:pPr>
            <a:endParaRPr lang="tr-TR"/>
          </a:p>
        </p:txBody>
      </p:sp>
      <p:sp>
        <p:nvSpPr>
          <p:cNvPr id="6" name="Slide Number Placeholder 5"/>
          <p:cNvSpPr>
            <a:spLocks noGrp="1"/>
          </p:cNvSpPr>
          <p:nvPr>
            <p:ph type="sldNum" sz="quarter" idx="12"/>
          </p:nvPr>
        </p:nvSpPr>
        <p:spPr/>
        <p:txBody>
          <a:bodyPr/>
          <a:lstStyle>
            <a:lvl1pPr>
              <a:defRPr/>
            </a:lvl1pPr>
          </a:lstStyle>
          <a:p>
            <a:pPr>
              <a:defRPr/>
            </a:pPr>
            <a:fld id="{44E2634A-8434-4477-9F6F-40D42BD52C92}" type="slidenum">
              <a:rPr lang="tr-TR" altLang="tr-TR"/>
              <a:pPr>
                <a:defRPr/>
              </a:pPr>
              <a:t>‹#›</a:t>
            </a:fld>
            <a:endParaRPr lang="tr-TR" altLang="tr-TR"/>
          </a:p>
        </p:txBody>
      </p:sp>
    </p:spTree>
    <p:extLst>
      <p:ext uri="{BB962C8B-B14F-4D97-AF65-F5344CB8AC3E}">
        <p14:creationId xmlns:p14="http://schemas.microsoft.com/office/powerpoint/2010/main" val="308159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4" name="Rectangle 6"/>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22960" y="758952"/>
            <a:ext cx="7543800" cy="3566160"/>
          </a:xfrm>
        </p:spPr>
        <p:txBody>
          <a:bodyPr anchorCtr="0"/>
          <a:lstStyle>
            <a:lvl1pPr>
              <a:lnSpc>
                <a:spcPct val="85000"/>
              </a:lnSpc>
              <a:defRPr sz="8000" b="0">
                <a:solidFill>
                  <a:schemeClr val="tx1">
                    <a:lumMod val="85000"/>
                    <a:lumOff val="15000"/>
                  </a:schemeClr>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822960" y="4453128"/>
            <a:ext cx="75438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7" name="Date Placeholder 3"/>
          <p:cNvSpPr>
            <a:spLocks noGrp="1"/>
          </p:cNvSpPr>
          <p:nvPr>
            <p:ph type="dt" sz="half" idx="10"/>
          </p:nvPr>
        </p:nvSpPr>
        <p:spPr/>
        <p:txBody>
          <a:bodyPr/>
          <a:lstStyle>
            <a:lvl1pPr>
              <a:defRPr/>
            </a:lvl1pPr>
          </a:lstStyle>
          <a:p>
            <a:pPr>
              <a:defRPr/>
            </a:pPr>
            <a:fld id="{81793830-79F9-4A0E-8B30-BC800B9301D7}" type="datetimeFigureOut">
              <a:rPr lang="tr-TR"/>
              <a:pPr>
                <a:defRPr/>
              </a:pPr>
              <a:t>9.03.2022</a:t>
            </a:fld>
            <a:endParaRPr lang="tr-TR"/>
          </a:p>
        </p:txBody>
      </p:sp>
      <p:sp>
        <p:nvSpPr>
          <p:cNvPr id="8" name="Footer Placeholder 4"/>
          <p:cNvSpPr>
            <a:spLocks noGrp="1"/>
          </p:cNvSpPr>
          <p:nvPr>
            <p:ph type="ftr" sz="quarter" idx="11"/>
          </p:nvPr>
        </p:nvSpPr>
        <p:spPr/>
        <p:txBody>
          <a:bodyPr/>
          <a:lstStyle>
            <a:lvl1pPr>
              <a:defRPr/>
            </a:lvl1pPr>
          </a:lstStyle>
          <a:p>
            <a:pPr>
              <a:defRPr/>
            </a:pPr>
            <a:endParaRPr lang="tr-TR"/>
          </a:p>
        </p:txBody>
      </p:sp>
      <p:sp>
        <p:nvSpPr>
          <p:cNvPr id="9" name="Slide Number Placeholder 5"/>
          <p:cNvSpPr>
            <a:spLocks noGrp="1"/>
          </p:cNvSpPr>
          <p:nvPr>
            <p:ph type="sldNum" sz="quarter" idx="12"/>
          </p:nvPr>
        </p:nvSpPr>
        <p:spPr/>
        <p:txBody>
          <a:bodyPr/>
          <a:lstStyle>
            <a:lvl1pPr>
              <a:defRPr/>
            </a:lvl1pPr>
          </a:lstStyle>
          <a:p>
            <a:pPr>
              <a:defRPr/>
            </a:pPr>
            <a:fld id="{B7A52FA6-9BBE-457F-9499-69B51013AB5D}" type="slidenum">
              <a:rPr lang="tr-TR" altLang="tr-TR"/>
              <a:pPr>
                <a:defRPr/>
              </a:pPr>
              <a:t>‹#›</a:t>
            </a:fld>
            <a:endParaRPr lang="tr-TR" altLang="tr-TR"/>
          </a:p>
        </p:txBody>
      </p:sp>
    </p:spTree>
    <p:extLst>
      <p:ext uri="{BB962C8B-B14F-4D97-AF65-F5344CB8AC3E}">
        <p14:creationId xmlns:p14="http://schemas.microsoft.com/office/powerpoint/2010/main" val="3912375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3"/>
          <p:cNvSpPr>
            <a:spLocks noGrp="1"/>
          </p:cNvSpPr>
          <p:nvPr>
            <p:ph type="dt" sz="half" idx="10"/>
          </p:nvPr>
        </p:nvSpPr>
        <p:spPr/>
        <p:txBody>
          <a:bodyPr/>
          <a:lstStyle>
            <a:lvl1pPr>
              <a:defRPr/>
            </a:lvl1pPr>
          </a:lstStyle>
          <a:p>
            <a:pPr>
              <a:defRPr/>
            </a:pPr>
            <a:fld id="{59DEE78C-C5CF-442F-9EE1-005B0EC8641F}" type="datetimeFigureOut">
              <a:rPr lang="tr-TR"/>
              <a:pPr>
                <a:defRPr/>
              </a:pPr>
              <a:t>9.03.2022</a:t>
            </a:fld>
            <a:endParaRPr lang="tr-TR"/>
          </a:p>
        </p:txBody>
      </p:sp>
      <p:sp>
        <p:nvSpPr>
          <p:cNvPr id="6" name="Footer Placeholder 4"/>
          <p:cNvSpPr>
            <a:spLocks noGrp="1"/>
          </p:cNvSpPr>
          <p:nvPr>
            <p:ph type="ftr" sz="quarter" idx="11"/>
          </p:nvPr>
        </p:nvSpPr>
        <p:spPr/>
        <p:txBody>
          <a:bodyPr/>
          <a:lstStyle>
            <a:lvl1pPr>
              <a:defRPr/>
            </a:lvl1pPr>
          </a:lstStyle>
          <a:p>
            <a:pPr>
              <a:defRPr/>
            </a:pPr>
            <a:endParaRPr lang="tr-TR"/>
          </a:p>
        </p:txBody>
      </p:sp>
      <p:sp>
        <p:nvSpPr>
          <p:cNvPr id="7" name="Slide Number Placeholder 5"/>
          <p:cNvSpPr>
            <a:spLocks noGrp="1"/>
          </p:cNvSpPr>
          <p:nvPr>
            <p:ph type="sldNum" sz="quarter" idx="12"/>
          </p:nvPr>
        </p:nvSpPr>
        <p:spPr/>
        <p:txBody>
          <a:bodyPr/>
          <a:lstStyle>
            <a:lvl1pPr>
              <a:defRPr/>
            </a:lvl1pPr>
          </a:lstStyle>
          <a:p>
            <a:pPr>
              <a:defRPr/>
            </a:pPr>
            <a:fld id="{C00BD3DC-008D-47FE-93F2-CFDC31787F91}" type="slidenum">
              <a:rPr lang="tr-TR" altLang="tr-TR"/>
              <a:pPr>
                <a:defRPr/>
              </a:pPr>
              <a:t>‹#›</a:t>
            </a:fld>
            <a:endParaRPr lang="tr-TR" altLang="tr-TR"/>
          </a:p>
        </p:txBody>
      </p:sp>
    </p:spTree>
    <p:extLst>
      <p:ext uri="{BB962C8B-B14F-4D97-AF65-F5344CB8AC3E}">
        <p14:creationId xmlns:p14="http://schemas.microsoft.com/office/powerpoint/2010/main" val="810737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822960" y="2582334"/>
            <a:ext cx="3703320" cy="328676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4663440" y="2582334"/>
            <a:ext cx="3703320" cy="328676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3"/>
          <p:cNvSpPr>
            <a:spLocks noGrp="1"/>
          </p:cNvSpPr>
          <p:nvPr>
            <p:ph type="dt" sz="half" idx="10"/>
          </p:nvPr>
        </p:nvSpPr>
        <p:spPr/>
        <p:txBody>
          <a:bodyPr/>
          <a:lstStyle>
            <a:lvl1pPr>
              <a:defRPr/>
            </a:lvl1pPr>
          </a:lstStyle>
          <a:p>
            <a:pPr>
              <a:defRPr/>
            </a:pPr>
            <a:fld id="{4EFA610F-6D37-4A55-A42B-3BB13A25DE07}" type="datetimeFigureOut">
              <a:rPr lang="tr-TR"/>
              <a:pPr>
                <a:defRPr/>
              </a:pPr>
              <a:t>9.03.2022</a:t>
            </a:fld>
            <a:endParaRPr lang="tr-TR"/>
          </a:p>
        </p:txBody>
      </p:sp>
      <p:sp>
        <p:nvSpPr>
          <p:cNvPr id="8" name="Footer Placeholder 4"/>
          <p:cNvSpPr>
            <a:spLocks noGrp="1"/>
          </p:cNvSpPr>
          <p:nvPr>
            <p:ph type="ftr" sz="quarter" idx="11"/>
          </p:nvPr>
        </p:nvSpPr>
        <p:spPr/>
        <p:txBody>
          <a:bodyPr/>
          <a:lstStyle>
            <a:lvl1pPr>
              <a:defRPr/>
            </a:lvl1pPr>
          </a:lstStyle>
          <a:p>
            <a:pPr>
              <a:defRPr/>
            </a:pPr>
            <a:endParaRPr lang="tr-TR"/>
          </a:p>
        </p:txBody>
      </p:sp>
      <p:sp>
        <p:nvSpPr>
          <p:cNvPr id="9" name="Slide Number Placeholder 5"/>
          <p:cNvSpPr>
            <a:spLocks noGrp="1"/>
          </p:cNvSpPr>
          <p:nvPr>
            <p:ph type="sldNum" sz="quarter" idx="12"/>
          </p:nvPr>
        </p:nvSpPr>
        <p:spPr/>
        <p:txBody>
          <a:bodyPr/>
          <a:lstStyle>
            <a:lvl1pPr>
              <a:defRPr/>
            </a:lvl1pPr>
          </a:lstStyle>
          <a:p>
            <a:pPr>
              <a:defRPr/>
            </a:pPr>
            <a:fld id="{A31C3B84-C5D9-409D-A7AD-8A0877E73B83}" type="slidenum">
              <a:rPr lang="tr-TR" altLang="tr-TR"/>
              <a:pPr>
                <a:defRPr/>
              </a:pPr>
              <a:t>‹#›</a:t>
            </a:fld>
            <a:endParaRPr lang="tr-TR" altLang="tr-TR"/>
          </a:p>
        </p:txBody>
      </p:sp>
    </p:spTree>
    <p:extLst>
      <p:ext uri="{BB962C8B-B14F-4D97-AF65-F5344CB8AC3E}">
        <p14:creationId xmlns:p14="http://schemas.microsoft.com/office/powerpoint/2010/main" val="1333547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3"/>
          <p:cNvSpPr>
            <a:spLocks noGrp="1"/>
          </p:cNvSpPr>
          <p:nvPr>
            <p:ph type="dt" sz="half" idx="10"/>
          </p:nvPr>
        </p:nvSpPr>
        <p:spPr/>
        <p:txBody>
          <a:bodyPr/>
          <a:lstStyle>
            <a:lvl1pPr>
              <a:defRPr/>
            </a:lvl1pPr>
          </a:lstStyle>
          <a:p>
            <a:pPr>
              <a:defRPr/>
            </a:pPr>
            <a:fld id="{17047119-5878-4829-9903-0132C0758737}" type="datetimeFigureOut">
              <a:rPr lang="tr-TR"/>
              <a:pPr>
                <a:defRPr/>
              </a:pPr>
              <a:t>9.03.2022</a:t>
            </a:fld>
            <a:endParaRPr lang="tr-TR"/>
          </a:p>
        </p:txBody>
      </p:sp>
      <p:sp>
        <p:nvSpPr>
          <p:cNvPr id="4" name="Footer Placeholder 4"/>
          <p:cNvSpPr>
            <a:spLocks noGrp="1"/>
          </p:cNvSpPr>
          <p:nvPr>
            <p:ph type="ftr" sz="quarter" idx="11"/>
          </p:nvPr>
        </p:nvSpPr>
        <p:spPr/>
        <p:txBody>
          <a:bodyPr/>
          <a:lstStyle>
            <a:lvl1pPr>
              <a:defRPr/>
            </a:lvl1pPr>
          </a:lstStyle>
          <a:p>
            <a:pPr>
              <a:defRPr/>
            </a:pPr>
            <a:endParaRPr lang="tr-TR"/>
          </a:p>
        </p:txBody>
      </p:sp>
      <p:sp>
        <p:nvSpPr>
          <p:cNvPr id="5" name="Slide Number Placeholder 5"/>
          <p:cNvSpPr>
            <a:spLocks noGrp="1"/>
          </p:cNvSpPr>
          <p:nvPr>
            <p:ph type="sldNum" sz="quarter" idx="12"/>
          </p:nvPr>
        </p:nvSpPr>
        <p:spPr/>
        <p:txBody>
          <a:bodyPr/>
          <a:lstStyle>
            <a:lvl1pPr>
              <a:defRPr/>
            </a:lvl1pPr>
          </a:lstStyle>
          <a:p>
            <a:pPr>
              <a:defRPr/>
            </a:pPr>
            <a:fld id="{63B4CE50-20CA-447E-8E49-EB4653F1DCCB}" type="slidenum">
              <a:rPr lang="tr-TR" altLang="tr-TR"/>
              <a:pPr>
                <a:defRPr/>
              </a:pPr>
              <a:t>‹#›</a:t>
            </a:fld>
            <a:endParaRPr lang="tr-TR" altLang="tr-TR"/>
          </a:p>
        </p:txBody>
      </p:sp>
    </p:spTree>
    <p:extLst>
      <p:ext uri="{BB962C8B-B14F-4D97-AF65-F5344CB8AC3E}">
        <p14:creationId xmlns:p14="http://schemas.microsoft.com/office/powerpoint/2010/main" val="1113460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Rectangle 4"/>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5"/>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6"/>
          <p:cNvSpPr>
            <a:spLocks noGrp="1"/>
          </p:cNvSpPr>
          <p:nvPr>
            <p:ph type="dt" sz="half" idx="10"/>
          </p:nvPr>
        </p:nvSpPr>
        <p:spPr/>
        <p:txBody>
          <a:bodyPr/>
          <a:lstStyle>
            <a:lvl1pPr>
              <a:defRPr/>
            </a:lvl1pPr>
          </a:lstStyle>
          <a:p>
            <a:pPr>
              <a:defRPr/>
            </a:pPr>
            <a:fld id="{65C73564-43F5-4648-AAC0-96460EC72A6E}" type="datetimeFigureOut">
              <a:rPr lang="tr-TR"/>
              <a:pPr>
                <a:defRPr/>
              </a:pPr>
              <a:t>9.03.2022</a:t>
            </a:fld>
            <a:endParaRPr lang="tr-TR"/>
          </a:p>
        </p:txBody>
      </p:sp>
      <p:sp>
        <p:nvSpPr>
          <p:cNvPr id="5" name="Footer Placeholder 7"/>
          <p:cNvSpPr>
            <a:spLocks noGrp="1"/>
          </p:cNvSpPr>
          <p:nvPr>
            <p:ph type="ftr" sz="quarter" idx="11"/>
          </p:nvPr>
        </p:nvSpPr>
        <p:spPr/>
        <p:txBody>
          <a:bodyPr/>
          <a:lstStyle>
            <a:lvl1pPr>
              <a:defRPr>
                <a:solidFill>
                  <a:srgbClr val="FFFFFF"/>
                </a:solidFill>
              </a:defRPr>
            </a:lvl1pPr>
          </a:lstStyle>
          <a:p>
            <a:pPr>
              <a:defRPr/>
            </a:pPr>
            <a:endParaRPr lang="tr-TR"/>
          </a:p>
        </p:txBody>
      </p:sp>
      <p:sp>
        <p:nvSpPr>
          <p:cNvPr id="6" name="Slide Number Placeholder 8"/>
          <p:cNvSpPr>
            <a:spLocks noGrp="1"/>
          </p:cNvSpPr>
          <p:nvPr>
            <p:ph type="sldNum" sz="quarter" idx="12"/>
          </p:nvPr>
        </p:nvSpPr>
        <p:spPr/>
        <p:txBody>
          <a:bodyPr/>
          <a:lstStyle>
            <a:lvl1pPr>
              <a:defRPr/>
            </a:lvl1pPr>
          </a:lstStyle>
          <a:p>
            <a:pPr>
              <a:defRPr/>
            </a:pPr>
            <a:fld id="{E7B5E180-3444-452A-B409-20BF998E1E59}" type="slidenum">
              <a:rPr lang="tr-TR" altLang="tr-TR"/>
              <a:pPr>
                <a:defRPr/>
              </a:pPr>
              <a:t>‹#›</a:t>
            </a:fld>
            <a:endParaRPr lang="tr-TR" altLang="tr-TR"/>
          </a:p>
        </p:txBody>
      </p:sp>
    </p:spTree>
    <p:extLst>
      <p:ext uri="{BB962C8B-B14F-4D97-AF65-F5344CB8AC3E}">
        <p14:creationId xmlns:p14="http://schemas.microsoft.com/office/powerpoint/2010/main" val="3563193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5" name="Rectangle 7"/>
          <p:cNvSpPr/>
          <p:nvPr/>
        </p:nvSpPr>
        <p:spPr>
          <a:xfrm>
            <a:off x="0" y="0"/>
            <a:ext cx="3038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p:cNvSpPr/>
          <p:nvPr/>
        </p:nvSpPr>
        <p:spPr>
          <a:xfrm>
            <a:off x="3030538" y="0"/>
            <a:ext cx="476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lstStyle>
            <a:lvl1pPr>
              <a:defRPr sz="3600" b="0">
                <a:solidFill>
                  <a:srgbClr val="FFFFFF"/>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7" name="Date Placeholder 4"/>
          <p:cNvSpPr>
            <a:spLocks noGrp="1"/>
          </p:cNvSpPr>
          <p:nvPr>
            <p:ph type="dt" sz="half" idx="10"/>
          </p:nvPr>
        </p:nvSpPr>
        <p:spPr>
          <a:xfrm>
            <a:off x="349250" y="6459538"/>
            <a:ext cx="1963738" cy="365125"/>
          </a:xfrm>
        </p:spPr>
        <p:txBody>
          <a:bodyPr/>
          <a:lstStyle>
            <a:lvl1pPr algn="l">
              <a:defRPr/>
            </a:lvl1pPr>
          </a:lstStyle>
          <a:p>
            <a:pPr>
              <a:defRPr/>
            </a:pPr>
            <a:fld id="{5C261F69-5EE4-45F2-BD97-E76E78B87FA7}" type="datetimeFigureOut">
              <a:rPr lang="tr-TR"/>
              <a:pPr>
                <a:defRPr/>
              </a:pPr>
              <a:t>9.03.2022</a:t>
            </a:fld>
            <a:endParaRPr lang="tr-TR"/>
          </a:p>
        </p:txBody>
      </p:sp>
      <p:sp>
        <p:nvSpPr>
          <p:cNvPr id="8" name="Footer Placeholder 5"/>
          <p:cNvSpPr>
            <a:spLocks noGrp="1"/>
          </p:cNvSpPr>
          <p:nvPr>
            <p:ph type="ftr" sz="quarter" idx="11"/>
          </p:nvPr>
        </p:nvSpPr>
        <p:spPr>
          <a:xfrm>
            <a:off x="3600450" y="6459538"/>
            <a:ext cx="3486150" cy="365125"/>
          </a:xfrm>
        </p:spPr>
        <p:txBody>
          <a:bodyPr/>
          <a:lstStyle>
            <a:lvl1pPr algn="l">
              <a:defRPr>
                <a:solidFill>
                  <a:schemeClr val="tx2"/>
                </a:solidFill>
              </a:defRPr>
            </a:lvl1pPr>
          </a:lstStyle>
          <a:p>
            <a:pPr>
              <a:defRPr/>
            </a:pPr>
            <a:endParaRPr lang="tr-TR"/>
          </a:p>
        </p:txBody>
      </p:sp>
      <p:sp>
        <p:nvSpPr>
          <p:cNvPr id="9" name="Slide Number Placeholder 6"/>
          <p:cNvSpPr>
            <a:spLocks noGrp="1"/>
          </p:cNvSpPr>
          <p:nvPr>
            <p:ph type="sldNum" sz="quarter" idx="12"/>
          </p:nvPr>
        </p:nvSpPr>
        <p:spPr/>
        <p:txBody>
          <a:bodyPr/>
          <a:lstStyle>
            <a:lvl1pPr>
              <a:defRPr>
                <a:solidFill>
                  <a:schemeClr val="tx2"/>
                </a:solidFill>
              </a:defRPr>
            </a:lvl1pPr>
          </a:lstStyle>
          <a:p>
            <a:pPr>
              <a:defRPr/>
            </a:pPr>
            <a:fld id="{D984AEA9-6A13-4039-8C75-3A5D3690157F}" type="slidenum">
              <a:rPr lang="tr-TR" altLang="tr-TR"/>
              <a:pPr>
                <a:defRPr/>
              </a:pPr>
              <a:t>‹#›</a:t>
            </a:fld>
            <a:endParaRPr lang="tr-TR" altLang="tr-TR"/>
          </a:p>
        </p:txBody>
      </p:sp>
    </p:spTree>
    <p:extLst>
      <p:ext uri="{BB962C8B-B14F-4D97-AF65-F5344CB8AC3E}">
        <p14:creationId xmlns:p14="http://schemas.microsoft.com/office/powerpoint/2010/main" val="1067368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5" name="Rectangle 7"/>
          <p:cNvSpPr/>
          <p:nvPr/>
        </p:nvSpPr>
        <p:spPr>
          <a:xfrm>
            <a:off x="0" y="4953000"/>
            <a:ext cx="9142413"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p:cNvSpPr/>
          <p:nvPr/>
        </p:nvSpPr>
        <p:spPr>
          <a:xfrm>
            <a:off x="0" y="4914900"/>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oAutofit/>
          </a:bodyPr>
          <a:lstStyle>
            <a:lvl1pPr>
              <a:defRPr sz="3600" b="0">
                <a:solidFill>
                  <a:srgbClr val="FFFFFF"/>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rtlCol="0">
            <a:normAutofit/>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tr-TR" noProof="0" smtClean="0"/>
              <a:t>Resim eklemek için simgeyi tıklatın</a:t>
            </a:r>
            <a:endParaRPr lang="en-US" noProof="0"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7" name="Date Placeholder 4"/>
          <p:cNvSpPr>
            <a:spLocks noGrp="1"/>
          </p:cNvSpPr>
          <p:nvPr>
            <p:ph type="dt" sz="half" idx="10"/>
          </p:nvPr>
        </p:nvSpPr>
        <p:spPr/>
        <p:txBody>
          <a:bodyPr/>
          <a:lstStyle>
            <a:lvl1pPr>
              <a:defRPr/>
            </a:lvl1pPr>
          </a:lstStyle>
          <a:p>
            <a:pPr>
              <a:defRPr/>
            </a:pPr>
            <a:fld id="{481636FD-414F-4D8F-AF1A-D03F9B91FD67}" type="datetimeFigureOut">
              <a:rPr lang="tr-TR"/>
              <a:pPr>
                <a:defRPr/>
              </a:pPr>
              <a:t>9.03.2022</a:t>
            </a:fld>
            <a:endParaRPr lang="tr-TR"/>
          </a:p>
        </p:txBody>
      </p:sp>
      <p:sp>
        <p:nvSpPr>
          <p:cNvPr id="8" name="Footer Placeholder 5"/>
          <p:cNvSpPr>
            <a:spLocks noGrp="1"/>
          </p:cNvSpPr>
          <p:nvPr>
            <p:ph type="ftr" sz="quarter" idx="11"/>
          </p:nvPr>
        </p:nvSpPr>
        <p:spPr/>
        <p:txBody>
          <a:bodyPr/>
          <a:lstStyle>
            <a:lvl1pPr>
              <a:defRPr/>
            </a:lvl1pPr>
          </a:lstStyle>
          <a:p>
            <a:pPr>
              <a:defRPr/>
            </a:pPr>
            <a:endParaRPr lang="tr-TR"/>
          </a:p>
        </p:txBody>
      </p:sp>
      <p:sp>
        <p:nvSpPr>
          <p:cNvPr id="9" name="Slide Number Placeholder 6"/>
          <p:cNvSpPr>
            <a:spLocks noGrp="1"/>
          </p:cNvSpPr>
          <p:nvPr>
            <p:ph type="sldNum" sz="quarter" idx="12"/>
          </p:nvPr>
        </p:nvSpPr>
        <p:spPr/>
        <p:txBody>
          <a:bodyPr/>
          <a:lstStyle>
            <a:lvl1pPr>
              <a:defRPr/>
            </a:lvl1pPr>
          </a:lstStyle>
          <a:p>
            <a:pPr>
              <a:defRPr/>
            </a:pPr>
            <a:fld id="{75BB3018-73A0-4C4D-8137-0FC96DAC1F0A}" type="slidenum">
              <a:rPr lang="tr-TR" altLang="tr-TR"/>
              <a:pPr>
                <a:defRPr/>
              </a:pPr>
              <a:t>‹#›</a:t>
            </a:fld>
            <a:endParaRPr lang="tr-TR" altLang="tr-TR"/>
          </a:p>
        </p:txBody>
      </p:sp>
    </p:spTree>
    <p:extLst>
      <p:ext uri="{BB962C8B-B14F-4D97-AF65-F5344CB8AC3E}">
        <p14:creationId xmlns:p14="http://schemas.microsoft.com/office/powerpoint/2010/main" val="3724372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325" y="287338"/>
            <a:ext cx="7543800" cy="1449387"/>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1029" name="Text Placeholder 2"/>
          <p:cNvSpPr>
            <a:spLocks noGrp="1"/>
          </p:cNvSpPr>
          <p:nvPr>
            <p:ph type="body" idx="1"/>
          </p:nvPr>
        </p:nvSpPr>
        <p:spPr bwMode="auto">
          <a:xfrm>
            <a:off x="822325" y="1846263"/>
            <a:ext cx="75438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tr-TR" altLang="en-US" smtClean="0"/>
              <a:t>Asıl metin stillerini düzenle</a:t>
            </a:r>
          </a:p>
          <a:p>
            <a:pPr lvl="1"/>
            <a:r>
              <a:rPr lang="tr-TR" altLang="en-US" smtClean="0"/>
              <a:t>İkinci düzey</a:t>
            </a:r>
          </a:p>
          <a:p>
            <a:pPr lvl="2"/>
            <a:r>
              <a:rPr lang="tr-TR" altLang="en-US" smtClean="0"/>
              <a:t>Üçüncü düzey</a:t>
            </a:r>
          </a:p>
          <a:p>
            <a:pPr lvl="3"/>
            <a:r>
              <a:rPr lang="tr-TR" altLang="en-US" smtClean="0"/>
              <a:t>Dördüncü düzey</a:t>
            </a:r>
          </a:p>
          <a:p>
            <a:pPr lvl="4"/>
            <a:r>
              <a:rPr lang="tr-TR" altLang="en-US" smtClean="0"/>
              <a:t>Beşinci düzey</a:t>
            </a:r>
            <a:endParaRPr lang="en-US" altLang="en-US" smtClean="0"/>
          </a:p>
        </p:txBody>
      </p:sp>
      <p:sp>
        <p:nvSpPr>
          <p:cNvPr id="4" name="Date Placeholder 3"/>
          <p:cNvSpPr>
            <a:spLocks noGrp="1"/>
          </p:cNvSpPr>
          <p:nvPr>
            <p:ph type="dt" sz="half" idx="2"/>
          </p:nvPr>
        </p:nvSpPr>
        <p:spPr>
          <a:xfrm>
            <a:off x="822325" y="6459538"/>
            <a:ext cx="1854200" cy="365125"/>
          </a:xfrm>
          <a:prstGeom prst="rect">
            <a:avLst/>
          </a:prstGeom>
        </p:spPr>
        <p:txBody>
          <a:bodyPr vert="horz" lIns="91440" tIns="45720" rIns="91440" bIns="45720" rtlCol="0" anchor="ctr"/>
          <a:lstStyle>
            <a:lvl1pPr algn="l">
              <a:defRPr sz="900">
                <a:solidFill>
                  <a:srgbClr val="FFFFFF"/>
                </a:solidFill>
              </a:defRPr>
            </a:lvl1pPr>
          </a:lstStyle>
          <a:p>
            <a:pPr>
              <a:defRPr/>
            </a:pPr>
            <a:fld id="{4FFCC56D-C42E-4638-9136-54464BD36E0A}" type="datetimeFigureOut">
              <a:rPr lang="tr-TR"/>
              <a:pPr>
                <a:defRPr/>
              </a:pPr>
              <a:t>9.03.2022</a:t>
            </a:fld>
            <a:endParaRPr lang="tr-TR"/>
          </a:p>
        </p:txBody>
      </p:sp>
      <p:sp>
        <p:nvSpPr>
          <p:cNvPr id="5" name="Footer Placeholder 4"/>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tr-TR"/>
          </a:p>
        </p:txBody>
      </p:sp>
      <p:sp>
        <p:nvSpPr>
          <p:cNvPr id="6" name="Slide Number Placeholder 5"/>
          <p:cNvSpPr>
            <a:spLocks noGrp="1"/>
          </p:cNvSpPr>
          <p:nvPr>
            <p:ph type="sldNum" sz="quarter" idx="4"/>
          </p:nvPr>
        </p:nvSpPr>
        <p:spPr>
          <a:xfrm>
            <a:off x="7424738" y="6459538"/>
            <a:ext cx="984250" cy="365125"/>
          </a:xfrm>
          <a:prstGeom prst="rect">
            <a:avLst/>
          </a:prstGeom>
        </p:spPr>
        <p:txBody>
          <a:bodyPr vert="horz" lIns="91440" tIns="45720" rIns="91440" bIns="45720" rtlCol="0" anchor="ctr"/>
          <a:lstStyle>
            <a:lvl1pPr algn="r">
              <a:defRPr sz="1050">
                <a:solidFill>
                  <a:srgbClr val="FFFFFF"/>
                </a:solidFill>
              </a:defRPr>
            </a:lvl1pPr>
          </a:lstStyle>
          <a:p>
            <a:pPr>
              <a:defRPr/>
            </a:pPr>
            <a:fld id="{42D5C444-96B0-4AF6-B733-EDEB191F97FF}" type="slidenum">
              <a:rPr lang="tr-TR" altLang="tr-TR"/>
              <a:pPr>
                <a:defRPr/>
              </a:pPr>
              <a:t>‹#›</a:t>
            </a:fld>
            <a:endParaRPr lang="tr-TR" altLang="tr-TR"/>
          </a:p>
        </p:txBody>
      </p:sp>
      <p:cxnSp>
        <p:nvCxnSpPr>
          <p:cNvPr id="10" name="Straight Connector 9"/>
          <p:cNvCxnSpPr/>
          <p:nvPr/>
        </p:nvCxnSpPr>
        <p:spPr>
          <a:xfrm>
            <a:off x="895350" y="1738313"/>
            <a:ext cx="747553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37" r:id="rId1"/>
    <p:sldLayoutId id="2147483832" r:id="rId2"/>
    <p:sldLayoutId id="2147483838" r:id="rId3"/>
    <p:sldLayoutId id="2147483833" r:id="rId4"/>
    <p:sldLayoutId id="2147483834" r:id="rId5"/>
    <p:sldLayoutId id="2147483835" r:id="rId6"/>
    <p:sldLayoutId id="2147483839" r:id="rId7"/>
    <p:sldLayoutId id="2147483840" r:id="rId8"/>
    <p:sldLayoutId id="2147483841" r:id="rId9"/>
    <p:sldLayoutId id="2147483836" r:id="rId10"/>
    <p:sldLayoutId id="2147483842" r:id="rId11"/>
  </p:sldLayoutIdLst>
  <p:txStyles>
    <p:title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tr.wikipedia.org/wiki/Mssql" TargetMode="External"/><Relationship Id="rId7" Type="http://schemas.openxmlformats.org/officeDocument/2006/relationships/hyperlink" Target="http://tr.wikipedia.org/wiki/Firebird" TargetMode="External"/><Relationship Id="rId2" Type="http://schemas.openxmlformats.org/officeDocument/2006/relationships/hyperlink" Target="http://tr.wikipedia.org/wiki/MySQL" TargetMode="External"/><Relationship Id="rId1" Type="http://schemas.openxmlformats.org/officeDocument/2006/relationships/slideLayout" Target="../slideLayouts/slideLayout2.xml"/><Relationship Id="rId6" Type="http://schemas.openxmlformats.org/officeDocument/2006/relationships/hyperlink" Target="http://tr.wikipedia.org/wiki/Oracle_%C4%B0li%C5%9Fkisel_Veritaban%C4%B1_Y%C3%B6netim_Sistemi" TargetMode="External"/><Relationship Id="rId5" Type="http://schemas.openxmlformats.org/officeDocument/2006/relationships/hyperlink" Target="http://tr.wikipedia.org/wiki/Microsoft_SQL_Server" TargetMode="External"/><Relationship Id="rId4" Type="http://schemas.openxmlformats.org/officeDocument/2006/relationships/hyperlink" Target="http://tr.wikipedia.org/wiki/PostgreSQ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Başlık"/>
          <p:cNvSpPr>
            <a:spLocks noGrp="1"/>
          </p:cNvSpPr>
          <p:nvPr>
            <p:ph type="ctrTitle"/>
          </p:nvPr>
        </p:nvSpPr>
        <p:spPr>
          <a:xfrm>
            <a:off x="822325" y="758825"/>
            <a:ext cx="7543800" cy="3565525"/>
          </a:xfrm>
        </p:spPr>
        <p:txBody>
          <a:bodyPr/>
          <a:lstStyle/>
          <a:p>
            <a:pPr eaLnBrk="1" fontAlgn="auto" hangingPunct="1">
              <a:spcAft>
                <a:spcPts val="0"/>
              </a:spcAft>
              <a:defRPr/>
            </a:pPr>
            <a:r>
              <a:rPr lang="tr-TR" altLang="tr-TR" smtClean="0"/>
              <a:t>SQL</a:t>
            </a:r>
          </a:p>
        </p:txBody>
      </p:sp>
      <p:sp>
        <p:nvSpPr>
          <p:cNvPr id="13313" name="2 Alt Başlık"/>
          <p:cNvSpPr>
            <a:spLocks noGrp="1"/>
          </p:cNvSpPr>
          <p:nvPr>
            <p:ph type="subTitle" idx="1"/>
          </p:nvPr>
        </p:nvSpPr>
        <p:spPr>
          <a:xfrm>
            <a:off x="825500" y="4456113"/>
            <a:ext cx="7543800" cy="1143000"/>
          </a:xfrm>
        </p:spPr>
        <p:txBody>
          <a:bodyPr rtlCol="0"/>
          <a:lstStyle/>
          <a:p>
            <a:pPr eaLnBrk="1" fontAlgn="auto" hangingPunct="1">
              <a:defRPr/>
            </a:pPr>
            <a:r>
              <a:rPr lang="tr-TR" altLang="tr-TR" smtClean="0"/>
              <a:t>LEcture </a:t>
            </a:r>
            <a:r>
              <a:rPr lang="tr-TR" altLang="tr-TR" dirty="0" smtClean="0"/>
              <a:t>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eaLnBrk="1" fontAlgn="auto" hangingPunct="1">
              <a:spcAft>
                <a:spcPts val="0"/>
              </a:spcAft>
              <a:defRPr/>
            </a:pPr>
            <a:r>
              <a:rPr lang="tr-TR" dirty="0">
                <a:solidFill>
                  <a:schemeClr val="tx1">
                    <a:lumMod val="75000"/>
                    <a:lumOff val="25000"/>
                  </a:schemeClr>
                </a:solidFill>
              </a:rPr>
              <a:t>Select </a:t>
            </a:r>
            <a:r>
              <a:rPr lang="tr-TR" dirty="0" err="1">
                <a:solidFill>
                  <a:schemeClr val="tx1">
                    <a:lumMod val="75000"/>
                    <a:lumOff val="25000"/>
                  </a:schemeClr>
                </a:solidFill>
              </a:rPr>
              <a:t>command</a:t>
            </a:r>
            <a:endParaRPr lang="en-GB" dirty="0">
              <a:solidFill>
                <a:schemeClr val="tx1">
                  <a:lumMod val="75000"/>
                  <a:lumOff val="25000"/>
                </a:schemeClr>
              </a:solidFill>
            </a:endParaRPr>
          </a:p>
        </p:txBody>
      </p:sp>
      <p:sp>
        <p:nvSpPr>
          <p:cNvPr id="3" name="İçerik Yer Tutucusu 2"/>
          <p:cNvSpPr>
            <a:spLocks noGrp="1"/>
          </p:cNvSpPr>
          <p:nvPr>
            <p:ph idx="1"/>
          </p:nvPr>
        </p:nvSpPr>
        <p:spPr/>
        <p:txBody>
          <a:bodyPr rtlCol="0">
            <a:normAutofit lnSpcReduction="10000"/>
          </a:bodyPr>
          <a:lstStyle/>
          <a:p>
            <a:pPr marL="91440" indent="-91440" eaLnBrk="1" hangingPunct="1">
              <a:defRPr/>
            </a:pPr>
            <a:r>
              <a:rPr lang="en-GB" b="1" dirty="0">
                <a:solidFill>
                  <a:schemeClr val="tx1">
                    <a:lumMod val="75000"/>
                    <a:lumOff val="25000"/>
                  </a:schemeClr>
                </a:solidFill>
              </a:rPr>
              <a:t>SELECT</a:t>
            </a:r>
            <a:r>
              <a:rPr lang="en-GB" dirty="0">
                <a:solidFill>
                  <a:schemeClr val="tx1">
                    <a:lumMod val="75000"/>
                    <a:lumOff val="25000"/>
                  </a:schemeClr>
                </a:solidFill>
              </a:rPr>
              <a:t> [</a:t>
            </a:r>
            <a:r>
              <a:rPr lang="en-GB" b="1" dirty="0">
                <a:solidFill>
                  <a:schemeClr val="tx1">
                    <a:lumMod val="75000"/>
                    <a:lumOff val="25000"/>
                  </a:schemeClr>
                </a:solidFill>
              </a:rPr>
              <a:t>DISTINCT</a:t>
            </a:r>
            <a:r>
              <a:rPr lang="en-GB" dirty="0">
                <a:solidFill>
                  <a:schemeClr val="tx1">
                    <a:lumMod val="75000"/>
                    <a:lumOff val="25000"/>
                  </a:schemeClr>
                </a:solidFill>
              </a:rPr>
              <a:t>] </a:t>
            </a:r>
            <a:r>
              <a:rPr lang="en-GB" dirty="0" err="1">
                <a:solidFill>
                  <a:schemeClr val="tx1">
                    <a:lumMod val="75000"/>
                    <a:lumOff val="25000"/>
                  </a:schemeClr>
                </a:solidFill>
              </a:rPr>
              <a:t>Attribute_List</a:t>
            </a:r>
            <a:r>
              <a:rPr lang="en-GB" dirty="0">
                <a:solidFill>
                  <a:schemeClr val="tx1">
                    <a:lumMod val="75000"/>
                    <a:lumOff val="25000"/>
                  </a:schemeClr>
                </a:solidFill>
              </a:rPr>
              <a:t> </a:t>
            </a:r>
            <a:r>
              <a:rPr lang="en-GB" b="1" dirty="0">
                <a:solidFill>
                  <a:schemeClr val="tx1">
                    <a:lumMod val="75000"/>
                    <a:lumOff val="25000"/>
                  </a:schemeClr>
                </a:solidFill>
              </a:rPr>
              <a:t>FROM</a:t>
            </a:r>
            <a:r>
              <a:rPr lang="en-GB" dirty="0">
                <a:solidFill>
                  <a:schemeClr val="tx1">
                    <a:lumMod val="75000"/>
                    <a:lumOff val="25000"/>
                  </a:schemeClr>
                </a:solidFill>
              </a:rPr>
              <a:t> R1,R2….RM</a:t>
            </a:r>
          </a:p>
          <a:p>
            <a:pPr marL="91440" indent="-91440" eaLnBrk="1" hangingPunct="1">
              <a:defRPr/>
            </a:pPr>
            <a:r>
              <a:rPr lang="en-GB" dirty="0">
                <a:solidFill>
                  <a:schemeClr val="tx1">
                    <a:lumMod val="75000"/>
                    <a:lumOff val="25000"/>
                  </a:schemeClr>
                </a:solidFill>
              </a:rPr>
              <a:t>[</a:t>
            </a:r>
            <a:r>
              <a:rPr lang="en-GB" b="1" dirty="0">
                <a:solidFill>
                  <a:schemeClr val="tx1">
                    <a:lumMod val="75000"/>
                    <a:lumOff val="25000"/>
                  </a:schemeClr>
                </a:solidFill>
              </a:rPr>
              <a:t>WHERE</a:t>
            </a:r>
            <a:r>
              <a:rPr lang="en-GB" dirty="0">
                <a:solidFill>
                  <a:schemeClr val="tx1">
                    <a:lumMod val="75000"/>
                    <a:lumOff val="25000"/>
                  </a:schemeClr>
                </a:solidFill>
              </a:rPr>
              <a:t> condition]</a:t>
            </a:r>
          </a:p>
          <a:p>
            <a:pPr marL="91440" indent="-91440" eaLnBrk="1" hangingPunct="1">
              <a:defRPr/>
            </a:pPr>
            <a:r>
              <a:rPr lang="en-GB" dirty="0">
                <a:solidFill>
                  <a:schemeClr val="tx1">
                    <a:lumMod val="75000"/>
                    <a:lumOff val="25000"/>
                  </a:schemeClr>
                </a:solidFill>
              </a:rPr>
              <a:t>[</a:t>
            </a:r>
            <a:r>
              <a:rPr lang="en-GB" b="1" dirty="0">
                <a:solidFill>
                  <a:schemeClr val="tx1">
                    <a:lumMod val="75000"/>
                    <a:lumOff val="25000"/>
                  </a:schemeClr>
                </a:solidFill>
              </a:rPr>
              <a:t>GROUP BY</a:t>
            </a:r>
            <a:r>
              <a:rPr lang="en-GB" dirty="0">
                <a:solidFill>
                  <a:schemeClr val="tx1">
                    <a:lumMod val="75000"/>
                    <a:lumOff val="25000"/>
                  </a:schemeClr>
                </a:solidFill>
              </a:rPr>
              <a:t> (Attributes)[</a:t>
            </a:r>
            <a:r>
              <a:rPr lang="en-GB" b="1" dirty="0">
                <a:solidFill>
                  <a:schemeClr val="tx1">
                    <a:lumMod val="75000"/>
                    <a:lumOff val="25000"/>
                  </a:schemeClr>
                </a:solidFill>
              </a:rPr>
              <a:t>HAVING</a:t>
            </a:r>
            <a:r>
              <a:rPr lang="en-GB" dirty="0">
                <a:solidFill>
                  <a:schemeClr val="tx1">
                    <a:lumMod val="75000"/>
                    <a:lumOff val="25000"/>
                  </a:schemeClr>
                </a:solidFill>
              </a:rPr>
              <a:t> condition]]</a:t>
            </a:r>
          </a:p>
          <a:p>
            <a:pPr marL="91440" indent="-91440" eaLnBrk="1" hangingPunct="1">
              <a:defRPr/>
            </a:pPr>
            <a:r>
              <a:rPr lang="en-GB" dirty="0">
                <a:solidFill>
                  <a:schemeClr val="tx1">
                    <a:lumMod val="75000"/>
                    <a:lumOff val="25000"/>
                  </a:schemeClr>
                </a:solidFill>
              </a:rPr>
              <a:t>[</a:t>
            </a:r>
            <a:r>
              <a:rPr lang="en-GB" b="1" dirty="0">
                <a:solidFill>
                  <a:schemeClr val="tx1">
                    <a:lumMod val="75000"/>
                    <a:lumOff val="25000"/>
                  </a:schemeClr>
                </a:solidFill>
              </a:rPr>
              <a:t>ORDER BY</a:t>
            </a:r>
            <a:r>
              <a:rPr lang="en-GB" dirty="0">
                <a:solidFill>
                  <a:schemeClr val="tx1">
                    <a:lumMod val="75000"/>
                    <a:lumOff val="25000"/>
                  </a:schemeClr>
                </a:solidFill>
              </a:rPr>
              <a:t>(Attributes)[</a:t>
            </a:r>
            <a:r>
              <a:rPr lang="en-GB" b="1" dirty="0">
                <a:solidFill>
                  <a:schemeClr val="tx1">
                    <a:lumMod val="75000"/>
                    <a:lumOff val="25000"/>
                  </a:schemeClr>
                </a:solidFill>
              </a:rPr>
              <a:t>DESC</a:t>
            </a:r>
            <a:r>
              <a:rPr lang="en-GB" dirty="0">
                <a:solidFill>
                  <a:schemeClr val="tx1">
                    <a:lumMod val="75000"/>
                    <a:lumOff val="25000"/>
                  </a:schemeClr>
                </a:solidFill>
              </a:rPr>
              <a:t>]];</a:t>
            </a:r>
          </a:p>
          <a:p>
            <a:pPr marL="91440" indent="-91440" eaLnBrk="1" fontAlgn="auto" hangingPunct="1">
              <a:defRPr/>
            </a:pPr>
            <a:endParaRPr lang="tr-TR" dirty="0" smtClean="0">
              <a:solidFill>
                <a:schemeClr val="tx1">
                  <a:lumMod val="75000"/>
                  <a:lumOff val="25000"/>
                </a:schemeClr>
              </a:solidFill>
            </a:endParaRPr>
          </a:p>
          <a:p>
            <a:pPr marL="91440" indent="-91440" eaLnBrk="1" fontAlgn="auto" hangingPunct="1">
              <a:defRPr/>
            </a:pPr>
            <a:endParaRPr lang="tr-TR" dirty="0">
              <a:solidFill>
                <a:schemeClr val="tx1">
                  <a:lumMod val="75000"/>
                  <a:lumOff val="25000"/>
                </a:schemeClr>
              </a:solidFill>
            </a:endParaRPr>
          </a:p>
          <a:p>
            <a:pPr marL="91440" indent="-91440" eaLnBrk="1" fontAlgn="auto" hangingPunct="1">
              <a:defRPr/>
            </a:pPr>
            <a:endParaRPr lang="tr-TR" dirty="0" smtClean="0">
              <a:solidFill>
                <a:schemeClr val="tx1">
                  <a:lumMod val="75000"/>
                  <a:lumOff val="25000"/>
                </a:schemeClr>
              </a:solidFill>
            </a:endParaRPr>
          </a:p>
          <a:p>
            <a:pPr marL="91440" indent="-91440" eaLnBrk="1" fontAlgn="auto" hangingPunct="1">
              <a:defRPr/>
            </a:pPr>
            <a:r>
              <a:rPr lang="en-GB" dirty="0" smtClean="0">
                <a:solidFill>
                  <a:schemeClr val="tx1">
                    <a:lumMod val="75000"/>
                    <a:lumOff val="25000"/>
                  </a:schemeClr>
                </a:solidFill>
              </a:rPr>
              <a:t>Part </a:t>
            </a:r>
            <a:r>
              <a:rPr lang="en-GB" dirty="0">
                <a:solidFill>
                  <a:schemeClr val="tx1">
                    <a:lumMod val="75000"/>
                    <a:lumOff val="25000"/>
                  </a:schemeClr>
                </a:solidFill>
              </a:rPr>
              <a:t>of the query represented by statement 1 is compulsory if you want to retrieve from a relational database. The statements written inside [] are optional. We will look at the possible query combination on relation shown in Table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eaLnBrk="1" fontAlgn="auto" hangingPunct="1">
              <a:spcAft>
                <a:spcPts val="0"/>
              </a:spcAft>
              <a:defRPr/>
            </a:pPr>
            <a:r>
              <a:rPr lang="tr-TR" dirty="0">
                <a:solidFill>
                  <a:schemeClr val="tx1">
                    <a:lumMod val="75000"/>
                    <a:lumOff val="25000"/>
                  </a:schemeClr>
                </a:solidFill>
              </a:rPr>
              <a:t>Select </a:t>
            </a:r>
            <a:r>
              <a:rPr lang="tr-TR" dirty="0" err="1">
                <a:solidFill>
                  <a:schemeClr val="tx1">
                    <a:lumMod val="75000"/>
                    <a:lumOff val="25000"/>
                  </a:schemeClr>
                </a:solidFill>
              </a:rPr>
              <a:t>command</a:t>
            </a:r>
            <a:endParaRPr lang="en-GB" dirty="0">
              <a:solidFill>
                <a:schemeClr val="tx1">
                  <a:lumMod val="75000"/>
                  <a:lumOff val="25000"/>
                </a:schemeClr>
              </a:solidFill>
            </a:endParaRPr>
          </a:p>
        </p:txBody>
      </p:sp>
      <p:sp>
        <p:nvSpPr>
          <p:cNvPr id="18435" name="İçerik Yer Tutucusu 2"/>
          <p:cNvSpPr>
            <a:spLocks noGrp="1"/>
          </p:cNvSpPr>
          <p:nvPr>
            <p:ph idx="1"/>
          </p:nvPr>
        </p:nvSpPr>
        <p:spPr/>
        <p:txBody>
          <a:bodyPr/>
          <a:lstStyle/>
          <a:p>
            <a:pPr eaLnBrk="1" hangingPunct="1"/>
            <a:r>
              <a:rPr lang="en-GB" altLang="en-US" b="1" smtClean="0"/>
              <a:t>Case 1:</a:t>
            </a:r>
            <a:r>
              <a:rPr lang="en-GB" altLang="en-US" smtClean="0"/>
              <a:t> If we want to retrieve attributes </a:t>
            </a:r>
            <a:r>
              <a:rPr lang="en-GB" altLang="en-US" b="1" smtClean="0"/>
              <a:t>ROLL_NO</a:t>
            </a:r>
            <a:r>
              <a:rPr lang="en-GB" altLang="en-US" smtClean="0"/>
              <a:t> and </a:t>
            </a:r>
            <a:r>
              <a:rPr lang="en-GB" altLang="en-US" b="1" smtClean="0"/>
              <a:t>NAME</a:t>
            </a:r>
            <a:r>
              <a:rPr lang="en-GB" altLang="en-US" smtClean="0"/>
              <a:t> of all students, the query will be:</a:t>
            </a:r>
            <a:endParaRPr lang="tr-TR" altLang="en-US" smtClean="0"/>
          </a:p>
          <a:p>
            <a:pPr eaLnBrk="1" hangingPunct="1"/>
            <a:endParaRPr lang="tr-TR" altLang="en-US" smtClean="0"/>
          </a:p>
          <a:p>
            <a:pPr eaLnBrk="1" hangingPunct="1"/>
            <a:endParaRPr lang="tr-TR" altLang="en-US" smtClean="0"/>
          </a:p>
          <a:p>
            <a:pPr eaLnBrk="1" hangingPunct="1"/>
            <a:endParaRPr lang="tr-TR" altLang="en-US" smtClean="0"/>
          </a:p>
          <a:p>
            <a:pPr eaLnBrk="1" hangingPunct="1"/>
            <a:endParaRPr lang="en-GB" altLang="en-US" smtClean="0"/>
          </a:p>
        </p:txBody>
      </p:sp>
      <p:sp>
        <p:nvSpPr>
          <p:cNvPr id="18436" name="Rectangle 1"/>
          <p:cNvSpPr>
            <a:spLocks noChangeArrowheads="1"/>
          </p:cNvSpPr>
          <p:nvPr/>
        </p:nvSpPr>
        <p:spPr bwMode="auto">
          <a:xfrm>
            <a:off x="2124075" y="2781300"/>
            <a:ext cx="3397250"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sz="1200" b="1">
                <a:solidFill>
                  <a:srgbClr val="273239"/>
                </a:solidFill>
                <a:latin typeface="Consolas" panose="020B0609020204030204" pitchFamily="49" charset="0"/>
              </a:rPr>
              <a:t>SELECT</a:t>
            </a:r>
            <a:r>
              <a:rPr lang="tr-TR" altLang="en-US" sz="1200">
                <a:solidFill>
                  <a:srgbClr val="273239"/>
                </a:solidFill>
                <a:latin typeface="Consolas" panose="020B0609020204030204" pitchFamily="49" charset="0"/>
              </a:rPr>
              <a:t> ROLL_NO, NAME </a:t>
            </a:r>
            <a:r>
              <a:rPr lang="tr-TR" altLang="en-US" sz="1200" b="1">
                <a:solidFill>
                  <a:srgbClr val="273239"/>
                </a:solidFill>
                <a:latin typeface="Consolas" panose="020B0609020204030204" pitchFamily="49" charset="0"/>
              </a:rPr>
              <a:t>FROM</a:t>
            </a:r>
            <a:r>
              <a:rPr lang="tr-TR" altLang="en-US" sz="1200">
                <a:solidFill>
                  <a:srgbClr val="273239"/>
                </a:solidFill>
                <a:latin typeface="Consolas" panose="020B0609020204030204" pitchFamily="49" charset="0"/>
              </a:rPr>
              <a:t> STUDENT;</a:t>
            </a:r>
            <a:r>
              <a:rPr lang="tr-TR" altLang="en-US" sz="600"/>
              <a:t> </a:t>
            </a:r>
            <a:endParaRPr lang="tr-TR" altLang="en-US"/>
          </a:p>
        </p:txBody>
      </p:sp>
      <p:graphicFrame>
        <p:nvGraphicFramePr>
          <p:cNvPr id="5" name="Tablo 4"/>
          <p:cNvGraphicFramePr>
            <a:graphicFrameLocks noGrp="1"/>
          </p:cNvGraphicFramePr>
          <p:nvPr/>
        </p:nvGraphicFramePr>
        <p:xfrm>
          <a:off x="2627313" y="3611563"/>
          <a:ext cx="2514600" cy="2286000"/>
        </p:xfrm>
        <a:graphic>
          <a:graphicData uri="http://schemas.openxmlformats.org/drawingml/2006/table">
            <a:tbl>
              <a:tblPr/>
              <a:tblGrid>
                <a:gridCol w="1276350">
                  <a:extLst>
                    <a:ext uri="{9D8B030D-6E8A-4147-A177-3AD203B41FA5}">
                      <a16:colId xmlns:a16="http://schemas.microsoft.com/office/drawing/2014/main" val="3560219661"/>
                    </a:ext>
                  </a:extLst>
                </a:gridCol>
                <a:gridCol w="1238250">
                  <a:extLst>
                    <a:ext uri="{9D8B030D-6E8A-4147-A177-3AD203B41FA5}">
                      <a16:colId xmlns:a16="http://schemas.microsoft.com/office/drawing/2014/main" val="572560408"/>
                    </a:ext>
                  </a:extLst>
                </a:gridCol>
              </a:tblGrid>
              <a:tr h="0">
                <a:tc>
                  <a:txBody>
                    <a:bodyPr/>
                    <a:lstStyle/>
                    <a:p>
                      <a:pPr algn="l" fontAlgn="base"/>
                      <a:r>
                        <a:rPr lang="en-GB" sz="1250" b="1">
                          <a:effectLst/>
                        </a:rPr>
                        <a:t>ROLL_NO</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1">
                          <a:effectLst/>
                        </a:rPr>
                        <a:t>NAME</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676099936"/>
                  </a:ext>
                </a:extLst>
              </a:tr>
              <a:tr h="0">
                <a:tc>
                  <a:txBody>
                    <a:bodyPr/>
                    <a:lstStyle/>
                    <a:p>
                      <a:pPr algn="l" fontAlgn="base"/>
                      <a:r>
                        <a:rPr lang="en-GB" sz="1250" b="0">
                          <a:effectLst/>
                        </a:rPr>
                        <a:t>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RAM</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3969170"/>
                  </a:ext>
                </a:extLst>
              </a:tr>
              <a:tr h="0">
                <a:tc>
                  <a:txBody>
                    <a:bodyPr/>
                    <a:lstStyle/>
                    <a:p>
                      <a:pPr algn="l" fontAlgn="base"/>
                      <a:r>
                        <a:rPr lang="en-GB" sz="1250" b="0" dirty="0">
                          <a:effectLst/>
                        </a:rPr>
                        <a:t>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RAMESH</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45040439"/>
                  </a:ext>
                </a:extLst>
              </a:tr>
              <a:tr h="0">
                <a:tc>
                  <a:txBody>
                    <a:bodyPr/>
                    <a:lstStyle/>
                    <a:p>
                      <a:pPr algn="l" fontAlgn="base"/>
                      <a:r>
                        <a:rPr lang="en-GB" sz="1250" b="0">
                          <a:effectLst/>
                        </a:rPr>
                        <a:t>3</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SUJIT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87555432"/>
                  </a:ext>
                </a:extLst>
              </a:tr>
              <a:tr h="0">
                <a:tc>
                  <a:txBody>
                    <a:bodyPr/>
                    <a:lstStyle/>
                    <a:p>
                      <a:pPr algn="l" fontAlgn="base"/>
                      <a:r>
                        <a:rPr lang="en-GB" sz="1250" b="0">
                          <a:effectLst/>
                        </a:rPr>
                        <a:t>4</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dirty="0">
                          <a:effectLst/>
                        </a:rPr>
                        <a:t>SURESH</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092125647"/>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eaLnBrk="1" fontAlgn="auto" hangingPunct="1">
              <a:spcAft>
                <a:spcPts val="0"/>
              </a:spcAft>
              <a:defRPr/>
            </a:pPr>
            <a:r>
              <a:rPr lang="tr-TR" dirty="0">
                <a:solidFill>
                  <a:schemeClr val="tx1">
                    <a:lumMod val="75000"/>
                    <a:lumOff val="25000"/>
                  </a:schemeClr>
                </a:solidFill>
              </a:rPr>
              <a:t>Select </a:t>
            </a:r>
            <a:r>
              <a:rPr lang="tr-TR" dirty="0" err="1">
                <a:solidFill>
                  <a:schemeClr val="tx1">
                    <a:lumMod val="75000"/>
                    <a:lumOff val="25000"/>
                  </a:schemeClr>
                </a:solidFill>
              </a:rPr>
              <a:t>command</a:t>
            </a:r>
            <a:endParaRPr lang="en-GB" dirty="0">
              <a:solidFill>
                <a:schemeClr val="tx1">
                  <a:lumMod val="75000"/>
                  <a:lumOff val="25000"/>
                </a:schemeClr>
              </a:solidFill>
            </a:endParaRPr>
          </a:p>
        </p:txBody>
      </p:sp>
      <p:sp>
        <p:nvSpPr>
          <p:cNvPr id="19459" name="İçerik Yer Tutucusu 2"/>
          <p:cNvSpPr>
            <a:spLocks noGrp="1"/>
          </p:cNvSpPr>
          <p:nvPr>
            <p:ph idx="1"/>
          </p:nvPr>
        </p:nvSpPr>
        <p:spPr/>
        <p:txBody>
          <a:bodyPr/>
          <a:lstStyle/>
          <a:p>
            <a:pPr eaLnBrk="1" hangingPunct="1"/>
            <a:r>
              <a:rPr lang="en-GB" altLang="en-US" b="1" smtClean="0"/>
              <a:t>Case 2:</a:t>
            </a:r>
            <a:r>
              <a:rPr lang="en-GB" altLang="en-US" smtClean="0"/>
              <a:t> If we want to retrieve </a:t>
            </a:r>
            <a:r>
              <a:rPr lang="en-GB" altLang="en-US" b="1" smtClean="0"/>
              <a:t>ROLL_NO</a:t>
            </a:r>
            <a:r>
              <a:rPr lang="en-GB" altLang="en-US" smtClean="0"/>
              <a:t> and </a:t>
            </a:r>
            <a:r>
              <a:rPr lang="en-GB" altLang="en-US" b="1" smtClean="0"/>
              <a:t>NAME</a:t>
            </a:r>
            <a:r>
              <a:rPr lang="en-GB" altLang="en-US" smtClean="0"/>
              <a:t> of the students whose </a:t>
            </a:r>
            <a:r>
              <a:rPr lang="en-GB" altLang="en-US" b="1" smtClean="0"/>
              <a:t>ROLL_NO</a:t>
            </a:r>
            <a:r>
              <a:rPr lang="en-GB" altLang="en-US" smtClean="0"/>
              <a:t> is greater than 2, the query will be:</a:t>
            </a:r>
            <a:endParaRPr lang="tr-TR" altLang="en-US" smtClean="0"/>
          </a:p>
          <a:p>
            <a:pPr eaLnBrk="1" hangingPunct="1"/>
            <a:endParaRPr lang="tr-TR" altLang="en-US" smtClean="0"/>
          </a:p>
          <a:p>
            <a:pPr eaLnBrk="1" hangingPunct="1"/>
            <a:endParaRPr lang="en-GB" altLang="en-US" smtClean="0"/>
          </a:p>
        </p:txBody>
      </p:sp>
      <p:sp>
        <p:nvSpPr>
          <p:cNvPr id="19460" name="Rectangle 3"/>
          <p:cNvSpPr>
            <a:spLocks noChangeArrowheads="1"/>
          </p:cNvSpPr>
          <p:nvPr/>
        </p:nvSpPr>
        <p:spPr bwMode="auto">
          <a:xfrm>
            <a:off x="1187450" y="2917825"/>
            <a:ext cx="4795838"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sz="2000" b="1">
                <a:solidFill>
                  <a:srgbClr val="273239"/>
                </a:solidFill>
                <a:latin typeface="Consolas" panose="020B0609020204030204" pitchFamily="49" charset="0"/>
              </a:rPr>
              <a:t>SELECT</a:t>
            </a:r>
            <a:r>
              <a:rPr lang="tr-TR" altLang="en-US" sz="2000">
                <a:solidFill>
                  <a:srgbClr val="273239"/>
                </a:solidFill>
                <a:latin typeface="Consolas" panose="020B0609020204030204" pitchFamily="49" charset="0"/>
              </a:rPr>
              <a:t> ROLL_NO, NAME </a:t>
            </a:r>
            <a:r>
              <a:rPr lang="tr-TR" altLang="en-US" sz="2000" b="1">
                <a:solidFill>
                  <a:srgbClr val="273239"/>
                </a:solidFill>
                <a:latin typeface="Consolas" panose="020B0609020204030204" pitchFamily="49" charset="0"/>
              </a:rPr>
              <a:t>FROM</a:t>
            </a:r>
            <a:r>
              <a:rPr lang="tr-TR" altLang="en-US" sz="2000">
                <a:solidFill>
                  <a:srgbClr val="273239"/>
                </a:solidFill>
                <a:latin typeface="Consolas" panose="020B0609020204030204" pitchFamily="49" charset="0"/>
              </a:rPr>
              <a:t> STUDENT </a:t>
            </a:r>
          </a:p>
          <a:p>
            <a:r>
              <a:rPr lang="tr-TR" altLang="en-US" sz="2000" b="1">
                <a:solidFill>
                  <a:srgbClr val="273239"/>
                </a:solidFill>
                <a:latin typeface="Consolas" panose="020B0609020204030204" pitchFamily="49" charset="0"/>
              </a:rPr>
              <a:t>WHERE</a:t>
            </a:r>
            <a:r>
              <a:rPr lang="tr-TR" altLang="en-US" sz="2000">
                <a:solidFill>
                  <a:srgbClr val="273239"/>
                </a:solidFill>
                <a:latin typeface="Consolas" panose="020B0609020204030204" pitchFamily="49" charset="0"/>
              </a:rPr>
              <a:t> </a:t>
            </a:r>
            <a:r>
              <a:rPr lang="tr-TR" altLang="en-US" sz="2000" b="1">
                <a:solidFill>
                  <a:srgbClr val="273239"/>
                </a:solidFill>
                <a:latin typeface="Consolas" panose="020B0609020204030204" pitchFamily="49" charset="0"/>
              </a:rPr>
              <a:t>ROLL_NO </a:t>
            </a:r>
            <a:r>
              <a:rPr lang="tr-TR" altLang="en-US" sz="2000">
                <a:solidFill>
                  <a:srgbClr val="273239"/>
                </a:solidFill>
                <a:latin typeface="Consolas" panose="020B0609020204030204" pitchFamily="49" charset="0"/>
              </a:rPr>
              <a:t>&gt; 2;</a:t>
            </a:r>
            <a:r>
              <a:rPr lang="tr-TR" altLang="en-US" sz="1000"/>
              <a:t> </a:t>
            </a:r>
            <a:endParaRPr lang="tr-TR" altLang="en-US" sz="3200"/>
          </a:p>
        </p:txBody>
      </p:sp>
      <p:graphicFrame>
        <p:nvGraphicFramePr>
          <p:cNvPr id="7" name="Tablo 6"/>
          <p:cNvGraphicFramePr>
            <a:graphicFrameLocks noGrp="1"/>
          </p:cNvGraphicFramePr>
          <p:nvPr/>
        </p:nvGraphicFramePr>
        <p:xfrm>
          <a:off x="3059113" y="4365625"/>
          <a:ext cx="2514600" cy="1371600"/>
        </p:xfrm>
        <a:graphic>
          <a:graphicData uri="http://schemas.openxmlformats.org/drawingml/2006/table">
            <a:tbl>
              <a:tblPr/>
              <a:tblGrid>
                <a:gridCol w="1276350">
                  <a:extLst>
                    <a:ext uri="{9D8B030D-6E8A-4147-A177-3AD203B41FA5}">
                      <a16:colId xmlns:a16="http://schemas.microsoft.com/office/drawing/2014/main" val="2687859446"/>
                    </a:ext>
                  </a:extLst>
                </a:gridCol>
                <a:gridCol w="1238250">
                  <a:extLst>
                    <a:ext uri="{9D8B030D-6E8A-4147-A177-3AD203B41FA5}">
                      <a16:colId xmlns:a16="http://schemas.microsoft.com/office/drawing/2014/main" val="1500083482"/>
                    </a:ext>
                  </a:extLst>
                </a:gridCol>
              </a:tblGrid>
              <a:tr h="0">
                <a:tc>
                  <a:txBody>
                    <a:bodyPr/>
                    <a:lstStyle/>
                    <a:p>
                      <a:pPr algn="l" fontAlgn="base"/>
                      <a:r>
                        <a:rPr lang="en-GB" sz="1250" b="1" dirty="0">
                          <a:effectLst/>
                        </a:rPr>
                        <a:t>ROLL_NO</a:t>
                      </a:r>
                      <a:endParaRPr lang="en-GB" sz="125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1">
                          <a:effectLst/>
                        </a:rPr>
                        <a:t>NAME</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77517938"/>
                  </a:ext>
                </a:extLst>
              </a:tr>
              <a:tr h="0">
                <a:tc>
                  <a:txBody>
                    <a:bodyPr/>
                    <a:lstStyle/>
                    <a:p>
                      <a:pPr algn="l" fontAlgn="base"/>
                      <a:r>
                        <a:rPr lang="en-GB" sz="1250" b="0">
                          <a:effectLst/>
                        </a:rPr>
                        <a:t>3</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SUJIT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82540903"/>
                  </a:ext>
                </a:extLst>
              </a:tr>
              <a:tr h="0">
                <a:tc>
                  <a:txBody>
                    <a:bodyPr/>
                    <a:lstStyle/>
                    <a:p>
                      <a:pPr algn="l" fontAlgn="base"/>
                      <a:r>
                        <a:rPr lang="en-GB" sz="1250" b="0">
                          <a:effectLst/>
                        </a:rPr>
                        <a:t>4</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dirty="0">
                          <a:effectLst/>
                        </a:rPr>
                        <a:t>SURESH</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629110953"/>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eaLnBrk="1" fontAlgn="auto" hangingPunct="1">
              <a:spcAft>
                <a:spcPts val="0"/>
              </a:spcAft>
              <a:defRPr/>
            </a:pPr>
            <a:r>
              <a:rPr lang="tr-TR" dirty="0">
                <a:solidFill>
                  <a:schemeClr val="tx1">
                    <a:lumMod val="75000"/>
                    <a:lumOff val="25000"/>
                  </a:schemeClr>
                </a:solidFill>
              </a:rPr>
              <a:t>Select </a:t>
            </a:r>
            <a:r>
              <a:rPr lang="tr-TR" dirty="0" err="1">
                <a:solidFill>
                  <a:schemeClr val="tx1">
                    <a:lumMod val="75000"/>
                    <a:lumOff val="25000"/>
                  </a:schemeClr>
                </a:solidFill>
              </a:rPr>
              <a:t>command</a:t>
            </a:r>
            <a:endParaRPr lang="en-GB" dirty="0">
              <a:solidFill>
                <a:schemeClr val="tx1">
                  <a:lumMod val="75000"/>
                  <a:lumOff val="25000"/>
                </a:schemeClr>
              </a:solidFill>
            </a:endParaRPr>
          </a:p>
        </p:txBody>
      </p:sp>
      <p:sp>
        <p:nvSpPr>
          <p:cNvPr id="20483" name="İçerik Yer Tutucusu 2"/>
          <p:cNvSpPr>
            <a:spLocks noGrp="1"/>
          </p:cNvSpPr>
          <p:nvPr>
            <p:ph idx="1"/>
          </p:nvPr>
        </p:nvSpPr>
        <p:spPr/>
        <p:txBody>
          <a:bodyPr/>
          <a:lstStyle/>
          <a:p>
            <a:pPr eaLnBrk="1" hangingPunct="1"/>
            <a:r>
              <a:rPr lang="en-GB" altLang="en-US" b="1" smtClean="0"/>
              <a:t>CASE 3:</a:t>
            </a:r>
            <a:r>
              <a:rPr lang="en-GB" altLang="en-US" smtClean="0"/>
              <a:t> If we want to retrieve all attributes of students, we can write * in place of writing all attributes as:</a:t>
            </a:r>
          </a:p>
        </p:txBody>
      </p:sp>
      <p:sp>
        <p:nvSpPr>
          <p:cNvPr id="20484" name="Rectangle 1"/>
          <p:cNvSpPr>
            <a:spLocks noChangeArrowheads="1"/>
          </p:cNvSpPr>
          <p:nvPr/>
        </p:nvSpPr>
        <p:spPr bwMode="auto">
          <a:xfrm>
            <a:off x="2195513" y="2997200"/>
            <a:ext cx="3671887"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b="1">
                <a:solidFill>
                  <a:srgbClr val="273239"/>
                </a:solidFill>
                <a:latin typeface="Consolas" panose="020B0609020204030204" pitchFamily="49" charset="0"/>
              </a:rPr>
              <a:t>SELECT</a:t>
            </a:r>
            <a:r>
              <a:rPr lang="tr-TR" altLang="en-US">
                <a:solidFill>
                  <a:srgbClr val="273239"/>
                </a:solidFill>
                <a:latin typeface="Consolas" panose="020B0609020204030204" pitchFamily="49" charset="0"/>
              </a:rPr>
              <a:t> </a:t>
            </a:r>
            <a:r>
              <a:rPr lang="tr-TR" altLang="en-US" b="1">
                <a:solidFill>
                  <a:srgbClr val="273239"/>
                </a:solidFill>
                <a:latin typeface="Consolas" panose="020B0609020204030204" pitchFamily="49" charset="0"/>
              </a:rPr>
              <a:t>* FROM</a:t>
            </a:r>
            <a:r>
              <a:rPr lang="tr-TR" altLang="en-US">
                <a:solidFill>
                  <a:srgbClr val="273239"/>
                </a:solidFill>
                <a:latin typeface="Consolas" panose="020B0609020204030204" pitchFamily="49" charset="0"/>
              </a:rPr>
              <a:t> STUDENT </a:t>
            </a:r>
          </a:p>
          <a:p>
            <a:r>
              <a:rPr lang="tr-TR" altLang="en-US" b="1">
                <a:solidFill>
                  <a:srgbClr val="273239"/>
                </a:solidFill>
                <a:latin typeface="Consolas" panose="020B0609020204030204" pitchFamily="49" charset="0"/>
              </a:rPr>
              <a:t>WHERE</a:t>
            </a:r>
            <a:r>
              <a:rPr lang="tr-TR" altLang="en-US">
                <a:solidFill>
                  <a:srgbClr val="273239"/>
                </a:solidFill>
                <a:latin typeface="Consolas" panose="020B0609020204030204" pitchFamily="49" charset="0"/>
              </a:rPr>
              <a:t> ROLL_NO&gt;2;</a:t>
            </a:r>
            <a:r>
              <a:rPr lang="tr-TR" altLang="en-US" sz="900"/>
              <a:t> </a:t>
            </a:r>
            <a:endParaRPr lang="tr-TR" altLang="en-US" sz="2800"/>
          </a:p>
        </p:txBody>
      </p:sp>
      <p:graphicFrame>
        <p:nvGraphicFramePr>
          <p:cNvPr id="5" name="Tablo 4"/>
          <p:cNvGraphicFramePr>
            <a:graphicFrameLocks noGrp="1"/>
          </p:cNvGraphicFramePr>
          <p:nvPr/>
        </p:nvGraphicFramePr>
        <p:xfrm>
          <a:off x="1187450" y="4149725"/>
          <a:ext cx="6086475" cy="1371600"/>
        </p:xfrm>
        <a:graphic>
          <a:graphicData uri="http://schemas.openxmlformats.org/drawingml/2006/table">
            <a:tbl>
              <a:tblPr/>
              <a:tblGrid>
                <a:gridCol w="1276350">
                  <a:extLst>
                    <a:ext uri="{9D8B030D-6E8A-4147-A177-3AD203B41FA5}">
                      <a16:colId xmlns:a16="http://schemas.microsoft.com/office/drawing/2014/main" val="3176286593"/>
                    </a:ext>
                  </a:extLst>
                </a:gridCol>
                <a:gridCol w="1238250">
                  <a:extLst>
                    <a:ext uri="{9D8B030D-6E8A-4147-A177-3AD203B41FA5}">
                      <a16:colId xmlns:a16="http://schemas.microsoft.com/office/drawing/2014/main" val="1682750892"/>
                    </a:ext>
                  </a:extLst>
                </a:gridCol>
                <a:gridCol w="1285875">
                  <a:extLst>
                    <a:ext uri="{9D8B030D-6E8A-4147-A177-3AD203B41FA5}">
                      <a16:colId xmlns:a16="http://schemas.microsoft.com/office/drawing/2014/main" val="1043363427"/>
                    </a:ext>
                  </a:extLst>
                </a:gridCol>
                <a:gridCol w="1285875">
                  <a:extLst>
                    <a:ext uri="{9D8B030D-6E8A-4147-A177-3AD203B41FA5}">
                      <a16:colId xmlns:a16="http://schemas.microsoft.com/office/drawing/2014/main" val="192179311"/>
                    </a:ext>
                  </a:extLst>
                </a:gridCol>
                <a:gridCol w="1000125">
                  <a:extLst>
                    <a:ext uri="{9D8B030D-6E8A-4147-A177-3AD203B41FA5}">
                      <a16:colId xmlns:a16="http://schemas.microsoft.com/office/drawing/2014/main" val="1539499950"/>
                    </a:ext>
                  </a:extLst>
                </a:gridCol>
              </a:tblGrid>
              <a:tr h="0">
                <a:tc>
                  <a:txBody>
                    <a:bodyPr/>
                    <a:lstStyle/>
                    <a:p>
                      <a:pPr algn="l" fontAlgn="base"/>
                      <a:r>
                        <a:rPr lang="en-GB" sz="1250" b="1">
                          <a:effectLst/>
                        </a:rPr>
                        <a:t>ROLL_NO</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1" dirty="0">
                          <a:effectLst/>
                        </a:rPr>
                        <a:t>NAME</a:t>
                      </a:r>
                      <a:endParaRPr lang="en-GB" sz="125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1">
                          <a:effectLst/>
                        </a:rPr>
                        <a:t>ADDRESS</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1">
                          <a:effectLst/>
                        </a:rPr>
                        <a:t>PHONE</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1">
                          <a:effectLst/>
                        </a:rPr>
                        <a:t>AGE</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08405600"/>
                  </a:ext>
                </a:extLst>
              </a:tr>
              <a:tr h="0">
                <a:tc>
                  <a:txBody>
                    <a:bodyPr/>
                    <a:lstStyle/>
                    <a:p>
                      <a:pPr algn="l" fontAlgn="base"/>
                      <a:r>
                        <a:rPr lang="en-GB" sz="1250" b="0">
                          <a:effectLst/>
                        </a:rPr>
                        <a:t>3</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SUJIT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ROHTAK</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9156253131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20</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697488192"/>
                  </a:ext>
                </a:extLst>
              </a:tr>
              <a:tr h="0">
                <a:tc>
                  <a:txBody>
                    <a:bodyPr/>
                    <a:lstStyle/>
                    <a:p>
                      <a:pPr algn="l" fontAlgn="base"/>
                      <a:r>
                        <a:rPr lang="en-GB" sz="1250" b="0">
                          <a:effectLst/>
                        </a:rPr>
                        <a:t>4</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SURESH</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DELHI</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9156768971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dirty="0">
                          <a:effectLst/>
                        </a:rPr>
                        <a:t>18</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0551807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eaLnBrk="1" fontAlgn="auto" hangingPunct="1">
              <a:spcAft>
                <a:spcPts val="0"/>
              </a:spcAft>
              <a:defRPr/>
            </a:pPr>
            <a:r>
              <a:rPr lang="tr-TR" dirty="0">
                <a:solidFill>
                  <a:schemeClr val="tx1">
                    <a:lumMod val="75000"/>
                    <a:lumOff val="25000"/>
                  </a:schemeClr>
                </a:solidFill>
              </a:rPr>
              <a:t>Select </a:t>
            </a:r>
            <a:r>
              <a:rPr lang="tr-TR" dirty="0" err="1">
                <a:solidFill>
                  <a:schemeClr val="tx1">
                    <a:lumMod val="75000"/>
                    <a:lumOff val="25000"/>
                  </a:schemeClr>
                </a:solidFill>
              </a:rPr>
              <a:t>command</a:t>
            </a:r>
            <a:endParaRPr lang="en-GB" dirty="0">
              <a:solidFill>
                <a:schemeClr val="tx1">
                  <a:lumMod val="75000"/>
                  <a:lumOff val="25000"/>
                </a:schemeClr>
              </a:solidFill>
            </a:endParaRPr>
          </a:p>
        </p:txBody>
      </p:sp>
      <p:sp>
        <p:nvSpPr>
          <p:cNvPr id="21507" name="İçerik Yer Tutucusu 2"/>
          <p:cNvSpPr>
            <a:spLocks noGrp="1"/>
          </p:cNvSpPr>
          <p:nvPr>
            <p:ph idx="1"/>
          </p:nvPr>
        </p:nvSpPr>
        <p:spPr/>
        <p:txBody>
          <a:bodyPr/>
          <a:lstStyle/>
          <a:p>
            <a:pPr eaLnBrk="1" hangingPunct="1"/>
            <a:r>
              <a:rPr lang="en-GB" altLang="en-US" b="1" smtClean="0"/>
              <a:t>CASE 4:</a:t>
            </a:r>
            <a:r>
              <a:rPr lang="en-GB" altLang="en-US" smtClean="0"/>
              <a:t> If we want to represent the relation in ascending order by </a:t>
            </a:r>
            <a:r>
              <a:rPr lang="en-GB" altLang="en-US" b="1" smtClean="0"/>
              <a:t>AGE</a:t>
            </a:r>
            <a:r>
              <a:rPr lang="en-GB" altLang="en-US" smtClean="0"/>
              <a:t>, we can use ORDER BY clause as:</a:t>
            </a:r>
          </a:p>
        </p:txBody>
      </p:sp>
      <p:sp>
        <p:nvSpPr>
          <p:cNvPr id="21508" name="Rectangle 2"/>
          <p:cNvSpPr>
            <a:spLocks noChangeArrowheads="1"/>
          </p:cNvSpPr>
          <p:nvPr/>
        </p:nvSpPr>
        <p:spPr bwMode="auto">
          <a:xfrm>
            <a:off x="2051050" y="3068638"/>
            <a:ext cx="4465638" cy="24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sz="1600" b="1">
                <a:solidFill>
                  <a:srgbClr val="273239"/>
                </a:solidFill>
                <a:latin typeface="Consolas" panose="020B0609020204030204" pitchFamily="49" charset="0"/>
              </a:rPr>
              <a:t>SELECT * FROM</a:t>
            </a:r>
            <a:r>
              <a:rPr lang="tr-TR" altLang="en-US" sz="1600">
                <a:solidFill>
                  <a:srgbClr val="273239"/>
                </a:solidFill>
                <a:latin typeface="Consolas" panose="020B0609020204030204" pitchFamily="49" charset="0"/>
              </a:rPr>
              <a:t> STUDENT </a:t>
            </a:r>
            <a:r>
              <a:rPr lang="tr-TR" altLang="en-US" sz="1600" b="1">
                <a:solidFill>
                  <a:srgbClr val="273239"/>
                </a:solidFill>
                <a:latin typeface="Consolas" panose="020B0609020204030204" pitchFamily="49" charset="0"/>
              </a:rPr>
              <a:t>ORDER BY</a:t>
            </a:r>
            <a:r>
              <a:rPr lang="tr-TR" altLang="en-US" sz="1600">
                <a:solidFill>
                  <a:srgbClr val="273239"/>
                </a:solidFill>
                <a:latin typeface="Consolas" panose="020B0609020204030204" pitchFamily="49" charset="0"/>
              </a:rPr>
              <a:t> AGE;</a:t>
            </a:r>
            <a:r>
              <a:rPr lang="tr-TR" altLang="en-US" sz="800"/>
              <a:t> </a:t>
            </a:r>
            <a:endParaRPr lang="tr-TR" altLang="en-US" sz="2400"/>
          </a:p>
        </p:txBody>
      </p:sp>
      <p:graphicFrame>
        <p:nvGraphicFramePr>
          <p:cNvPr id="8" name="Tablo 7"/>
          <p:cNvGraphicFramePr>
            <a:graphicFrameLocks noGrp="1"/>
          </p:cNvGraphicFramePr>
          <p:nvPr/>
        </p:nvGraphicFramePr>
        <p:xfrm>
          <a:off x="1550988" y="3690938"/>
          <a:ext cx="6086475" cy="2286000"/>
        </p:xfrm>
        <a:graphic>
          <a:graphicData uri="http://schemas.openxmlformats.org/drawingml/2006/table">
            <a:tbl>
              <a:tblPr/>
              <a:tblGrid>
                <a:gridCol w="1276350">
                  <a:extLst>
                    <a:ext uri="{9D8B030D-6E8A-4147-A177-3AD203B41FA5}">
                      <a16:colId xmlns:a16="http://schemas.microsoft.com/office/drawing/2014/main" val="2509119371"/>
                    </a:ext>
                  </a:extLst>
                </a:gridCol>
                <a:gridCol w="1238250">
                  <a:extLst>
                    <a:ext uri="{9D8B030D-6E8A-4147-A177-3AD203B41FA5}">
                      <a16:colId xmlns:a16="http://schemas.microsoft.com/office/drawing/2014/main" val="1308072693"/>
                    </a:ext>
                  </a:extLst>
                </a:gridCol>
                <a:gridCol w="1285875">
                  <a:extLst>
                    <a:ext uri="{9D8B030D-6E8A-4147-A177-3AD203B41FA5}">
                      <a16:colId xmlns:a16="http://schemas.microsoft.com/office/drawing/2014/main" val="1757511193"/>
                    </a:ext>
                  </a:extLst>
                </a:gridCol>
                <a:gridCol w="1285875">
                  <a:extLst>
                    <a:ext uri="{9D8B030D-6E8A-4147-A177-3AD203B41FA5}">
                      <a16:colId xmlns:a16="http://schemas.microsoft.com/office/drawing/2014/main" val="3730405462"/>
                    </a:ext>
                  </a:extLst>
                </a:gridCol>
                <a:gridCol w="1000125">
                  <a:extLst>
                    <a:ext uri="{9D8B030D-6E8A-4147-A177-3AD203B41FA5}">
                      <a16:colId xmlns:a16="http://schemas.microsoft.com/office/drawing/2014/main" val="2557256711"/>
                    </a:ext>
                  </a:extLst>
                </a:gridCol>
              </a:tblGrid>
              <a:tr h="0">
                <a:tc>
                  <a:txBody>
                    <a:bodyPr/>
                    <a:lstStyle/>
                    <a:p>
                      <a:pPr algn="l" fontAlgn="base"/>
                      <a:r>
                        <a:rPr lang="en-GB" sz="1250" b="1">
                          <a:effectLst/>
                        </a:rPr>
                        <a:t>ROLL_NO</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1">
                          <a:effectLst/>
                        </a:rPr>
                        <a:t>NAME</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1">
                          <a:effectLst/>
                        </a:rPr>
                        <a:t>ADDRESS</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1">
                          <a:effectLst/>
                        </a:rPr>
                        <a:t>PHONE</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1">
                          <a:effectLst/>
                        </a:rPr>
                        <a:t>AGE</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786520826"/>
                  </a:ext>
                </a:extLst>
              </a:tr>
              <a:tr h="0">
                <a:tc>
                  <a:txBody>
                    <a:bodyPr/>
                    <a:lstStyle/>
                    <a:p>
                      <a:pPr algn="l" fontAlgn="base"/>
                      <a:r>
                        <a:rPr lang="en-GB" sz="1250" b="0" dirty="0">
                          <a:effectLst/>
                        </a:rPr>
                        <a:t>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dirty="0">
                          <a:effectLst/>
                        </a:rPr>
                        <a:t>RAM</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DELHI</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9455123451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18</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39351331"/>
                  </a:ext>
                </a:extLst>
              </a:tr>
              <a:tr h="0">
                <a:tc>
                  <a:txBody>
                    <a:bodyPr/>
                    <a:lstStyle/>
                    <a:p>
                      <a:pPr algn="l" fontAlgn="base"/>
                      <a:r>
                        <a:rPr lang="en-GB" sz="1250" b="0">
                          <a:effectLst/>
                        </a:rPr>
                        <a:t>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RAMESH</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GURGAON</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9652431543</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18</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14739358"/>
                  </a:ext>
                </a:extLst>
              </a:tr>
              <a:tr h="0">
                <a:tc>
                  <a:txBody>
                    <a:bodyPr/>
                    <a:lstStyle/>
                    <a:p>
                      <a:pPr algn="l" fontAlgn="base"/>
                      <a:r>
                        <a:rPr lang="en-GB" sz="1250" b="0">
                          <a:effectLst/>
                        </a:rPr>
                        <a:t>4</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SURESH</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DELHI</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9156768971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18</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769259221"/>
                  </a:ext>
                </a:extLst>
              </a:tr>
              <a:tr h="0">
                <a:tc>
                  <a:txBody>
                    <a:bodyPr/>
                    <a:lstStyle/>
                    <a:p>
                      <a:pPr algn="l" fontAlgn="base"/>
                      <a:r>
                        <a:rPr lang="en-GB" sz="1250" b="0">
                          <a:effectLst/>
                        </a:rPr>
                        <a:t>3</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SUJIT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ROHTAK</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9156253131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dirty="0">
                          <a:effectLst/>
                        </a:rPr>
                        <a:t>20</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60223326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eaLnBrk="1" fontAlgn="auto" hangingPunct="1">
              <a:spcAft>
                <a:spcPts val="0"/>
              </a:spcAft>
              <a:defRPr/>
            </a:pPr>
            <a:r>
              <a:rPr lang="tr-TR" dirty="0">
                <a:solidFill>
                  <a:schemeClr val="tx1">
                    <a:lumMod val="75000"/>
                    <a:lumOff val="25000"/>
                  </a:schemeClr>
                </a:solidFill>
              </a:rPr>
              <a:t>Select </a:t>
            </a:r>
            <a:r>
              <a:rPr lang="tr-TR" dirty="0" err="1">
                <a:solidFill>
                  <a:schemeClr val="tx1">
                    <a:lumMod val="75000"/>
                    <a:lumOff val="25000"/>
                  </a:schemeClr>
                </a:solidFill>
              </a:rPr>
              <a:t>command</a:t>
            </a:r>
            <a:endParaRPr lang="en-GB" dirty="0">
              <a:solidFill>
                <a:schemeClr val="tx1">
                  <a:lumMod val="75000"/>
                  <a:lumOff val="25000"/>
                </a:schemeClr>
              </a:solidFill>
            </a:endParaRPr>
          </a:p>
        </p:txBody>
      </p:sp>
      <p:sp>
        <p:nvSpPr>
          <p:cNvPr id="22531" name="İçerik Yer Tutucusu 2"/>
          <p:cNvSpPr>
            <a:spLocks noGrp="1"/>
          </p:cNvSpPr>
          <p:nvPr>
            <p:ph idx="1"/>
          </p:nvPr>
        </p:nvSpPr>
        <p:spPr/>
        <p:txBody>
          <a:bodyPr/>
          <a:lstStyle/>
          <a:p>
            <a:pPr eaLnBrk="1" hangingPunct="1"/>
            <a:r>
              <a:rPr lang="en-GB" altLang="en-US" b="1" smtClean="0"/>
              <a:t>Note:</a:t>
            </a:r>
            <a:r>
              <a:rPr lang="en-GB" altLang="en-US" smtClean="0"/>
              <a:t> ORDER BY </a:t>
            </a:r>
            <a:r>
              <a:rPr lang="en-GB" altLang="en-US" b="1" smtClean="0"/>
              <a:t>AGE</a:t>
            </a:r>
            <a:r>
              <a:rPr lang="en-GB" altLang="en-US" smtClean="0"/>
              <a:t> is equivalent to ORDER BY </a:t>
            </a:r>
            <a:r>
              <a:rPr lang="en-GB" altLang="en-US" b="1" smtClean="0"/>
              <a:t>AGE</a:t>
            </a:r>
            <a:r>
              <a:rPr lang="en-GB" altLang="en-US" smtClean="0"/>
              <a:t> ASC. If we want to retrieve the results in descending order of </a:t>
            </a:r>
            <a:r>
              <a:rPr lang="en-GB" altLang="en-US" b="1" smtClean="0"/>
              <a:t>AGE</a:t>
            </a:r>
            <a:r>
              <a:rPr lang="en-GB" altLang="en-US" smtClean="0"/>
              <a:t>, we can use ORDER BY </a:t>
            </a:r>
            <a:r>
              <a:rPr lang="en-GB" altLang="en-US" b="1" smtClean="0"/>
              <a:t>AGE</a:t>
            </a:r>
            <a:r>
              <a:rPr lang="en-GB" altLang="en-US" smtClean="0"/>
              <a:t> DESC.</a:t>
            </a:r>
          </a:p>
        </p:txBody>
      </p:sp>
      <p:graphicFrame>
        <p:nvGraphicFramePr>
          <p:cNvPr id="6" name="Tablo 5"/>
          <p:cNvGraphicFramePr>
            <a:graphicFrameLocks noGrp="1"/>
          </p:cNvGraphicFramePr>
          <p:nvPr/>
        </p:nvGraphicFramePr>
        <p:xfrm>
          <a:off x="1550988" y="3213100"/>
          <a:ext cx="6086475" cy="2286000"/>
        </p:xfrm>
        <a:graphic>
          <a:graphicData uri="http://schemas.openxmlformats.org/drawingml/2006/table">
            <a:tbl>
              <a:tblPr/>
              <a:tblGrid>
                <a:gridCol w="1276350">
                  <a:extLst>
                    <a:ext uri="{9D8B030D-6E8A-4147-A177-3AD203B41FA5}">
                      <a16:colId xmlns:a16="http://schemas.microsoft.com/office/drawing/2014/main" val="2509119371"/>
                    </a:ext>
                  </a:extLst>
                </a:gridCol>
                <a:gridCol w="1238250">
                  <a:extLst>
                    <a:ext uri="{9D8B030D-6E8A-4147-A177-3AD203B41FA5}">
                      <a16:colId xmlns:a16="http://schemas.microsoft.com/office/drawing/2014/main" val="1308072693"/>
                    </a:ext>
                  </a:extLst>
                </a:gridCol>
                <a:gridCol w="1285875">
                  <a:extLst>
                    <a:ext uri="{9D8B030D-6E8A-4147-A177-3AD203B41FA5}">
                      <a16:colId xmlns:a16="http://schemas.microsoft.com/office/drawing/2014/main" val="1757511193"/>
                    </a:ext>
                  </a:extLst>
                </a:gridCol>
                <a:gridCol w="1285875">
                  <a:extLst>
                    <a:ext uri="{9D8B030D-6E8A-4147-A177-3AD203B41FA5}">
                      <a16:colId xmlns:a16="http://schemas.microsoft.com/office/drawing/2014/main" val="3730405462"/>
                    </a:ext>
                  </a:extLst>
                </a:gridCol>
                <a:gridCol w="1000125">
                  <a:extLst>
                    <a:ext uri="{9D8B030D-6E8A-4147-A177-3AD203B41FA5}">
                      <a16:colId xmlns:a16="http://schemas.microsoft.com/office/drawing/2014/main" val="2557256711"/>
                    </a:ext>
                  </a:extLst>
                </a:gridCol>
              </a:tblGrid>
              <a:tr h="0">
                <a:tc>
                  <a:txBody>
                    <a:bodyPr/>
                    <a:lstStyle/>
                    <a:p>
                      <a:pPr algn="l" fontAlgn="base"/>
                      <a:r>
                        <a:rPr lang="en-GB" sz="1250" b="1">
                          <a:effectLst/>
                        </a:rPr>
                        <a:t>ROLL_NO</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1">
                          <a:effectLst/>
                        </a:rPr>
                        <a:t>NAME</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1">
                          <a:effectLst/>
                        </a:rPr>
                        <a:t>ADDRESS</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1">
                          <a:effectLst/>
                        </a:rPr>
                        <a:t>PHONE</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1">
                          <a:effectLst/>
                        </a:rPr>
                        <a:t>AGE</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786520826"/>
                  </a:ext>
                </a:extLst>
              </a:tr>
              <a:tr h="0">
                <a:tc>
                  <a:txBody>
                    <a:bodyPr/>
                    <a:lstStyle/>
                    <a:p>
                      <a:pPr algn="l" fontAlgn="base"/>
                      <a:r>
                        <a:rPr lang="en-GB" sz="1250" b="0" dirty="0">
                          <a:effectLst/>
                        </a:rPr>
                        <a:t>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dirty="0">
                          <a:effectLst/>
                        </a:rPr>
                        <a:t>RAM</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DELHI</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9455123451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18</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39351331"/>
                  </a:ext>
                </a:extLst>
              </a:tr>
              <a:tr h="0">
                <a:tc>
                  <a:txBody>
                    <a:bodyPr/>
                    <a:lstStyle/>
                    <a:p>
                      <a:pPr algn="l" fontAlgn="base"/>
                      <a:r>
                        <a:rPr lang="en-GB" sz="1250" b="0">
                          <a:effectLst/>
                        </a:rPr>
                        <a:t>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RAMESH</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GURGAON</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9652431543</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18</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14739358"/>
                  </a:ext>
                </a:extLst>
              </a:tr>
              <a:tr h="0">
                <a:tc>
                  <a:txBody>
                    <a:bodyPr/>
                    <a:lstStyle/>
                    <a:p>
                      <a:pPr algn="l" fontAlgn="base"/>
                      <a:r>
                        <a:rPr lang="en-GB" sz="1250" b="0">
                          <a:effectLst/>
                        </a:rPr>
                        <a:t>4</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SURESH</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DELHI</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9156768971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18</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769259221"/>
                  </a:ext>
                </a:extLst>
              </a:tr>
              <a:tr h="0">
                <a:tc>
                  <a:txBody>
                    <a:bodyPr/>
                    <a:lstStyle/>
                    <a:p>
                      <a:pPr algn="l" fontAlgn="base"/>
                      <a:r>
                        <a:rPr lang="en-GB" sz="1250" b="0">
                          <a:effectLst/>
                        </a:rPr>
                        <a:t>3</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SUJIT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ROHTAK</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9156253131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dirty="0">
                          <a:effectLst/>
                        </a:rPr>
                        <a:t>20</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60223326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eaLnBrk="1" fontAlgn="auto" hangingPunct="1">
              <a:spcAft>
                <a:spcPts val="0"/>
              </a:spcAft>
              <a:defRPr/>
            </a:pPr>
            <a:r>
              <a:rPr lang="tr-TR" dirty="0">
                <a:solidFill>
                  <a:schemeClr val="tx1">
                    <a:lumMod val="75000"/>
                    <a:lumOff val="25000"/>
                  </a:schemeClr>
                </a:solidFill>
              </a:rPr>
              <a:t>Select </a:t>
            </a:r>
            <a:r>
              <a:rPr lang="tr-TR" dirty="0" err="1">
                <a:solidFill>
                  <a:schemeClr val="tx1">
                    <a:lumMod val="75000"/>
                    <a:lumOff val="25000"/>
                  </a:schemeClr>
                </a:solidFill>
              </a:rPr>
              <a:t>command</a:t>
            </a:r>
            <a:endParaRPr lang="en-GB" dirty="0">
              <a:solidFill>
                <a:schemeClr val="tx1">
                  <a:lumMod val="75000"/>
                  <a:lumOff val="25000"/>
                </a:schemeClr>
              </a:solidFill>
            </a:endParaRPr>
          </a:p>
        </p:txBody>
      </p:sp>
      <p:sp>
        <p:nvSpPr>
          <p:cNvPr id="23555" name="İçerik Yer Tutucusu 2"/>
          <p:cNvSpPr>
            <a:spLocks noGrp="1"/>
          </p:cNvSpPr>
          <p:nvPr>
            <p:ph idx="1"/>
          </p:nvPr>
        </p:nvSpPr>
        <p:spPr/>
        <p:txBody>
          <a:bodyPr/>
          <a:lstStyle/>
          <a:p>
            <a:pPr eaLnBrk="1" hangingPunct="1"/>
            <a:r>
              <a:rPr lang="en-GB" altLang="en-US" b="1" smtClean="0"/>
              <a:t>CASE 5:</a:t>
            </a:r>
            <a:r>
              <a:rPr lang="en-GB" altLang="en-US" smtClean="0"/>
              <a:t> If we want to retrieve distinct values of an attribute or group of attribute, DISTINCT is used as in:</a:t>
            </a:r>
          </a:p>
        </p:txBody>
      </p:sp>
      <p:sp>
        <p:nvSpPr>
          <p:cNvPr id="23556" name="Rectangle 1"/>
          <p:cNvSpPr>
            <a:spLocks noChangeArrowheads="1"/>
          </p:cNvSpPr>
          <p:nvPr/>
        </p:nvSpPr>
        <p:spPr bwMode="auto">
          <a:xfrm>
            <a:off x="1979613" y="3175000"/>
            <a:ext cx="4895850" cy="24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sz="1600" b="1">
                <a:solidFill>
                  <a:srgbClr val="273239"/>
                </a:solidFill>
                <a:latin typeface="Consolas" panose="020B0609020204030204" pitchFamily="49" charset="0"/>
              </a:rPr>
              <a:t>SELECT DISTINCT</a:t>
            </a:r>
            <a:r>
              <a:rPr lang="tr-TR" altLang="en-US" sz="1600">
                <a:solidFill>
                  <a:srgbClr val="273239"/>
                </a:solidFill>
                <a:latin typeface="Consolas" panose="020B0609020204030204" pitchFamily="49" charset="0"/>
              </a:rPr>
              <a:t> ADDRESS </a:t>
            </a:r>
            <a:r>
              <a:rPr lang="tr-TR" altLang="en-US" sz="1600" b="1">
                <a:solidFill>
                  <a:srgbClr val="273239"/>
                </a:solidFill>
                <a:latin typeface="Consolas" panose="020B0609020204030204" pitchFamily="49" charset="0"/>
              </a:rPr>
              <a:t>FROM </a:t>
            </a:r>
            <a:r>
              <a:rPr lang="tr-TR" altLang="en-US" sz="1600">
                <a:solidFill>
                  <a:srgbClr val="273239"/>
                </a:solidFill>
                <a:latin typeface="Consolas" panose="020B0609020204030204" pitchFamily="49" charset="0"/>
              </a:rPr>
              <a:t>STUDENT;</a:t>
            </a:r>
            <a:r>
              <a:rPr lang="tr-TR" altLang="en-US" sz="800"/>
              <a:t> </a:t>
            </a:r>
            <a:endParaRPr lang="tr-TR" altLang="en-US" sz="2400"/>
          </a:p>
        </p:txBody>
      </p:sp>
      <p:graphicFrame>
        <p:nvGraphicFramePr>
          <p:cNvPr id="7" name="Tablo 6"/>
          <p:cNvGraphicFramePr>
            <a:graphicFrameLocks noGrp="1"/>
          </p:cNvGraphicFramePr>
          <p:nvPr/>
        </p:nvGraphicFramePr>
        <p:xfrm>
          <a:off x="3324225" y="3644900"/>
          <a:ext cx="1285875" cy="1828800"/>
        </p:xfrm>
        <a:graphic>
          <a:graphicData uri="http://schemas.openxmlformats.org/drawingml/2006/table">
            <a:tbl>
              <a:tblPr/>
              <a:tblGrid>
                <a:gridCol w="1285875">
                  <a:extLst>
                    <a:ext uri="{9D8B030D-6E8A-4147-A177-3AD203B41FA5}">
                      <a16:colId xmlns:a16="http://schemas.microsoft.com/office/drawing/2014/main" val="1506133814"/>
                    </a:ext>
                  </a:extLst>
                </a:gridCol>
              </a:tblGrid>
              <a:tr h="0">
                <a:tc>
                  <a:txBody>
                    <a:bodyPr/>
                    <a:lstStyle/>
                    <a:p>
                      <a:pPr algn="l" fontAlgn="base"/>
                      <a:r>
                        <a:rPr lang="en-GB" sz="1250" b="1" dirty="0">
                          <a:effectLst/>
                        </a:rPr>
                        <a:t>ADDRESS</a:t>
                      </a:r>
                      <a:endParaRPr lang="en-GB" sz="125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240693506"/>
                  </a:ext>
                </a:extLst>
              </a:tr>
              <a:tr h="0">
                <a:tc>
                  <a:txBody>
                    <a:bodyPr/>
                    <a:lstStyle/>
                    <a:p>
                      <a:pPr algn="l" fontAlgn="base"/>
                      <a:r>
                        <a:rPr lang="en-GB" sz="1250" b="0">
                          <a:effectLst/>
                        </a:rPr>
                        <a:t>DELHI</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964371285"/>
                  </a:ext>
                </a:extLst>
              </a:tr>
              <a:tr h="0">
                <a:tc>
                  <a:txBody>
                    <a:bodyPr/>
                    <a:lstStyle/>
                    <a:p>
                      <a:pPr algn="l" fontAlgn="base"/>
                      <a:r>
                        <a:rPr lang="en-GB" sz="1250" b="0">
                          <a:effectLst/>
                        </a:rPr>
                        <a:t>GURGAON</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75554144"/>
                  </a:ext>
                </a:extLst>
              </a:tr>
              <a:tr h="0">
                <a:tc>
                  <a:txBody>
                    <a:bodyPr/>
                    <a:lstStyle/>
                    <a:p>
                      <a:pPr algn="l" fontAlgn="base"/>
                      <a:r>
                        <a:rPr lang="en-GB" sz="1250" b="0" dirty="0">
                          <a:effectLst/>
                        </a:rPr>
                        <a:t>ROHTAK</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26005867"/>
                  </a:ext>
                </a:extLst>
              </a:tr>
            </a:tbl>
          </a:graphicData>
        </a:graphic>
      </p:graphicFrame>
      <p:sp>
        <p:nvSpPr>
          <p:cNvPr id="23569" name="Dikdörtgen 7"/>
          <p:cNvSpPr>
            <a:spLocks noChangeArrowheads="1"/>
          </p:cNvSpPr>
          <p:nvPr/>
        </p:nvSpPr>
        <p:spPr bwMode="auto">
          <a:xfrm>
            <a:off x="358775" y="5868988"/>
            <a:ext cx="8785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1200">
                <a:solidFill>
                  <a:srgbClr val="273239"/>
                </a:solidFill>
                <a:latin typeface="urw-din"/>
              </a:rPr>
              <a:t>If DISTINCT is not used, DELHI will be repeated twice in result set. Before understanding GROUP BY and HAVING, we need to understand aggregations functions in SQL.</a:t>
            </a:r>
            <a:endParaRPr lang="en-GB" altLang="en-US" sz="1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eaLnBrk="1" fontAlgn="auto" hangingPunct="1">
              <a:spcAft>
                <a:spcPts val="0"/>
              </a:spcAft>
              <a:defRPr/>
            </a:pPr>
            <a:r>
              <a:rPr lang="en-GB" b="1" dirty="0">
                <a:solidFill>
                  <a:schemeClr val="tx1">
                    <a:lumMod val="75000"/>
                    <a:lumOff val="25000"/>
                  </a:schemeClr>
                </a:solidFill>
              </a:rPr>
              <a:t>AGGRATION FUNCTIONS</a:t>
            </a:r>
            <a:endParaRPr lang="en-GB" dirty="0">
              <a:solidFill>
                <a:schemeClr val="tx1">
                  <a:lumMod val="75000"/>
                  <a:lumOff val="25000"/>
                </a:schemeClr>
              </a:solidFill>
            </a:endParaRPr>
          </a:p>
        </p:txBody>
      </p:sp>
      <p:sp>
        <p:nvSpPr>
          <p:cNvPr id="24579" name="İçerik Yer Tutucusu 2"/>
          <p:cNvSpPr>
            <a:spLocks noGrp="1"/>
          </p:cNvSpPr>
          <p:nvPr>
            <p:ph idx="1"/>
          </p:nvPr>
        </p:nvSpPr>
        <p:spPr/>
        <p:txBody>
          <a:bodyPr/>
          <a:lstStyle/>
          <a:p>
            <a:pPr eaLnBrk="1" hangingPunct="1"/>
            <a:r>
              <a:rPr lang="en-GB" altLang="en-US" smtClean="0"/>
              <a:t>Aggregation functions are used to perform mathematical operations on data values of a relation. Some of the common aggregation functions used in SQL are:</a:t>
            </a:r>
            <a:endParaRPr lang="tr-TR" altLang="en-US" smtClean="0"/>
          </a:p>
          <a:p>
            <a:pPr eaLnBrk="1" hangingPunct="1"/>
            <a:endParaRPr lang="tr-TR" altLang="en-US" smtClean="0"/>
          </a:p>
          <a:p>
            <a:pPr eaLnBrk="1" hangingPunct="1"/>
            <a:r>
              <a:rPr lang="en-GB" altLang="en-US" b="1" smtClean="0"/>
              <a:t>COUNT:</a:t>
            </a:r>
            <a:r>
              <a:rPr lang="en-GB" altLang="en-US" smtClean="0"/>
              <a:t> Count function is used to count the number of rows in a relation. e.g;</a:t>
            </a:r>
          </a:p>
          <a:p>
            <a:pPr eaLnBrk="1" hangingPunct="1"/>
            <a:endParaRPr lang="en-GB" altLang="en-US" smtClean="0"/>
          </a:p>
        </p:txBody>
      </p:sp>
      <p:sp>
        <p:nvSpPr>
          <p:cNvPr id="24580" name="Rectangle 1"/>
          <p:cNvSpPr>
            <a:spLocks noChangeArrowheads="1"/>
          </p:cNvSpPr>
          <p:nvPr/>
        </p:nvSpPr>
        <p:spPr bwMode="auto">
          <a:xfrm>
            <a:off x="1979613" y="4406900"/>
            <a:ext cx="4211637" cy="24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sz="1600" b="1">
                <a:solidFill>
                  <a:srgbClr val="273239"/>
                </a:solidFill>
                <a:latin typeface="Consolas" panose="020B0609020204030204" pitchFamily="49" charset="0"/>
              </a:rPr>
              <a:t>SELECT</a:t>
            </a:r>
            <a:r>
              <a:rPr lang="tr-TR" altLang="en-US" sz="1600">
                <a:solidFill>
                  <a:srgbClr val="273239"/>
                </a:solidFill>
                <a:latin typeface="Consolas" panose="020B0609020204030204" pitchFamily="49" charset="0"/>
              </a:rPr>
              <a:t> </a:t>
            </a:r>
            <a:r>
              <a:rPr lang="tr-TR" altLang="en-US" sz="1600" b="1">
                <a:solidFill>
                  <a:srgbClr val="273239"/>
                </a:solidFill>
                <a:latin typeface="Consolas" panose="020B0609020204030204" pitchFamily="49" charset="0"/>
              </a:rPr>
              <a:t>COUNT</a:t>
            </a:r>
            <a:r>
              <a:rPr lang="tr-TR" altLang="en-US" sz="1600">
                <a:solidFill>
                  <a:srgbClr val="273239"/>
                </a:solidFill>
                <a:latin typeface="Consolas" panose="020B0609020204030204" pitchFamily="49" charset="0"/>
              </a:rPr>
              <a:t> (PHONE) </a:t>
            </a:r>
            <a:r>
              <a:rPr lang="tr-TR" altLang="en-US" sz="1600" b="1">
                <a:solidFill>
                  <a:srgbClr val="273239"/>
                </a:solidFill>
                <a:latin typeface="Consolas" panose="020B0609020204030204" pitchFamily="49" charset="0"/>
              </a:rPr>
              <a:t>FROM</a:t>
            </a:r>
            <a:r>
              <a:rPr lang="tr-TR" altLang="en-US" sz="1600">
                <a:solidFill>
                  <a:srgbClr val="273239"/>
                </a:solidFill>
                <a:latin typeface="Consolas" panose="020B0609020204030204" pitchFamily="49" charset="0"/>
              </a:rPr>
              <a:t> STUDENT;</a:t>
            </a:r>
            <a:r>
              <a:rPr lang="tr-TR" altLang="en-US" sz="800"/>
              <a:t> </a:t>
            </a:r>
            <a:endParaRPr lang="tr-TR" altLang="en-US" sz="2400"/>
          </a:p>
        </p:txBody>
      </p:sp>
      <p:graphicFrame>
        <p:nvGraphicFramePr>
          <p:cNvPr id="7" name="Tablo 6"/>
          <p:cNvGraphicFramePr>
            <a:graphicFrameLocks noGrp="1"/>
          </p:cNvGraphicFramePr>
          <p:nvPr/>
        </p:nvGraphicFramePr>
        <p:xfrm>
          <a:off x="3308350" y="5113338"/>
          <a:ext cx="1285875" cy="914400"/>
        </p:xfrm>
        <a:graphic>
          <a:graphicData uri="http://schemas.openxmlformats.org/drawingml/2006/table">
            <a:tbl>
              <a:tblPr/>
              <a:tblGrid>
                <a:gridCol w="1285875">
                  <a:extLst>
                    <a:ext uri="{9D8B030D-6E8A-4147-A177-3AD203B41FA5}">
                      <a16:colId xmlns:a16="http://schemas.microsoft.com/office/drawing/2014/main" val="3881155028"/>
                    </a:ext>
                  </a:extLst>
                </a:gridCol>
              </a:tblGrid>
              <a:tr h="0">
                <a:tc>
                  <a:txBody>
                    <a:bodyPr/>
                    <a:lstStyle/>
                    <a:p>
                      <a:pPr algn="l" fontAlgn="base"/>
                      <a:r>
                        <a:rPr lang="en-GB" sz="1250" b="1" dirty="0">
                          <a:effectLst/>
                        </a:rPr>
                        <a:t>COUNT(PHONE)</a:t>
                      </a:r>
                      <a:endParaRPr lang="en-GB" sz="125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079015686"/>
                  </a:ext>
                </a:extLst>
              </a:tr>
              <a:tr h="0">
                <a:tc>
                  <a:txBody>
                    <a:bodyPr/>
                    <a:lstStyle/>
                    <a:p>
                      <a:pPr algn="l" fontAlgn="base"/>
                      <a:r>
                        <a:rPr lang="en-GB" sz="1250" b="0" dirty="0">
                          <a:effectLst/>
                        </a:rPr>
                        <a:t>4</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0909512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eaLnBrk="1" fontAlgn="auto" hangingPunct="1">
              <a:spcAft>
                <a:spcPts val="0"/>
              </a:spcAft>
              <a:defRPr/>
            </a:pPr>
            <a:r>
              <a:rPr lang="en-GB" b="1" dirty="0">
                <a:solidFill>
                  <a:schemeClr val="tx1">
                    <a:lumMod val="75000"/>
                    <a:lumOff val="25000"/>
                  </a:schemeClr>
                </a:solidFill>
              </a:rPr>
              <a:t>AGGRATION FUNCTIONS</a:t>
            </a:r>
            <a:endParaRPr lang="en-GB" dirty="0">
              <a:solidFill>
                <a:schemeClr val="tx1">
                  <a:lumMod val="75000"/>
                  <a:lumOff val="25000"/>
                </a:schemeClr>
              </a:solidFill>
            </a:endParaRPr>
          </a:p>
        </p:txBody>
      </p:sp>
      <p:sp>
        <p:nvSpPr>
          <p:cNvPr id="25603" name="İçerik Yer Tutucusu 2"/>
          <p:cNvSpPr>
            <a:spLocks noGrp="1"/>
          </p:cNvSpPr>
          <p:nvPr>
            <p:ph idx="1"/>
          </p:nvPr>
        </p:nvSpPr>
        <p:spPr/>
        <p:txBody>
          <a:bodyPr/>
          <a:lstStyle/>
          <a:p>
            <a:pPr eaLnBrk="1" hangingPunct="1"/>
            <a:r>
              <a:rPr lang="en-GB" altLang="en-US" b="1" smtClean="0"/>
              <a:t>SUM:</a:t>
            </a:r>
            <a:r>
              <a:rPr lang="en-GB" altLang="en-US" smtClean="0"/>
              <a:t> SUM function is used to add the values of an attribute in a relation. e.g;</a:t>
            </a:r>
            <a:endParaRPr lang="tr-TR" altLang="en-US" smtClean="0"/>
          </a:p>
          <a:p>
            <a:pPr eaLnBrk="1" hangingPunct="1"/>
            <a:endParaRPr lang="en-GB" altLang="en-US" smtClean="0"/>
          </a:p>
          <a:p>
            <a:pPr eaLnBrk="1" hangingPunct="1"/>
            <a:r>
              <a:rPr lang="en-GB" altLang="en-US" b="1" smtClean="0"/>
              <a:t>SELECT</a:t>
            </a:r>
            <a:r>
              <a:rPr lang="en-GB" altLang="en-US" smtClean="0"/>
              <a:t> </a:t>
            </a:r>
            <a:r>
              <a:rPr lang="en-GB" altLang="en-US" b="1" smtClean="0"/>
              <a:t>SUM</a:t>
            </a:r>
            <a:r>
              <a:rPr lang="en-GB" altLang="en-US" smtClean="0"/>
              <a:t> (AGE) </a:t>
            </a:r>
            <a:r>
              <a:rPr lang="en-GB" altLang="en-US" b="1" smtClean="0"/>
              <a:t>FROM</a:t>
            </a:r>
            <a:r>
              <a:rPr lang="en-GB" altLang="en-US" smtClean="0"/>
              <a:t> STUDENT;</a:t>
            </a:r>
          </a:p>
          <a:p>
            <a:pPr eaLnBrk="1" hangingPunct="1"/>
            <a:endParaRPr lang="en-GB" altLang="en-US" smtClean="0"/>
          </a:p>
        </p:txBody>
      </p:sp>
      <p:graphicFrame>
        <p:nvGraphicFramePr>
          <p:cNvPr id="4" name="Tablo 3"/>
          <p:cNvGraphicFramePr>
            <a:graphicFrameLocks noGrp="1"/>
          </p:cNvGraphicFramePr>
          <p:nvPr/>
        </p:nvGraphicFramePr>
        <p:xfrm>
          <a:off x="3779838" y="4005263"/>
          <a:ext cx="1285875" cy="914400"/>
        </p:xfrm>
        <a:graphic>
          <a:graphicData uri="http://schemas.openxmlformats.org/drawingml/2006/table">
            <a:tbl>
              <a:tblPr/>
              <a:tblGrid>
                <a:gridCol w="1285875">
                  <a:extLst>
                    <a:ext uri="{9D8B030D-6E8A-4147-A177-3AD203B41FA5}">
                      <a16:colId xmlns:a16="http://schemas.microsoft.com/office/drawing/2014/main" val="644013740"/>
                    </a:ext>
                  </a:extLst>
                </a:gridCol>
              </a:tblGrid>
              <a:tr h="0">
                <a:tc>
                  <a:txBody>
                    <a:bodyPr/>
                    <a:lstStyle/>
                    <a:p>
                      <a:pPr algn="l" fontAlgn="base"/>
                      <a:r>
                        <a:rPr lang="en-GB" sz="1250" b="1" dirty="0">
                          <a:effectLst/>
                        </a:rPr>
                        <a:t>SUM(AGE)</a:t>
                      </a:r>
                      <a:endParaRPr lang="en-GB" sz="125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70367358"/>
                  </a:ext>
                </a:extLst>
              </a:tr>
              <a:tr h="0">
                <a:tc>
                  <a:txBody>
                    <a:bodyPr/>
                    <a:lstStyle/>
                    <a:p>
                      <a:pPr algn="l" fontAlgn="base"/>
                      <a:r>
                        <a:rPr lang="en-GB" sz="1250" b="0" dirty="0">
                          <a:effectLst/>
                        </a:rPr>
                        <a:t>74</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44227932"/>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eaLnBrk="1" fontAlgn="auto" hangingPunct="1">
              <a:spcAft>
                <a:spcPts val="0"/>
              </a:spcAft>
              <a:defRPr/>
            </a:pPr>
            <a:r>
              <a:rPr lang="en-GB" b="1" dirty="0">
                <a:solidFill>
                  <a:schemeClr val="tx1">
                    <a:lumMod val="75000"/>
                    <a:lumOff val="25000"/>
                  </a:schemeClr>
                </a:solidFill>
              </a:rPr>
              <a:t>AGGRATION FUNCTIONS</a:t>
            </a:r>
            <a:endParaRPr lang="en-GB" dirty="0">
              <a:solidFill>
                <a:schemeClr val="tx1">
                  <a:lumMod val="75000"/>
                  <a:lumOff val="25000"/>
                </a:schemeClr>
              </a:solidFill>
            </a:endParaRPr>
          </a:p>
        </p:txBody>
      </p:sp>
      <p:sp>
        <p:nvSpPr>
          <p:cNvPr id="3" name="İçerik Yer Tutucusu 2"/>
          <p:cNvSpPr>
            <a:spLocks noGrp="1"/>
          </p:cNvSpPr>
          <p:nvPr>
            <p:ph idx="1"/>
          </p:nvPr>
        </p:nvSpPr>
        <p:spPr/>
        <p:txBody>
          <a:bodyPr rtlCol="0">
            <a:normAutofit lnSpcReduction="10000"/>
          </a:bodyPr>
          <a:lstStyle/>
          <a:p>
            <a:pPr marL="91440" indent="-91440" eaLnBrk="1" hangingPunct="1">
              <a:defRPr/>
            </a:pPr>
            <a:r>
              <a:rPr lang="en-GB" dirty="0">
                <a:solidFill>
                  <a:schemeClr val="tx1">
                    <a:lumMod val="75000"/>
                    <a:lumOff val="25000"/>
                  </a:schemeClr>
                </a:solidFill>
              </a:rPr>
              <a:t>In the same way, MIN, MAX and AVG can be used.  As we have seen above, all aggregation functions return only 1 row.</a:t>
            </a:r>
          </a:p>
          <a:p>
            <a:pPr marL="91440" indent="-91440" eaLnBrk="1" hangingPunct="1">
              <a:defRPr/>
            </a:pPr>
            <a:r>
              <a:rPr lang="en-GB" b="1" dirty="0">
                <a:solidFill>
                  <a:schemeClr val="tx1">
                    <a:lumMod val="75000"/>
                    <a:lumOff val="25000"/>
                  </a:schemeClr>
                </a:solidFill>
              </a:rPr>
              <a:t>AVERAGE</a:t>
            </a:r>
            <a:r>
              <a:rPr lang="en-GB" dirty="0">
                <a:solidFill>
                  <a:schemeClr val="tx1">
                    <a:lumMod val="75000"/>
                    <a:lumOff val="25000"/>
                  </a:schemeClr>
                </a:solidFill>
              </a:rPr>
              <a:t>: It gives the average values of the </a:t>
            </a:r>
            <a:r>
              <a:rPr lang="en-GB" dirty="0" err="1">
                <a:solidFill>
                  <a:schemeClr val="tx1">
                    <a:lumMod val="75000"/>
                    <a:lumOff val="25000"/>
                  </a:schemeClr>
                </a:solidFill>
              </a:rPr>
              <a:t>tupples</a:t>
            </a:r>
            <a:r>
              <a:rPr lang="en-GB" dirty="0">
                <a:solidFill>
                  <a:schemeClr val="tx1">
                    <a:lumMod val="75000"/>
                    <a:lumOff val="25000"/>
                  </a:schemeClr>
                </a:solidFill>
              </a:rPr>
              <a:t>. It is also defined as sum divided by count values.</a:t>
            </a:r>
            <a:br>
              <a:rPr lang="en-GB" dirty="0">
                <a:solidFill>
                  <a:schemeClr val="tx1">
                    <a:lumMod val="75000"/>
                    <a:lumOff val="25000"/>
                  </a:schemeClr>
                </a:solidFill>
              </a:rPr>
            </a:br>
            <a:r>
              <a:rPr lang="en-GB" dirty="0" err="1">
                <a:solidFill>
                  <a:schemeClr val="tx1">
                    <a:lumMod val="75000"/>
                    <a:lumOff val="25000"/>
                  </a:schemeClr>
                </a:solidFill>
              </a:rPr>
              <a:t>Syntax:AVG</a:t>
            </a:r>
            <a:r>
              <a:rPr lang="en-GB" dirty="0">
                <a:solidFill>
                  <a:schemeClr val="tx1">
                    <a:lumMod val="75000"/>
                    <a:lumOff val="25000"/>
                  </a:schemeClr>
                </a:solidFill>
              </a:rPr>
              <a:t>(</a:t>
            </a:r>
            <a:r>
              <a:rPr lang="en-GB" dirty="0" err="1">
                <a:solidFill>
                  <a:schemeClr val="tx1">
                    <a:lumMod val="75000"/>
                    <a:lumOff val="25000"/>
                  </a:schemeClr>
                </a:solidFill>
              </a:rPr>
              <a:t>attributename</a:t>
            </a:r>
            <a:r>
              <a:rPr lang="en-GB" dirty="0">
                <a:solidFill>
                  <a:schemeClr val="tx1">
                    <a:lumMod val="75000"/>
                    <a:lumOff val="25000"/>
                  </a:schemeClr>
                </a:solidFill>
              </a:rPr>
              <a:t>)</a:t>
            </a:r>
            <a:br>
              <a:rPr lang="en-GB" dirty="0">
                <a:solidFill>
                  <a:schemeClr val="tx1">
                    <a:lumMod val="75000"/>
                    <a:lumOff val="25000"/>
                  </a:schemeClr>
                </a:solidFill>
              </a:rPr>
            </a:br>
            <a:r>
              <a:rPr lang="en-GB" dirty="0">
                <a:solidFill>
                  <a:schemeClr val="tx1">
                    <a:lumMod val="75000"/>
                    <a:lumOff val="25000"/>
                  </a:schemeClr>
                </a:solidFill>
              </a:rPr>
              <a:t>OR</a:t>
            </a:r>
            <a:br>
              <a:rPr lang="en-GB" dirty="0">
                <a:solidFill>
                  <a:schemeClr val="tx1">
                    <a:lumMod val="75000"/>
                    <a:lumOff val="25000"/>
                  </a:schemeClr>
                </a:solidFill>
              </a:rPr>
            </a:br>
            <a:r>
              <a:rPr lang="en-GB" dirty="0" err="1">
                <a:solidFill>
                  <a:schemeClr val="tx1">
                    <a:lumMod val="75000"/>
                    <a:lumOff val="25000"/>
                  </a:schemeClr>
                </a:solidFill>
              </a:rPr>
              <a:t>Syntax:SUM</a:t>
            </a:r>
            <a:r>
              <a:rPr lang="en-GB" dirty="0">
                <a:solidFill>
                  <a:schemeClr val="tx1">
                    <a:lumMod val="75000"/>
                    <a:lumOff val="25000"/>
                  </a:schemeClr>
                </a:solidFill>
              </a:rPr>
              <a:t>(</a:t>
            </a:r>
            <a:r>
              <a:rPr lang="en-GB" dirty="0" err="1">
                <a:solidFill>
                  <a:schemeClr val="tx1">
                    <a:lumMod val="75000"/>
                    <a:lumOff val="25000"/>
                  </a:schemeClr>
                </a:solidFill>
              </a:rPr>
              <a:t>attributename</a:t>
            </a:r>
            <a:r>
              <a:rPr lang="en-GB" dirty="0">
                <a:solidFill>
                  <a:schemeClr val="tx1">
                    <a:lumMod val="75000"/>
                    <a:lumOff val="25000"/>
                  </a:schemeClr>
                </a:solidFill>
              </a:rPr>
              <a:t>)/COUNT(</a:t>
            </a:r>
            <a:r>
              <a:rPr lang="en-GB" dirty="0" err="1">
                <a:solidFill>
                  <a:schemeClr val="tx1">
                    <a:lumMod val="75000"/>
                    <a:lumOff val="25000"/>
                  </a:schemeClr>
                </a:solidFill>
              </a:rPr>
              <a:t>attributename</a:t>
            </a:r>
            <a:r>
              <a:rPr lang="en-GB" dirty="0">
                <a:solidFill>
                  <a:schemeClr val="tx1">
                    <a:lumMod val="75000"/>
                    <a:lumOff val="25000"/>
                  </a:schemeClr>
                </a:solidFill>
              </a:rPr>
              <a:t>)</a:t>
            </a:r>
            <a:br>
              <a:rPr lang="en-GB" dirty="0">
                <a:solidFill>
                  <a:schemeClr val="tx1">
                    <a:lumMod val="75000"/>
                    <a:lumOff val="25000"/>
                  </a:schemeClr>
                </a:solidFill>
              </a:rPr>
            </a:br>
            <a:r>
              <a:rPr lang="en-GB" dirty="0">
                <a:solidFill>
                  <a:schemeClr val="tx1">
                    <a:lumMod val="75000"/>
                    <a:lumOff val="25000"/>
                  </a:schemeClr>
                </a:solidFill>
              </a:rPr>
              <a:t>The above mentioned syntax also retrieves the average value of </a:t>
            </a:r>
            <a:r>
              <a:rPr lang="en-GB" dirty="0" err="1">
                <a:solidFill>
                  <a:schemeClr val="tx1">
                    <a:lumMod val="75000"/>
                    <a:lumOff val="25000"/>
                  </a:schemeClr>
                </a:solidFill>
              </a:rPr>
              <a:t>tupples</a:t>
            </a:r>
            <a:r>
              <a:rPr lang="en-GB" dirty="0">
                <a:solidFill>
                  <a:schemeClr val="tx1">
                    <a:lumMod val="75000"/>
                    <a:lumOff val="25000"/>
                  </a:schemeClr>
                </a:solidFill>
              </a:rPr>
              <a:t>.</a:t>
            </a:r>
          </a:p>
          <a:p>
            <a:pPr marL="91440" indent="-91440" eaLnBrk="1" hangingPunct="1">
              <a:defRPr/>
            </a:pPr>
            <a:r>
              <a:rPr lang="en-GB" b="1" dirty="0">
                <a:solidFill>
                  <a:schemeClr val="tx1">
                    <a:lumMod val="75000"/>
                    <a:lumOff val="25000"/>
                  </a:schemeClr>
                </a:solidFill>
              </a:rPr>
              <a:t>MAXIMUM</a:t>
            </a:r>
            <a:r>
              <a:rPr lang="en-GB" dirty="0" smtClean="0">
                <a:solidFill>
                  <a:schemeClr val="tx1">
                    <a:lumMod val="75000"/>
                    <a:lumOff val="25000"/>
                  </a:schemeClr>
                </a:solidFill>
              </a:rPr>
              <a:t>:</a:t>
            </a:r>
            <a:r>
              <a:rPr lang="tr-TR" dirty="0" smtClean="0">
                <a:solidFill>
                  <a:schemeClr val="tx1">
                    <a:lumMod val="75000"/>
                    <a:lumOff val="25000"/>
                  </a:schemeClr>
                </a:solidFill>
              </a:rPr>
              <a:t> </a:t>
            </a:r>
            <a:r>
              <a:rPr lang="en-GB" dirty="0" smtClean="0">
                <a:solidFill>
                  <a:schemeClr val="tx1">
                    <a:lumMod val="75000"/>
                    <a:lumOff val="25000"/>
                  </a:schemeClr>
                </a:solidFill>
              </a:rPr>
              <a:t>It </a:t>
            </a:r>
            <a:r>
              <a:rPr lang="en-GB" dirty="0">
                <a:solidFill>
                  <a:schemeClr val="tx1">
                    <a:lumMod val="75000"/>
                    <a:lumOff val="25000"/>
                  </a:schemeClr>
                </a:solidFill>
              </a:rPr>
              <a:t>extracts the maximum value among the set of </a:t>
            </a:r>
            <a:r>
              <a:rPr lang="en-GB" dirty="0" err="1">
                <a:solidFill>
                  <a:schemeClr val="tx1">
                    <a:lumMod val="75000"/>
                    <a:lumOff val="25000"/>
                  </a:schemeClr>
                </a:solidFill>
              </a:rPr>
              <a:t>tupples</a:t>
            </a:r>
            <a:r>
              <a:rPr lang="en-GB" dirty="0">
                <a:solidFill>
                  <a:schemeClr val="tx1">
                    <a:lumMod val="75000"/>
                    <a:lumOff val="25000"/>
                  </a:schemeClr>
                </a:solidFill>
              </a:rPr>
              <a:t>.</a:t>
            </a:r>
            <a:br>
              <a:rPr lang="en-GB" dirty="0">
                <a:solidFill>
                  <a:schemeClr val="tx1">
                    <a:lumMod val="75000"/>
                    <a:lumOff val="25000"/>
                  </a:schemeClr>
                </a:solidFill>
              </a:rPr>
            </a:br>
            <a:r>
              <a:rPr lang="en-GB" dirty="0" err="1">
                <a:solidFill>
                  <a:schemeClr val="tx1">
                    <a:lumMod val="75000"/>
                    <a:lumOff val="25000"/>
                  </a:schemeClr>
                </a:solidFill>
              </a:rPr>
              <a:t>Syntax:MAX</a:t>
            </a:r>
            <a:r>
              <a:rPr lang="en-GB" dirty="0">
                <a:solidFill>
                  <a:schemeClr val="tx1">
                    <a:lumMod val="75000"/>
                    <a:lumOff val="25000"/>
                  </a:schemeClr>
                </a:solidFill>
              </a:rPr>
              <a:t>(</a:t>
            </a:r>
            <a:r>
              <a:rPr lang="en-GB" dirty="0" err="1">
                <a:solidFill>
                  <a:schemeClr val="tx1">
                    <a:lumMod val="75000"/>
                    <a:lumOff val="25000"/>
                  </a:schemeClr>
                </a:solidFill>
              </a:rPr>
              <a:t>attributename</a:t>
            </a:r>
            <a:r>
              <a:rPr lang="en-GB" dirty="0">
                <a:solidFill>
                  <a:schemeClr val="tx1">
                    <a:lumMod val="75000"/>
                    <a:lumOff val="25000"/>
                  </a:schemeClr>
                </a:solidFill>
              </a:rPr>
              <a:t>)</a:t>
            </a:r>
          </a:p>
          <a:p>
            <a:pPr marL="91440" indent="-91440" eaLnBrk="1" hangingPunct="1">
              <a:defRPr/>
            </a:pPr>
            <a:r>
              <a:rPr lang="en-GB" b="1" dirty="0">
                <a:solidFill>
                  <a:schemeClr val="tx1">
                    <a:lumMod val="75000"/>
                    <a:lumOff val="25000"/>
                  </a:schemeClr>
                </a:solidFill>
              </a:rPr>
              <a:t>MINIMUM</a:t>
            </a:r>
            <a:r>
              <a:rPr lang="en-GB" dirty="0" smtClean="0">
                <a:solidFill>
                  <a:schemeClr val="tx1">
                    <a:lumMod val="75000"/>
                    <a:lumOff val="25000"/>
                  </a:schemeClr>
                </a:solidFill>
              </a:rPr>
              <a:t>:</a:t>
            </a:r>
            <a:r>
              <a:rPr lang="tr-TR" dirty="0" smtClean="0">
                <a:solidFill>
                  <a:schemeClr val="tx1">
                    <a:lumMod val="75000"/>
                    <a:lumOff val="25000"/>
                  </a:schemeClr>
                </a:solidFill>
              </a:rPr>
              <a:t> </a:t>
            </a:r>
            <a:r>
              <a:rPr lang="en-GB" dirty="0" smtClean="0">
                <a:solidFill>
                  <a:schemeClr val="tx1">
                    <a:lumMod val="75000"/>
                    <a:lumOff val="25000"/>
                  </a:schemeClr>
                </a:solidFill>
              </a:rPr>
              <a:t>It </a:t>
            </a:r>
            <a:r>
              <a:rPr lang="en-GB" dirty="0">
                <a:solidFill>
                  <a:schemeClr val="tx1">
                    <a:lumMod val="75000"/>
                    <a:lumOff val="25000"/>
                  </a:schemeClr>
                </a:solidFill>
              </a:rPr>
              <a:t>extracts the minimum value amongst the set of all the </a:t>
            </a:r>
            <a:r>
              <a:rPr lang="en-GB" dirty="0" err="1">
                <a:solidFill>
                  <a:schemeClr val="tx1">
                    <a:lumMod val="75000"/>
                    <a:lumOff val="25000"/>
                  </a:schemeClr>
                </a:solidFill>
              </a:rPr>
              <a:t>tupples</a:t>
            </a:r>
            <a:r>
              <a:rPr lang="en-GB" dirty="0">
                <a:solidFill>
                  <a:schemeClr val="tx1">
                    <a:lumMod val="75000"/>
                    <a:lumOff val="25000"/>
                  </a:schemeClr>
                </a:solidFill>
              </a:rPr>
              <a:t>.</a:t>
            </a:r>
            <a:br>
              <a:rPr lang="en-GB" dirty="0">
                <a:solidFill>
                  <a:schemeClr val="tx1">
                    <a:lumMod val="75000"/>
                    <a:lumOff val="25000"/>
                  </a:schemeClr>
                </a:solidFill>
              </a:rPr>
            </a:br>
            <a:r>
              <a:rPr lang="en-GB" dirty="0" err="1">
                <a:solidFill>
                  <a:schemeClr val="tx1">
                    <a:lumMod val="75000"/>
                    <a:lumOff val="25000"/>
                  </a:schemeClr>
                </a:solidFill>
              </a:rPr>
              <a:t>Syntax:MIN</a:t>
            </a:r>
            <a:r>
              <a:rPr lang="en-GB" dirty="0">
                <a:solidFill>
                  <a:schemeClr val="tx1">
                    <a:lumMod val="75000"/>
                    <a:lumOff val="25000"/>
                  </a:schemeClr>
                </a:solidFill>
              </a:rPr>
              <a:t>(</a:t>
            </a:r>
            <a:r>
              <a:rPr lang="en-GB" dirty="0" err="1">
                <a:solidFill>
                  <a:schemeClr val="tx1">
                    <a:lumMod val="75000"/>
                    <a:lumOff val="25000"/>
                  </a:schemeClr>
                </a:solidFill>
              </a:rPr>
              <a:t>attributename</a:t>
            </a:r>
            <a:r>
              <a:rPr lang="en-GB" dirty="0">
                <a:solidFill>
                  <a:schemeClr val="tx1">
                    <a:lumMod val="75000"/>
                    <a:lumOff val="25000"/>
                  </a:schemeClr>
                </a:solidFill>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1 Başlık"/>
          <p:cNvSpPr>
            <a:spLocks noGrp="1"/>
          </p:cNvSpPr>
          <p:nvPr>
            <p:ph type="title"/>
          </p:nvPr>
        </p:nvSpPr>
        <p:spPr/>
        <p:txBody>
          <a:bodyPr/>
          <a:lstStyle/>
          <a:p>
            <a:pPr eaLnBrk="1" fontAlgn="auto" hangingPunct="1">
              <a:spcAft>
                <a:spcPts val="0"/>
              </a:spcAft>
              <a:defRPr/>
            </a:pPr>
            <a:r>
              <a:rPr lang="tr-TR" altLang="tr-TR" dirty="0" err="1">
                <a:solidFill>
                  <a:schemeClr val="tx1">
                    <a:lumMod val="75000"/>
                    <a:lumOff val="25000"/>
                  </a:schemeClr>
                </a:solidFill>
              </a:rPr>
              <a:t>What</a:t>
            </a:r>
            <a:r>
              <a:rPr lang="tr-TR" altLang="tr-TR" dirty="0">
                <a:solidFill>
                  <a:schemeClr val="tx1">
                    <a:lumMod val="75000"/>
                    <a:lumOff val="25000"/>
                  </a:schemeClr>
                </a:solidFill>
              </a:rPr>
              <a:t> is SQL?</a:t>
            </a:r>
            <a:endParaRPr lang="tr-TR" altLang="tr-TR" dirty="0" smtClean="0">
              <a:solidFill>
                <a:schemeClr val="tx1">
                  <a:lumMod val="75000"/>
                  <a:lumOff val="25000"/>
                </a:schemeClr>
              </a:solidFill>
            </a:endParaRPr>
          </a:p>
        </p:txBody>
      </p:sp>
      <p:sp>
        <p:nvSpPr>
          <p:cNvPr id="14338" name="2 İçerik Yer Tutucusu"/>
          <p:cNvSpPr>
            <a:spLocks noGrp="1"/>
          </p:cNvSpPr>
          <p:nvPr>
            <p:ph idx="1"/>
          </p:nvPr>
        </p:nvSpPr>
        <p:spPr/>
        <p:txBody>
          <a:bodyPr rtlCol="0">
            <a:normAutofit lnSpcReduction="10000"/>
          </a:bodyPr>
          <a:lstStyle/>
          <a:p>
            <a:pPr marL="91440" indent="-91440" eaLnBrk="1" fontAlgn="auto" hangingPunct="1">
              <a:defRPr/>
            </a:pPr>
            <a:r>
              <a:rPr lang="en-GB" altLang="tr-TR" dirty="0">
                <a:solidFill>
                  <a:schemeClr val="tx1">
                    <a:lumMod val="75000"/>
                    <a:lumOff val="25000"/>
                  </a:schemeClr>
                </a:solidFill>
              </a:rPr>
              <a:t>Structured Query Language (SQL)</a:t>
            </a:r>
          </a:p>
          <a:p>
            <a:pPr marL="91440" indent="-91440" eaLnBrk="1" fontAlgn="auto" hangingPunct="1">
              <a:defRPr/>
            </a:pPr>
            <a:endParaRPr lang="tr-TR" altLang="tr-TR" dirty="0" smtClean="0">
              <a:solidFill>
                <a:schemeClr val="tx1">
                  <a:lumMod val="75000"/>
                  <a:lumOff val="25000"/>
                </a:schemeClr>
              </a:solidFill>
            </a:endParaRPr>
          </a:p>
          <a:p>
            <a:pPr marL="91440" indent="-91440" eaLnBrk="1" fontAlgn="auto" hangingPunct="1">
              <a:defRPr/>
            </a:pPr>
            <a:r>
              <a:rPr lang="en-GB" altLang="tr-TR" dirty="0" smtClean="0">
                <a:solidFill>
                  <a:schemeClr val="tx1">
                    <a:lumMod val="75000"/>
                    <a:lumOff val="25000"/>
                  </a:schemeClr>
                </a:solidFill>
              </a:rPr>
              <a:t>It </a:t>
            </a:r>
            <a:r>
              <a:rPr lang="en-GB" altLang="tr-TR" dirty="0">
                <a:solidFill>
                  <a:schemeClr val="tx1">
                    <a:lumMod val="75000"/>
                    <a:lumOff val="25000"/>
                  </a:schemeClr>
                </a:solidFill>
              </a:rPr>
              <a:t>is a language designed to perform complex queries on databases</a:t>
            </a:r>
            <a:r>
              <a:rPr lang="en-GB" altLang="tr-TR" dirty="0" smtClean="0">
                <a:solidFill>
                  <a:schemeClr val="tx1">
                    <a:lumMod val="75000"/>
                    <a:lumOff val="25000"/>
                  </a:schemeClr>
                </a:solidFill>
              </a:rPr>
              <a:t>.</a:t>
            </a:r>
            <a:endParaRPr lang="tr-TR" altLang="tr-TR" dirty="0" smtClean="0">
              <a:solidFill>
                <a:schemeClr val="tx1">
                  <a:lumMod val="75000"/>
                  <a:lumOff val="25000"/>
                </a:schemeClr>
              </a:solidFill>
            </a:endParaRPr>
          </a:p>
          <a:p>
            <a:pPr marL="91440" indent="-91440" eaLnBrk="1" fontAlgn="auto" hangingPunct="1">
              <a:defRPr/>
            </a:pPr>
            <a:endParaRPr lang="tr-TR" altLang="tr-TR" dirty="0">
              <a:solidFill>
                <a:schemeClr val="tx1">
                  <a:lumMod val="75000"/>
                  <a:lumOff val="25000"/>
                </a:schemeClr>
              </a:solidFill>
            </a:endParaRPr>
          </a:p>
          <a:p>
            <a:pPr marL="384048" lvl="1" indent="-182880" eaLnBrk="1" hangingPunct="1">
              <a:defRPr/>
            </a:pPr>
            <a:r>
              <a:rPr lang="en-GB" sz="1700" dirty="0">
                <a:solidFill>
                  <a:schemeClr val="tx1">
                    <a:lumMod val="75000"/>
                    <a:lumOff val="25000"/>
                  </a:schemeClr>
                </a:solidFill>
              </a:rPr>
              <a:t>SQL is case insensitive. But it is a recommended practice to use keywords (like SELECT, UPDATE, CREATE, </a:t>
            </a:r>
            <a:r>
              <a:rPr lang="en-GB" sz="1700" dirty="0" err="1">
                <a:solidFill>
                  <a:schemeClr val="tx1">
                    <a:lumMod val="75000"/>
                    <a:lumOff val="25000"/>
                  </a:schemeClr>
                </a:solidFill>
              </a:rPr>
              <a:t>etc</a:t>
            </a:r>
            <a:r>
              <a:rPr lang="en-GB" sz="1700" dirty="0">
                <a:solidFill>
                  <a:schemeClr val="tx1">
                    <a:lumMod val="75000"/>
                    <a:lumOff val="25000"/>
                  </a:schemeClr>
                </a:solidFill>
              </a:rPr>
              <a:t>) in capital letters and use user defined things (liked table name, column name, </a:t>
            </a:r>
            <a:r>
              <a:rPr lang="en-GB" sz="1700" dirty="0" err="1">
                <a:solidFill>
                  <a:schemeClr val="tx1">
                    <a:lumMod val="75000"/>
                    <a:lumOff val="25000"/>
                  </a:schemeClr>
                </a:solidFill>
              </a:rPr>
              <a:t>etc</a:t>
            </a:r>
            <a:r>
              <a:rPr lang="en-GB" sz="1700" dirty="0">
                <a:solidFill>
                  <a:schemeClr val="tx1">
                    <a:lumMod val="75000"/>
                    <a:lumOff val="25000"/>
                  </a:schemeClr>
                </a:solidFill>
              </a:rPr>
              <a:t>) in small letters.</a:t>
            </a:r>
          </a:p>
          <a:p>
            <a:pPr marL="384048" lvl="1" indent="-182880" eaLnBrk="1" hangingPunct="1">
              <a:defRPr/>
            </a:pPr>
            <a:r>
              <a:rPr lang="en-GB" sz="1700" dirty="0" smtClean="0">
                <a:solidFill>
                  <a:schemeClr val="tx1">
                    <a:lumMod val="75000"/>
                    <a:lumOff val="25000"/>
                  </a:schemeClr>
                </a:solidFill>
              </a:rPr>
              <a:t>SQL </a:t>
            </a:r>
            <a:r>
              <a:rPr lang="en-GB" sz="1700" dirty="0">
                <a:solidFill>
                  <a:schemeClr val="tx1">
                    <a:lumMod val="75000"/>
                    <a:lumOff val="25000"/>
                  </a:schemeClr>
                </a:solidFill>
              </a:rPr>
              <a:t>is the programming language for relational databases (explained below) like MySQL, Oracle, Sybase, SQL Server, </a:t>
            </a:r>
            <a:r>
              <a:rPr lang="en-GB" sz="1700" dirty="0" err="1">
                <a:solidFill>
                  <a:schemeClr val="tx1">
                    <a:lumMod val="75000"/>
                    <a:lumOff val="25000"/>
                  </a:schemeClr>
                </a:solidFill>
              </a:rPr>
              <a:t>Postgre</a:t>
            </a:r>
            <a:r>
              <a:rPr lang="en-GB" sz="1700" dirty="0">
                <a:solidFill>
                  <a:schemeClr val="tx1">
                    <a:lumMod val="75000"/>
                    <a:lumOff val="25000"/>
                  </a:schemeClr>
                </a:solidFill>
              </a:rPr>
              <a:t>, etc. Other non-relational databases (also called NoSQL) databases like MongoDB, </a:t>
            </a:r>
            <a:r>
              <a:rPr lang="en-GB" sz="1700" dirty="0" err="1">
                <a:solidFill>
                  <a:schemeClr val="tx1">
                    <a:lumMod val="75000"/>
                    <a:lumOff val="25000"/>
                  </a:schemeClr>
                </a:solidFill>
              </a:rPr>
              <a:t>DynamoDB</a:t>
            </a:r>
            <a:r>
              <a:rPr lang="en-GB" sz="1700" dirty="0">
                <a:solidFill>
                  <a:schemeClr val="tx1">
                    <a:lumMod val="75000"/>
                    <a:lumOff val="25000"/>
                  </a:schemeClr>
                </a:solidFill>
              </a:rPr>
              <a:t>, </a:t>
            </a:r>
            <a:r>
              <a:rPr lang="en-GB" sz="1700" dirty="0" err="1">
                <a:solidFill>
                  <a:schemeClr val="tx1">
                    <a:lumMod val="75000"/>
                    <a:lumOff val="25000"/>
                  </a:schemeClr>
                </a:solidFill>
              </a:rPr>
              <a:t>etc</a:t>
            </a:r>
            <a:r>
              <a:rPr lang="en-GB" sz="1700" dirty="0">
                <a:solidFill>
                  <a:schemeClr val="tx1">
                    <a:lumMod val="75000"/>
                    <a:lumOff val="25000"/>
                  </a:schemeClr>
                </a:solidFill>
              </a:rPr>
              <a:t> do not use SQL</a:t>
            </a:r>
          </a:p>
          <a:p>
            <a:pPr marL="384048" lvl="1" indent="-182880" eaLnBrk="1" hangingPunct="1">
              <a:defRPr/>
            </a:pPr>
            <a:r>
              <a:rPr lang="en-GB" sz="1700" dirty="0">
                <a:solidFill>
                  <a:schemeClr val="tx1">
                    <a:lumMod val="75000"/>
                    <a:lumOff val="25000"/>
                  </a:schemeClr>
                </a:solidFill>
              </a:rPr>
              <a:t>Although there is an ISO standard for SQL, most of the implementations slightly vary in syntax. So we may encounter queries that work in SQL Server but do not work in MySQL.</a:t>
            </a:r>
          </a:p>
          <a:p>
            <a:pPr marL="91440" indent="-91440" eaLnBrk="1" fontAlgn="auto" hangingPunct="1">
              <a:defRPr/>
            </a:pPr>
            <a:endParaRPr lang="tr-TR" altLang="tr-TR" dirty="0" smtClean="0">
              <a:solidFill>
                <a:schemeClr val="tx1">
                  <a:lumMod val="75000"/>
                  <a:lumOff val="2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eaLnBrk="1" fontAlgn="auto" hangingPunct="1">
              <a:spcAft>
                <a:spcPts val="0"/>
              </a:spcAft>
              <a:defRPr/>
            </a:pPr>
            <a:r>
              <a:rPr lang="en-GB" b="1" dirty="0">
                <a:solidFill>
                  <a:schemeClr val="tx1">
                    <a:lumMod val="75000"/>
                    <a:lumOff val="25000"/>
                  </a:schemeClr>
                </a:solidFill>
              </a:rPr>
              <a:t>AGGRATION FUNCTIONS</a:t>
            </a:r>
            <a:endParaRPr lang="en-GB" dirty="0">
              <a:solidFill>
                <a:schemeClr val="tx1">
                  <a:lumMod val="75000"/>
                  <a:lumOff val="25000"/>
                </a:schemeClr>
              </a:solidFill>
            </a:endParaRPr>
          </a:p>
        </p:txBody>
      </p:sp>
      <p:sp>
        <p:nvSpPr>
          <p:cNvPr id="27651" name="İçerik Yer Tutucusu 2"/>
          <p:cNvSpPr>
            <a:spLocks noGrp="1"/>
          </p:cNvSpPr>
          <p:nvPr>
            <p:ph idx="1"/>
          </p:nvPr>
        </p:nvSpPr>
        <p:spPr/>
        <p:txBody>
          <a:bodyPr/>
          <a:lstStyle/>
          <a:p>
            <a:pPr eaLnBrk="1" hangingPunct="1"/>
            <a:r>
              <a:rPr lang="en-GB" altLang="en-US" b="1" smtClean="0"/>
              <a:t>GROUP BY:</a:t>
            </a:r>
            <a:r>
              <a:rPr lang="en-GB" altLang="en-US" smtClean="0"/>
              <a:t> Group by is used to group the tuples of a relation based on an attribute or group of attribute. It is always combined with aggregation function which is computed on group. e.g.;</a:t>
            </a:r>
          </a:p>
        </p:txBody>
      </p:sp>
      <p:sp>
        <p:nvSpPr>
          <p:cNvPr id="27652" name="Rectangle 2"/>
          <p:cNvSpPr>
            <a:spLocks noChangeArrowheads="1"/>
          </p:cNvSpPr>
          <p:nvPr/>
        </p:nvSpPr>
        <p:spPr bwMode="auto">
          <a:xfrm>
            <a:off x="2124075" y="2997200"/>
            <a:ext cx="6408738"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sz="1600" b="1">
                <a:solidFill>
                  <a:srgbClr val="273239"/>
                </a:solidFill>
                <a:latin typeface="Consolas" panose="020B0609020204030204" pitchFamily="49" charset="0"/>
              </a:rPr>
              <a:t>SELECT</a:t>
            </a:r>
            <a:r>
              <a:rPr lang="tr-TR" altLang="en-US" sz="1600">
                <a:solidFill>
                  <a:srgbClr val="273239"/>
                </a:solidFill>
                <a:latin typeface="Consolas" panose="020B0609020204030204" pitchFamily="49" charset="0"/>
              </a:rPr>
              <a:t> ADDRESS, </a:t>
            </a:r>
            <a:r>
              <a:rPr lang="tr-TR" altLang="en-US" sz="1600" b="1">
                <a:solidFill>
                  <a:srgbClr val="273239"/>
                </a:solidFill>
                <a:latin typeface="Consolas" panose="020B0609020204030204" pitchFamily="49" charset="0"/>
              </a:rPr>
              <a:t>SUM</a:t>
            </a:r>
            <a:r>
              <a:rPr lang="tr-TR" altLang="en-US" sz="1600">
                <a:solidFill>
                  <a:srgbClr val="273239"/>
                </a:solidFill>
                <a:latin typeface="Consolas" panose="020B0609020204030204" pitchFamily="49" charset="0"/>
              </a:rPr>
              <a:t>(AGE) </a:t>
            </a:r>
            <a:r>
              <a:rPr lang="tr-TR" altLang="en-US" sz="1600" b="1">
                <a:solidFill>
                  <a:srgbClr val="273239"/>
                </a:solidFill>
                <a:latin typeface="Consolas" panose="020B0609020204030204" pitchFamily="49" charset="0"/>
              </a:rPr>
              <a:t>FROM</a:t>
            </a:r>
            <a:r>
              <a:rPr lang="tr-TR" altLang="en-US" sz="1600">
                <a:solidFill>
                  <a:srgbClr val="273239"/>
                </a:solidFill>
                <a:latin typeface="Consolas" panose="020B0609020204030204" pitchFamily="49" charset="0"/>
              </a:rPr>
              <a:t> STUDENT </a:t>
            </a:r>
          </a:p>
          <a:p>
            <a:r>
              <a:rPr lang="tr-TR" altLang="en-US" sz="1600" b="1">
                <a:solidFill>
                  <a:srgbClr val="273239"/>
                </a:solidFill>
                <a:latin typeface="Consolas" panose="020B0609020204030204" pitchFamily="49" charset="0"/>
              </a:rPr>
              <a:t>GROUP BY</a:t>
            </a:r>
            <a:r>
              <a:rPr lang="tr-TR" altLang="en-US" sz="1600">
                <a:solidFill>
                  <a:srgbClr val="273239"/>
                </a:solidFill>
                <a:latin typeface="Consolas" panose="020B0609020204030204" pitchFamily="49" charset="0"/>
              </a:rPr>
              <a:t> (ADDRESS);</a:t>
            </a:r>
            <a:r>
              <a:rPr lang="tr-TR" altLang="en-US" sz="800"/>
              <a:t> </a:t>
            </a:r>
            <a:endParaRPr lang="tr-TR" alt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eaLnBrk="1" fontAlgn="auto" hangingPunct="1">
              <a:spcAft>
                <a:spcPts val="0"/>
              </a:spcAft>
              <a:defRPr/>
            </a:pPr>
            <a:r>
              <a:rPr lang="en-GB" b="1" dirty="0">
                <a:solidFill>
                  <a:schemeClr val="tx1">
                    <a:lumMod val="75000"/>
                    <a:lumOff val="25000"/>
                  </a:schemeClr>
                </a:solidFill>
              </a:rPr>
              <a:t>AGGRATION FUNCTIONS</a:t>
            </a:r>
            <a:endParaRPr lang="en-GB" dirty="0">
              <a:solidFill>
                <a:schemeClr val="tx1">
                  <a:lumMod val="75000"/>
                  <a:lumOff val="25000"/>
                </a:schemeClr>
              </a:solidFill>
            </a:endParaRPr>
          </a:p>
        </p:txBody>
      </p:sp>
      <p:sp>
        <p:nvSpPr>
          <p:cNvPr id="3" name="İçerik Yer Tutucusu 2"/>
          <p:cNvSpPr>
            <a:spLocks noGrp="1"/>
          </p:cNvSpPr>
          <p:nvPr>
            <p:ph idx="1"/>
          </p:nvPr>
        </p:nvSpPr>
        <p:spPr/>
        <p:txBody>
          <a:bodyPr rtlCol="0">
            <a:normAutofit/>
          </a:bodyPr>
          <a:lstStyle/>
          <a:p>
            <a:pPr marL="91440" indent="-91440" eaLnBrk="1" hangingPunct="1">
              <a:defRPr/>
            </a:pPr>
            <a:endParaRPr lang="tr-TR" dirty="0" smtClean="0">
              <a:solidFill>
                <a:schemeClr val="tx1">
                  <a:lumMod val="75000"/>
                  <a:lumOff val="25000"/>
                </a:schemeClr>
              </a:solidFill>
            </a:endParaRPr>
          </a:p>
          <a:p>
            <a:pPr marL="91440" indent="-91440" eaLnBrk="1" hangingPunct="1">
              <a:defRPr/>
            </a:pPr>
            <a:endParaRPr lang="tr-TR" dirty="0">
              <a:solidFill>
                <a:schemeClr val="tx1">
                  <a:lumMod val="75000"/>
                  <a:lumOff val="25000"/>
                </a:schemeClr>
              </a:solidFill>
            </a:endParaRPr>
          </a:p>
          <a:p>
            <a:pPr marL="0" indent="0" eaLnBrk="1" hangingPunct="1">
              <a:buFont typeface="Calibri" panose="020F0502020204030204" pitchFamily="34" charset="0"/>
              <a:buNone/>
              <a:defRPr/>
            </a:pPr>
            <a:endParaRPr lang="tr-TR" dirty="0">
              <a:solidFill>
                <a:schemeClr val="tx1">
                  <a:lumMod val="75000"/>
                  <a:lumOff val="25000"/>
                </a:schemeClr>
              </a:solidFill>
            </a:endParaRPr>
          </a:p>
          <a:p>
            <a:pPr marL="0" indent="0" eaLnBrk="1" hangingPunct="1">
              <a:buFont typeface="Calibri" panose="020F0502020204030204" pitchFamily="34" charset="0"/>
              <a:buNone/>
              <a:defRPr/>
            </a:pPr>
            <a:r>
              <a:rPr lang="en-GB" dirty="0" smtClean="0">
                <a:solidFill>
                  <a:schemeClr val="tx1">
                    <a:lumMod val="75000"/>
                    <a:lumOff val="25000"/>
                  </a:schemeClr>
                </a:solidFill>
              </a:rPr>
              <a:t>In </a:t>
            </a:r>
            <a:r>
              <a:rPr lang="en-GB" dirty="0">
                <a:solidFill>
                  <a:schemeClr val="tx1">
                    <a:lumMod val="75000"/>
                    <a:lumOff val="25000"/>
                  </a:schemeClr>
                </a:solidFill>
              </a:rPr>
              <a:t>this query, SUM(</a:t>
            </a:r>
            <a:r>
              <a:rPr lang="en-GB" b="1" dirty="0">
                <a:solidFill>
                  <a:schemeClr val="tx1">
                    <a:lumMod val="75000"/>
                    <a:lumOff val="25000"/>
                  </a:schemeClr>
                </a:solidFill>
              </a:rPr>
              <a:t>AGE</a:t>
            </a:r>
            <a:r>
              <a:rPr lang="en-GB" dirty="0">
                <a:solidFill>
                  <a:schemeClr val="tx1">
                    <a:lumMod val="75000"/>
                    <a:lumOff val="25000"/>
                  </a:schemeClr>
                </a:solidFill>
              </a:rPr>
              <a:t>) will be computed but not for entire table but for each address. i.e.; sum of AGE for address DELHI(18+18=36) and similarly for other address as well. The output is:</a:t>
            </a:r>
          </a:p>
        </p:txBody>
      </p:sp>
      <p:sp>
        <p:nvSpPr>
          <p:cNvPr id="28676" name="Rectangle 2"/>
          <p:cNvSpPr>
            <a:spLocks noChangeArrowheads="1"/>
          </p:cNvSpPr>
          <p:nvPr/>
        </p:nvSpPr>
        <p:spPr bwMode="auto">
          <a:xfrm>
            <a:off x="1958975" y="2276475"/>
            <a:ext cx="6408738"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sz="1600" b="1">
                <a:solidFill>
                  <a:srgbClr val="273239"/>
                </a:solidFill>
                <a:latin typeface="Consolas" panose="020B0609020204030204" pitchFamily="49" charset="0"/>
              </a:rPr>
              <a:t>SELECT</a:t>
            </a:r>
            <a:r>
              <a:rPr lang="tr-TR" altLang="en-US" sz="1600">
                <a:solidFill>
                  <a:srgbClr val="273239"/>
                </a:solidFill>
                <a:latin typeface="Consolas" panose="020B0609020204030204" pitchFamily="49" charset="0"/>
              </a:rPr>
              <a:t> ADDRESS, </a:t>
            </a:r>
            <a:r>
              <a:rPr lang="tr-TR" altLang="en-US" sz="1600" b="1">
                <a:solidFill>
                  <a:srgbClr val="273239"/>
                </a:solidFill>
                <a:latin typeface="Consolas" panose="020B0609020204030204" pitchFamily="49" charset="0"/>
              </a:rPr>
              <a:t>SUM</a:t>
            </a:r>
            <a:r>
              <a:rPr lang="tr-TR" altLang="en-US" sz="1600">
                <a:solidFill>
                  <a:srgbClr val="273239"/>
                </a:solidFill>
                <a:latin typeface="Consolas" panose="020B0609020204030204" pitchFamily="49" charset="0"/>
              </a:rPr>
              <a:t>(AGE) </a:t>
            </a:r>
            <a:r>
              <a:rPr lang="tr-TR" altLang="en-US" sz="1600" b="1">
                <a:solidFill>
                  <a:srgbClr val="273239"/>
                </a:solidFill>
                <a:latin typeface="Consolas" panose="020B0609020204030204" pitchFamily="49" charset="0"/>
              </a:rPr>
              <a:t>FROM</a:t>
            </a:r>
            <a:r>
              <a:rPr lang="tr-TR" altLang="en-US" sz="1600">
                <a:solidFill>
                  <a:srgbClr val="273239"/>
                </a:solidFill>
                <a:latin typeface="Consolas" panose="020B0609020204030204" pitchFamily="49" charset="0"/>
              </a:rPr>
              <a:t> STUDENT </a:t>
            </a:r>
          </a:p>
          <a:p>
            <a:r>
              <a:rPr lang="tr-TR" altLang="en-US" sz="1600" b="1">
                <a:solidFill>
                  <a:srgbClr val="273239"/>
                </a:solidFill>
                <a:latin typeface="Consolas" panose="020B0609020204030204" pitchFamily="49" charset="0"/>
              </a:rPr>
              <a:t>GROUP BY</a:t>
            </a:r>
            <a:r>
              <a:rPr lang="tr-TR" altLang="en-US" sz="1600">
                <a:solidFill>
                  <a:srgbClr val="273239"/>
                </a:solidFill>
                <a:latin typeface="Consolas" panose="020B0609020204030204" pitchFamily="49" charset="0"/>
              </a:rPr>
              <a:t> (ADDRESS);</a:t>
            </a:r>
            <a:r>
              <a:rPr lang="tr-TR" altLang="en-US" sz="800"/>
              <a:t> </a:t>
            </a:r>
            <a:endParaRPr lang="tr-TR" altLang="en-US" sz="2400"/>
          </a:p>
        </p:txBody>
      </p:sp>
      <p:graphicFrame>
        <p:nvGraphicFramePr>
          <p:cNvPr id="4" name="Tablo 3"/>
          <p:cNvGraphicFramePr>
            <a:graphicFrameLocks noGrp="1"/>
          </p:cNvGraphicFramePr>
          <p:nvPr/>
        </p:nvGraphicFramePr>
        <p:xfrm>
          <a:off x="2700338" y="4292600"/>
          <a:ext cx="2286000" cy="1828800"/>
        </p:xfrm>
        <a:graphic>
          <a:graphicData uri="http://schemas.openxmlformats.org/drawingml/2006/table">
            <a:tbl>
              <a:tblPr/>
              <a:tblGrid>
                <a:gridCol w="1285875">
                  <a:extLst>
                    <a:ext uri="{9D8B030D-6E8A-4147-A177-3AD203B41FA5}">
                      <a16:colId xmlns:a16="http://schemas.microsoft.com/office/drawing/2014/main" val="65927115"/>
                    </a:ext>
                  </a:extLst>
                </a:gridCol>
                <a:gridCol w="1000125">
                  <a:extLst>
                    <a:ext uri="{9D8B030D-6E8A-4147-A177-3AD203B41FA5}">
                      <a16:colId xmlns:a16="http://schemas.microsoft.com/office/drawing/2014/main" val="3968348911"/>
                    </a:ext>
                  </a:extLst>
                </a:gridCol>
              </a:tblGrid>
              <a:tr h="0">
                <a:tc>
                  <a:txBody>
                    <a:bodyPr/>
                    <a:lstStyle/>
                    <a:p>
                      <a:pPr algn="l" fontAlgn="base"/>
                      <a:r>
                        <a:rPr lang="en-GB" sz="1250" b="1">
                          <a:effectLst/>
                        </a:rPr>
                        <a:t>ADDRESS</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1">
                          <a:effectLst/>
                        </a:rPr>
                        <a:t>SUM(AGE)</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27943638"/>
                  </a:ext>
                </a:extLst>
              </a:tr>
              <a:tr h="0">
                <a:tc>
                  <a:txBody>
                    <a:bodyPr/>
                    <a:lstStyle/>
                    <a:p>
                      <a:pPr algn="l" fontAlgn="base"/>
                      <a:r>
                        <a:rPr lang="en-GB" sz="1250" b="0" dirty="0">
                          <a:effectLst/>
                        </a:rPr>
                        <a:t>DELHI</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36</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98291639"/>
                  </a:ext>
                </a:extLst>
              </a:tr>
              <a:tr h="0">
                <a:tc>
                  <a:txBody>
                    <a:bodyPr/>
                    <a:lstStyle/>
                    <a:p>
                      <a:pPr algn="l" fontAlgn="base"/>
                      <a:r>
                        <a:rPr lang="en-GB" sz="1250" b="0">
                          <a:effectLst/>
                        </a:rPr>
                        <a:t>GURGAON</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18</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24309521"/>
                  </a:ext>
                </a:extLst>
              </a:tr>
              <a:tr h="0">
                <a:tc>
                  <a:txBody>
                    <a:bodyPr/>
                    <a:lstStyle/>
                    <a:p>
                      <a:pPr algn="l" fontAlgn="base"/>
                      <a:r>
                        <a:rPr lang="en-GB" sz="1250" b="0">
                          <a:effectLst/>
                        </a:rPr>
                        <a:t>ROHTAK</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dirty="0">
                          <a:effectLst/>
                        </a:rPr>
                        <a:t>20</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36370691"/>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eaLnBrk="1" fontAlgn="auto" hangingPunct="1">
              <a:spcAft>
                <a:spcPts val="0"/>
              </a:spcAft>
              <a:defRPr/>
            </a:pPr>
            <a:r>
              <a:rPr lang="en-GB" b="1" dirty="0">
                <a:solidFill>
                  <a:schemeClr val="tx1">
                    <a:lumMod val="75000"/>
                    <a:lumOff val="25000"/>
                  </a:schemeClr>
                </a:solidFill>
              </a:rPr>
              <a:t>AGGRATION FUNCTIONS</a:t>
            </a:r>
            <a:endParaRPr lang="en-GB" dirty="0">
              <a:solidFill>
                <a:schemeClr val="tx1">
                  <a:lumMod val="75000"/>
                  <a:lumOff val="25000"/>
                </a:schemeClr>
              </a:solidFill>
            </a:endParaRPr>
          </a:p>
        </p:txBody>
      </p:sp>
      <p:sp>
        <p:nvSpPr>
          <p:cNvPr id="3" name="İçerik Yer Tutucusu 2"/>
          <p:cNvSpPr>
            <a:spLocks noGrp="1"/>
          </p:cNvSpPr>
          <p:nvPr>
            <p:ph idx="1"/>
          </p:nvPr>
        </p:nvSpPr>
        <p:spPr/>
        <p:txBody>
          <a:bodyPr rtlCol="0">
            <a:normAutofit/>
          </a:bodyPr>
          <a:lstStyle/>
          <a:p>
            <a:pPr marL="91440" indent="-91440" eaLnBrk="1" hangingPunct="1">
              <a:defRPr/>
            </a:pPr>
            <a:r>
              <a:rPr lang="en-GB" sz="1600" dirty="0">
                <a:solidFill>
                  <a:schemeClr val="tx1">
                    <a:lumMod val="75000"/>
                    <a:lumOff val="25000"/>
                  </a:schemeClr>
                </a:solidFill>
              </a:rPr>
              <a:t>If we try to execute the query given below, it will result in error because although we have computed SUM(AGE) for each address, there are more than 1 ROLL_NO for  each address we have grouped. So it can’t be displayed in result set. We need to use aggregate functions on columns after SELECT statement to make sense of the resulting set whenever we are using GROUP BY</a:t>
            </a:r>
            <a:r>
              <a:rPr lang="en-GB" sz="1600" dirty="0" smtClean="0">
                <a:solidFill>
                  <a:schemeClr val="tx1">
                    <a:lumMod val="75000"/>
                    <a:lumOff val="25000"/>
                  </a:schemeClr>
                </a:solidFill>
              </a:rPr>
              <a:t>.</a:t>
            </a:r>
            <a:endParaRPr lang="tr-TR" sz="1600" dirty="0" smtClean="0">
              <a:solidFill>
                <a:schemeClr val="tx1">
                  <a:lumMod val="75000"/>
                  <a:lumOff val="25000"/>
                </a:schemeClr>
              </a:solidFill>
            </a:endParaRPr>
          </a:p>
          <a:p>
            <a:pPr marL="91440" indent="-91440" eaLnBrk="1" hangingPunct="1">
              <a:defRPr/>
            </a:pPr>
            <a:endParaRPr lang="tr-TR" sz="1600" dirty="0">
              <a:solidFill>
                <a:schemeClr val="tx1">
                  <a:lumMod val="75000"/>
                  <a:lumOff val="25000"/>
                </a:schemeClr>
              </a:solidFill>
            </a:endParaRPr>
          </a:p>
          <a:p>
            <a:pPr marL="91440" indent="-91440" eaLnBrk="1" hangingPunct="1">
              <a:defRPr/>
            </a:pPr>
            <a:endParaRPr lang="tr-TR" sz="1600" dirty="0" smtClean="0">
              <a:solidFill>
                <a:schemeClr val="tx1">
                  <a:lumMod val="75000"/>
                  <a:lumOff val="25000"/>
                </a:schemeClr>
              </a:solidFill>
            </a:endParaRPr>
          </a:p>
          <a:p>
            <a:pPr marL="91440" indent="-91440" eaLnBrk="1" hangingPunct="1">
              <a:defRPr/>
            </a:pPr>
            <a:endParaRPr lang="tr-TR" sz="1200" b="1" dirty="0" smtClean="0">
              <a:solidFill>
                <a:schemeClr val="tx1">
                  <a:lumMod val="75000"/>
                  <a:lumOff val="25000"/>
                </a:schemeClr>
              </a:solidFill>
            </a:endParaRPr>
          </a:p>
          <a:p>
            <a:pPr marL="91440" indent="-91440" eaLnBrk="1" hangingPunct="1">
              <a:defRPr/>
            </a:pPr>
            <a:endParaRPr lang="tr-TR" sz="1200" b="1" dirty="0">
              <a:solidFill>
                <a:schemeClr val="tx1">
                  <a:lumMod val="75000"/>
                  <a:lumOff val="25000"/>
                </a:schemeClr>
              </a:solidFill>
            </a:endParaRPr>
          </a:p>
          <a:p>
            <a:pPr marL="91440" indent="-91440" eaLnBrk="1" hangingPunct="1">
              <a:defRPr/>
            </a:pPr>
            <a:endParaRPr lang="tr-TR" sz="1200" b="1" dirty="0" smtClean="0">
              <a:solidFill>
                <a:schemeClr val="tx1">
                  <a:lumMod val="75000"/>
                  <a:lumOff val="25000"/>
                </a:schemeClr>
              </a:solidFill>
            </a:endParaRPr>
          </a:p>
          <a:p>
            <a:pPr marL="91440" indent="-91440" eaLnBrk="1" hangingPunct="1">
              <a:defRPr/>
            </a:pPr>
            <a:r>
              <a:rPr lang="en-GB" sz="1200" b="1" dirty="0" smtClean="0">
                <a:solidFill>
                  <a:schemeClr val="tx1">
                    <a:lumMod val="75000"/>
                    <a:lumOff val="25000"/>
                  </a:schemeClr>
                </a:solidFill>
              </a:rPr>
              <a:t>NOTE</a:t>
            </a:r>
            <a:r>
              <a:rPr lang="en-GB" sz="1200" b="1" dirty="0">
                <a:solidFill>
                  <a:schemeClr val="tx1">
                    <a:lumMod val="75000"/>
                    <a:lumOff val="25000"/>
                  </a:schemeClr>
                </a:solidFill>
              </a:rPr>
              <a:t>:</a:t>
            </a:r>
            <a:r>
              <a:rPr lang="en-GB" sz="1200" dirty="0">
                <a:solidFill>
                  <a:schemeClr val="tx1">
                    <a:lumMod val="75000"/>
                    <a:lumOff val="25000"/>
                  </a:schemeClr>
                </a:solidFill>
              </a:rPr>
              <a:t> An attribute which is not a part of GROUP BY clause can’t be used for selection. Any attribute which is part of GROUP BY CLAUSE can be used for selection but it is not mandatory. But we could use attributes which are not a part of the GROUP BY clause in an </a:t>
            </a:r>
            <a:r>
              <a:rPr lang="en-GB" sz="1200" dirty="0" err="1">
                <a:solidFill>
                  <a:schemeClr val="tx1">
                    <a:lumMod val="75000"/>
                    <a:lumOff val="25000"/>
                  </a:schemeClr>
                </a:solidFill>
              </a:rPr>
              <a:t>aggregrate</a:t>
            </a:r>
            <a:r>
              <a:rPr lang="en-GB" sz="1200" dirty="0">
                <a:solidFill>
                  <a:schemeClr val="tx1">
                    <a:lumMod val="75000"/>
                    <a:lumOff val="25000"/>
                  </a:schemeClr>
                </a:solidFill>
              </a:rPr>
              <a:t> function.</a:t>
            </a:r>
            <a:endParaRPr lang="en-GB" sz="1050" dirty="0">
              <a:solidFill>
                <a:schemeClr val="tx1">
                  <a:lumMod val="75000"/>
                  <a:lumOff val="25000"/>
                </a:schemeClr>
              </a:solidFill>
            </a:endParaRPr>
          </a:p>
        </p:txBody>
      </p:sp>
      <p:sp>
        <p:nvSpPr>
          <p:cNvPr id="29700" name="Rectangle 1"/>
          <p:cNvSpPr>
            <a:spLocks noChangeArrowheads="1"/>
          </p:cNvSpPr>
          <p:nvPr/>
        </p:nvSpPr>
        <p:spPr bwMode="auto">
          <a:xfrm>
            <a:off x="1763713" y="3492500"/>
            <a:ext cx="6264275"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sz="1200" b="1">
                <a:solidFill>
                  <a:srgbClr val="273239"/>
                </a:solidFill>
                <a:latin typeface="Consolas" panose="020B0609020204030204" pitchFamily="49" charset="0"/>
              </a:rPr>
              <a:t>SELECT</a:t>
            </a:r>
            <a:r>
              <a:rPr lang="tr-TR" altLang="en-US" sz="1200">
                <a:solidFill>
                  <a:srgbClr val="273239"/>
                </a:solidFill>
                <a:latin typeface="Consolas" panose="020B0609020204030204" pitchFamily="49" charset="0"/>
              </a:rPr>
              <a:t> ROLL_NO, ADDRESS, </a:t>
            </a:r>
            <a:r>
              <a:rPr lang="tr-TR" altLang="en-US" sz="1200" b="1">
                <a:solidFill>
                  <a:srgbClr val="273239"/>
                </a:solidFill>
                <a:latin typeface="Consolas" panose="020B0609020204030204" pitchFamily="49" charset="0"/>
              </a:rPr>
              <a:t>SUM</a:t>
            </a:r>
            <a:r>
              <a:rPr lang="tr-TR" altLang="en-US" sz="1200">
                <a:solidFill>
                  <a:srgbClr val="273239"/>
                </a:solidFill>
                <a:latin typeface="Consolas" panose="020B0609020204030204" pitchFamily="49" charset="0"/>
              </a:rPr>
              <a:t>(AGE) </a:t>
            </a:r>
            <a:r>
              <a:rPr lang="tr-TR" altLang="en-US" sz="1200" b="1">
                <a:solidFill>
                  <a:srgbClr val="273239"/>
                </a:solidFill>
                <a:latin typeface="Consolas" panose="020B0609020204030204" pitchFamily="49" charset="0"/>
              </a:rPr>
              <a:t>FROM</a:t>
            </a:r>
            <a:r>
              <a:rPr lang="tr-TR" altLang="en-US" sz="1200">
                <a:solidFill>
                  <a:srgbClr val="273239"/>
                </a:solidFill>
                <a:latin typeface="Consolas" panose="020B0609020204030204" pitchFamily="49" charset="0"/>
              </a:rPr>
              <a:t> STUDENT </a:t>
            </a:r>
            <a:r>
              <a:rPr lang="tr-TR" altLang="en-US" sz="1200" b="1">
                <a:solidFill>
                  <a:srgbClr val="273239"/>
                </a:solidFill>
                <a:latin typeface="Consolas" panose="020B0609020204030204" pitchFamily="49" charset="0"/>
              </a:rPr>
              <a:t>GROUP BY</a:t>
            </a:r>
            <a:r>
              <a:rPr lang="tr-TR" altLang="en-US" sz="1200">
                <a:solidFill>
                  <a:srgbClr val="273239"/>
                </a:solidFill>
                <a:latin typeface="Consolas" panose="020B0609020204030204" pitchFamily="49" charset="0"/>
              </a:rPr>
              <a:t> (ADDRESS); </a:t>
            </a:r>
            <a:endParaRPr lang="tr-TR"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eaLnBrk="1" hangingPunct="1">
              <a:spcAft>
                <a:spcPts val="0"/>
              </a:spcAft>
              <a:defRPr/>
            </a:pPr>
            <a:r>
              <a:rPr lang="en-GB" b="1" dirty="0">
                <a:solidFill>
                  <a:schemeClr val="tx1">
                    <a:lumMod val="75000"/>
                    <a:lumOff val="25000"/>
                  </a:schemeClr>
                </a:solidFill>
              </a:rPr>
              <a:t>SQL Data Types</a:t>
            </a:r>
          </a:p>
        </p:txBody>
      </p:sp>
      <p:sp>
        <p:nvSpPr>
          <p:cNvPr id="30723" name="İçerik Yer Tutucusu 2"/>
          <p:cNvSpPr>
            <a:spLocks noGrp="1"/>
          </p:cNvSpPr>
          <p:nvPr>
            <p:ph idx="1"/>
          </p:nvPr>
        </p:nvSpPr>
        <p:spPr/>
        <p:txBody>
          <a:bodyPr/>
          <a:lstStyle/>
          <a:p>
            <a:pPr eaLnBrk="1" hangingPunct="1"/>
            <a:r>
              <a:rPr lang="en-GB" altLang="en-US" smtClean="0"/>
              <a:t>1. </a:t>
            </a:r>
            <a:r>
              <a:rPr lang="en-GB" altLang="en-US" b="1" smtClean="0"/>
              <a:t>Binary Datatypes :</a:t>
            </a:r>
            <a:r>
              <a:rPr lang="tr-TR" altLang="en-US" b="1" smtClean="0"/>
              <a:t> </a:t>
            </a:r>
            <a:r>
              <a:rPr lang="en-GB" altLang="en-US" smtClean="0"/>
              <a:t>There are four subtypes of this datatype which are given below :</a:t>
            </a:r>
          </a:p>
        </p:txBody>
      </p:sp>
      <p:pic>
        <p:nvPicPr>
          <p:cNvPr id="30724"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3068638"/>
            <a:ext cx="6781800"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eaLnBrk="1" hangingPunct="1">
              <a:spcAft>
                <a:spcPts val="0"/>
              </a:spcAft>
              <a:defRPr/>
            </a:pPr>
            <a:r>
              <a:rPr lang="en-GB" b="1" dirty="0">
                <a:solidFill>
                  <a:schemeClr val="tx1">
                    <a:lumMod val="75000"/>
                    <a:lumOff val="25000"/>
                  </a:schemeClr>
                </a:solidFill>
              </a:rPr>
              <a:t>SQL Data Types</a:t>
            </a:r>
          </a:p>
        </p:txBody>
      </p:sp>
      <p:sp>
        <p:nvSpPr>
          <p:cNvPr id="31747" name="İçerik Yer Tutucusu 2"/>
          <p:cNvSpPr>
            <a:spLocks noGrp="1"/>
          </p:cNvSpPr>
          <p:nvPr>
            <p:ph idx="1"/>
          </p:nvPr>
        </p:nvSpPr>
        <p:spPr/>
        <p:txBody>
          <a:bodyPr/>
          <a:lstStyle/>
          <a:p>
            <a:pPr eaLnBrk="1" hangingPunct="1"/>
            <a:r>
              <a:rPr lang="en-GB" altLang="en-US" sz="1800" smtClean="0"/>
              <a:t>2. </a:t>
            </a:r>
            <a:r>
              <a:rPr lang="en-GB" altLang="en-US" sz="1800" b="1" smtClean="0"/>
              <a:t>Exact Numeric Datatype :</a:t>
            </a:r>
            <a:r>
              <a:rPr lang="tr-TR" altLang="en-US" sz="1800" b="1" smtClean="0"/>
              <a:t> </a:t>
            </a:r>
            <a:r>
              <a:rPr lang="en-GB" altLang="en-US" sz="1800" smtClean="0"/>
              <a:t>There are nine subtypes which are given below in the table. The table contains the range of data in a particular type.</a:t>
            </a:r>
          </a:p>
        </p:txBody>
      </p:sp>
      <p:pic>
        <p:nvPicPr>
          <p:cNvPr id="31748"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913" y="2420938"/>
            <a:ext cx="5762625"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eaLnBrk="1" hangingPunct="1">
              <a:spcAft>
                <a:spcPts val="0"/>
              </a:spcAft>
              <a:defRPr/>
            </a:pPr>
            <a:r>
              <a:rPr lang="en-GB" b="1" dirty="0">
                <a:solidFill>
                  <a:schemeClr val="tx1">
                    <a:lumMod val="75000"/>
                    <a:lumOff val="25000"/>
                  </a:schemeClr>
                </a:solidFill>
              </a:rPr>
              <a:t>SQL Data Types</a:t>
            </a:r>
          </a:p>
        </p:txBody>
      </p:sp>
      <p:sp>
        <p:nvSpPr>
          <p:cNvPr id="32771" name="İçerik Yer Tutucusu 2"/>
          <p:cNvSpPr>
            <a:spLocks noGrp="1"/>
          </p:cNvSpPr>
          <p:nvPr>
            <p:ph idx="1"/>
          </p:nvPr>
        </p:nvSpPr>
        <p:spPr/>
        <p:txBody>
          <a:bodyPr/>
          <a:lstStyle/>
          <a:p>
            <a:pPr eaLnBrk="1" hangingPunct="1"/>
            <a:r>
              <a:rPr lang="en-GB" altLang="en-US" b="1" smtClean="0"/>
              <a:t>3. Approximate Numeric Datatype :</a:t>
            </a:r>
            <a:r>
              <a:rPr lang="en-GB" altLang="en-US" sz="1800" smtClean="0"/>
              <a:t/>
            </a:r>
            <a:br>
              <a:rPr lang="en-GB" altLang="en-US" sz="1800" smtClean="0"/>
            </a:br>
            <a:r>
              <a:rPr lang="en-GB" altLang="en-US" smtClean="0"/>
              <a:t>The subtypes of this datatype are given in the table with the range.</a:t>
            </a:r>
            <a:endParaRPr lang="en-GB" altLang="en-US" sz="1800" smtClean="0"/>
          </a:p>
        </p:txBody>
      </p:sp>
      <p:pic>
        <p:nvPicPr>
          <p:cNvPr id="32772"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3119438"/>
            <a:ext cx="573405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eaLnBrk="1" hangingPunct="1">
              <a:spcAft>
                <a:spcPts val="0"/>
              </a:spcAft>
              <a:defRPr/>
            </a:pPr>
            <a:r>
              <a:rPr lang="en-GB" b="1" dirty="0">
                <a:solidFill>
                  <a:schemeClr val="tx1">
                    <a:lumMod val="75000"/>
                    <a:lumOff val="25000"/>
                  </a:schemeClr>
                </a:solidFill>
              </a:rPr>
              <a:t>SQL Data Types</a:t>
            </a:r>
          </a:p>
        </p:txBody>
      </p:sp>
      <p:sp>
        <p:nvSpPr>
          <p:cNvPr id="33795" name="İçerik Yer Tutucusu 2"/>
          <p:cNvSpPr>
            <a:spLocks noGrp="1"/>
          </p:cNvSpPr>
          <p:nvPr>
            <p:ph idx="1"/>
          </p:nvPr>
        </p:nvSpPr>
        <p:spPr/>
        <p:txBody>
          <a:bodyPr/>
          <a:lstStyle/>
          <a:p>
            <a:pPr eaLnBrk="1" hangingPunct="1"/>
            <a:r>
              <a:rPr lang="en-GB" altLang="en-US" b="1" smtClean="0"/>
              <a:t>4. Character String Datatype :</a:t>
            </a:r>
            <a:r>
              <a:rPr lang="en-GB" altLang="en-US" sz="1800" smtClean="0"/>
              <a:t/>
            </a:r>
            <a:br>
              <a:rPr lang="en-GB" altLang="en-US" sz="1800" smtClean="0"/>
            </a:br>
            <a:r>
              <a:rPr lang="en-GB" altLang="en-US" smtClean="0"/>
              <a:t>The subtypes are given in below table –</a:t>
            </a:r>
            <a:endParaRPr lang="en-GB" altLang="en-US" sz="1800" smtClean="0"/>
          </a:p>
        </p:txBody>
      </p:sp>
      <p:pic>
        <p:nvPicPr>
          <p:cNvPr id="3379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3284538"/>
            <a:ext cx="669607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eaLnBrk="1" hangingPunct="1">
              <a:spcAft>
                <a:spcPts val="0"/>
              </a:spcAft>
              <a:defRPr/>
            </a:pPr>
            <a:r>
              <a:rPr lang="en-GB" b="1" dirty="0">
                <a:solidFill>
                  <a:schemeClr val="tx1">
                    <a:lumMod val="75000"/>
                    <a:lumOff val="25000"/>
                  </a:schemeClr>
                </a:solidFill>
              </a:rPr>
              <a:t>SQL Data Types</a:t>
            </a:r>
          </a:p>
        </p:txBody>
      </p:sp>
      <p:sp>
        <p:nvSpPr>
          <p:cNvPr id="34819" name="İçerik Yer Tutucusu 2"/>
          <p:cNvSpPr>
            <a:spLocks noGrp="1"/>
          </p:cNvSpPr>
          <p:nvPr>
            <p:ph idx="1"/>
          </p:nvPr>
        </p:nvSpPr>
        <p:spPr/>
        <p:txBody>
          <a:bodyPr/>
          <a:lstStyle/>
          <a:p>
            <a:pPr eaLnBrk="1" hangingPunct="1"/>
            <a:r>
              <a:rPr lang="en-GB" altLang="en-US" b="1" smtClean="0"/>
              <a:t>5. Unicode Character String Datatype :</a:t>
            </a:r>
            <a:r>
              <a:rPr lang="en-GB" altLang="en-US" smtClean="0"/>
              <a:t/>
            </a:r>
            <a:br>
              <a:rPr lang="en-GB" altLang="en-US" smtClean="0"/>
            </a:br>
            <a:r>
              <a:rPr lang="en-GB" altLang="en-US" smtClean="0"/>
              <a:t>The details are given in below table –</a:t>
            </a:r>
            <a:endParaRPr lang="en-GB" altLang="en-US" sz="1800" smtClean="0"/>
          </a:p>
        </p:txBody>
      </p:sp>
      <p:pic>
        <p:nvPicPr>
          <p:cNvPr id="34820"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3141663"/>
            <a:ext cx="670560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eaLnBrk="1" hangingPunct="1">
              <a:spcAft>
                <a:spcPts val="0"/>
              </a:spcAft>
              <a:defRPr/>
            </a:pPr>
            <a:r>
              <a:rPr lang="en-GB" b="1" dirty="0">
                <a:solidFill>
                  <a:schemeClr val="tx1">
                    <a:lumMod val="75000"/>
                    <a:lumOff val="25000"/>
                  </a:schemeClr>
                </a:solidFill>
              </a:rPr>
              <a:t>SQL Data Types</a:t>
            </a:r>
          </a:p>
        </p:txBody>
      </p:sp>
      <p:sp>
        <p:nvSpPr>
          <p:cNvPr id="35843" name="İçerik Yer Tutucusu 2"/>
          <p:cNvSpPr>
            <a:spLocks noGrp="1"/>
          </p:cNvSpPr>
          <p:nvPr>
            <p:ph idx="1"/>
          </p:nvPr>
        </p:nvSpPr>
        <p:spPr/>
        <p:txBody>
          <a:bodyPr/>
          <a:lstStyle/>
          <a:p>
            <a:pPr eaLnBrk="1" hangingPunct="1"/>
            <a:r>
              <a:rPr lang="en-GB" altLang="en-US" b="1" smtClean="0"/>
              <a:t>6. Date and Time Datatype :</a:t>
            </a:r>
            <a:r>
              <a:rPr lang="en-GB" altLang="en-US" smtClean="0"/>
              <a:t/>
            </a:r>
            <a:br>
              <a:rPr lang="en-GB" altLang="en-US" smtClean="0"/>
            </a:br>
            <a:r>
              <a:rPr lang="en-GB" altLang="en-US" smtClean="0"/>
              <a:t>The details are given in below table.</a:t>
            </a:r>
            <a:endParaRPr lang="en-GB" altLang="en-US" sz="1800" smtClean="0"/>
          </a:p>
        </p:txBody>
      </p:sp>
      <p:pic>
        <p:nvPicPr>
          <p:cNvPr id="35844"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3357563"/>
            <a:ext cx="563880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eaLnBrk="1" hangingPunct="1">
              <a:spcAft>
                <a:spcPts val="0"/>
              </a:spcAft>
              <a:defRPr/>
            </a:pPr>
            <a:r>
              <a:rPr lang="en-GB" b="1" dirty="0">
                <a:solidFill>
                  <a:schemeClr val="tx1">
                    <a:lumMod val="75000"/>
                    <a:lumOff val="25000"/>
                  </a:schemeClr>
                </a:solidFill>
              </a:rPr>
              <a:t>SQL Data Types</a:t>
            </a:r>
          </a:p>
        </p:txBody>
      </p:sp>
      <p:sp>
        <p:nvSpPr>
          <p:cNvPr id="36867" name="İçerik Yer Tutucusu 2"/>
          <p:cNvSpPr>
            <a:spLocks noGrp="1"/>
          </p:cNvSpPr>
          <p:nvPr>
            <p:ph idx="1"/>
          </p:nvPr>
        </p:nvSpPr>
        <p:spPr/>
        <p:txBody>
          <a:bodyPr/>
          <a:lstStyle/>
          <a:p>
            <a:pPr eaLnBrk="1" hangingPunct="1"/>
            <a:r>
              <a:rPr lang="en-GB" altLang="en-US" b="1" smtClean="0"/>
              <a:t>4. Character String Datatype :</a:t>
            </a:r>
            <a:r>
              <a:rPr lang="en-GB" altLang="en-US" sz="1800" smtClean="0"/>
              <a:t/>
            </a:r>
            <a:br>
              <a:rPr lang="en-GB" altLang="en-US" sz="1800" smtClean="0"/>
            </a:br>
            <a:r>
              <a:rPr lang="en-GB" altLang="en-US" smtClean="0"/>
              <a:t>The subtypes are given in below table –</a:t>
            </a:r>
            <a:endParaRPr lang="en-GB" altLang="en-US" sz="1800" smtClean="0"/>
          </a:p>
        </p:txBody>
      </p:sp>
      <p:pic>
        <p:nvPicPr>
          <p:cNvPr id="36868"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3284538"/>
            <a:ext cx="669607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Başlık"/>
          <p:cNvSpPr>
            <a:spLocks noGrp="1"/>
          </p:cNvSpPr>
          <p:nvPr>
            <p:ph type="title"/>
          </p:nvPr>
        </p:nvSpPr>
        <p:spPr/>
        <p:txBody>
          <a:bodyPr/>
          <a:lstStyle/>
          <a:p>
            <a:pPr eaLnBrk="1" fontAlgn="auto" hangingPunct="1">
              <a:spcAft>
                <a:spcPts val="0"/>
              </a:spcAft>
              <a:defRPr/>
            </a:pPr>
            <a:r>
              <a:rPr lang="tr-TR" altLang="tr-TR" dirty="0" err="1">
                <a:solidFill>
                  <a:schemeClr val="tx1">
                    <a:lumMod val="75000"/>
                    <a:lumOff val="25000"/>
                  </a:schemeClr>
                </a:solidFill>
              </a:rPr>
              <a:t>What</a:t>
            </a:r>
            <a:r>
              <a:rPr lang="tr-TR" altLang="tr-TR" dirty="0">
                <a:solidFill>
                  <a:schemeClr val="tx1">
                    <a:lumMod val="75000"/>
                    <a:lumOff val="25000"/>
                  </a:schemeClr>
                </a:solidFill>
              </a:rPr>
              <a:t> is SQL?</a:t>
            </a:r>
            <a:endParaRPr lang="tr-TR" altLang="tr-TR" dirty="0" smtClean="0">
              <a:solidFill>
                <a:schemeClr val="tx1">
                  <a:lumMod val="75000"/>
                  <a:lumOff val="25000"/>
                </a:schemeClr>
              </a:solidFill>
            </a:endParaRPr>
          </a:p>
        </p:txBody>
      </p:sp>
      <p:sp>
        <p:nvSpPr>
          <p:cNvPr id="10243" name="2 İçerik Yer Tutucusu"/>
          <p:cNvSpPr>
            <a:spLocks noGrp="1"/>
          </p:cNvSpPr>
          <p:nvPr>
            <p:ph idx="1"/>
          </p:nvPr>
        </p:nvSpPr>
        <p:spPr/>
        <p:txBody>
          <a:bodyPr/>
          <a:lstStyle/>
          <a:p>
            <a:pPr eaLnBrk="1" hangingPunct="1"/>
            <a:r>
              <a:rPr lang="en-GB" altLang="tr-TR" smtClean="0"/>
              <a:t>With SQL, operations can only be performed on the database.</a:t>
            </a:r>
          </a:p>
          <a:p>
            <a:pPr eaLnBrk="1" hangingPunct="1"/>
            <a:r>
              <a:rPr lang="en-GB" altLang="tr-TR" smtClean="0"/>
              <a:t>with SQL;</a:t>
            </a:r>
          </a:p>
          <a:p>
            <a:pPr eaLnBrk="1" hangingPunct="1"/>
            <a:r>
              <a:rPr lang="en-GB" altLang="tr-TR" smtClean="0"/>
              <a:t>records can be added to the database,</a:t>
            </a:r>
          </a:p>
          <a:p>
            <a:pPr eaLnBrk="1" hangingPunct="1"/>
            <a:r>
              <a:rPr lang="en-GB" altLang="tr-TR" smtClean="0"/>
              <a:t>records can be changed.</a:t>
            </a:r>
          </a:p>
          <a:p>
            <a:pPr eaLnBrk="1" hangingPunct="1"/>
            <a:r>
              <a:rPr lang="en-GB" altLang="tr-TR" smtClean="0"/>
              <a:t>can be deleted and</a:t>
            </a:r>
          </a:p>
          <a:p>
            <a:pPr eaLnBrk="1" hangingPunct="1"/>
            <a:r>
              <a:rPr lang="en-GB" altLang="tr-TR" smtClean="0"/>
              <a:t>  Lists can be created from these records.</a:t>
            </a:r>
            <a:endParaRPr lang="tr-TR" altLang="tr-TR"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1 Başlık"/>
          <p:cNvSpPr>
            <a:spLocks noGrp="1"/>
          </p:cNvSpPr>
          <p:nvPr>
            <p:ph type="title"/>
          </p:nvPr>
        </p:nvSpPr>
        <p:spPr/>
        <p:txBody>
          <a:bodyPr/>
          <a:lstStyle/>
          <a:p>
            <a:pPr eaLnBrk="1" hangingPunct="1">
              <a:spcAft>
                <a:spcPts val="0"/>
              </a:spcAft>
              <a:defRPr/>
            </a:pPr>
            <a:r>
              <a:rPr lang="en-GB" b="1" dirty="0">
                <a:solidFill>
                  <a:schemeClr val="tx1">
                    <a:lumMod val="75000"/>
                    <a:lumOff val="25000"/>
                  </a:schemeClr>
                </a:solidFill>
              </a:rPr>
              <a:t>SQL | Constraints</a:t>
            </a:r>
          </a:p>
        </p:txBody>
      </p:sp>
      <p:sp>
        <p:nvSpPr>
          <p:cNvPr id="37891" name="2 İçerik Yer Tutucusu"/>
          <p:cNvSpPr>
            <a:spLocks noGrp="1"/>
          </p:cNvSpPr>
          <p:nvPr>
            <p:ph idx="1"/>
          </p:nvPr>
        </p:nvSpPr>
        <p:spPr/>
        <p:txBody>
          <a:bodyPr/>
          <a:lstStyle/>
          <a:p>
            <a:pPr eaLnBrk="1" hangingPunct="1"/>
            <a:r>
              <a:rPr lang="en-GB" altLang="en-US" smtClean="0"/>
              <a:t>Constraints are the rules that we can apply on the type of data in a table. That is, we can specify the limit on the type of data that can be stored in a particular column in a table using constraints. </a:t>
            </a:r>
            <a:endParaRPr lang="tr-TR" altLang="tr-TR"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1 Başlık"/>
          <p:cNvSpPr>
            <a:spLocks noGrp="1"/>
          </p:cNvSpPr>
          <p:nvPr>
            <p:ph type="title"/>
          </p:nvPr>
        </p:nvSpPr>
        <p:spPr/>
        <p:txBody>
          <a:bodyPr/>
          <a:lstStyle/>
          <a:p>
            <a:pPr eaLnBrk="1" hangingPunct="1">
              <a:spcAft>
                <a:spcPts val="0"/>
              </a:spcAft>
              <a:defRPr/>
            </a:pPr>
            <a:r>
              <a:rPr lang="en-GB" b="1" dirty="0">
                <a:solidFill>
                  <a:schemeClr val="tx1">
                    <a:lumMod val="75000"/>
                    <a:lumOff val="25000"/>
                  </a:schemeClr>
                </a:solidFill>
              </a:rPr>
              <a:t>SQL | Constraints</a:t>
            </a:r>
          </a:p>
        </p:txBody>
      </p:sp>
      <p:sp>
        <p:nvSpPr>
          <p:cNvPr id="23554" name="2 İçerik Yer Tutucusu"/>
          <p:cNvSpPr>
            <a:spLocks noGrp="1"/>
          </p:cNvSpPr>
          <p:nvPr>
            <p:ph idx="1"/>
          </p:nvPr>
        </p:nvSpPr>
        <p:spPr/>
        <p:txBody>
          <a:bodyPr rtlCol="0">
            <a:normAutofit fontScale="77500" lnSpcReduction="20000"/>
          </a:bodyPr>
          <a:lstStyle/>
          <a:p>
            <a:pPr marL="91440" indent="-91440" eaLnBrk="1" hangingPunct="1">
              <a:defRPr/>
            </a:pPr>
            <a:r>
              <a:rPr lang="en-GB" dirty="0">
                <a:solidFill>
                  <a:schemeClr val="tx1">
                    <a:lumMod val="75000"/>
                    <a:lumOff val="25000"/>
                  </a:schemeClr>
                </a:solidFill>
              </a:rPr>
              <a:t>The available constraints in SQL are: </a:t>
            </a:r>
            <a:br>
              <a:rPr lang="en-GB" dirty="0">
                <a:solidFill>
                  <a:schemeClr val="tx1">
                    <a:lumMod val="75000"/>
                    <a:lumOff val="25000"/>
                  </a:schemeClr>
                </a:solidFill>
              </a:rPr>
            </a:br>
            <a:r>
              <a:rPr lang="en-GB" dirty="0">
                <a:solidFill>
                  <a:schemeClr val="tx1">
                    <a:lumMod val="75000"/>
                    <a:lumOff val="25000"/>
                  </a:schemeClr>
                </a:solidFill>
              </a:rPr>
              <a:t> </a:t>
            </a:r>
          </a:p>
          <a:p>
            <a:pPr marL="91440" indent="-91440" eaLnBrk="1" hangingPunct="1">
              <a:defRPr/>
            </a:pPr>
            <a:r>
              <a:rPr lang="en-GB" b="1" dirty="0">
                <a:solidFill>
                  <a:schemeClr val="tx1">
                    <a:lumMod val="75000"/>
                    <a:lumOff val="25000"/>
                  </a:schemeClr>
                </a:solidFill>
              </a:rPr>
              <a:t>NOT NULL</a:t>
            </a:r>
            <a:r>
              <a:rPr lang="en-GB" dirty="0">
                <a:solidFill>
                  <a:schemeClr val="tx1">
                    <a:lumMod val="75000"/>
                    <a:lumOff val="25000"/>
                  </a:schemeClr>
                </a:solidFill>
              </a:rPr>
              <a:t>: This constraint tells that we cannot store a null value in a column. That is, if a column is specified as NOT NULL then we will not be able to store null in this particular column any more.</a:t>
            </a:r>
          </a:p>
          <a:p>
            <a:pPr marL="91440" indent="-91440" eaLnBrk="1" hangingPunct="1">
              <a:defRPr/>
            </a:pPr>
            <a:r>
              <a:rPr lang="en-GB" b="1" dirty="0">
                <a:solidFill>
                  <a:schemeClr val="tx1">
                    <a:lumMod val="75000"/>
                    <a:lumOff val="25000"/>
                  </a:schemeClr>
                </a:solidFill>
              </a:rPr>
              <a:t>UNIQUE</a:t>
            </a:r>
            <a:r>
              <a:rPr lang="en-GB" dirty="0">
                <a:solidFill>
                  <a:schemeClr val="tx1">
                    <a:lumMod val="75000"/>
                    <a:lumOff val="25000"/>
                  </a:schemeClr>
                </a:solidFill>
              </a:rPr>
              <a:t>: This constraint when specified with a column, tells that all the values in the column must be unique. That is, the values in any row of a column must not be repeated.</a:t>
            </a:r>
          </a:p>
          <a:p>
            <a:pPr marL="91440" indent="-91440" eaLnBrk="1" hangingPunct="1">
              <a:defRPr/>
            </a:pPr>
            <a:r>
              <a:rPr lang="en-GB" b="1" dirty="0">
                <a:solidFill>
                  <a:schemeClr val="tx1">
                    <a:lumMod val="75000"/>
                    <a:lumOff val="25000"/>
                  </a:schemeClr>
                </a:solidFill>
              </a:rPr>
              <a:t>PRIMARY KEY</a:t>
            </a:r>
            <a:r>
              <a:rPr lang="en-GB" dirty="0">
                <a:solidFill>
                  <a:schemeClr val="tx1">
                    <a:lumMod val="75000"/>
                    <a:lumOff val="25000"/>
                  </a:schemeClr>
                </a:solidFill>
              </a:rPr>
              <a:t>: A primary key is a field which can uniquely identify each row in a table. And this constraint is used to specify a field in a table as primary key.</a:t>
            </a:r>
          </a:p>
          <a:p>
            <a:pPr marL="91440" indent="-91440" eaLnBrk="1" hangingPunct="1">
              <a:defRPr/>
            </a:pPr>
            <a:r>
              <a:rPr lang="en-GB" b="1" dirty="0">
                <a:solidFill>
                  <a:schemeClr val="tx1">
                    <a:lumMod val="75000"/>
                    <a:lumOff val="25000"/>
                  </a:schemeClr>
                </a:solidFill>
              </a:rPr>
              <a:t>FOREIGN KEY</a:t>
            </a:r>
            <a:r>
              <a:rPr lang="en-GB" dirty="0">
                <a:solidFill>
                  <a:schemeClr val="tx1">
                    <a:lumMod val="75000"/>
                    <a:lumOff val="25000"/>
                  </a:schemeClr>
                </a:solidFill>
              </a:rPr>
              <a:t>: A Foreign key is a field which can uniquely identify each row in a another table. And this constraint is used to specify a field as Foreign key.</a:t>
            </a:r>
          </a:p>
          <a:p>
            <a:pPr marL="91440" indent="-91440" eaLnBrk="1" hangingPunct="1">
              <a:defRPr/>
            </a:pPr>
            <a:r>
              <a:rPr lang="en-GB" b="1" dirty="0">
                <a:solidFill>
                  <a:schemeClr val="tx1">
                    <a:lumMod val="75000"/>
                    <a:lumOff val="25000"/>
                  </a:schemeClr>
                </a:solidFill>
              </a:rPr>
              <a:t>CHECK</a:t>
            </a:r>
            <a:r>
              <a:rPr lang="en-GB" dirty="0">
                <a:solidFill>
                  <a:schemeClr val="tx1">
                    <a:lumMod val="75000"/>
                    <a:lumOff val="25000"/>
                  </a:schemeClr>
                </a:solidFill>
              </a:rPr>
              <a:t>: This constraint helps to validate the values of a column to meet a particular condition. That is, it helps to ensure that the value stored in a column meets a specific condition.</a:t>
            </a:r>
          </a:p>
          <a:p>
            <a:pPr marL="91440" indent="-91440" eaLnBrk="1" hangingPunct="1">
              <a:defRPr/>
            </a:pPr>
            <a:r>
              <a:rPr lang="en-GB" b="1" dirty="0">
                <a:solidFill>
                  <a:schemeClr val="tx1">
                    <a:lumMod val="75000"/>
                    <a:lumOff val="25000"/>
                  </a:schemeClr>
                </a:solidFill>
              </a:rPr>
              <a:t>DEFAULT</a:t>
            </a:r>
            <a:r>
              <a:rPr lang="en-GB" dirty="0">
                <a:solidFill>
                  <a:schemeClr val="tx1">
                    <a:lumMod val="75000"/>
                    <a:lumOff val="25000"/>
                  </a:schemeClr>
                </a:solidFill>
              </a:rPr>
              <a:t>: This constraint specifies a default value for the column when no value is specified by the user.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1 Başlık"/>
          <p:cNvSpPr>
            <a:spLocks noGrp="1"/>
          </p:cNvSpPr>
          <p:nvPr>
            <p:ph type="title"/>
          </p:nvPr>
        </p:nvSpPr>
        <p:spPr/>
        <p:txBody>
          <a:bodyPr/>
          <a:lstStyle/>
          <a:p>
            <a:pPr eaLnBrk="1" hangingPunct="1">
              <a:spcAft>
                <a:spcPts val="0"/>
              </a:spcAft>
              <a:defRPr/>
            </a:pPr>
            <a:r>
              <a:rPr lang="en-GB" b="1" dirty="0">
                <a:solidFill>
                  <a:schemeClr val="tx1">
                    <a:lumMod val="75000"/>
                    <a:lumOff val="25000"/>
                  </a:schemeClr>
                </a:solidFill>
              </a:rPr>
              <a:t>SQL | Constraints</a:t>
            </a:r>
          </a:p>
        </p:txBody>
      </p:sp>
      <p:sp>
        <p:nvSpPr>
          <p:cNvPr id="39939" name="2 İçerik Yer Tutucusu"/>
          <p:cNvSpPr>
            <a:spLocks noGrp="1"/>
          </p:cNvSpPr>
          <p:nvPr>
            <p:ph idx="1"/>
          </p:nvPr>
        </p:nvSpPr>
        <p:spPr/>
        <p:txBody>
          <a:bodyPr/>
          <a:lstStyle/>
          <a:p>
            <a:pPr eaLnBrk="1" hangingPunct="1"/>
            <a:r>
              <a:rPr lang="en-GB" altLang="en-US" b="1" smtClean="0"/>
              <a:t>How to specify constraints?</a:t>
            </a:r>
            <a:r>
              <a:rPr lang="en-GB" altLang="en-US" smtClean="0"/>
              <a:t> </a:t>
            </a:r>
            <a:br>
              <a:rPr lang="en-GB" altLang="en-US" smtClean="0"/>
            </a:br>
            <a:r>
              <a:rPr lang="en-GB" altLang="en-US" smtClean="0"/>
              <a:t>We can specify constraints at the time of creating the table using CREATE TABLE statement. We can also specify the constraints after creating a table using ALTER TABLE statement. </a:t>
            </a:r>
            <a:endParaRPr lang="tr-TR" altLang="tr-TR"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1 Başlık"/>
          <p:cNvSpPr>
            <a:spLocks noGrp="1"/>
          </p:cNvSpPr>
          <p:nvPr>
            <p:ph type="title"/>
          </p:nvPr>
        </p:nvSpPr>
        <p:spPr/>
        <p:txBody>
          <a:bodyPr/>
          <a:lstStyle/>
          <a:p>
            <a:pPr eaLnBrk="1" fontAlgn="auto" hangingPunct="1">
              <a:spcAft>
                <a:spcPts val="0"/>
              </a:spcAft>
              <a:defRPr/>
            </a:pPr>
            <a:r>
              <a:rPr lang="en-GB" b="1" dirty="0">
                <a:solidFill>
                  <a:schemeClr val="tx1">
                    <a:lumMod val="75000"/>
                    <a:lumOff val="25000"/>
                  </a:schemeClr>
                </a:solidFill>
              </a:rPr>
              <a:t>SQL | Constraints</a:t>
            </a:r>
            <a:endParaRPr lang="tr-TR" altLang="tr-TR" dirty="0" smtClean="0">
              <a:solidFill>
                <a:schemeClr val="tx1">
                  <a:lumMod val="75000"/>
                  <a:lumOff val="25000"/>
                </a:schemeClr>
              </a:solidFill>
            </a:endParaRPr>
          </a:p>
        </p:txBody>
      </p:sp>
      <p:sp>
        <p:nvSpPr>
          <p:cNvPr id="40963" name="2 İçerik Yer Tutucusu"/>
          <p:cNvSpPr>
            <a:spLocks noGrp="1"/>
          </p:cNvSpPr>
          <p:nvPr>
            <p:ph idx="1"/>
          </p:nvPr>
        </p:nvSpPr>
        <p:spPr/>
        <p:txBody>
          <a:bodyPr/>
          <a:lstStyle/>
          <a:p>
            <a:pPr eaLnBrk="1" hangingPunct="1"/>
            <a:r>
              <a:rPr lang="en-GB" altLang="en-US" b="1" smtClean="0"/>
              <a:t>Syntax</a:t>
            </a:r>
            <a:r>
              <a:rPr lang="en-GB" altLang="en-US" smtClean="0"/>
              <a:t>: </a:t>
            </a:r>
            <a:br>
              <a:rPr lang="en-GB" altLang="en-US" smtClean="0"/>
            </a:br>
            <a:r>
              <a:rPr lang="en-GB" altLang="en-US" smtClean="0"/>
              <a:t>Below is the syntax to create constraints using CREATE TABLE statement at the time of creating the table. </a:t>
            </a:r>
            <a:endParaRPr lang="tr-TR" altLang="en-US" smtClean="0"/>
          </a:p>
          <a:p>
            <a:pPr eaLnBrk="1" hangingPunct="1"/>
            <a:endParaRPr lang="tr-TR" altLang="tr-TR" smtClean="0"/>
          </a:p>
          <a:p>
            <a:pPr eaLnBrk="1" hangingPunct="1"/>
            <a:endParaRPr lang="tr-TR" altLang="tr-TR" smtClean="0"/>
          </a:p>
        </p:txBody>
      </p:sp>
      <p:sp>
        <p:nvSpPr>
          <p:cNvPr id="40964" name="Rectangle 4"/>
          <p:cNvSpPr>
            <a:spLocks noChangeArrowheads="1"/>
          </p:cNvSpPr>
          <p:nvPr/>
        </p:nvSpPr>
        <p:spPr bwMode="auto">
          <a:xfrm>
            <a:off x="179388" y="3424238"/>
            <a:ext cx="8845550" cy="193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sz="1400">
                <a:solidFill>
                  <a:srgbClr val="273239"/>
                </a:solidFill>
                <a:latin typeface="Consolas" panose="020B0609020204030204" pitchFamily="49" charset="0"/>
              </a:rPr>
              <a:t>CREATE TABLE sample_table </a:t>
            </a:r>
          </a:p>
          <a:p>
            <a:r>
              <a:rPr lang="tr-TR" altLang="en-US" sz="1400">
                <a:solidFill>
                  <a:srgbClr val="273239"/>
                </a:solidFill>
                <a:latin typeface="Consolas" panose="020B0609020204030204" pitchFamily="49" charset="0"/>
              </a:rPr>
              <a:t>(</a:t>
            </a:r>
          </a:p>
          <a:p>
            <a:r>
              <a:rPr lang="tr-TR" altLang="en-US" sz="1400">
                <a:solidFill>
                  <a:srgbClr val="273239"/>
                </a:solidFill>
                <a:latin typeface="Consolas" panose="020B0609020204030204" pitchFamily="49" charset="0"/>
              </a:rPr>
              <a:t>column1 data_type(size) constraint_name, </a:t>
            </a:r>
          </a:p>
          <a:p>
            <a:r>
              <a:rPr lang="tr-TR" altLang="en-US" sz="1400">
                <a:solidFill>
                  <a:srgbClr val="273239"/>
                </a:solidFill>
                <a:latin typeface="Consolas" panose="020B0609020204030204" pitchFamily="49" charset="0"/>
              </a:rPr>
              <a:t>column2 data_type(size) constraint_name,</a:t>
            </a:r>
          </a:p>
          <a:p>
            <a:r>
              <a:rPr lang="tr-TR" altLang="en-US" sz="1400">
                <a:solidFill>
                  <a:srgbClr val="273239"/>
                </a:solidFill>
                <a:latin typeface="Consolas" panose="020B0609020204030204" pitchFamily="49" charset="0"/>
              </a:rPr>
              <a:t>column3 data_type(size) constraint_name, .... </a:t>
            </a:r>
          </a:p>
          <a:p>
            <a:r>
              <a:rPr lang="tr-TR" altLang="en-US" sz="1400">
                <a:solidFill>
                  <a:srgbClr val="273239"/>
                </a:solidFill>
                <a:latin typeface="Consolas" panose="020B0609020204030204" pitchFamily="49" charset="0"/>
              </a:rPr>
              <a:t>); </a:t>
            </a:r>
          </a:p>
          <a:p>
            <a:r>
              <a:rPr lang="tr-TR" altLang="en-US" sz="1400" b="1">
                <a:solidFill>
                  <a:srgbClr val="273239"/>
                </a:solidFill>
                <a:latin typeface="Consolas" panose="020B0609020204030204" pitchFamily="49" charset="0"/>
              </a:rPr>
              <a:t>sample_table</a:t>
            </a:r>
            <a:r>
              <a:rPr lang="tr-TR" altLang="en-US" sz="1400">
                <a:solidFill>
                  <a:srgbClr val="273239"/>
                </a:solidFill>
                <a:latin typeface="Consolas" panose="020B0609020204030204" pitchFamily="49" charset="0"/>
              </a:rPr>
              <a:t>: Name of the table to be created. </a:t>
            </a:r>
          </a:p>
          <a:p>
            <a:r>
              <a:rPr lang="tr-TR" altLang="en-US" sz="1400" b="1">
                <a:solidFill>
                  <a:srgbClr val="273239"/>
                </a:solidFill>
                <a:latin typeface="Consolas" panose="020B0609020204030204" pitchFamily="49" charset="0"/>
              </a:rPr>
              <a:t>data_type</a:t>
            </a:r>
            <a:r>
              <a:rPr lang="tr-TR" altLang="en-US" sz="1400">
                <a:solidFill>
                  <a:srgbClr val="273239"/>
                </a:solidFill>
                <a:latin typeface="Consolas" panose="020B0609020204030204" pitchFamily="49" charset="0"/>
              </a:rPr>
              <a:t>: Type of data that can be stored in the field. </a:t>
            </a:r>
          </a:p>
          <a:p>
            <a:r>
              <a:rPr lang="tr-TR" altLang="en-US" sz="1400" b="1">
                <a:solidFill>
                  <a:srgbClr val="273239"/>
                </a:solidFill>
                <a:latin typeface="Consolas" panose="020B0609020204030204" pitchFamily="49" charset="0"/>
              </a:rPr>
              <a:t>constraint_name</a:t>
            </a:r>
            <a:r>
              <a:rPr lang="tr-TR" altLang="en-US" sz="1400">
                <a:solidFill>
                  <a:srgbClr val="273239"/>
                </a:solidFill>
                <a:latin typeface="Consolas" panose="020B0609020204030204" pitchFamily="49" charset="0"/>
              </a:rPr>
              <a:t>: Name of the constraint. for example- NOT NULL, UNIQUE, PRIMARY KEY etc. </a:t>
            </a:r>
            <a:endParaRPr lang="tr-TR" altLang="en-US" sz="2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1 Başlık"/>
          <p:cNvSpPr>
            <a:spLocks noGrp="1"/>
          </p:cNvSpPr>
          <p:nvPr>
            <p:ph type="title"/>
          </p:nvPr>
        </p:nvSpPr>
        <p:spPr/>
        <p:txBody>
          <a:bodyPr/>
          <a:lstStyle/>
          <a:p>
            <a:pPr eaLnBrk="1" fontAlgn="auto" hangingPunct="1">
              <a:spcAft>
                <a:spcPts val="0"/>
              </a:spcAft>
              <a:defRPr/>
            </a:pPr>
            <a:r>
              <a:rPr lang="en-GB" b="1" dirty="0">
                <a:solidFill>
                  <a:schemeClr val="tx1">
                    <a:lumMod val="75000"/>
                    <a:lumOff val="25000"/>
                  </a:schemeClr>
                </a:solidFill>
              </a:rPr>
              <a:t>SQL | Constraints</a:t>
            </a:r>
            <a:endParaRPr lang="tr-TR" altLang="tr-TR" dirty="0" smtClean="0">
              <a:solidFill>
                <a:schemeClr val="tx1">
                  <a:lumMod val="75000"/>
                  <a:lumOff val="25000"/>
                </a:schemeClr>
              </a:solidFill>
            </a:endParaRPr>
          </a:p>
        </p:txBody>
      </p:sp>
      <p:sp>
        <p:nvSpPr>
          <p:cNvPr id="41987" name="2 İçerik Yer Tutucusu"/>
          <p:cNvSpPr>
            <a:spLocks noGrp="1"/>
          </p:cNvSpPr>
          <p:nvPr>
            <p:ph idx="1"/>
          </p:nvPr>
        </p:nvSpPr>
        <p:spPr/>
        <p:txBody>
          <a:bodyPr/>
          <a:lstStyle/>
          <a:p>
            <a:pPr eaLnBrk="1" hangingPunct="1"/>
            <a:r>
              <a:rPr lang="en-GB" altLang="en-US" sz="1800" b="1" smtClean="0"/>
              <a:t>1. NOT NULL –</a:t>
            </a:r>
            <a:r>
              <a:rPr lang="en-GB" altLang="en-US" sz="1800" smtClean="0"/>
              <a:t> </a:t>
            </a:r>
            <a:br>
              <a:rPr lang="en-GB" altLang="en-US" sz="1800" smtClean="0"/>
            </a:br>
            <a:r>
              <a:rPr lang="en-GB" altLang="en-US" sz="1800" smtClean="0"/>
              <a:t>If we specify a field in a table to be NOT NULL. Then the field will never accept null value. That is, you will be not allowed to insert a new row in the table without specifying any value to this field. </a:t>
            </a:r>
            <a:br>
              <a:rPr lang="en-GB" altLang="en-US" sz="1800" smtClean="0"/>
            </a:br>
            <a:r>
              <a:rPr lang="en-GB" altLang="en-US" sz="1800" smtClean="0"/>
              <a:t>For example, the below query creates a table Student with the fields ID and NAME as NOT NULL. That is, we are bound to specify values for these two fields every time we wish to insert a new row. </a:t>
            </a:r>
            <a:endParaRPr lang="tr-TR" altLang="tr-TR" sz="1800" smtClean="0"/>
          </a:p>
        </p:txBody>
      </p:sp>
      <p:sp>
        <p:nvSpPr>
          <p:cNvPr id="41988" name="Rectangle 2"/>
          <p:cNvSpPr>
            <a:spLocks noChangeArrowheads="1"/>
          </p:cNvSpPr>
          <p:nvPr/>
        </p:nvSpPr>
        <p:spPr bwMode="auto">
          <a:xfrm>
            <a:off x="2484438" y="4005263"/>
            <a:ext cx="3028950" cy="154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6348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sz="1600">
                <a:solidFill>
                  <a:srgbClr val="273239"/>
                </a:solidFill>
                <a:latin typeface="Consolas" panose="020B0609020204030204" pitchFamily="49" charset="0"/>
              </a:rPr>
              <a:t>CREATE TABLE Student </a:t>
            </a:r>
          </a:p>
          <a:p>
            <a:r>
              <a:rPr lang="tr-TR" altLang="en-US" sz="1600">
                <a:solidFill>
                  <a:srgbClr val="273239"/>
                </a:solidFill>
                <a:latin typeface="Consolas" panose="020B0609020204030204" pitchFamily="49" charset="0"/>
              </a:rPr>
              <a:t>( </a:t>
            </a:r>
          </a:p>
          <a:p>
            <a:r>
              <a:rPr lang="tr-TR" altLang="en-US" sz="1600">
                <a:solidFill>
                  <a:srgbClr val="273239"/>
                </a:solidFill>
                <a:latin typeface="Consolas" panose="020B0609020204030204" pitchFamily="49" charset="0"/>
              </a:rPr>
              <a:t>ID int(6) NOT NULL, </a:t>
            </a:r>
          </a:p>
          <a:p>
            <a:r>
              <a:rPr lang="tr-TR" altLang="en-US" sz="1600">
                <a:solidFill>
                  <a:srgbClr val="273239"/>
                </a:solidFill>
                <a:latin typeface="Consolas" panose="020B0609020204030204" pitchFamily="49" charset="0"/>
              </a:rPr>
              <a:t>NAME varchar(10) NOT NULL, </a:t>
            </a:r>
          </a:p>
          <a:p>
            <a:r>
              <a:rPr lang="tr-TR" altLang="en-US" sz="1600">
                <a:solidFill>
                  <a:srgbClr val="273239"/>
                </a:solidFill>
                <a:latin typeface="Consolas" panose="020B0609020204030204" pitchFamily="49" charset="0"/>
              </a:rPr>
              <a:t>ADDRESS varchar(20) </a:t>
            </a:r>
          </a:p>
          <a:p>
            <a:r>
              <a:rPr lang="tr-TR" altLang="en-US" sz="1600">
                <a:solidFill>
                  <a:srgbClr val="273239"/>
                </a:solidFill>
                <a:latin typeface="Consolas" panose="020B0609020204030204" pitchFamily="49" charset="0"/>
              </a:rPr>
              <a:t>);</a:t>
            </a:r>
            <a:r>
              <a:rPr lang="tr-TR" altLang="en-US" sz="800"/>
              <a:t> </a:t>
            </a:r>
            <a:endParaRPr lang="tr-TR" altLang="en-US"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1 Başlık"/>
          <p:cNvSpPr>
            <a:spLocks noGrp="1"/>
          </p:cNvSpPr>
          <p:nvPr>
            <p:ph type="title"/>
          </p:nvPr>
        </p:nvSpPr>
        <p:spPr/>
        <p:txBody>
          <a:bodyPr/>
          <a:lstStyle/>
          <a:p>
            <a:pPr eaLnBrk="1" fontAlgn="auto" hangingPunct="1">
              <a:spcAft>
                <a:spcPts val="0"/>
              </a:spcAft>
              <a:defRPr/>
            </a:pPr>
            <a:r>
              <a:rPr lang="en-GB" b="1" dirty="0">
                <a:solidFill>
                  <a:schemeClr val="tx1">
                    <a:lumMod val="75000"/>
                    <a:lumOff val="25000"/>
                  </a:schemeClr>
                </a:solidFill>
              </a:rPr>
              <a:t>SQL | Constraints</a:t>
            </a:r>
            <a:endParaRPr lang="tr-TR" altLang="tr-TR" dirty="0" smtClean="0">
              <a:solidFill>
                <a:schemeClr val="tx1">
                  <a:lumMod val="75000"/>
                  <a:lumOff val="25000"/>
                </a:schemeClr>
              </a:solidFill>
            </a:endParaRPr>
          </a:p>
        </p:txBody>
      </p:sp>
      <p:sp>
        <p:nvSpPr>
          <p:cNvPr id="43011" name="2 İçerik Yer Tutucusu"/>
          <p:cNvSpPr>
            <a:spLocks noGrp="1"/>
          </p:cNvSpPr>
          <p:nvPr>
            <p:ph idx="1"/>
          </p:nvPr>
        </p:nvSpPr>
        <p:spPr/>
        <p:txBody>
          <a:bodyPr/>
          <a:lstStyle/>
          <a:p>
            <a:pPr eaLnBrk="1" hangingPunct="1"/>
            <a:r>
              <a:rPr lang="en-GB" altLang="en-US" sz="1800" b="1" smtClean="0"/>
              <a:t>2. UNIQUE</a:t>
            </a:r>
            <a:r>
              <a:rPr lang="en-GB" altLang="en-US" sz="1800" smtClean="0"/>
              <a:t> </a:t>
            </a:r>
            <a:r>
              <a:rPr lang="en-GB" altLang="en-US" sz="1800" b="1" smtClean="0"/>
              <a:t>–</a:t>
            </a:r>
            <a:r>
              <a:rPr lang="en-GB" altLang="en-US" sz="1800" smtClean="0"/>
              <a:t/>
            </a:r>
            <a:br>
              <a:rPr lang="en-GB" altLang="en-US" sz="1800" smtClean="0"/>
            </a:br>
            <a:r>
              <a:rPr lang="en-GB" altLang="en-US" sz="1800" smtClean="0"/>
              <a:t>This constraint helps to uniquely identify each row in the table. i.e. for a particular column, all the rows should have unique values. We can have more than one UNIQUE columns in a table. </a:t>
            </a:r>
            <a:br>
              <a:rPr lang="en-GB" altLang="en-US" sz="1800" smtClean="0"/>
            </a:br>
            <a:r>
              <a:rPr lang="en-GB" altLang="en-US" sz="1800" smtClean="0"/>
              <a:t>For example, the below query creates a table Student where the field ID is specified as UNIQUE. i.e, no two students can have the same ID. </a:t>
            </a:r>
            <a:endParaRPr lang="tr-TR" altLang="tr-TR" sz="1800" smtClean="0"/>
          </a:p>
        </p:txBody>
      </p:sp>
      <p:sp>
        <p:nvSpPr>
          <p:cNvPr id="43012" name="Rectangle 1"/>
          <p:cNvSpPr>
            <a:spLocks noChangeArrowheads="1"/>
          </p:cNvSpPr>
          <p:nvPr/>
        </p:nvSpPr>
        <p:spPr bwMode="auto">
          <a:xfrm>
            <a:off x="971550" y="3751263"/>
            <a:ext cx="3028950" cy="154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6348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sz="1600">
                <a:solidFill>
                  <a:srgbClr val="273239"/>
                </a:solidFill>
                <a:latin typeface="Consolas" panose="020B0609020204030204" pitchFamily="49" charset="0"/>
              </a:rPr>
              <a:t>CREATE TABLE Student </a:t>
            </a:r>
          </a:p>
          <a:p>
            <a:r>
              <a:rPr lang="tr-TR" altLang="en-US" sz="1600">
                <a:solidFill>
                  <a:srgbClr val="273239"/>
                </a:solidFill>
                <a:latin typeface="Consolas" panose="020B0609020204030204" pitchFamily="49" charset="0"/>
              </a:rPr>
              <a:t>( </a:t>
            </a:r>
          </a:p>
          <a:p>
            <a:r>
              <a:rPr lang="tr-TR" altLang="en-US" sz="1600">
                <a:solidFill>
                  <a:srgbClr val="273239"/>
                </a:solidFill>
                <a:latin typeface="Consolas" panose="020B0609020204030204" pitchFamily="49" charset="0"/>
              </a:rPr>
              <a:t>ID int(6) NOT NULL UNIQUE, </a:t>
            </a:r>
          </a:p>
          <a:p>
            <a:r>
              <a:rPr lang="tr-TR" altLang="en-US" sz="1600">
                <a:solidFill>
                  <a:srgbClr val="273239"/>
                </a:solidFill>
                <a:latin typeface="Consolas" panose="020B0609020204030204" pitchFamily="49" charset="0"/>
              </a:rPr>
              <a:t>NAME varchar(10), </a:t>
            </a:r>
          </a:p>
          <a:p>
            <a:r>
              <a:rPr lang="tr-TR" altLang="en-US" sz="1600">
                <a:solidFill>
                  <a:srgbClr val="273239"/>
                </a:solidFill>
                <a:latin typeface="Consolas" panose="020B0609020204030204" pitchFamily="49" charset="0"/>
              </a:rPr>
              <a:t>ADDRESS varchar(20) </a:t>
            </a:r>
          </a:p>
          <a:p>
            <a:r>
              <a:rPr lang="tr-TR" altLang="en-US" sz="1600">
                <a:solidFill>
                  <a:srgbClr val="273239"/>
                </a:solidFill>
                <a:latin typeface="Consolas" panose="020B0609020204030204" pitchFamily="49" charset="0"/>
              </a:rPr>
              <a:t>);</a:t>
            </a:r>
            <a:r>
              <a:rPr lang="tr-TR" altLang="en-US" sz="800"/>
              <a:t> </a:t>
            </a:r>
            <a:endParaRPr lang="tr-TR" altLang="en-US"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1 Başlık"/>
          <p:cNvSpPr>
            <a:spLocks noGrp="1"/>
          </p:cNvSpPr>
          <p:nvPr>
            <p:ph type="title"/>
          </p:nvPr>
        </p:nvSpPr>
        <p:spPr/>
        <p:txBody>
          <a:bodyPr/>
          <a:lstStyle/>
          <a:p>
            <a:pPr eaLnBrk="1" fontAlgn="auto" hangingPunct="1">
              <a:spcAft>
                <a:spcPts val="0"/>
              </a:spcAft>
              <a:defRPr/>
            </a:pPr>
            <a:r>
              <a:rPr lang="en-GB" b="1" dirty="0">
                <a:solidFill>
                  <a:schemeClr val="tx1">
                    <a:lumMod val="75000"/>
                    <a:lumOff val="25000"/>
                  </a:schemeClr>
                </a:solidFill>
              </a:rPr>
              <a:t>SQL | Constraints</a:t>
            </a:r>
            <a:endParaRPr lang="tr-TR" altLang="tr-TR" dirty="0" smtClean="0">
              <a:solidFill>
                <a:schemeClr val="tx1">
                  <a:lumMod val="75000"/>
                  <a:lumOff val="25000"/>
                </a:schemeClr>
              </a:solidFill>
            </a:endParaRPr>
          </a:p>
        </p:txBody>
      </p:sp>
      <p:sp>
        <p:nvSpPr>
          <p:cNvPr id="44035" name="2 İçerik Yer Tutucusu"/>
          <p:cNvSpPr>
            <a:spLocks noGrp="1"/>
          </p:cNvSpPr>
          <p:nvPr>
            <p:ph idx="1"/>
          </p:nvPr>
        </p:nvSpPr>
        <p:spPr/>
        <p:txBody>
          <a:bodyPr/>
          <a:lstStyle/>
          <a:p>
            <a:pPr eaLnBrk="1" hangingPunct="1"/>
            <a:r>
              <a:rPr lang="en-GB" altLang="en-US" sz="1800" b="1" smtClean="0"/>
              <a:t>3. PRIMARY KEY –</a:t>
            </a:r>
            <a:r>
              <a:rPr lang="en-GB" altLang="en-US" sz="1800" smtClean="0"/>
              <a:t> </a:t>
            </a:r>
            <a:br>
              <a:rPr lang="en-GB" altLang="en-US" sz="1800" smtClean="0"/>
            </a:br>
            <a:r>
              <a:rPr lang="en-GB" altLang="en-US" sz="1800" smtClean="0"/>
              <a:t>Primary Key is a field which uniquely identifies each row in the table. If a field in a table as primary key, then the field will not be able to contain NULL values as well as all the rows should have unique values for this field. So, in other words we can say that this is combination of NOT NULL and UNIQUE constraints. </a:t>
            </a:r>
            <a:br>
              <a:rPr lang="en-GB" altLang="en-US" sz="1800" smtClean="0"/>
            </a:br>
            <a:r>
              <a:rPr lang="en-GB" altLang="en-US" sz="1800" smtClean="0"/>
              <a:t>A table can have only one field as primary key. Below query will create a table named Student and specifies the field ID as primary key. </a:t>
            </a:r>
            <a:endParaRPr lang="tr-TR" altLang="tr-TR" sz="1800" smtClean="0"/>
          </a:p>
        </p:txBody>
      </p:sp>
      <p:sp>
        <p:nvSpPr>
          <p:cNvPr id="44036" name="Rectangle 1"/>
          <p:cNvSpPr>
            <a:spLocks noChangeArrowheads="1"/>
          </p:cNvSpPr>
          <p:nvPr/>
        </p:nvSpPr>
        <p:spPr bwMode="auto">
          <a:xfrm>
            <a:off x="3348038" y="3933825"/>
            <a:ext cx="3028950" cy="178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6348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sz="1600">
                <a:solidFill>
                  <a:srgbClr val="273239"/>
                </a:solidFill>
                <a:latin typeface="Consolas" panose="020B0609020204030204" pitchFamily="49" charset="0"/>
              </a:rPr>
              <a:t>CREATE TABLE Student </a:t>
            </a:r>
          </a:p>
          <a:p>
            <a:r>
              <a:rPr lang="tr-TR" altLang="en-US" sz="1600">
                <a:solidFill>
                  <a:srgbClr val="273239"/>
                </a:solidFill>
                <a:latin typeface="Consolas" panose="020B0609020204030204" pitchFamily="49" charset="0"/>
              </a:rPr>
              <a:t>( </a:t>
            </a:r>
          </a:p>
          <a:p>
            <a:r>
              <a:rPr lang="tr-TR" altLang="en-US" sz="1600">
                <a:solidFill>
                  <a:srgbClr val="273239"/>
                </a:solidFill>
                <a:latin typeface="Consolas" panose="020B0609020204030204" pitchFamily="49" charset="0"/>
              </a:rPr>
              <a:t>ID int(6) NOT NULL UNIQUE, </a:t>
            </a:r>
          </a:p>
          <a:p>
            <a:r>
              <a:rPr lang="tr-TR" altLang="en-US" sz="1600">
                <a:solidFill>
                  <a:srgbClr val="273239"/>
                </a:solidFill>
                <a:latin typeface="Consolas" panose="020B0609020204030204" pitchFamily="49" charset="0"/>
              </a:rPr>
              <a:t>NAME varchar(10), </a:t>
            </a:r>
          </a:p>
          <a:p>
            <a:r>
              <a:rPr lang="tr-TR" altLang="en-US" sz="1600">
                <a:solidFill>
                  <a:srgbClr val="273239"/>
                </a:solidFill>
                <a:latin typeface="Consolas" panose="020B0609020204030204" pitchFamily="49" charset="0"/>
              </a:rPr>
              <a:t>ADDRESS varchar(20), </a:t>
            </a:r>
          </a:p>
          <a:p>
            <a:r>
              <a:rPr lang="tr-TR" altLang="en-US" sz="1600">
                <a:solidFill>
                  <a:srgbClr val="273239"/>
                </a:solidFill>
                <a:latin typeface="Consolas" panose="020B0609020204030204" pitchFamily="49" charset="0"/>
              </a:rPr>
              <a:t>PRIMARY KEY(ID) </a:t>
            </a:r>
          </a:p>
          <a:p>
            <a:r>
              <a:rPr lang="tr-TR" altLang="en-US" sz="1600">
                <a:solidFill>
                  <a:srgbClr val="273239"/>
                </a:solidFill>
                <a:latin typeface="Consolas" panose="020B0609020204030204" pitchFamily="49" charset="0"/>
              </a:rPr>
              <a:t>);</a:t>
            </a:r>
            <a:r>
              <a:rPr lang="tr-TR" altLang="en-US" sz="800"/>
              <a:t> </a:t>
            </a:r>
            <a:endParaRPr lang="tr-TR" altLang="en-US"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1 Başlık"/>
          <p:cNvSpPr>
            <a:spLocks noGrp="1"/>
          </p:cNvSpPr>
          <p:nvPr>
            <p:ph type="title"/>
          </p:nvPr>
        </p:nvSpPr>
        <p:spPr/>
        <p:txBody>
          <a:bodyPr/>
          <a:lstStyle/>
          <a:p>
            <a:pPr eaLnBrk="1" fontAlgn="auto" hangingPunct="1">
              <a:spcAft>
                <a:spcPts val="0"/>
              </a:spcAft>
              <a:defRPr/>
            </a:pPr>
            <a:r>
              <a:rPr lang="en-GB" b="1" dirty="0">
                <a:solidFill>
                  <a:schemeClr val="tx1">
                    <a:lumMod val="75000"/>
                    <a:lumOff val="25000"/>
                  </a:schemeClr>
                </a:solidFill>
              </a:rPr>
              <a:t>SQL | Constraints</a:t>
            </a:r>
            <a:endParaRPr lang="tr-TR" altLang="tr-TR" dirty="0" smtClean="0">
              <a:solidFill>
                <a:schemeClr val="tx1">
                  <a:lumMod val="75000"/>
                  <a:lumOff val="25000"/>
                </a:schemeClr>
              </a:solidFill>
            </a:endParaRPr>
          </a:p>
        </p:txBody>
      </p:sp>
      <p:sp>
        <p:nvSpPr>
          <p:cNvPr id="45059" name="2 İçerik Yer Tutucusu"/>
          <p:cNvSpPr>
            <a:spLocks noGrp="1"/>
          </p:cNvSpPr>
          <p:nvPr>
            <p:ph idx="1"/>
          </p:nvPr>
        </p:nvSpPr>
        <p:spPr/>
        <p:txBody>
          <a:bodyPr/>
          <a:lstStyle/>
          <a:p>
            <a:pPr eaLnBrk="1" hangingPunct="1"/>
            <a:r>
              <a:rPr lang="en-GB" altLang="en-US" sz="1800" b="1" smtClean="0"/>
              <a:t>4. FOREIGN KEY –</a:t>
            </a:r>
            <a:r>
              <a:rPr lang="en-GB" altLang="en-US" sz="1800" smtClean="0"/>
              <a:t> </a:t>
            </a:r>
            <a:r>
              <a:rPr lang="en-GB" altLang="en-US" sz="1600" smtClean="0"/>
              <a:t/>
            </a:r>
            <a:br>
              <a:rPr lang="en-GB" altLang="en-US" sz="1600" smtClean="0"/>
            </a:br>
            <a:r>
              <a:rPr lang="en-GB" altLang="en-US" sz="1800" smtClean="0"/>
              <a:t>Foreign Key is a field in a table which uniquely identifies each row of a another table. That is, this field points to primary key of another table. This usually creates a kind of link between the tables. </a:t>
            </a:r>
            <a:r>
              <a:rPr lang="en-GB" altLang="en-US" sz="1600" smtClean="0"/>
              <a:t/>
            </a:r>
            <a:br>
              <a:rPr lang="en-GB" altLang="en-US" sz="1600" smtClean="0"/>
            </a:br>
            <a:r>
              <a:rPr lang="en-GB" altLang="en-US" sz="1800" smtClean="0"/>
              <a:t>Consider the two tables as shown below: </a:t>
            </a:r>
            <a:endParaRPr lang="tr-TR" altLang="tr-TR" sz="1600" smtClean="0"/>
          </a:p>
        </p:txBody>
      </p:sp>
      <p:graphicFrame>
        <p:nvGraphicFramePr>
          <p:cNvPr id="3" name="Tablo 2"/>
          <p:cNvGraphicFramePr>
            <a:graphicFrameLocks noGrp="1"/>
          </p:cNvGraphicFramePr>
          <p:nvPr/>
        </p:nvGraphicFramePr>
        <p:xfrm>
          <a:off x="1042988" y="3933825"/>
          <a:ext cx="7543800" cy="1828800"/>
        </p:xfrm>
        <a:graphic>
          <a:graphicData uri="http://schemas.openxmlformats.org/drawingml/2006/table">
            <a:tbl>
              <a:tblPr/>
              <a:tblGrid>
                <a:gridCol w="2514600">
                  <a:extLst>
                    <a:ext uri="{9D8B030D-6E8A-4147-A177-3AD203B41FA5}">
                      <a16:colId xmlns:a16="http://schemas.microsoft.com/office/drawing/2014/main" val="2225070888"/>
                    </a:ext>
                  </a:extLst>
                </a:gridCol>
                <a:gridCol w="2514600">
                  <a:extLst>
                    <a:ext uri="{9D8B030D-6E8A-4147-A177-3AD203B41FA5}">
                      <a16:colId xmlns:a16="http://schemas.microsoft.com/office/drawing/2014/main" val="1854694491"/>
                    </a:ext>
                  </a:extLst>
                </a:gridCol>
                <a:gridCol w="2514600">
                  <a:extLst>
                    <a:ext uri="{9D8B030D-6E8A-4147-A177-3AD203B41FA5}">
                      <a16:colId xmlns:a16="http://schemas.microsoft.com/office/drawing/2014/main" val="1685463317"/>
                    </a:ext>
                  </a:extLst>
                </a:gridCol>
              </a:tblGrid>
              <a:tr h="0">
                <a:tc>
                  <a:txBody>
                    <a:bodyPr/>
                    <a:lstStyle/>
                    <a:p>
                      <a:pPr algn="l" fontAlgn="base"/>
                      <a:r>
                        <a:rPr lang="en-GB" b="0">
                          <a:effectLst/>
                        </a:rPr>
                        <a:t>O_ID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b="0">
                          <a:effectLst/>
                        </a:rPr>
                        <a:t>ORDER_NO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b="0">
                          <a:effectLst/>
                        </a:rPr>
                        <a:t>C_ID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3000232"/>
                  </a:ext>
                </a:extLst>
              </a:tr>
              <a:tr h="0">
                <a:tc>
                  <a:txBody>
                    <a:bodyPr/>
                    <a:lstStyle/>
                    <a:p>
                      <a:pPr algn="l" fontAlgn="base"/>
                      <a:r>
                        <a:rPr lang="en-GB" b="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b="0">
                          <a:effectLst/>
                        </a:rPr>
                        <a:t>2253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b="0">
                          <a:effectLs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3787144"/>
                  </a:ext>
                </a:extLst>
              </a:tr>
              <a:tr h="0">
                <a:tc>
                  <a:txBody>
                    <a:bodyPr/>
                    <a:lstStyle/>
                    <a:p>
                      <a:pPr algn="l" fontAlgn="base"/>
                      <a:r>
                        <a:rPr lang="en-GB" b="0">
                          <a:effectLs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b="0">
                          <a:effectLst/>
                        </a:rPr>
                        <a:t>3325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b="0" dirty="0">
                          <a:effectLs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8554458"/>
                  </a:ext>
                </a:extLst>
              </a:tr>
              <a:tr h="0">
                <a:tc>
                  <a:txBody>
                    <a:bodyPr/>
                    <a:lstStyle/>
                    <a:p>
                      <a:pPr algn="l" fontAlgn="base"/>
                      <a:r>
                        <a:rPr lang="en-GB" b="0">
                          <a:effectLs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b="0">
                          <a:effectLst/>
                        </a:rPr>
                        <a:t>4521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b="0">
                          <a:effectLs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9650641"/>
                  </a:ext>
                </a:extLst>
              </a:tr>
              <a:tr h="0">
                <a:tc>
                  <a:txBody>
                    <a:bodyPr/>
                    <a:lstStyle/>
                    <a:p>
                      <a:pPr algn="l" fontAlgn="base"/>
                      <a:r>
                        <a:rPr lang="en-GB" b="0">
                          <a:effectLs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b="0">
                          <a:effectLst/>
                        </a:rPr>
                        <a:t>8532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b="0"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5474508"/>
                  </a:ext>
                </a:extLst>
              </a:tr>
            </a:tbl>
          </a:graphicData>
        </a:graphic>
      </p:graphicFrame>
      <p:sp>
        <p:nvSpPr>
          <p:cNvPr id="45086" name="Rectangle 1"/>
          <p:cNvSpPr>
            <a:spLocks noChangeArrowheads="1"/>
          </p:cNvSpPr>
          <p:nvPr/>
        </p:nvSpPr>
        <p:spPr bwMode="auto">
          <a:xfrm>
            <a:off x="1116013" y="3455988"/>
            <a:ext cx="3024187"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sz="1200" b="1">
                <a:solidFill>
                  <a:srgbClr val="273239"/>
                </a:solidFill>
                <a:latin typeface="urw-din"/>
              </a:rPr>
              <a:t>Orders</a:t>
            </a:r>
            <a:endParaRPr lang="tr-TR" altLang="en-US" sz="600"/>
          </a:p>
          <a:p>
            <a:r>
              <a:rPr lang="tr-TR" altLang="en-US" sz="1200">
                <a:solidFill>
                  <a:srgbClr val="273239"/>
                </a:solidFill>
              </a:rPr>
              <a:t> </a:t>
            </a:r>
            <a:endParaRPr lang="tr-TR"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1 Başlık"/>
          <p:cNvSpPr>
            <a:spLocks noGrp="1"/>
          </p:cNvSpPr>
          <p:nvPr>
            <p:ph type="title"/>
          </p:nvPr>
        </p:nvSpPr>
        <p:spPr/>
        <p:txBody>
          <a:bodyPr/>
          <a:lstStyle/>
          <a:p>
            <a:pPr eaLnBrk="1" fontAlgn="auto" hangingPunct="1">
              <a:spcAft>
                <a:spcPts val="0"/>
              </a:spcAft>
              <a:defRPr/>
            </a:pPr>
            <a:r>
              <a:rPr lang="en-GB" b="1" dirty="0">
                <a:solidFill>
                  <a:schemeClr val="tx1">
                    <a:lumMod val="75000"/>
                    <a:lumOff val="25000"/>
                  </a:schemeClr>
                </a:solidFill>
              </a:rPr>
              <a:t>SQL | Constraints</a:t>
            </a:r>
            <a:endParaRPr lang="tr-TR" altLang="tr-TR" dirty="0" smtClean="0">
              <a:solidFill>
                <a:schemeClr val="tx1">
                  <a:lumMod val="75000"/>
                  <a:lumOff val="25000"/>
                </a:schemeClr>
              </a:solidFill>
            </a:endParaRPr>
          </a:p>
        </p:txBody>
      </p:sp>
      <p:sp>
        <p:nvSpPr>
          <p:cNvPr id="46083" name="2 İçerik Yer Tutucusu"/>
          <p:cNvSpPr>
            <a:spLocks noGrp="1"/>
          </p:cNvSpPr>
          <p:nvPr>
            <p:ph idx="1"/>
          </p:nvPr>
        </p:nvSpPr>
        <p:spPr/>
        <p:txBody>
          <a:bodyPr/>
          <a:lstStyle/>
          <a:p>
            <a:pPr eaLnBrk="1" hangingPunct="1"/>
            <a:r>
              <a:rPr lang="en-GB" altLang="en-US" smtClean="0"/>
              <a:t>As we can see clearly that the field C_ID in Orders table is the primary key in Customers table, i.e. it uniquely identifies each row in the Customers table. Therefore, it is a Foreign Key in Orders table. </a:t>
            </a:r>
            <a:endParaRPr lang="tr-TR" altLang="tr-TR" sz="1600" smtClean="0"/>
          </a:p>
        </p:txBody>
      </p:sp>
      <p:graphicFrame>
        <p:nvGraphicFramePr>
          <p:cNvPr id="3" name="Tablo 2"/>
          <p:cNvGraphicFramePr>
            <a:graphicFrameLocks noGrp="1"/>
          </p:cNvGraphicFramePr>
          <p:nvPr/>
        </p:nvGraphicFramePr>
        <p:xfrm>
          <a:off x="1187450" y="2781300"/>
          <a:ext cx="7543800" cy="1828800"/>
        </p:xfrm>
        <a:graphic>
          <a:graphicData uri="http://schemas.openxmlformats.org/drawingml/2006/table">
            <a:tbl>
              <a:tblPr/>
              <a:tblGrid>
                <a:gridCol w="1008112">
                  <a:extLst>
                    <a:ext uri="{9D8B030D-6E8A-4147-A177-3AD203B41FA5}">
                      <a16:colId xmlns:a16="http://schemas.microsoft.com/office/drawing/2014/main" val="2225070888"/>
                    </a:ext>
                  </a:extLst>
                </a:gridCol>
                <a:gridCol w="4021088">
                  <a:extLst>
                    <a:ext uri="{9D8B030D-6E8A-4147-A177-3AD203B41FA5}">
                      <a16:colId xmlns:a16="http://schemas.microsoft.com/office/drawing/2014/main" val="1854694491"/>
                    </a:ext>
                  </a:extLst>
                </a:gridCol>
                <a:gridCol w="2514600">
                  <a:extLst>
                    <a:ext uri="{9D8B030D-6E8A-4147-A177-3AD203B41FA5}">
                      <a16:colId xmlns:a16="http://schemas.microsoft.com/office/drawing/2014/main" val="1685463317"/>
                    </a:ext>
                  </a:extLst>
                </a:gridCol>
              </a:tblGrid>
              <a:tr h="0">
                <a:tc>
                  <a:txBody>
                    <a:bodyPr/>
                    <a:lstStyle/>
                    <a:p>
                      <a:pPr algn="l" fontAlgn="base"/>
                      <a:r>
                        <a:rPr lang="en-GB" b="0">
                          <a:effectLst/>
                        </a:rPr>
                        <a:t>O_ID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b="0" dirty="0">
                          <a:effectLst/>
                        </a:rPr>
                        <a:t>ORDER_NO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b="0">
                          <a:effectLst/>
                        </a:rPr>
                        <a:t>C_ID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3000232"/>
                  </a:ext>
                </a:extLst>
              </a:tr>
              <a:tr h="0">
                <a:tc>
                  <a:txBody>
                    <a:bodyPr/>
                    <a:lstStyle/>
                    <a:p>
                      <a:pPr algn="l" fontAlgn="base"/>
                      <a:r>
                        <a:rPr lang="en-GB" b="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b="0" dirty="0">
                          <a:effectLst/>
                        </a:rPr>
                        <a:t>2253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b="0">
                          <a:effectLs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3787144"/>
                  </a:ext>
                </a:extLst>
              </a:tr>
              <a:tr h="0">
                <a:tc>
                  <a:txBody>
                    <a:bodyPr/>
                    <a:lstStyle/>
                    <a:p>
                      <a:pPr algn="l" fontAlgn="base"/>
                      <a:r>
                        <a:rPr lang="en-GB" b="0">
                          <a:effectLs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b="0">
                          <a:effectLst/>
                        </a:rPr>
                        <a:t>3325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b="0" dirty="0">
                          <a:effectLs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8554458"/>
                  </a:ext>
                </a:extLst>
              </a:tr>
              <a:tr h="0">
                <a:tc>
                  <a:txBody>
                    <a:bodyPr/>
                    <a:lstStyle/>
                    <a:p>
                      <a:pPr algn="l" fontAlgn="base"/>
                      <a:r>
                        <a:rPr lang="en-GB" b="0">
                          <a:effectLs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b="0">
                          <a:effectLst/>
                        </a:rPr>
                        <a:t>4521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b="0">
                          <a:effectLs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9650641"/>
                  </a:ext>
                </a:extLst>
              </a:tr>
              <a:tr h="0">
                <a:tc>
                  <a:txBody>
                    <a:bodyPr/>
                    <a:lstStyle/>
                    <a:p>
                      <a:pPr algn="l" fontAlgn="base"/>
                      <a:r>
                        <a:rPr lang="en-GB" b="0">
                          <a:effectLs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b="0">
                          <a:effectLst/>
                        </a:rPr>
                        <a:t>8532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b="0"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5474508"/>
                  </a:ext>
                </a:extLst>
              </a:tr>
            </a:tbl>
          </a:graphicData>
        </a:graphic>
      </p:graphicFrame>
      <p:sp>
        <p:nvSpPr>
          <p:cNvPr id="46110" name="Rectangle 1"/>
          <p:cNvSpPr>
            <a:spLocks noChangeArrowheads="1"/>
          </p:cNvSpPr>
          <p:nvPr/>
        </p:nvSpPr>
        <p:spPr bwMode="auto">
          <a:xfrm>
            <a:off x="179388" y="2781300"/>
            <a:ext cx="863600" cy="369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sz="1200" b="1">
                <a:solidFill>
                  <a:srgbClr val="273239"/>
                </a:solidFill>
                <a:latin typeface="urw-din"/>
              </a:rPr>
              <a:t>Orders</a:t>
            </a:r>
            <a:endParaRPr lang="tr-TR" altLang="en-US" sz="600"/>
          </a:p>
          <a:p>
            <a:r>
              <a:rPr lang="tr-TR" altLang="en-US" sz="1200">
                <a:solidFill>
                  <a:srgbClr val="273239"/>
                </a:solidFill>
              </a:rPr>
              <a:t> </a:t>
            </a:r>
            <a:endParaRPr lang="tr-TR" altLang="en-US"/>
          </a:p>
        </p:txBody>
      </p:sp>
      <p:graphicFrame>
        <p:nvGraphicFramePr>
          <p:cNvPr id="2" name="Tablo 1"/>
          <p:cNvGraphicFramePr>
            <a:graphicFrameLocks noGrp="1"/>
          </p:cNvGraphicFramePr>
          <p:nvPr/>
        </p:nvGraphicFramePr>
        <p:xfrm>
          <a:off x="1187450" y="4813300"/>
          <a:ext cx="7543800" cy="1463675"/>
        </p:xfrm>
        <a:graphic>
          <a:graphicData uri="http://schemas.openxmlformats.org/drawingml/2006/table">
            <a:tbl>
              <a:tblPr/>
              <a:tblGrid>
                <a:gridCol w="2514600">
                  <a:extLst>
                    <a:ext uri="{9D8B030D-6E8A-4147-A177-3AD203B41FA5}">
                      <a16:colId xmlns:a16="http://schemas.microsoft.com/office/drawing/2014/main" val="2862917335"/>
                    </a:ext>
                  </a:extLst>
                </a:gridCol>
                <a:gridCol w="2514600">
                  <a:extLst>
                    <a:ext uri="{9D8B030D-6E8A-4147-A177-3AD203B41FA5}">
                      <a16:colId xmlns:a16="http://schemas.microsoft.com/office/drawing/2014/main" val="1089082399"/>
                    </a:ext>
                  </a:extLst>
                </a:gridCol>
                <a:gridCol w="2514600">
                  <a:extLst>
                    <a:ext uri="{9D8B030D-6E8A-4147-A177-3AD203B41FA5}">
                      <a16:colId xmlns:a16="http://schemas.microsoft.com/office/drawing/2014/main" val="1537908503"/>
                    </a:ext>
                  </a:extLst>
                </a:gridCol>
              </a:tblGrid>
              <a:tr h="365919">
                <a:tc>
                  <a:txBody>
                    <a:bodyPr/>
                    <a:lstStyle/>
                    <a:p>
                      <a:pPr algn="l" fontAlgn="base"/>
                      <a:r>
                        <a:rPr lang="en-GB" sz="1800" b="0" dirty="0">
                          <a:effectLst/>
                        </a:rPr>
                        <a:t>C_ID</a:t>
                      </a:r>
                    </a:p>
                  </a:txBody>
                  <a:tcPr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800" b="0">
                          <a:effectLst/>
                        </a:rPr>
                        <a:t>NAME</a:t>
                      </a:r>
                    </a:p>
                  </a:txBody>
                  <a:tcPr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800" b="0" dirty="0">
                          <a:effectLst/>
                        </a:rPr>
                        <a:t>ADDRESS</a:t>
                      </a:r>
                    </a:p>
                  </a:txBody>
                  <a:tcPr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4439203"/>
                  </a:ext>
                </a:extLst>
              </a:tr>
              <a:tr h="365919">
                <a:tc>
                  <a:txBody>
                    <a:bodyPr/>
                    <a:lstStyle/>
                    <a:p>
                      <a:pPr algn="l" fontAlgn="base"/>
                      <a:r>
                        <a:rPr lang="en-GB" sz="1800" b="0">
                          <a:effectLst/>
                        </a:rPr>
                        <a:t>1</a:t>
                      </a:r>
                    </a:p>
                  </a:txBody>
                  <a:tcPr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800" b="0">
                          <a:effectLst/>
                        </a:rPr>
                        <a:t>RAMESH</a:t>
                      </a:r>
                    </a:p>
                  </a:txBody>
                  <a:tcPr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800" b="0">
                          <a:effectLst/>
                        </a:rPr>
                        <a:t>DELHI</a:t>
                      </a:r>
                    </a:p>
                  </a:txBody>
                  <a:tcPr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0722025"/>
                  </a:ext>
                </a:extLst>
              </a:tr>
              <a:tr h="365919">
                <a:tc>
                  <a:txBody>
                    <a:bodyPr/>
                    <a:lstStyle/>
                    <a:p>
                      <a:pPr algn="l" fontAlgn="base"/>
                      <a:r>
                        <a:rPr lang="en-GB" sz="1800" b="0">
                          <a:effectLst/>
                        </a:rPr>
                        <a:t>2</a:t>
                      </a:r>
                    </a:p>
                  </a:txBody>
                  <a:tcPr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800" b="0">
                          <a:effectLst/>
                        </a:rPr>
                        <a:t>SURESH</a:t>
                      </a:r>
                    </a:p>
                  </a:txBody>
                  <a:tcPr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800" b="0">
                          <a:effectLst/>
                        </a:rPr>
                        <a:t>NOIDA</a:t>
                      </a:r>
                    </a:p>
                  </a:txBody>
                  <a:tcPr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829848"/>
                  </a:ext>
                </a:extLst>
              </a:tr>
              <a:tr h="365919">
                <a:tc>
                  <a:txBody>
                    <a:bodyPr/>
                    <a:lstStyle/>
                    <a:p>
                      <a:pPr algn="l" fontAlgn="base"/>
                      <a:r>
                        <a:rPr lang="en-GB" sz="1800" b="0" dirty="0">
                          <a:effectLst/>
                        </a:rPr>
                        <a:t>3</a:t>
                      </a:r>
                    </a:p>
                  </a:txBody>
                  <a:tcPr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800" b="0">
                          <a:effectLst/>
                        </a:rPr>
                        <a:t>DHARMESH</a:t>
                      </a:r>
                    </a:p>
                  </a:txBody>
                  <a:tcPr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800" b="0" dirty="0">
                          <a:effectLst/>
                        </a:rPr>
                        <a:t>GURGAON</a:t>
                      </a:r>
                    </a:p>
                  </a:txBody>
                  <a:tcPr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8654661"/>
                  </a:ext>
                </a:extLst>
              </a:tr>
            </a:tbl>
          </a:graphicData>
        </a:graphic>
      </p:graphicFrame>
      <p:sp>
        <p:nvSpPr>
          <p:cNvPr id="46133" name="Rectangle 1"/>
          <p:cNvSpPr>
            <a:spLocks noChangeArrowheads="1"/>
          </p:cNvSpPr>
          <p:nvPr/>
        </p:nvSpPr>
        <p:spPr bwMode="auto">
          <a:xfrm>
            <a:off x="20638" y="5084763"/>
            <a:ext cx="950912" cy="369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sz="1200" b="1">
                <a:solidFill>
                  <a:srgbClr val="273239"/>
                </a:solidFill>
                <a:latin typeface="urw-din"/>
              </a:rPr>
              <a:t>Customers</a:t>
            </a:r>
            <a:endParaRPr lang="tr-TR" altLang="en-US" sz="600"/>
          </a:p>
          <a:p>
            <a:r>
              <a:rPr lang="tr-TR" altLang="en-US" sz="1200">
                <a:solidFill>
                  <a:srgbClr val="273239"/>
                </a:solidFill>
              </a:rPr>
              <a:t> </a:t>
            </a:r>
            <a:endParaRPr lang="tr-TR"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1 Başlık"/>
          <p:cNvSpPr>
            <a:spLocks noGrp="1"/>
          </p:cNvSpPr>
          <p:nvPr>
            <p:ph type="title"/>
          </p:nvPr>
        </p:nvSpPr>
        <p:spPr/>
        <p:txBody>
          <a:bodyPr/>
          <a:lstStyle/>
          <a:p>
            <a:pPr eaLnBrk="1" fontAlgn="auto" hangingPunct="1">
              <a:spcAft>
                <a:spcPts val="0"/>
              </a:spcAft>
              <a:defRPr/>
            </a:pPr>
            <a:r>
              <a:rPr lang="en-GB" b="1" dirty="0">
                <a:solidFill>
                  <a:schemeClr val="tx1">
                    <a:lumMod val="75000"/>
                    <a:lumOff val="25000"/>
                  </a:schemeClr>
                </a:solidFill>
              </a:rPr>
              <a:t>SQL | Constraints</a:t>
            </a:r>
            <a:endParaRPr lang="tr-TR" altLang="tr-TR" dirty="0" smtClean="0">
              <a:solidFill>
                <a:schemeClr val="tx1">
                  <a:lumMod val="75000"/>
                  <a:lumOff val="25000"/>
                </a:schemeClr>
              </a:solidFill>
            </a:endParaRPr>
          </a:p>
        </p:txBody>
      </p:sp>
      <p:graphicFrame>
        <p:nvGraphicFramePr>
          <p:cNvPr id="6" name="Tablo 5"/>
          <p:cNvGraphicFramePr>
            <a:graphicFrameLocks noGrp="1"/>
          </p:cNvGraphicFramePr>
          <p:nvPr/>
        </p:nvGraphicFramePr>
        <p:xfrm>
          <a:off x="1403350" y="3860800"/>
          <a:ext cx="7543800" cy="1463675"/>
        </p:xfrm>
        <a:graphic>
          <a:graphicData uri="http://schemas.openxmlformats.org/drawingml/2006/table">
            <a:tbl>
              <a:tblPr/>
              <a:tblGrid>
                <a:gridCol w="2514600">
                  <a:extLst>
                    <a:ext uri="{9D8B030D-6E8A-4147-A177-3AD203B41FA5}">
                      <a16:colId xmlns:a16="http://schemas.microsoft.com/office/drawing/2014/main" val="2862917335"/>
                    </a:ext>
                  </a:extLst>
                </a:gridCol>
                <a:gridCol w="2514600">
                  <a:extLst>
                    <a:ext uri="{9D8B030D-6E8A-4147-A177-3AD203B41FA5}">
                      <a16:colId xmlns:a16="http://schemas.microsoft.com/office/drawing/2014/main" val="1089082399"/>
                    </a:ext>
                  </a:extLst>
                </a:gridCol>
                <a:gridCol w="2514600">
                  <a:extLst>
                    <a:ext uri="{9D8B030D-6E8A-4147-A177-3AD203B41FA5}">
                      <a16:colId xmlns:a16="http://schemas.microsoft.com/office/drawing/2014/main" val="1537908503"/>
                    </a:ext>
                  </a:extLst>
                </a:gridCol>
              </a:tblGrid>
              <a:tr h="365919">
                <a:tc>
                  <a:txBody>
                    <a:bodyPr/>
                    <a:lstStyle/>
                    <a:p>
                      <a:pPr algn="l" fontAlgn="base"/>
                      <a:r>
                        <a:rPr lang="en-GB" sz="1800" b="0" dirty="0">
                          <a:effectLst/>
                        </a:rPr>
                        <a:t>C_ID</a:t>
                      </a:r>
                    </a:p>
                  </a:txBody>
                  <a:tcPr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800" b="0">
                          <a:effectLst/>
                        </a:rPr>
                        <a:t>NAME</a:t>
                      </a:r>
                    </a:p>
                  </a:txBody>
                  <a:tcPr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800" b="0" dirty="0">
                          <a:effectLst/>
                        </a:rPr>
                        <a:t>ADDRESS</a:t>
                      </a:r>
                    </a:p>
                  </a:txBody>
                  <a:tcPr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4439203"/>
                  </a:ext>
                </a:extLst>
              </a:tr>
              <a:tr h="365919">
                <a:tc>
                  <a:txBody>
                    <a:bodyPr/>
                    <a:lstStyle/>
                    <a:p>
                      <a:pPr algn="l" fontAlgn="base"/>
                      <a:r>
                        <a:rPr lang="en-GB" sz="1800" b="0" dirty="0">
                          <a:effectLst/>
                        </a:rPr>
                        <a:t>1</a:t>
                      </a:r>
                    </a:p>
                  </a:txBody>
                  <a:tcPr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800" b="0">
                          <a:effectLst/>
                        </a:rPr>
                        <a:t>RAMESH</a:t>
                      </a:r>
                    </a:p>
                  </a:txBody>
                  <a:tcPr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800" b="0">
                          <a:effectLst/>
                        </a:rPr>
                        <a:t>DELHI</a:t>
                      </a:r>
                    </a:p>
                  </a:txBody>
                  <a:tcPr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0722025"/>
                  </a:ext>
                </a:extLst>
              </a:tr>
              <a:tr h="365919">
                <a:tc>
                  <a:txBody>
                    <a:bodyPr/>
                    <a:lstStyle/>
                    <a:p>
                      <a:pPr algn="l" fontAlgn="base"/>
                      <a:r>
                        <a:rPr lang="en-GB" sz="1800" b="0">
                          <a:effectLst/>
                        </a:rPr>
                        <a:t>2</a:t>
                      </a:r>
                    </a:p>
                  </a:txBody>
                  <a:tcPr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800" b="0">
                          <a:effectLst/>
                        </a:rPr>
                        <a:t>SURESH</a:t>
                      </a:r>
                    </a:p>
                  </a:txBody>
                  <a:tcPr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800" b="0">
                          <a:effectLst/>
                        </a:rPr>
                        <a:t>NOIDA</a:t>
                      </a:r>
                    </a:p>
                  </a:txBody>
                  <a:tcPr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829848"/>
                  </a:ext>
                </a:extLst>
              </a:tr>
              <a:tr h="365919">
                <a:tc>
                  <a:txBody>
                    <a:bodyPr/>
                    <a:lstStyle/>
                    <a:p>
                      <a:pPr algn="l" fontAlgn="base"/>
                      <a:r>
                        <a:rPr lang="en-GB" sz="1800" b="0" dirty="0">
                          <a:effectLst/>
                        </a:rPr>
                        <a:t>3</a:t>
                      </a:r>
                    </a:p>
                  </a:txBody>
                  <a:tcPr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800" b="0">
                          <a:effectLst/>
                        </a:rPr>
                        <a:t>DHARMESH</a:t>
                      </a:r>
                    </a:p>
                  </a:txBody>
                  <a:tcPr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800" b="0" dirty="0">
                          <a:effectLst/>
                        </a:rPr>
                        <a:t>GURGAON</a:t>
                      </a:r>
                    </a:p>
                  </a:txBody>
                  <a:tcPr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8654661"/>
                  </a:ext>
                </a:extLst>
              </a:tr>
            </a:tbl>
          </a:graphicData>
        </a:graphic>
      </p:graphicFrame>
      <p:sp>
        <p:nvSpPr>
          <p:cNvPr id="47129" name="Rectangle 1"/>
          <p:cNvSpPr>
            <a:spLocks noChangeArrowheads="1"/>
          </p:cNvSpPr>
          <p:nvPr/>
        </p:nvSpPr>
        <p:spPr bwMode="auto">
          <a:xfrm>
            <a:off x="236538" y="4132263"/>
            <a:ext cx="950912" cy="369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sz="1200" b="1">
                <a:solidFill>
                  <a:srgbClr val="273239"/>
                </a:solidFill>
                <a:latin typeface="urw-din"/>
              </a:rPr>
              <a:t>Customers</a:t>
            </a:r>
            <a:endParaRPr lang="tr-TR" altLang="en-US" sz="600"/>
          </a:p>
          <a:p>
            <a:r>
              <a:rPr lang="tr-TR" altLang="en-US" sz="1200">
                <a:solidFill>
                  <a:srgbClr val="273239"/>
                </a:solidFill>
              </a:rPr>
              <a:t> </a:t>
            </a:r>
            <a:endParaRPr lang="tr-TR" altLang="en-US"/>
          </a:p>
        </p:txBody>
      </p:sp>
      <p:sp>
        <p:nvSpPr>
          <p:cNvPr id="47130" name="Rectangle 2"/>
          <p:cNvSpPr>
            <a:spLocks noChangeArrowheads="1"/>
          </p:cNvSpPr>
          <p:nvPr/>
        </p:nvSpPr>
        <p:spPr bwMode="auto">
          <a:xfrm>
            <a:off x="2881313" y="1844675"/>
            <a:ext cx="2293937" cy="172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6348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sz="1200">
                <a:solidFill>
                  <a:srgbClr val="273239"/>
                </a:solidFill>
                <a:latin typeface="Consolas" panose="020B0609020204030204" pitchFamily="49" charset="0"/>
              </a:rPr>
              <a:t>CREATE TABLE Orders </a:t>
            </a:r>
          </a:p>
          <a:p>
            <a:r>
              <a:rPr lang="tr-TR" altLang="en-US" sz="1200">
                <a:solidFill>
                  <a:srgbClr val="273239"/>
                </a:solidFill>
                <a:latin typeface="Consolas" panose="020B0609020204030204" pitchFamily="49" charset="0"/>
              </a:rPr>
              <a:t>( </a:t>
            </a:r>
          </a:p>
          <a:p>
            <a:r>
              <a:rPr lang="tr-TR" altLang="en-US" sz="1200">
                <a:solidFill>
                  <a:srgbClr val="273239"/>
                </a:solidFill>
                <a:latin typeface="Consolas" panose="020B0609020204030204" pitchFamily="49" charset="0"/>
              </a:rPr>
              <a:t>O_ID int NOT NULL, </a:t>
            </a:r>
          </a:p>
          <a:p>
            <a:r>
              <a:rPr lang="tr-TR" altLang="en-US" sz="1200">
                <a:solidFill>
                  <a:srgbClr val="273239"/>
                </a:solidFill>
                <a:latin typeface="Consolas" panose="020B0609020204030204" pitchFamily="49" charset="0"/>
              </a:rPr>
              <a:t>ORDER_NO int NOT NULL, </a:t>
            </a:r>
          </a:p>
          <a:p>
            <a:r>
              <a:rPr lang="tr-TR" altLang="en-US" sz="1200">
                <a:solidFill>
                  <a:srgbClr val="273239"/>
                </a:solidFill>
                <a:latin typeface="Consolas" panose="020B0609020204030204" pitchFamily="49" charset="0"/>
              </a:rPr>
              <a:t>C_ID int, </a:t>
            </a:r>
          </a:p>
          <a:p>
            <a:r>
              <a:rPr lang="tr-TR" altLang="en-US" sz="1200">
                <a:solidFill>
                  <a:srgbClr val="273239"/>
                </a:solidFill>
                <a:latin typeface="Consolas" panose="020B0609020204030204" pitchFamily="49" charset="0"/>
              </a:rPr>
              <a:t>PRIMARY KEY (O_ID), </a:t>
            </a:r>
          </a:p>
          <a:p>
            <a:r>
              <a:rPr lang="tr-TR" altLang="en-US" sz="1200">
                <a:solidFill>
                  <a:srgbClr val="273239"/>
                </a:solidFill>
                <a:latin typeface="Consolas" panose="020B0609020204030204" pitchFamily="49" charset="0"/>
              </a:rPr>
              <a:t>FOREIGN KEY (C_ID) </a:t>
            </a:r>
          </a:p>
          <a:p>
            <a:r>
              <a:rPr lang="tr-TR" altLang="en-US" sz="1200">
                <a:solidFill>
                  <a:srgbClr val="273239"/>
                </a:solidFill>
                <a:latin typeface="Consolas" panose="020B0609020204030204" pitchFamily="49" charset="0"/>
              </a:rPr>
              <a:t>REFERENCES Customers(C_ID) </a:t>
            </a:r>
          </a:p>
          <a:p>
            <a:r>
              <a:rPr lang="tr-TR" altLang="en-US" sz="1200">
                <a:solidFill>
                  <a:srgbClr val="273239"/>
                </a:solidFill>
                <a:latin typeface="Consolas" panose="020B0609020204030204" pitchFamily="49" charset="0"/>
              </a:rPr>
              <a:t>)</a:t>
            </a:r>
            <a:r>
              <a:rPr lang="tr-TR" altLang="en-US" sz="600"/>
              <a:t> </a:t>
            </a:r>
            <a:endParaRPr lang="tr-TR" altLang="en-US"/>
          </a:p>
        </p:txBody>
      </p:sp>
      <p:sp>
        <p:nvSpPr>
          <p:cNvPr id="47131" name="Dikdörtgen 7"/>
          <p:cNvSpPr>
            <a:spLocks noChangeArrowheads="1"/>
          </p:cNvSpPr>
          <p:nvPr/>
        </p:nvSpPr>
        <p:spPr bwMode="auto">
          <a:xfrm>
            <a:off x="1258888" y="1844675"/>
            <a:ext cx="10191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a:solidFill>
                  <a:srgbClr val="273239"/>
                </a:solidFill>
                <a:latin typeface="urw-din"/>
              </a:rPr>
              <a:t>Syntax: </a:t>
            </a:r>
            <a:endParaRPr lang="en-GB"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1 Başlık"/>
          <p:cNvSpPr>
            <a:spLocks noGrp="1"/>
          </p:cNvSpPr>
          <p:nvPr>
            <p:ph type="title"/>
          </p:nvPr>
        </p:nvSpPr>
        <p:spPr/>
        <p:txBody>
          <a:bodyPr/>
          <a:lstStyle/>
          <a:p>
            <a:pPr eaLnBrk="1" fontAlgn="auto" hangingPunct="1">
              <a:spcAft>
                <a:spcPts val="0"/>
              </a:spcAft>
              <a:defRPr/>
            </a:pPr>
            <a:r>
              <a:rPr lang="tr-TR" altLang="tr-TR" dirty="0">
                <a:solidFill>
                  <a:schemeClr val="tx1">
                    <a:lumMod val="75000"/>
                    <a:lumOff val="25000"/>
                  </a:schemeClr>
                </a:solidFill>
              </a:rPr>
              <a:t>Databases Using SQL Language</a:t>
            </a:r>
            <a:endParaRPr lang="tr-TR" altLang="tr-TR" dirty="0" smtClean="0">
              <a:solidFill>
                <a:schemeClr val="tx1">
                  <a:lumMod val="75000"/>
                  <a:lumOff val="25000"/>
                </a:schemeClr>
              </a:solidFill>
            </a:endParaRPr>
          </a:p>
        </p:txBody>
      </p:sp>
      <p:sp>
        <p:nvSpPr>
          <p:cNvPr id="11267" name="2 İçerik Yer Tutucusu"/>
          <p:cNvSpPr>
            <a:spLocks noGrp="1"/>
          </p:cNvSpPr>
          <p:nvPr>
            <p:ph idx="1"/>
          </p:nvPr>
        </p:nvSpPr>
        <p:spPr/>
        <p:txBody>
          <a:bodyPr/>
          <a:lstStyle/>
          <a:p>
            <a:pPr eaLnBrk="1" hangingPunct="1"/>
            <a:r>
              <a:rPr lang="tr-TR" altLang="tr-TR" smtClean="0">
                <a:hlinkClick r:id="rId2" action="ppaction://hlinkfile" tooltip="MySQL"/>
              </a:rPr>
              <a:t>MySQL</a:t>
            </a:r>
            <a:r>
              <a:rPr lang="tr-TR" altLang="tr-TR" smtClean="0"/>
              <a:t> </a:t>
            </a:r>
          </a:p>
          <a:p>
            <a:pPr eaLnBrk="1" hangingPunct="1"/>
            <a:r>
              <a:rPr lang="tr-TR" altLang="tr-TR" smtClean="0">
                <a:hlinkClick r:id="rId3" action="ppaction://hlinkfile" tooltip="Mssql"/>
              </a:rPr>
              <a:t>Mssql</a:t>
            </a:r>
            <a:r>
              <a:rPr lang="tr-TR" altLang="tr-TR" smtClean="0"/>
              <a:t> </a:t>
            </a:r>
          </a:p>
          <a:p>
            <a:pPr eaLnBrk="1" hangingPunct="1"/>
            <a:r>
              <a:rPr lang="tr-TR" altLang="tr-TR" smtClean="0">
                <a:hlinkClick r:id="rId4" action="ppaction://hlinkfile" tooltip="PostgreSQL"/>
              </a:rPr>
              <a:t>PostgreSQL</a:t>
            </a:r>
            <a:r>
              <a:rPr lang="tr-TR" altLang="tr-TR" smtClean="0"/>
              <a:t> </a:t>
            </a:r>
          </a:p>
          <a:p>
            <a:pPr eaLnBrk="1" hangingPunct="1"/>
            <a:r>
              <a:rPr lang="tr-TR" altLang="tr-TR" smtClean="0">
                <a:hlinkClick r:id="rId5" action="ppaction://hlinkfile" tooltip="Microsoft SQL Server"/>
              </a:rPr>
              <a:t>Microsoft SQL Server</a:t>
            </a:r>
            <a:r>
              <a:rPr lang="tr-TR" altLang="tr-TR" smtClean="0"/>
              <a:t> </a:t>
            </a:r>
          </a:p>
          <a:p>
            <a:pPr eaLnBrk="1" hangingPunct="1"/>
            <a:r>
              <a:rPr lang="tr-TR" altLang="tr-TR" smtClean="0">
                <a:hlinkClick r:id="rId6" action="ppaction://hlinkfile" tooltip="Oracle İlişkisel Veritabanı Yönetim Sistemi"/>
              </a:rPr>
              <a:t>Oracle</a:t>
            </a:r>
            <a:r>
              <a:rPr lang="tr-TR" altLang="tr-TR" smtClean="0"/>
              <a:t> </a:t>
            </a:r>
          </a:p>
          <a:p>
            <a:pPr eaLnBrk="1" hangingPunct="1"/>
            <a:r>
              <a:rPr lang="tr-TR" altLang="tr-TR" smtClean="0">
                <a:hlinkClick r:id="rId7" action="ppaction://hlinkfile" tooltip="Firebird"/>
              </a:rPr>
              <a:t>Firebird</a:t>
            </a:r>
            <a:r>
              <a:rPr lang="tr-TR" altLang="tr-TR" smtClean="0"/>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eaLnBrk="1" fontAlgn="auto" hangingPunct="1">
              <a:spcAft>
                <a:spcPts val="0"/>
              </a:spcAft>
              <a:defRPr/>
            </a:pPr>
            <a:r>
              <a:rPr lang="tr-TR" dirty="0" smtClean="0">
                <a:solidFill>
                  <a:schemeClr val="tx1">
                    <a:lumMod val="75000"/>
                    <a:lumOff val="25000"/>
                  </a:schemeClr>
                </a:solidFill>
              </a:rPr>
              <a:t>SQL </a:t>
            </a:r>
            <a:r>
              <a:rPr lang="tr-TR" dirty="0" err="1" smtClean="0">
                <a:solidFill>
                  <a:schemeClr val="tx1">
                    <a:lumMod val="75000"/>
                    <a:lumOff val="25000"/>
                  </a:schemeClr>
                </a:solidFill>
              </a:rPr>
              <a:t>Commands</a:t>
            </a:r>
            <a:endParaRPr lang="en-GB" dirty="0">
              <a:solidFill>
                <a:schemeClr val="tx1">
                  <a:lumMod val="75000"/>
                  <a:lumOff val="25000"/>
                </a:schemeClr>
              </a:solidFill>
            </a:endParaRPr>
          </a:p>
        </p:txBody>
      </p:sp>
      <p:sp>
        <p:nvSpPr>
          <p:cNvPr id="48131" name="İçerik Yer Tutucusu 2"/>
          <p:cNvSpPr>
            <a:spLocks noGrp="1"/>
          </p:cNvSpPr>
          <p:nvPr>
            <p:ph idx="1"/>
          </p:nvPr>
        </p:nvSpPr>
        <p:spPr/>
        <p:txBody>
          <a:bodyPr/>
          <a:lstStyle/>
          <a:p>
            <a:pPr eaLnBrk="1" hangingPunct="1"/>
            <a:r>
              <a:rPr lang="en-GB" altLang="en-US" sz="1600" b="1" smtClean="0"/>
              <a:t>(i) CHECK –</a:t>
            </a:r>
            <a:r>
              <a:rPr lang="en-GB" altLang="en-US" sz="1600" smtClean="0"/>
              <a:t> </a:t>
            </a:r>
            <a:br>
              <a:rPr lang="en-GB" altLang="en-US" sz="1600" smtClean="0"/>
            </a:br>
            <a:r>
              <a:rPr lang="en-GB" altLang="en-US" sz="1600" smtClean="0"/>
              <a:t>Using the CHECK constraint we can specify a condition for a field, which should be satisfied at the time of entering values for this field. </a:t>
            </a:r>
            <a:br>
              <a:rPr lang="en-GB" altLang="en-US" sz="1600" smtClean="0"/>
            </a:br>
            <a:r>
              <a:rPr lang="en-GB" altLang="en-US" sz="1600" smtClean="0"/>
              <a:t>For example, the below query creates a table Student and specifies the condition for the field AGE as (AGE &gt;= 18 ). That is, the user will not be allowed to enter any record in the table with AGE &lt; 18. </a:t>
            </a:r>
          </a:p>
        </p:txBody>
      </p:sp>
      <p:sp>
        <p:nvSpPr>
          <p:cNvPr id="48132" name="Rectangle 1"/>
          <p:cNvSpPr>
            <a:spLocks noChangeArrowheads="1"/>
          </p:cNvSpPr>
          <p:nvPr/>
        </p:nvSpPr>
        <p:spPr bwMode="auto">
          <a:xfrm>
            <a:off x="2627313" y="3644900"/>
            <a:ext cx="2889250" cy="154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6348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sz="1200">
                <a:solidFill>
                  <a:srgbClr val="273239"/>
                </a:solidFill>
                <a:latin typeface="Consolas" panose="020B0609020204030204" pitchFamily="49" charset="0"/>
              </a:rPr>
              <a:t>CREATE TABLE Student </a:t>
            </a:r>
          </a:p>
          <a:p>
            <a:r>
              <a:rPr lang="tr-TR" altLang="en-US" sz="1200">
                <a:solidFill>
                  <a:srgbClr val="273239"/>
                </a:solidFill>
                <a:latin typeface="Consolas" panose="020B0609020204030204" pitchFamily="49" charset="0"/>
              </a:rPr>
              <a:t>( </a:t>
            </a:r>
          </a:p>
          <a:p>
            <a:endParaRPr lang="tr-TR" altLang="en-US" sz="1200">
              <a:solidFill>
                <a:srgbClr val="273239"/>
              </a:solidFill>
              <a:latin typeface="Consolas" panose="020B0609020204030204" pitchFamily="49" charset="0"/>
            </a:endParaRPr>
          </a:p>
          <a:p>
            <a:r>
              <a:rPr lang="tr-TR" altLang="en-US" sz="1200">
                <a:solidFill>
                  <a:srgbClr val="273239"/>
                </a:solidFill>
                <a:latin typeface="Consolas" panose="020B0609020204030204" pitchFamily="49" charset="0"/>
              </a:rPr>
              <a:t>ID int(6) NOT NULL, </a:t>
            </a:r>
          </a:p>
          <a:p>
            <a:r>
              <a:rPr lang="tr-TR" altLang="en-US" sz="1200">
                <a:solidFill>
                  <a:srgbClr val="273239"/>
                </a:solidFill>
                <a:latin typeface="Consolas" panose="020B0609020204030204" pitchFamily="49" charset="0"/>
              </a:rPr>
              <a:t>NAME varchar(10) NOT NULL, </a:t>
            </a:r>
          </a:p>
          <a:p>
            <a:r>
              <a:rPr lang="tr-TR" altLang="en-US" sz="1200">
                <a:solidFill>
                  <a:srgbClr val="273239"/>
                </a:solidFill>
                <a:latin typeface="Consolas" panose="020B0609020204030204" pitchFamily="49" charset="0"/>
              </a:rPr>
              <a:t>AGE int NOT NULL CHECK (AGE &gt;= 18)</a:t>
            </a:r>
          </a:p>
          <a:p>
            <a:r>
              <a:rPr lang="tr-TR" altLang="en-US" sz="1200">
                <a:solidFill>
                  <a:srgbClr val="273239"/>
                </a:solidFill>
                <a:latin typeface="Consolas" panose="020B0609020204030204" pitchFamily="49" charset="0"/>
              </a:rPr>
              <a:t> </a:t>
            </a:r>
          </a:p>
          <a:p>
            <a:r>
              <a:rPr lang="tr-TR" altLang="en-US" sz="1200">
                <a:solidFill>
                  <a:srgbClr val="273239"/>
                </a:solidFill>
                <a:latin typeface="Consolas" panose="020B0609020204030204" pitchFamily="49" charset="0"/>
              </a:rPr>
              <a:t>);</a:t>
            </a:r>
            <a:r>
              <a:rPr lang="tr-TR" altLang="en-US" sz="600"/>
              <a:t> </a:t>
            </a:r>
            <a:endParaRPr lang="tr-TR"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eaLnBrk="1" fontAlgn="auto" hangingPunct="1">
              <a:spcAft>
                <a:spcPts val="0"/>
              </a:spcAft>
              <a:defRPr/>
            </a:pPr>
            <a:r>
              <a:rPr lang="tr-TR" dirty="0" smtClean="0">
                <a:solidFill>
                  <a:schemeClr val="tx1">
                    <a:lumMod val="75000"/>
                    <a:lumOff val="25000"/>
                  </a:schemeClr>
                </a:solidFill>
              </a:rPr>
              <a:t>SQL </a:t>
            </a:r>
            <a:r>
              <a:rPr lang="tr-TR" dirty="0" err="1" smtClean="0">
                <a:solidFill>
                  <a:schemeClr val="tx1">
                    <a:lumMod val="75000"/>
                    <a:lumOff val="25000"/>
                  </a:schemeClr>
                </a:solidFill>
              </a:rPr>
              <a:t>Commands</a:t>
            </a:r>
            <a:endParaRPr lang="en-GB" dirty="0">
              <a:solidFill>
                <a:schemeClr val="tx1">
                  <a:lumMod val="75000"/>
                  <a:lumOff val="25000"/>
                </a:schemeClr>
              </a:solidFill>
            </a:endParaRPr>
          </a:p>
        </p:txBody>
      </p:sp>
      <p:sp>
        <p:nvSpPr>
          <p:cNvPr id="49155" name="İçerik Yer Tutucusu 2"/>
          <p:cNvSpPr>
            <a:spLocks noGrp="1"/>
          </p:cNvSpPr>
          <p:nvPr>
            <p:ph idx="1"/>
          </p:nvPr>
        </p:nvSpPr>
        <p:spPr/>
        <p:txBody>
          <a:bodyPr/>
          <a:lstStyle/>
          <a:p>
            <a:pPr eaLnBrk="1" hangingPunct="1"/>
            <a:r>
              <a:rPr lang="en-GB" altLang="en-US" sz="1600" b="1" smtClean="0"/>
              <a:t>(ii) DEFAULT –</a:t>
            </a:r>
            <a:r>
              <a:rPr lang="en-GB" altLang="en-US" sz="1600" smtClean="0"/>
              <a:t> </a:t>
            </a:r>
            <a:r>
              <a:rPr lang="en-GB" altLang="en-US" sz="1200" smtClean="0"/>
              <a:t/>
            </a:r>
            <a:br>
              <a:rPr lang="en-GB" altLang="en-US" sz="1200" smtClean="0"/>
            </a:br>
            <a:r>
              <a:rPr lang="en-GB" altLang="en-US" sz="1600" smtClean="0"/>
              <a:t>This constraint is used to provide a default value for the fields. That is, if at the time of entering new records in the table if the user does not specify any value for these fields then the default value will be assigned to them. </a:t>
            </a:r>
            <a:r>
              <a:rPr lang="en-GB" altLang="en-US" sz="1200" smtClean="0"/>
              <a:t/>
            </a:r>
            <a:br>
              <a:rPr lang="en-GB" altLang="en-US" sz="1200" smtClean="0"/>
            </a:br>
            <a:r>
              <a:rPr lang="en-GB" altLang="en-US" sz="1600" smtClean="0"/>
              <a:t>For example, the below query will create a table named Student and specify the default value for the field AGE as 18. </a:t>
            </a:r>
            <a:endParaRPr lang="en-GB" altLang="en-US" sz="1200" smtClean="0"/>
          </a:p>
        </p:txBody>
      </p:sp>
      <p:sp>
        <p:nvSpPr>
          <p:cNvPr id="49156" name="Rectangle 1"/>
          <p:cNvSpPr>
            <a:spLocks noChangeArrowheads="1"/>
          </p:cNvSpPr>
          <p:nvPr/>
        </p:nvSpPr>
        <p:spPr bwMode="auto">
          <a:xfrm>
            <a:off x="2627313" y="3644900"/>
            <a:ext cx="2293937" cy="154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6348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sz="1200">
                <a:solidFill>
                  <a:srgbClr val="273239"/>
                </a:solidFill>
                <a:latin typeface="Consolas" panose="020B0609020204030204" pitchFamily="49" charset="0"/>
              </a:rPr>
              <a:t>CREATE TABLE Student </a:t>
            </a:r>
          </a:p>
          <a:p>
            <a:r>
              <a:rPr lang="tr-TR" altLang="en-US" sz="1200">
                <a:solidFill>
                  <a:srgbClr val="273239"/>
                </a:solidFill>
                <a:latin typeface="Consolas" panose="020B0609020204030204" pitchFamily="49" charset="0"/>
              </a:rPr>
              <a:t>( </a:t>
            </a:r>
          </a:p>
          <a:p>
            <a:endParaRPr lang="tr-TR" altLang="en-US" sz="1200">
              <a:solidFill>
                <a:srgbClr val="273239"/>
              </a:solidFill>
              <a:latin typeface="Consolas" panose="020B0609020204030204" pitchFamily="49" charset="0"/>
            </a:endParaRPr>
          </a:p>
          <a:p>
            <a:r>
              <a:rPr lang="tr-TR" altLang="en-US" sz="1200">
                <a:solidFill>
                  <a:srgbClr val="273239"/>
                </a:solidFill>
                <a:latin typeface="Consolas" panose="020B0609020204030204" pitchFamily="49" charset="0"/>
              </a:rPr>
              <a:t>ID int(6) NOT NULL, </a:t>
            </a:r>
          </a:p>
          <a:p>
            <a:r>
              <a:rPr lang="tr-TR" altLang="en-US" sz="1200">
                <a:solidFill>
                  <a:srgbClr val="273239"/>
                </a:solidFill>
                <a:latin typeface="Consolas" panose="020B0609020204030204" pitchFamily="49" charset="0"/>
              </a:rPr>
              <a:t>NAME varchar(10) NOT NULL, </a:t>
            </a:r>
          </a:p>
          <a:p>
            <a:r>
              <a:rPr lang="tr-TR" altLang="en-US" sz="1200">
                <a:solidFill>
                  <a:srgbClr val="273239"/>
                </a:solidFill>
                <a:latin typeface="Consolas" panose="020B0609020204030204" pitchFamily="49" charset="0"/>
              </a:rPr>
              <a:t>AGE int DEFAULT 18</a:t>
            </a:r>
          </a:p>
          <a:p>
            <a:r>
              <a:rPr lang="tr-TR" altLang="en-US" sz="1200">
                <a:solidFill>
                  <a:srgbClr val="273239"/>
                </a:solidFill>
                <a:latin typeface="Consolas" panose="020B0609020204030204" pitchFamily="49" charset="0"/>
              </a:rPr>
              <a:t> </a:t>
            </a:r>
          </a:p>
          <a:p>
            <a:r>
              <a:rPr lang="tr-TR" altLang="en-US" sz="1200">
                <a:solidFill>
                  <a:srgbClr val="273239"/>
                </a:solidFill>
                <a:latin typeface="Consolas" panose="020B0609020204030204" pitchFamily="49" charset="0"/>
              </a:rPr>
              <a:t>);</a:t>
            </a:r>
            <a:r>
              <a:rPr lang="tr-TR" altLang="en-US" sz="600"/>
              <a:t> </a:t>
            </a:r>
            <a:endParaRPr lang="tr-TR"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eaLnBrk="1" hangingPunct="1">
              <a:spcAft>
                <a:spcPts val="0"/>
              </a:spcAft>
              <a:defRPr/>
            </a:pPr>
            <a:r>
              <a:rPr lang="en-GB" b="1" dirty="0">
                <a:solidFill>
                  <a:schemeClr val="tx1">
                    <a:lumMod val="75000"/>
                    <a:lumOff val="25000"/>
                  </a:schemeClr>
                </a:solidFill>
              </a:rPr>
              <a:t>SQL | Creating Roles</a:t>
            </a:r>
          </a:p>
        </p:txBody>
      </p:sp>
      <p:sp>
        <p:nvSpPr>
          <p:cNvPr id="50179" name="İçerik Yer Tutucusu 2"/>
          <p:cNvSpPr>
            <a:spLocks noGrp="1"/>
          </p:cNvSpPr>
          <p:nvPr>
            <p:ph idx="1"/>
          </p:nvPr>
        </p:nvSpPr>
        <p:spPr/>
        <p:txBody>
          <a:bodyPr/>
          <a:lstStyle/>
          <a:p>
            <a:pPr eaLnBrk="1" hangingPunct="1"/>
            <a:r>
              <a:rPr lang="en-GB" altLang="en-US" smtClean="0"/>
              <a:t>A role is created to ease setup and maintenance of the security model. It is a named group of related privileges that can be granted to the user. When there are many users in a database it becomes difficult to grant or revoke privileges to users. Therefore, if you define roles:</a:t>
            </a:r>
          </a:p>
          <a:p>
            <a:pPr eaLnBrk="1" hangingPunct="1"/>
            <a:r>
              <a:rPr lang="en-GB" altLang="en-US" smtClean="0"/>
              <a:t>You can grant or revoke privileges to users, thereby automatically granting or revoking privileges.</a:t>
            </a:r>
          </a:p>
          <a:p>
            <a:pPr eaLnBrk="1" hangingPunct="1"/>
            <a:r>
              <a:rPr lang="en-GB" altLang="en-US" smtClean="0"/>
              <a:t>You can either create Roles or use the system roles pre-defined.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eaLnBrk="1" hangingPunct="1">
              <a:spcAft>
                <a:spcPts val="0"/>
              </a:spcAft>
              <a:defRPr/>
            </a:pPr>
            <a:r>
              <a:rPr lang="en-GB" b="1" dirty="0">
                <a:solidFill>
                  <a:schemeClr val="tx1">
                    <a:lumMod val="75000"/>
                    <a:lumOff val="25000"/>
                  </a:schemeClr>
                </a:solidFill>
              </a:rPr>
              <a:t>SQL | Creating Roles</a:t>
            </a:r>
          </a:p>
        </p:txBody>
      </p:sp>
      <p:sp>
        <p:nvSpPr>
          <p:cNvPr id="51203" name="İçerik Yer Tutucusu 2"/>
          <p:cNvSpPr>
            <a:spLocks noGrp="1"/>
          </p:cNvSpPr>
          <p:nvPr>
            <p:ph idx="1"/>
          </p:nvPr>
        </p:nvSpPr>
        <p:spPr/>
        <p:txBody>
          <a:bodyPr/>
          <a:lstStyle/>
          <a:p>
            <a:pPr eaLnBrk="1" hangingPunct="1"/>
            <a:r>
              <a:rPr lang="en-GB" altLang="en-US" smtClean="0"/>
              <a:t>A role is created to ease setup and maintenance of the security model. It is a named group of related privileges that can be granted to the user. When there are many users in a database it becomes difficult to grant or revoke privileges to users. Therefore, if you define roles:</a:t>
            </a:r>
          </a:p>
          <a:p>
            <a:pPr eaLnBrk="1" hangingPunct="1"/>
            <a:r>
              <a:rPr lang="en-GB" altLang="en-US" smtClean="0"/>
              <a:t>You can grant or revoke privileges to users, thereby automatically granting or revoking privileges.</a:t>
            </a:r>
          </a:p>
          <a:p>
            <a:pPr eaLnBrk="1" hangingPunct="1"/>
            <a:r>
              <a:rPr lang="en-GB" altLang="en-US" smtClean="0"/>
              <a:t>You can either create Roles or use the system roles pre-defined.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eaLnBrk="1" hangingPunct="1">
              <a:spcAft>
                <a:spcPts val="0"/>
              </a:spcAft>
              <a:defRPr/>
            </a:pPr>
            <a:r>
              <a:rPr lang="en-GB" b="1" dirty="0">
                <a:solidFill>
                  <a:schemeClr val="tx1">
                    <a:lumMod val="75000"/>
                    <a:lumOff val="25000"/>
                  </a:schemeClr>
                </a:solidFill>
              </a:rPr>
              <a:t>SQL | Creating Roles</a:t>
            </a:r>
          </a:p>
        </p:txBody>
      </p:sp>
      <p:graphicFrame>
        <p:nvGraphicFramePr>
          <p:cNvPr id="4" name="Tablo 3"/>
          <p:cNvGraphicFramePr>
            <a:graphicFrameLocks noGrp="1"/>
          </p:cNvGraphicFramePr>
          <p:nvPr/>
        </p:nvGraphicFramePr>
        <p:xfrm>
          <a:off x="820738" y="3284538"/>
          <a:ext cx="7543800" cy="2552700"/>
        </p:xfrm>
        <a:graphic>
          <a:graphicData uri="http://schemas.openxmlformats.org/drawingml/2006/table">
            <a:tbl>
              <a:tblPr/>
              <a:tblGrid>
                <a:gridCol w="3771900">
                  <a:extLst>
                    <a:ext uri="{9D8B030D-6E8A-4147-A177-3AD203B41FA5}">
                      <a16:colId xmlns:a16="http://schemas.microsoft.com/office/drawing/2014/main" val="611144414"/>
                    </a:ext>
                  </a:extLst>
                </a:gridCol>
                <a:gridCol w="3771900">
                  <a:extLst>
                    <a:ext uri="{9D8B030D-6E8A-4147-A177-3AD203B41FA5}">
                      <a16:colId xmlns:a16="http://schemas.microsoft.com/office/drawing/2014/main" val="331504833"/>
                    </a:ext>
                  </a:extLst>
                </a:gridCol>
              </a:tblGrid>
              <a:tr h="365804">
                <a:tc>
                  <a:txBody>
                    <a:bodyPr/>
                    <a:lstStyle/>
                    <a:p>
                      <a:pPr algn="l" fontAlgn="base"/>
                      <a:r>
                        <a:rPr lang="en-GB" sz="1800" b="1">
                          <a:effectLst/>
                        </a:rPr>
                        <a:t>System Roles</a:t>
                      </a:r>
                      <a:endParaRPr lang="en-GB" sz="1800" b="0">
                        <a:effectLst/>
                      </a:endParaRPr>
                    </a:p>
                  </a:txBody>
                  <a:tcPr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800" b="1">
                          <a:effectLst/>
                        </a:rPr>
                        <a:t>Privileges granted to the Role</a:t>
                      </a:r>
                      <a:endParaRPr lang="en-GB" sz="1800" b="0">
                        <a:effectLst/>
                      </a:endParaRPr>
                    </a:p>
                  </a:txBody>
                  <a:tcPr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28258073"/>
                  </a:ext>
                </a:extLst>
              </a:tr>
              <a:tr h="662932">
                <a:tc>
                  <a:txBody>
                    <a:bodyPr/>
                    <a:lstStyle/>
                    <a:p>
                      <a:pPr algn="l" fontAlgn="base"/>
                      <a:r>
                        <a:rPr lang="en-GB" sz="1300" b="0" dirty="0">
                          <a:effectLst/>
                        </a:rPr>
                        <a:t>Connect</a:t>
                      </a:r>
                    </a:p>
                  </a:txBody>
                  <a:tcPr marL="95250" marR="95250" marT="133366" marB="1333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300" b="0">
                          <a:effectLst/>
                        </a:rPr>
                        <a:t>Create table, Create view, Create synonym, Create sequence, Create session etc.</a:t>
                      </a:r>
                    </a:p>
                  </a:txBody>
                  <a:tcPr marL="95250" marR="95250" marT="133366" marB="1333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156818462"/>
                  </a:ext>
                </a:extLst>
              </a:tr>
              <a:tr h="1059131">
                <a:tc>
                  <a:txBody>
                    <a:bodyPr/>
                    <a:lstStyle/>
                    <a:p>
                      <a:pPr algn="l" fontAlgn="base"/>
                      <a:r>
                        <a:rPr lang="en-GB" sz="1300" b="0">
                          <a:effectLst/>
                        </a:rPr>
                        <a:t>Resource</a:t>
                      </a:r>
                    </a:p>
                  </a:txBody>
                  <a:tcPr marL="95250" marR="95250" marT="133366" marB="1333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300" b="0">
                          <a:effectLst/>
                        </a:rPr>
                        <a:t>Create Procedure, Create Sequence, Create Table, Create Trigger etc. The primary usage of the Resource role is to restrict access to database objects.</a:t>
                      </a:r>
                    </a:p>
                  </a:txBody>
                  <a:tcPr marL="95250" marR="95250" marT="133366" marB="1333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024767893"/>
                  </a:ext>
                </a:extLst>
              </a:tr>
              <a:tr h="464832">
                <a:tc>
                  <a:txBody>
                    <a:bodyPr/>
                    <a:lstStyle/>
                    <a:p>
                      <a:pPr algn="l" fontAlgn="base"/>
                      <a:r>
                        <a:rPr lang="en-GB" sz="1300" b="0">
                          <a:effectLst/>
                        </a:rPr>
                        <a:t>DBA</a:t>
                      </a:r>
                    </a:p>
                  </a:txBody>
                  <a:tcPr marL="95250" marR="95250" marT="133366" marB="1333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300" b="0" dirty="0">
                          <a:effectLst/>
                        </a:rPr>
                        <a:t>All system privileges</a:t>
                      </a:r>
                    </a:p>
                  </a:txBody>
                  <a:tcPr marL="95250" marR="95250" marT="133366" marB="1333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967257949"/>
                  </a:ext>
                </a:extLst>
              </a:tr>
            </a:tbl>
          </a:graphicData>
        </a:graphic>
      </p:graphicFrame>
      <p:sp>
        <p:nvSpPr>
          <p:cNvPr id="52244" name="Rectangle 1"/>
          <p:cNvSpPr>
            <a:spLocks noChangeArrowheads="1"/>
          </p:cNvSpPr>
          <p:nvPr/>
        </p:nvSpPr>
        <p:spPr bwMode="auto">
          <a:xfrm>
            <a:off x="1116013" y="20542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sz="1200">
                <a:solidFill>
                  <a:srgbClr val="273239"/>
                </a:solidFill>
                <a:latin typeface="urw-din"/>
              </a:rPr>
              <a:t>Some of the privileges granted to the system roles are as given below:</a:t>
            </a:r>
            <a:endParaRPr lang="tr-TR"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eaLnBrk="1" hangingPunct="1">
              <a:spcAft>
                <a:spcPts val="0"/>
              </a:spcAft>
              <a:defRPr/>
            </a:pPr>
            <a:r>
              <a:rPr lang="en-GB" b="1" dirty="0">
                <a:solidFill>
                  <a:schemeClr val="tx1">
                    <a:lumMod val="75000"/>
                    <a:lumOff val="25000"/>
                  </a:schemeClr>
                </a:solidFill>
              </a:rPr>
              <a:t>SQL | Creating Roles</a:t>
            </a:r>
          </a:p>
        </p:txBody>
      </p:sp>
      <p:sp>
        <p:nvSpPr>
          <p:cNvPr id="53251" name="Rectangle 2"/>
          <p:cNvSpPr>
            <a:spLocks noChangeArrowheads="1"/>
          </p:cNvSpPr>
          <p:nvPr/>
        </p:nvSpPr>
        <p:spPr bwMode="auto">
          <a:xfrm>
            <a:off x="517525" y="1701800"/>
            <a:ext cx="7848600" cy="22812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6348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b="1">
                <a:solidFill>
                  <a:srgbClr val="273239"/>
                </a:solidFill>
                <a:latin typeface="urw-din"/>
              </a:rPr>
              <a:t>Creating and Assigning a Role </a:t>
            </a:r>
            <a:r>
              <a:rPr lang="tr-TR" altLang="en-US" b="1">
                <a:solidFill>
                  <a:srgbClr val="273239"/>
                </a:solidFill>
              </a:rPr>
              <a:t>–</a:t>
            </a:r>
            <a:endParaRPr lang="tr-TR" altLang="en-US" sz="900"/>
          </a:p>
          <a:p>
            <a:r>
              <a:rPr lang="tr-TR" altLang="en-US" sz="1200">
                <a:solidFill>
                  <a:srgbClr val="273239"/>
                </a:solidFill>
                <a:latin typeface="urw-din"/>
              </a:rPr>
              <a:t>First, the (Database Administrator)DBA must create the role. Then the DBA can assign privileges to the role and users to the role.</a:t>
            </a:r>
          </a:p>
          <a:p>
            <a:endParaRPr lang="tr-TR" altLang="en-US" sz="1200">
              <a:solidFill>
                <a:srgbClr val="273239"/>
              </a:solidFill>
              <a:latin typeface="urw-din"/>
            </a:endParaRPr>
          </a:p>
          <a:p>
            <a:endParaRPr lang="tr-TR" altLang="en-US" sz="1200">
              <a:solidFill>
                <a:srgbClr val="273239"/>
              </a:solidFill>
              <a:latin typeface="urw-din"/>
            </a:endParaRPr>
          </a:p>
          <a:p>
            <a:endParaRPr lang="tr-TR" altLang="en-US" sz="1200">
              <a:solidFill>
                <a:srgbClr val="273239"/>
              </a:solidFill>
              <a:latin typeface="urw-din"/>
            </a:endParaRPr>
          </a:p>
          <a:p>
            <a:endParaRPr lang="tr-TR" altLang="en-US" sz="600"/>
          </a:p>
          <a:p>
            <a:r>
              <a:rPr lang="tr-TR" altLang="en-US" sz="1200" b="1">
                <a:solidFill>
                  <a:srgbClr val="273239"/>
                </a:solidFill>
                <a:latin typeface="urw-din"/>
              </a:rPr>
              <a:t>Syntax </a:t>
            </a:r>
            <a:r>
              <a:rPr lang="tr-TR" altLang="en-US" sz="1200" b="1">
                <a:solidFill>
                  <a:srgbClr val="273239"/>
                </a:solidFill>
              </a:rPr>
              <a:t>–</a:t>
            </a:r>
            <a:endParaRPr lang="tr-TR" altLang="en-US" sz="600"/>
          </a:p>
          <a:p>
            <a:r>
              <a:rPr lang="tr-TR" altLang="en-US" sz="1200">
                <a:solidFill>
                  <a:srgbClr val="273239"/>
                </a:solidFill>
                <a:latin typeface="Consolas" panose="020B0609020204030204" pitchFamily="49" charset="0"/>
              </a:rPr>
              <a:t>CREATE ROLE manager; </a:t>
            </a:r>
          </a:p>
          <a:p>
            <a:endParaRPr lang="tr-TR" altLang="en-US" sz="1200">
              <a:solidFill>
                <a:srgbClr val="273239"/>
              </a:solidFill>
              <a:latin typeface="Consolas" panose="020B0609020204030204" pitchFamily="49" charset="0"/>
            </a:endParaRPr>
          </a:p>
          <a:p>
            <a:endParaRPr lang="tr-TR" altLang="en-US" sz="1200">
              <a:solidFill>
                <a:srgbClr val="273239"/>
              </a:solidFill>
              <a:latin typeface="Consolas" panose="020B0609020204030204" pitchFamily="49" charset="0"/>
            </a:endParaRPr>
          </a:p>
          <a:p>
            <a:r>
              <a:rPr lang="tr-TR" altLang="en-US" sz="1200">
                <a:solidFill>
                  <a:srgbClr val="273239"/>
                </a:solidFill>
                <a:latin typeface="Consolas" panose="020B0609020204030204" pitchFamily="49" charset="0"/>
              </a:rPr>
              <a:t>Role created.</a:t>
            </a:r>
            <a:r>
              <a:rPr lang="tr-TR" altLang="en-US" sz="600"/>
              <a:t> </a:t>
            </a:r>
            <a:endParaRPr lang="tr-TR" altLang="en-US"/>
          </a:p>
        </p:txBody>
      </p:sp>
      <p:sp>
        <p:nvSpPr>
          <p:cNvPr id="53252" name="Dikdörtgen 6"/>
          <p:cNvSpPr>
            <a:spLocks noChangeArrowheads="1"/>
          </p:cNvSpPr>
          <p:nvPr/>
        </p:nvSpPr>
        <p:spPr bwMode="auto">
          <a:xfrm>
            <a:off x="130175" y="4221163"/>
            <a:ext cx="8929688"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1600">
                <a:solidFill>
                  <a:srgbClr val="273239"/>
                </a:solidFill>
                <a:latin typeface="urw-din"/>
              </a:rPr>
              <a:t>In the syntax:</a:t>
            </a:r>
            <a:br>
              <a:rPr lang="en-GB" altLang="en-US" sz="1600">
                <a:solidFill>
                  <a:srgbClr val="273239"/>
                </a:solidFill>
                <a:latin typeface="urw-din"/>
              </a:rPr>
            </a:br>
            <a:r>
              <a:rPr lang="en-GB" altLang="en-US" sz="1600">
                <a:solidFill>
                  <a:srgbClr val="273239"/>
                </a:solidFill>
                <a:latin typeface="urw-din"/>
              </a:rPr>
              <a:t>‘manager’ is the name of the role to be created.</a:t>
            </a:r>
          </a:p>
          <a:p>
            <a:pPr>
              <a:buFont typeface="Arial" panose="020B0604020202020204" pitchFamily="34" charset="0"/>
              <a:buChar char="•"/>
            </a:pPr>
            <a:r>
              <a:rPr lang="en-GB" altLang="en-US" sz="1600">
                <a:solidFill>
                  <a:srgbClr val="273239"/>
                </a:solidFill>
                <a:latin typeface="urw-din"/>
              </a:rPr>
              <a:t>Now that the role is created, the DBA can use the GRANT statement to assign users to the role as well as assign privileges to the role.</a:t>
            </a:r>
          </a:p>
          <a:p>
            <a:pPr>
              <a:buFont typeface="Arial" panose="020B0604020202020204" pitchFamily="34" charset="0"/>
              <a:buChar char="•"/>
            </a:pPr>
            <a:r>
              <a:rPr lang="en-GB" altLang="en-US" sz="1600">
                <a:solidFill>
                  <a:srgbClr val="273239"/>
                </a:solidFill>
                <a:latin typeface="urw-din"/>
              </a:rPr>
              <a:t>It’s easier to GRANT or REVOKE privileges to the users through a role rather than assigning a privilege directly to every user.</a:t>
            </a:r>
          </a:p>
          <a:p>
            <a:pPr>
              <a:buFont typeface="Arial" panose="020B0604020202020204" pitchFamily="34" charset="0"/>
              <a:buChar char="•"/>
            </a:pPr>
            <a:r>
              <a:rPr lang="en-GB" altLang="en-US" sz="1600">
                <a:solidFill>
                  <a:srgbClr val="273239"/>
                </a:solidFill>
                <a:latin typeface="urw-din"/>
              </a:rPr>
              <a:t>If a role is identified by a password, then GRANT or REVOKE privileges have to be identified by the password.</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eaLnBrk="1" hangingPunct="1">
              <a:spcAft>
                <a:spcPts val="0"/>
              </a:spcAft>
              <a:defRPr/>
            </a:pPr>
            <a:r>
              <a:rPr lang="en-GB" b="1" dirty="0">
                <a:solidFill>
                  <a:schemeClr val="tx1">
                    <a:lumMod val="75000"/>
                    <a:lumOff val="25000"/>
                  </a:schemeClr>
                </a:solidFill>
              </a:rPr>
              <a:t>SQL | Creating Roles</a:t>
            </a:r>
          </a:p>
        </p:txBody>
      </p:sp>
      <p:sp>
        <p:nvSpPr>
          <p:cNvPr id="54275" name="Rectangle 1"/>
          <p:cNvSpPr>
            <a:spLocks noChangeArrowheads="1"/>
          </p:cNvSpPr>
          <p:nvPr/>
        </p:nvSpPr>
        <p:spPr bwMode="auto">
          <a:xfrm>
            <a:off x="1908175" y="2208213"/>
            <a:ext cx="6119813" cy="15414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6348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sz="1200" b="1">
                <a:solidFill>
                  <a:srgbClr val="273239"/>
                </a:solidFill>
                <a:latin typeface="urw-din"/>
              </a:rPr>
              <a:t>Grant privileges to a role </a:t>
            </a:r>
            <a:r>
              <a:rPr lang="tr-TR" altLang="en-US" sz="1200" b="1">
                <a:solidFill>
                  <a:srgbClr val="273239"/>
                </a:solidFill>
              </a:rPr>
              <a:t>–</a:t>
            </a:r>
            <a:endParaRPr lang="tr-TR" altLang="en-US" sz="1200">
              <a:solidFill>
                <a:srgbClr val="273239"/>
              </a:solidFill>
              <a:latin typeface="Consolas" panose="020B0609020204030204" pitchFamily="49" charset="0"/>
            </a:endParaRPr>
          </a:p>
          <a:p>
            <a:r>
              <a:rPr lang="tr-TR" altLang="en-US" sz="1200">
                <a:solidFill>
                  <a:srgbClr val="273239"/>
                </a:solidFill>
                <a:latin typeface="Consolas" panose="020B0609020204030204" pitchFamily="49" charset="0"/>
              </a:rPr>
              <a:t>GRANT create table, create view TO manager; Grant succeeded. </a:t>
            </a:r>
            <a:endParaRPr lang="tr-TR" altLang="en-US" sz="600"/>
          </a:p>
          <a:p>
            <a:r>
              <a:rPr lang="tr-TR" altLang="en-US" sz="1200" b="1">
                <a:solidFill>
                  <a:srgbClr val="273239"/>
                </a:solidFill>
                <a:latin typeface="urw-din"/>
              </a:rPr>
              <a:t>Grant a role to users</a:t>
            </a:r>
            <a:endParaRPr lang="tr-TR" altLang="en-US" sz="1200">
              <a:solidFill>
                <a:srgbClr val="273239"/>
              </a:solidFill>
              <a:latin typeface="Consolas" panose="020B0609020204030204" pitchFamily="49" charset="0"/>
            </a:endParaRPr>
          </a:p>
          <a:p>
            <a:r>
              <a:rPr lang="tr-TR" altLang="en-US" sz="1200">
                <a:solidFill>
                  <a:srgbClr val="273239"/>
                </a:solidFill>
                <a:latin typeface="Consolas" panose="020B0609020204030204" pitchFamily="49" charset="0"/>
              </a:rPr>
              <a:t>GRANT manager TO SAM, STARK; Grant succeeded. </a:t>
            </a:r>
            <a:endParaRPr lang="tr-TR" altLang="en-US" sz="600"/>
          </a:p>
          <a:p>
            <a:r>
              <a:rPr lang="tr-TR" altLang="en-US" sz="1200" b="1">
                <a:solidFill>
                  <a:srgbClr val="273239"/>
                </a:solidFill>
                <a:latin typeface="urw-din"/>
              </a:rPr>
              <a:t>Revoke privilege from a Role :</a:t>
            </a:r>
            <a:endParaRPr lang="tr-TR" altLang="en-US" sz="1200">
              <a:solidFill>
                <a:srgbClr val="273239"/>
              </a:solidFill>
              <a:latin typeface="Consolas" panose="020B0609020204030204" pitchFamily="49" charset="0"/>
            </a:endParaRPr>
          </a:p>
          <a:p>
            <a:r>
              <a:rPr lang="tr-TR" altLang="en-US" sz="1200">
                <a:solidFill>
                  <a:srgbClr val="273239"/>
                </a:solidFill>
                <a:latin typeface="Consolas" panose="020B0609020204030204" pitchFamily="49" charset="0"/>
              </a:rPr>
              <a:t>REVOKE create table FROM manager; </a:t>
            </a:r>
            <a:endParaRPr lang="tr-TR" altLang="en-US" sz="600"/>
          </a:p>
          <a:p>
            <a:r>
              <a:rPr lang="tr-TR" altLang="en-US" sz="1200" b="1">
                <a:solidFill>
                  <a:srgbClr val="273239"/>
                </a:solidFill>
                <a:latin typeface="urw-din"/>
              </a:rPr>
              <a:t>Drop a Role :</a:t>
            </a:r>
            <a:endParaRPr lang="tr-TR" altLang="en-US" sz="1200">
              <a:solidFill>
                <a:srgbClr val="273239"/>
              </a:solidFill>
              <a:latin typeface="Consolas" panose="020B0609020204030204" pitchFamily="49" charset="0"/>
            </a:endParaRPr>
          </a:p>
          <a:p>
            <a:r>
              <a:rPr lang="tr-TR" altLang="en-US" sz="1200">
                <a:solidFill>
                  <a:srgbClr val="273239"/>
                </a:solidFill>
                <a:latin typeface="Consolas" panose="020B0609020204030204" pitchFamily="49" charset="0"/>
              </a:rPr>
              <a:t>DROP ROLE manager;</a:t>
            </a:r>
            <a:r>
              <a:rPr lang="tr-TR" altLang="en-US" sz="600"/>
              <a:t> </a:t>
            </a:r>
            <a:endParaRPr lang="tr-TR" altLang="en-US"/>
          </a:p>
        </p:txBody>
      </p:sp>
      <p:sp>
        <p:nvSpPr>
          <p:cNvPr id="54276" name="Dikdörtgen 3"/>
          <p:cNvSpPr>
            <a:spLocks noChangeArrowheads="1"/>
          </p:cNvSpPr>
          <p:nvPr/>
        </p:nvSpPr>
        <p:spPr bwMode="auto">
          <a:xfrm>
            <a:off x="395288" y="4221163"/>
            <a:ext cx="8640762"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b="1">
                <a:solidFill>
                  <a:srgbClr val="273239"/>
                </a:solidFill>
                <a:latin typeface="urw-din"/>
              </a:rPr>
              <a:t>Explanation –</a:t>
            </a:r>
            <a:r>
              <a:rPr lang="en-GB" altLang="en-US"/>
              <a:t/>
            </a:r>
            <a:br>
              <a:rPr lang="en-GB" altLang="en-US"/>
            </a:br>
            <a:r>
              <a:rPr lang="en-GB" altLang="en-US">
                <a:solidFill>
                  <a:srgbClr val="273239"/>
                </a:solidFill>
                <a:latin typeface="urw-din"/>
              </a:rPr>
              <a:t>Firstly it creates a manager role and then allows managers to create tables and views. It then grants Sam and Stark the role of managers. Now Sam and Stark can create tables and views. If users have multiple roles granted to them, they receive all of the privileges associated with all of the roles. Then create table privilege is removed from role ‘manager’ using Revoke.The role is dropped from the database using drop.</a:t>
            </a:r>
            <a:endParaRPr lang="en-GB"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1 Başlık"/>
          <p:cNvSpPr>
            <a:spLocks noGrp="1"/>
          </p:cNvSpPr>
          <p:nvPr>
            <p:ph type="title"/>
          </p:nvPr>
        </p:nvSpPr>
        <p:spPr/>
        <p:txBody>
          <a:bodyPr/>
          <a:lstStyle/>
          <a:p>
            <a:pPr>
              <a:defRPr/>
            </a:pPr>
            <a:r>
              <a:rPr lang="en-GB" b="1" dirty="0"/>
              <a:t>SQL indexes</a:t>
            </a:r>
          </a:p>
        </p:txBody>
      </p:sp>
      <p:sp>
        <p:nvSpPr>
          <p:cNvPr id="55299" name="2 İçerik Yer Tutucusu"/>
          <p:cNvSpPr>
            <a:spLocks noGrp="1"/>
          </p:cNvSpPr>
          <p:nvPr>
            <p:ph idx="1"/>
          </p:nvPr>
        </p:nvSpPr>
        <p:spPr/>
        <p:txBody>
          <a:bodyPr/>
          <a:lstStyle/>
          <a:p>
            <a:pPr eaLnBrk="1" hangingPunct="1"/>
            <a:r>
              <a:rPr lang="en-GB" altLang="tr-TR" smtClean="0"/>
              <a:t>An index is a schema object. It is used by the server to speed up the retrieval of rows by using a pointer. It can reduce disk I/O(input/output) by using a rapid path access method to locate data quickly. An index helps to speed up select queries and where clauses, but it slows down data input, with the update and the insert statements. Indexes can be created or dropped with no effect on the data. In this article, we will see how to create, delete, and uses the INDEX in the database. </a:t>
            </a:r>
            <a:endParaRPr lang="tr-TR" altLang="tr-TR"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1 Başlık"/>
          <p:cNvSpPr>
            <a:spLocks noGrp="1"/>
          </p:cNvSpPr>
          <p:nvPr>
            <p:ph type="title"/>
          </p:nvPr>
        </p:nvSpPr>
        <p:spPr/>
        <p:txBody>
          <a:bodyPr/>
          <a:lstStyle/>
          <a:p>
            <a:pPr>
              <a:defRPr/>
            </a:pPr>
            <a:r>
              <a:rPr lang="en-GB" b="1" dirty="0"/>
              <a:t>SQL indexes</a:t>
            </a:r>
          </a:p>
        </p:txBody>
      </p:sp>
      <p:sp>
        <p:nvSpPr>
          <p:cNvPr id="56323" name="2 İçerik Yer Tutucusu"/>
          <p:cNvSpPr>
            <a:spLocks noGrp="1"/>
          </p:cNvSpPr>
          <p:nvPr>
            <p:ph idx="1"/>
          </p:nvPr>
        </p:nvSpPr>
        <p:spPr/>
        <p:txBody>
          <a:bodyPr/>
          <a:lstStyle/>
          <a:p>
            <a:pPr eaLnBrk="1" hangingPunct="1"/>
            <a:endParaRPr lang="tr-TR" altLang="tr-TR" smtClean="0"/>
          </a:p>
          <a:p>
            <a:pPr eaLnBrk="1" hangingPunct="1"/>
            <a:r>
              <a:rPr lang="en-GB" altLang="tr-TR" smtClean="0"/>
              <a:t>For example, if you want to reference all pages in a book that discusses a certain topic, you first refer to the index, which lists all the topics alphabetically and is then referred to one or more specific page numbers. </a:t>
            </a:r>
            <a:endParaRPr lang="tr-TR" altLang="tr-TR"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1 Başlık"/>
          <p:cNvSpPr>
            <a:spLocks noGrp="1"/>
          </p:cNvSpPr>
          <p:nvPr>
            <p:ph type="title"/>
          </p:nvPr>
        </p:nvSpPr>
        <p:spPr/>
        <p:txBody>
          <a:bodyPr/>
          <a:lstStyle/>
          <a:p>
            <a:pPr>
              <a:defRPr/>
            </a:pPr>
            <a:r>
              <a:rPr lang="en-GB" b="1" dirty="0"/>
              <a:t>SQL indexes</a:t>
            </a:r>
          </a:p>
        </p:txBody>
      </p:sp>
      <p:sp>
        <p:nvSpPr>
          <p:cNvPr id="57347" name="Rectangle 2"/>
          <p:cNvSpPr>
            <a:spLocks noChangeArrowheads="1"/>
          </p:cNvSpPr>
          <p:nvPr/>
        </p:nvSpPr>
        <p:spPr bwMode="auto">
          <a:xfrm>
            <a:off x="817563" y="1916113"/>
            <a:ext cx="7777162" cy="38163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tr-TR" altLang="en-US" sz="1600" b="1">
                <a:solidFill>
                  <a:srgbClr val="273239"/>
                </a:solidFill>
                <a:latin typeface="urw-din"/>
              </a:rPr>
              <a:t>Creating an Index:</a:t>
            </a:r>
          </a:p>
          <a:p>
            <a:pPr algn="just"/>
            <a:endParaRPr lang="tr-TR" altLang="en-US" sz="1600" b="1">
              <a:solidFill>
                <a:srgbClr val="273239"/>
              </a:solidFill>
              <a:latin typeface="urw-din"/>
            </a:endParaRPr>
          </a:p>
          <a:p>
            <a:pPr algn="just"/>
            <a:endParaRPr lang="tr-TR" altLang="en-US" sz="1600" b="1">
              <a:solidFill>
                <a:srgbClr val="273239"/>
              </a:solidFill>
              <a:latin typeface="urw-din"/>
            </a:endParaRPr>
          </a:p>
          <a:p>
            <a:pPr algn="just"/>
            <a:r>
              <a:rPr lang="tr-TR" altLang="en-US" sz="1600" b="1">
                <a:solidFill>
                  <a:srgbClr val="273239"/>
                </a:solidFill>
                <a:latin typeface="urw-din"/>
              </a:rPr>
              <a:t>Syntax:</a:t>
            </a:r>
          </a:p>
          <a:p>
            <a:pPr algn="just"/>
            <a:endParaRPr lang="tr-TR" altLang="en-US" sz="1600">
              <a:solidFill>
                <a:srgbClr val="273239"/>
              </a:solidFill>
              <a:latin typeface="Consolas" panose="020B0609020204030204" pitchFamily="49" charset="0"/>
            </a:endParaRPr>
          </a:p>
          <a:p>
            <a:pPr algn="just"/>
            <a:r>
              <a:rPr lang="tr-TR" altLang="en-US" sz="1600">
                <a:solidFill>
                  <a:srgbClr val="273239"/>
                </a:solidFill>
                <a:latin typeface="Consolas" panose="020B0609020204030204" pitchFamily="49" charset="0"/>
              </a:rPr>
              <a:t>CREATE INDEX index </a:t>
            </a:r>
          </a:p>
          <a:p>
            <a:pPr algn="just"/>
            <a:r>
              <a:rPr lang="tr-TR" altLang="en-US" sz="1600">
                <a:solidFill>
                  <a:srgbClr val="273239"/>
                </a:solidFill>
                <a:latin typeface="Consolas" panose="020B0609020204030204" pitchFamily="49" charset="0"/>
              </a:rPr>
              <a:t>ON TABLE column;</a:t>
            </a:r>
          </a:p>
          <a:p>
            <a:pPr algn="just"/>
            <a:endParaRPr lang="tr-TR" altLang="en-US" sz="1600">
              <a:solidFill>
                <a:srgbClr val="273239"/>
              </a:solidFill>
              <a:latin typeface="Consolas" panose="020B0609020204030204" pitchFamily="49" charset="0"/>
            </a:endParaRPr>
          </a:p>
          <a:p>
            <a:pPr algn="just"/>
            <a:endParaRPr lang="tr-TR" altLang="en-US" sz="1600">
              <a:solidFill>
                <a:srgbClr val="273239"/>
              </a:solidFill>
              <a:latin typeface="Consolas" panose="020B0609020204030204" pitchFamily="49" charset="0"/>
            </a:endParaRPr>
          </a:p>
          <a:p>
            <a:pPr algn="just"/>
            <a:endParaRPr lang="tr-TR" altLang="en-US" sz="1600">
              <a:solidFill>
                <a:srgbClr val="273239"/>
              </a:solidFill>
              <a:latin typeface="Consolas" panose="020B0609020204030204" pitchFamily="49" charset="0"/>
            </a:endParaRPr>
          </a:p>
          <a:p>
            <a:pPr algn="just"/>
            <a:endParaRPr lang="tr-TR" altLang="en-US" sz="1600">
              <a:solidFill>
                <a:srgbClr val="273239"/>
              </a:solidFill>
              <a:latin typeface="Consolas" panose="020B0609020204030204" pitchFamily="49" charset="0"/>
            </a:endParaRPr>
          </a:p>
          <a:p>
            <a:pPr algn="just"/>
            <a:endParaRPr lang="tr-TR" altLang="en-US" sz="1600">
              <a:solidFill>
                <a:srgbClr val="273239"/>
              </a:solidFill>
              <a:latin typeface="Consolas" panose="020B0609020204030204" pitchFamily="49" charset="0"/>
            </a:endParaRPr>
          </a:p>
          <a:p>
            <a:pPr algn="just"/>
            <a:endParaRPr lang="tr-TR" altLang="en-US" sz="800"/>
          </a:p>
          <a:p>
            <a:pPr algn="just"/>
            <a:r>
              <a:rPr lang="tr-TR" altLang="en-US" sz="1600">
                <a:solidFill>
                  <a:srgbClr val="273239"/>
                </a:solidFill>
                <a:latin typeface="urw-din"/>
              </a:rPr>
              <a:t>where the</a:t>
            </a:r>
            <a:r>
              <a:rPr lang="tr-TR" altLang="en-US" sz="1600">
                <a:solidFill>
                  <a:srgbClr val="273239"/>
                </a:solidFill>
              </a:rPr>
              <a:t> </a:t>
            </a:r>
            <a:r>
              <a:rPr lang="tr-TR" altLang="en-US" sz="1600" b="1">
                <a:solidFill>
                  <a:srgbClr val="273239"/>
                </a:solidFill>
                <a:latin typeface="urw-din"/>
              </a:rPr>
              <a:t>index</a:t>
            </a:r>
            <a:r>
              <a:rPr lang="tr-TR" altLang="en-US" sz="1600">
                <a:solidFill>
                  <a:srgbClr val="273239"/>
                </a:solidFill>
              </a:rPr>
              <a:t> </a:t>
            </a:r>
            <a:r>
              <a:rPr lang="tr-TR" altLang="en-US" sz="1600">
                <a:solidFill>
                  <a:srgbClr val="273239"/>
                </a:solidFill>
                <a:latin typeface="urw-din"/>
              </a:rPr>
              <a:t>is the name given to that index and</a:t>
            </a:r>
            <a:r>
              <a:rPr lang="tr-TR" altLang="en-US" sz="1600">
                <a:solidFill>
                  <a:srgbClr val="273239"/>
                </a:solidFill>
              </a:rPr>
              <a:t> </a:t>
            </a:r>
            <a:r>
              <a:rPr lang="tr-TR" altLang="en-US" sz="1600" b="1">
                <a:solidFill>
                  <a:srgbClr val="273239"/>
                </a:solidFill>
                <a:latin typeface="urw-din"/>
              </a:rPr>
              <a:t>TABLE</a:t>
            </a:r>
            <a:r>
              <a:rPr lang="tr-TR" altLang="en-US" sz="1600">
                <a:solidFill>
                  <a:srgbClr val="273239"/>
                </a:solidFill>
              </a:rPr>
              <a:t> </a:t>
            </a:r>
            <a:r>
              <a:rPr lang="tr-TR" altLang="en-US" sz="1600">
                <a:solidFill>
                  <a:srgbClr val="273239"/>
                </a:solidFill>
                <a:latin typeface="urw-din"/>
              </a:rPr>
              <a:t>is the name of the table on which that index is created and</a:t>
            </a:r>
            <a:r>
              <a:rPr lang="tr-TR" altLang="en-US" sz="1600">
                <a:solidFill>
                  <a:srgbClr val="273239"/>
                </a:solidFill>
              </a:rPr>
              <a:t> </a:t>
            </a:r>
            <a:r>
              <a:rPr lang="tr-TR" altLang="en-US" sz="1600" b="1">
                <a:solidFill>
                  <a:srgbClr val="273239"/>
                </a:solidFill>
                <a:latin typeface="urw-din"/>
              </a:rPr>
              <a:t>column</a:t>
            </a:r>
            <a:r>
              <a:rPr lang="tr-TR" altLang="en-US" sz="1600">
                <a:solidFill>
                  <a:srgbClr val="273239"/>
                </a:solidFill>
              </a:rPr>
              <a:t> </a:t>
            </a:r>
            <a:r>
              <a:rPr lang="tr-TR" altLang="en-US" sz="1600">
                <a:solidFill>
                  <a:srgbClr val="273239"/>
                </a:solidFill>
                <a:latin typeface="urw-din"/>
              </a:rPr>
              <a:t>is the name of that column for which it is applied.</a:t>
            </a:r>
            <a:r>
              <a:rPr lang="tr-TR" altLang="en-US" sz="1600">
                <a:solidFill>
                  <a:srgbClr val="273239"/>
                </a:solidFill>
              </a:rPr>
              <a:t> </a:t>
            </a:r>
            <a:endParaRPr lang="tr-TR"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Başlık 1"/>
          <p:cNvSpPr>
            <a:spLocks noGrp="1"/>
          </p:cNvSpPr>
          <p:nvPr>
            <p:ph type="title"/>
          </p:nvPr>
        </p:nvSpPr>
        <p:spPr/>
        <p:txBody>
          <a:bodyPr/>
          <a:lstStyle/>
          <a:p>
            <a:pPr eaLnBrk="1" fontAlgn="auto" hangingPunct="1">
              <a:spcAft>
                <a:spcPts val="0"/>
              </a:spcAft>
              <a:defRPr/>
            </a:pPr>
            <a:r>
              <a:rPr lang="tr-TR" altLang="tr-TR" dirty="0">
                <a:solidFill>
                  <a:schemeClr val="tx1">
                    <a:lumMod val="75000"/>
                    <a:lumOff val="25000"/>
                  </a:schemeClr>
                </a:solidFill>
              </a:rPr>
              <a:t>SQL </a:t>
            </a:r>
            <a:r>
              <a:rPr lang="tr-TR" altLang="tr-TR" dirty="0" err="1">
                <a:solidFill>
                  <a:schemeClr val="tx1">
                    <a:lumMod val="75000"/>
                    <a:lumOff val="25000"/>
                  </a:schemeClr>
                </a:solidFill>
              </a:rPr>
              <a:t>Commands</a:t>
            </a:r>
            <a:endParaRPr lang="tr-TR" altLang="tr-TR" dirty="0" smtClean="0">
              <a:solidFill>
                <a:schemeClr val="tx1">
                  <a:lumMod val="75000"/>
                  <a:lumOff val="25000"/>
                </a:schemeClr>
              </a:solidFill>
            </a:endParaRPr>
          </a:p>
        </p:txBody>
      </p:sp>
      <p:sp>
        <p:nvSpPr>
          <p:cNvPr id="12291" name="İçerik Yer Tutucusu 2"/>
          <p:cNvSpPr>
            <a:spLocks noGrp="1"/>
          </p:cNvSpPr>
          <p:nvPr>
            <p:ph idx="1"/>
          </p:nvPr>
        </p:nvSpPr>
        <p:spPr/>
        <p:txBody>
          <a:bodyPr/>
          <a:lstStyle/>
          <a:p>
            <a:pPr eaLnBrk="1" hangingPunct="1"/>
            <a:r>
              <a:rPr lang="tr-TR" altLang="tr-TR" smtClean="0"/>
              <a:t>Structured Query Language (SQL-Structured Query Language)</a:t>
            </a:r>
          </a:p>
          <a:p>
            <a:pPr eaLnBrk="1" hangingPunct="1"/>
            <a:r>
              <a:rPr lang="tr-TR" altLang="tr-TR" smtClean="0"/>
              <a:t>Data Manipulation Language (DML)</a:t>
            </a:r>
          </a:p>
          <a:p>
            <a:pPr eaLnBrk="1" hangingPunct="1"/>
            <a:r>
              <a:rPr lang="tr-TR" altLang="tr-TR" smtClean="0"/>
              <a:t>Data Definition Language (DDL)</a:t>
            </a:r>
          </a:p>
          <a:p>
            <a:pPr eaLnBrk="1" hangingPunct="1"/>
            <a:r>
              <a:rPr lang="tr-TR" altLang="tr-TR" smtClean="0"/>
              <a:t>Data Control Language (DCL-Data Control Language)</a:t>
            </a:r>
          </a:p>
        </p:txBody>
      </p:sp>
      <p:pic>
        <p:nvPicPr>
          <p:cNvPr id="12292" name="Picture 4"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3644900"/>
            <a:ext cx="4638675"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1 Başlık"/>
          <p:cNvSpPr>
            <a:spLocks noGrp="1"/>
          </p:cNvSpPr>
          <p:nvPr>
            <p:ph type="title"/>
          </p:nvPr>
        </p:nvSpPr>
        <p:spPr/>
        <p:txBody>
          <a:bodyPr/>
          <a:lstStyle/>
          <a:p>
            <a:pPr>
              <a:defRPr/>
            </a:pPr>
            <a:r>
              <a:rPr lang="en-GB" b="1" dirty="0"/>
              <a:t>SQL indexes</a:t>
            </a:r>
          </a:p>
        </p:txBody>
      </p:sp>
      <p:sp>
        <p:nvSpPr>
          <p:cNvPr id="58371" name="Rectangle 2"/>
          <p:cNvSpPr>
            <a:spLocks noChangeArrowheads="1"/>
          </p:cNvSpPr>
          <p:nvPr/>
        </p:nvSpPr>
        <p:spPr bwMode="auto">
          <a:xfrm>
            <a:off x="822325" y="2255838"/>
            <a:ext cx="7710488" cy="23717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6348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sz="2000" b="1">
                <a:solidFill>
                  <a:srgbClr val="273239"/>
                </a:solidFill>
                <a:latin typeface="urw-din"/>
              </a:rPr>
              <a:t>For multiple columns:</a:t>
            </a:r>
          </a:p>
          <a:p>
            <a:endParaRPr lang="tr-TR" altLang="en-US" sz="2000" b="1">
              <a:solidFill>
                <a:srgbClr val="273239"/>
              </a:solidFill>
              <a:latin typeface="urw-din"/>
            </a:endParaRPr>
          </a:p>
          <a:p>
            <a:endParaRPr lang="tr-TR" altLang="en-US" sz="2000" b="1">
              <a:solidFill>
                <a:srgbClr val="273239"/>
              </a:solidFill>
              <a:latin typeface="urw-din"/>
            </a:endParaRPr>
          </a:p>
          <a:p>
            <a:r>
              <a:rPr lang="tr-TR" altLang="en-US" sz="2000" b="1">
                <a:solidFill>
                  <a:srgbClr val="273239"/>
                </a:solidFill>
                <a:latin typeface="urw-din"/>
              </a:rPr>
              <a:t>Syntax:</a:t>
            </a:r>
          </a:p>
          <a:p>
            <a:endParaRPr lang="tr-TR" altLang="en-US" sz="2000" b="1">
              <a:solidFill>
                <a:srgbClr val="273239"/>
              </a:solidFill>
              <a:latin typeface="urw-din"/>
            </a:endParaRPr>
          </a:p>
          <a:p>
            <a:endParaRPr lang="tr-TR" altLang="en-US" sz="1000"/>
          </a:p>
          <a:p>
            <a:r>
              <a:rPr lang="tr-TR" altLang="en-US" sz="2000">
                <a:solidFill>
                  <a:srgbClr val="273239"/>
                </a:solidFill>
                <a:latin typeface="Consolas" panose="020B0609020204030204" pitchFamily="49" charset="0"/>
              </a:rPr>
              <a:t>CREATE INDEX index </a:t>
            </a:r>
          </a:p>
          <a:p>
            <a:r>
              <a:rPr lang="tr-TR" altLang="en-US" sz="2000">
                <a:solidFill>
                  <a:srgbClr val="273239"/>
                </a:solidFill>
                <a:latin typeface="Consolas" panose="020B0609020204030204" pitchFamily="49" charset="0"/>
              </a:rPr>
              <a:t>ON TABLE (column1, column2,.....);</a:t>
            </a:r>
            <a:r>
              <a:rPr lang="tr-TR" altLang="en-US" sz="1000"/>
              <a:t> </a:t>
            </a:r>
            <a:endParaRPr lang="tr-TR" altLang="en-US" sz="320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1 Başlık"/>
          <p:cNvSpPr>
            <a:spLocks noGrp="1"/>
          </p:cNvSpPr>
          <p:nvPr>
            <p:ph type="title"/>
          </p:nvPr>
        </p:nvSpPr>
        <p:spPr/>
        <p:txBody>
          <a:bodyPr/>
          <a:lstStyle/>
          <a:p>
            <a:pPr>
              <a:defRPr/>
            </a:pPr>
            <a:r>
              <a:rPr lang="en-GB" b="1" dirty="0"/>
              <a:t>SQL indexes</a:t>
            </a:r>
          </a:p>
        </p:txBody>
      </p:sp>
      <p:sp>
        <p:nvSpPr>
          <p:cNvPr id="59395" name="Rectangle 1"/>
          <p:cNvSpPr>
            <a:spLocks noChangeArrowheads="1"/>
          </p:cNvSpPr>
          <p:nvPr/>
        </p:nvSpPr>
        <p:spPr bwMode="auto">
          <a:xfrm>
            <a:off x="539750" y="2409825"/>
            <a:ext cx="8280400" cy="3141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6348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sz="2000" b="1">
                <a:solidFill>
                  <a:srgbClr val="273239"/>
                </a:solidFill>
                <a:latin typeface="urw-din"/>
              </a:rPr>
              <a:t>Unique Indexes:</a:t>
            </a:r>
          </a:p>
          <a:p>
            <a:endParaRPr lang="tr-TR" altLang="en-US" sz="2000" b="1">
              <a:solidFill>
                <a:srgbClr val="273239"/>
              </a:solidFill>
              <a:latin typeface="urw-din"/>
            </a:endParaRPr>
          </a:p>
          <a:p>
            <a:r>
              <a:rPr lang="tr-TR" altLang="en-US" sz="2000">
                <a:solidFill>
                  <a:srgbClr val="273239"/>
                </a:solidFill>
                <a:latin typeface="urw-din"/>
              </a:rPr>
              <a:t>Unique indexes are used for the maintenance of the integrity of the data present in the table as well as for the fast performance, it does not allow multiple values to enter into the table.</a:t>
            </a:r>
            <a:r>
              <a:rPr lang="tr-TR" altLang="en-US" sz="2000">
                <a:solidFill>
                  <a:srgbClr val="273239"/>
                </a:solidFill>
              </a:rPr>
              <a:t> </a:t>
            </a:r>
          </a:p>
          <a:p>
            <a:r>
              <a:rPr lang="tr-TR" altLang="en-US" sz="2000">
                <a:solidFill>
                  <a:srgbClr val="273239"/>
                </a:solidFill>
                <a:latin typeface="urw-din"/>
              </a:rPr>
              <a:t/>
            </a:r>
            <a:br>
              <a:rPr lang="tr-TR" altLang="en-US" sz="2000">
                <a:solidFill>
                  <a:srgbClr val="273239"/>
                </a:solidFill>
                <a:latin typeface="urw-din"/>
              </a:rPr>
            </a:br>
            <a:r>
              <a:rPr lang="tr-TR" altLang="en-US" sz="2000">
                <a:solidFill>
                  <a:srgbClr val="273239"/>
                </a:solidFill>
              </a:rPr>
              <a:t> </a:t>
            </a:r>
            <a:r>
              <a:rPr lang="tr-TR" altLang="en-US" sz="2000" b="1">
                <a:solidFill>
                  <a:srgbClr val="273239"/>
                </a:solidFill>
                <a:latin typeface="urw-din"/>
              </a:rPr>
              <a:t>Syntax:</a:t>
            </a:r>
          </a:p>
          <a:p>
            <a:endParaRPr lang="tr-TR" altLang="en-US" sz="2000">
              <a:solidFill>
                <a:srgbClr val="273239"/>
              </a:solidFill>
              <a:latin typeface="Consolas" panose="020B0609020204030204" pitchFamily="49" charset="0"/>
            </a:endParaRPr>
          </a:p>
          <a:p>
            <a:r>
              <a:rPr lang="tr-TR" altLang="en-US" sz="2000">
                <a:solidFill>
                  <a:srgbClr val="273239"/>
                </a:solidFill>
                <a:latin typeface="Consolas" panose="020B0609020204030204" pitchFamily="49" charset="0"/>
              </a:rPr>
              <a:t>CREATE UNIQUE INDEX index </a:t>
            </a:r>
          </a:p>
          <a:p>
            <a:r>
              <a:rPr lang="tr-TR" altLang="en-US" sz="2000">
                <a:solidFill>
                  <a:srgbClr val="273239"/>
                </a:solidFill>
                <a:latin typeface="Consolas" panose="020B0609020204030204" pitchFamily="49" charset="0"/>
              </a:rPr>
              <a:t>ON TABLE column;</a:t>
            </a:r>
            <a:r>
              <a:rPr lang="tr-TR" altLang="en-US" sz="1000"/>
              <a:t> </a:t>
            </a:r>
            <a:endParaRPr lang="tr-TR" altLang="en-US" sz="32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1 Başlık"/>
          <p:cNvSpPr>
            <a:spLocks noGrp="1"/>
          </p:cNvSpPr>
          <p:nvPr>
            <p:ph type="title"/>
          </p:nvPr>
        </p:nvSpPr>
        <p:spPr/>
        <p:txBody>
          <a:bodyPr/>
          <a:lstStyle/>
          <a:p>
            <a:pPr>
              <a:defRPr/>
            </a:pPr>
            <a:r>
              <a:rPr lang="en-GB" b="1" dirty="0"/>
              <a:t>SQL indexes</a:t>
            </a:r>
          </a:p>
        </p:txBody>
      </p:sp>
      <p:sp>
        <p:nvSpPr>
          <p:cNvPr id="60419" name="2 İçerik Yer Tutucusu"/>
          <p:cNvSpPr>
            <a:spLocks noGrp="1"/>
          </p:cNvSpPr>
          <p:nvPr>
            <p:ph idx="1"/>
          </p:nvPr>
        </p:nvSpPr>
        <p:spPr/>
        <p:txBody>
          <a:bodyPr/>
          <a:lstStyle/>
          <a:p>
            <a:r>
              <a:rPr lang="en-GB" altLang="tr-TR" b="1" smtClean="0"/>
              <a:t>When should indexes be created:</a:t>
            </a:r>
            <a:br>
              <a:rPr lang="en-GB" altLang="tr-TR" b="1" smtClean="0"/>
            </a:br>
            <a:r>
              <a:rPr lang="en-GB" altLang="tr-TR" b="1" smtClean="0"/>
              <a:t> </a:t>
            </a:r>
          </a:p>
          <a:p>
            <a:pPr lvl="1"/>
            <a:r>
              <a:rPr lang="en-GB" altLang="tr-TR" sz="2000" smtClean="0"/>
              <a:t>A column contains a wide range of values.</a:t>
            </a:r>
          </a:p>
          <a:p>
            <a:pPr lvl="1"/>
            <a:r>
              <a:rPr lang="en-GB" altLang="tr-TR" sz="2000" smtClean="0"/>
              <a:t>A column does not contain a large number of null values.</a:t>
            </a:r>
          </a:p>
          <a:p>
            <a:pPr lvl="1"/>
            <a:r>
              <a:rPr lang="en-GB" altLang="tr-TR" sz="2000" smtClean="0"/>
              <a:t>One or more columns are frequently used together in a where clause or a join condition.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1 Başlık"/>
          <p:cNvSpPr>
            <a:spLocks noGrp="1"/>
          </p:cNvSpPr>
          <p:nvPr>
            <p:ph type="title"/>
          </p:nvPr>
        </p:nvSpPr>
        <p:spPr/>
        <p:txBody>
          <a:bodyPr/>
          <a:lstStyle/>
          <a:p>
            <a:pPr>
              <a:defRPr/>
            </a:pPr>
            <a:r>
              <a:rPr lang="en-GB" b="1" dirty="0"/>
              <a:t>SQL indexes</a:t>
            </a:r>
          </a:p>
        </p:txBody>
      </p:sp>
      <p:sp>
        <p:nvSpPr>
          <p:cNvPr id="61443" name="2 İçerik Yer Tutucusu"/>
          <p:cNvSpPr>
            <a:spLocks noGrp="1"/>
          </p:cNvSpPr>
          <p:nvPr>
            <p:ph idx="1"/>
          </p:nvPr>
        </p:nvSpPr>
        <p:spPr/>
        <p:txBody>
          <a:bodyPr/>
          <a:lstStyle/>
          <a:p>
            <a:r>
              <a:rPr lang="en-GB" altLang="tr-TR" b="1" smtClean="0"/>
              <a:t>When should indexes be avoided:</a:t>
            </a:r>
            <a:br>
              <a:rPr lang="en-GB" altLang="tr-TR" b="1" smtClean="0"/>
            </a:br>
            <a:r>
              <a:rPr lang="en-GB" altLang="tr-TR" b="1" smtClean="0"/>
              <a:t> </a:t>
            </a:r>
          </a:p>
          <a:p>
            <a:pPr lvl="1"/>
            <a:r>
              <a:rPr lang="en-GB" altLang="tr-TR" sz="2000" smtClean="0"/>
              <a:t>The table is small</a:t>
            </a:r>
          </a:p>
          <a:p>
            <a:pPr lvl="1"/>
            <a:r>
              <a:rPr lang="en-GB" altLang="tr-TR" sz="2000" smtClean="0"/>
              <a:t>The columns are not often used as a condition in the query</a:t>
            </a:r>
          </a:p>
          <a:p>
            <a:pPr lvl="1"/>
            <a:r>
              <a:rPr lang="en-GB" altLang="tr-TR" sz="2000" smtClean="0"/>
              <a:t>The column is updated frequently</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1 Başlık"/>
          <p:cNvSpPr>
            <a:spLocks noGrp="1"/>
          </p:cNvSpPr>
          <p:nvPr>
            <p:ph type="title"/>
          </p:nvPr>
        </p:nvSpPr>
        <p:spPr/>
        <p:txBody>
          <a:bodyPr/>
          <a:lstStyle/>
          <a:p>
            <a:pPr>
              <a:defRPr/>
            </a:pPr>
            <a:r>
              <a:rPr lang="en-GB" b="1" dirty="0"/>
              <a:t>SQL indexes</a:t>
            </a:r>
          </a:p>
        </p:txBody>
      </p:sp>
      <p:sp>
        <p:nvSpPr>
          <p:cNvPr id="62467" name="Rectangle 2"/>
          <p:cNvSpPr>
            <a:spLocks noChangeArrowheads="1"/>
          </p:cNvSpPr>
          <p:nvPr/>
        </p:nvSpPr>
        <p:spPr bwMode="auto">
          <a:xfrm>
            <a:off x="971550" y="2273300"/>
            <a:ext cx="6985000" cy="32004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tr-TR" altLang="en-US" sz="1600" b="1">
                <a:solidFill>
                  <a:srgbClr val="273239"/>
                </a:solidFill>
                <a:latin typeface="urw-din"/>
              </a:rPr>
              <a:t>Removing an Index:</a:t>
            </a:r>
          </a:p>
          <a:p>
            <a:pPr algn="just"/>
            <a:endParaRPr lang="tr-TR" altLang="en-US" sz="1600" b="1">
              <a:solidFill>
                <a:srgbClr val="273239"/>
              </a:solidFill>
              <a:latin typeface="urw-din"/>
            </a:endParaRPr>
          </a:p>
          <a:p>
            <a:pPr algn="just"/>
            <a:r>
              <a:rPr lang="tr-TR" altLang="en-US" sz="1600">
                <a:solidFill>
                  <a:srgbClr val="273239"/>
                </a:solidFill>
                <a:latin typeface="urw-din"/>
              </a:rPr>
              <a:t>To remove an index from the data dictionary by using the</a:t>
            </a:r>
            <a:r>
              <a:rPr lang="tr-TR" altLang="en-US" sz="1600">
                <a:solidFill>
                  <a:srgbClr val="273239"/>
                </a:solidFill>
              </a:rPr>
              <a:t> </a:t>
            </a:r>
            <a:r>
              <a:rPr lang="tr-TR" altLang="en-US" sz="1600" b="1">
                <a:solidFill>
                  <a:srgbClr val="273239"/>
                </a:solidFill>
                <a:latin typeface="urw-din"/>
              </a:rPr>
              <a:t>DROP INDEX</a:t>
            </a:r>
            <a:r>
              <a:rPr lang="tr-TR" altLang="en-US" sz="1600">
                <a:solidFill>
                  <a:srgbClr val="273239"/>
                </a:solidFill>
              </a:rPr>
              <a:t> </a:t>
            </a:r>
            <a:r>
              <a:rPr lang="tr-TR" altLang="en-US" sz="1600">
                <a:solidFill>
                  <a:srgbClr val="273239"/>
                </a:solidFill>
                <a:latin typeface="urw-din"/>
              </a:rPr>
              <a:t>command.</a:t>
            </a:r>
            <a:r>
              <a:rPr lang="tr-TR" altLang="en-US" sz="1600">
                <a:solidFill>
                  <a:srgbClr val="273239"/>
                </a:solidFill>
              </a:rPr>
              <a:t> </a:t>
            </a:r>
          </a:p>
          <a:p>
            <a:pPr algn="just"/>
            <a:endParaRPr lang="tr-TR" altLang="en-US" sz="1600">
              <a:solidFill>
                <a:srgbClr val="273239"/>
              </a:solidFill>
            </a:endParaRPr>
          </a:p>
          <a:p>
            <a:pPr algn="just"/>
            <a:endParaRPr lang="tr-TR" altLang="en-US" sz="800"/>
          </a:p>
          <a:p>
            <a:pPr algn="just"/>
            <a:r>
              <a:rPr lang="tr-TR" altLang="en-US" sz="1600" b="1">
                <a:solidFill>
                  <a:srgbClr val="273239"/>
                </a:solidFill>
                <a:latin typeface="urw-din"/>
              </a:rPr>
              <a:t>Syntax:</a:t>
            </a:r>
          </a:p>
          <a:p>
            <a:pPr algn="just"/>
            <a:endParaRPr lang="tr-TR" altLang="en-US" sz="1600">
              <a:solidFill>
                <a:srgbClr val="273239"/>
              </a:solidFill>
              <a:latin typeface="Consolas" panose="020B0609020204030204" pitchFamily="49" charset="0"/>
            </a:endParaRPr>
          </a:p>
          <a:p>
            <a:pPr algn="just"/>
            <a:r>
              <a:rPr lang="tr-TR" altLang="en-US" sz="1600">
                <a:solidFill>
                  <a:srgbClr val="273239"/>
                </a:solidFill>
                <a:latin typeface="Consolas" panose="020B0609020204030204" pitchFamily="49" charset="0"/>
              </a:rPr>
              <a:t>DROP INDEX index;</a:t>
            </a:r>
          </a:p>
          <a:p>
            <a:pPr algn="just"/>
            <a:endParaRPr lang="tr-TR" altLang="en-US" sz="1600">
              <a:solidFill>
                <a:srgbClr val="273239"/>
              </a:solidFill>
              <a:latin typeface="Consolas" panose="020B0609020204030204" pitchFamily="49" charset="0"/>
            </a:endParaRPr>
          </a:p>
          <a:p>
            <a:pPr algn="just"/>
            <a:endParaRPr lang="tr-TR" altLang="en-US" sz="1600">
              <a:solidFill>
                <a:srgbClr val="273239"/>
              </a:solidFill>
              <a:latin typeface="Consolas" panose="020B0609020204030204" pitchFamily="49" charset="0"/>
            </a:endParaRPr>
          </a:p>
          <a:p>
            <a:pPr algn="just"/>
            <a:endParaRPr lang="tr-TR" altLang="en-US" sz="800"/>
          </a:p>
          <a:p>
            <a:pPr algn="just"/>
            <a:r>
              <a:rPr lang="tr-TR" altLang="en-US" sz="1600">
                <a:solidFill>
                  <a:srgbClr val="273239"/>
                </a:solidFill>
                <a:latin typeface="urw-din"/>
              </a:rPr>
              <a:t>To drop an index, you must be the owner of the index or have the</a:t>
            </a:r>
            <a:r>
              <a:rPr lang="tr-TR" altLang="en-US" sz="1600">
                <a:solidFill>
                  <a:srgbClr val="273239"/>
                </a:solidFill>
              </a:rPr>
              <a:t> </a:t>
            </a:r>
            <a:r>
              <a:rPr lang="tr-TR" altLang="en-US" sz="1600" b="1">
                <a:solidFill>
                  <a:srgbClr val="273239"/>
                </a:solidFill>
                <a:latin typeface="urw-din"/>
              </a:rPr>
              <a:t>DROP ANY INDEX</a:t>
            </a:r>
            <a:r>
              <a:rPr lang="tr-TR" altLang="en-US" sz="1600">
                <a:solidFill>
                  <a:srgbClr val="273239"/>
                </a:solidFill>
              </a:rPr>
              <a:t> </a:t>
            </a:r>
            <a:r>
              <a:rPr lang="tr-TR" altLang="en-US" sz="1600">
                <a:solidFill>
                  <a:srgbClr val="273239"/>
                </a:solidFill>
                <a:latin typeface="urw-din"/>
              </a:rPr>
              <a:t>privilege.</a:t>
            </a:r>
            <a:r>
              <a:rPr lang="tr-TR" altLang="en-US" sz="1600">
                <a:solidFill>
                  <a:srgbClr val="273239"/>
                </a:solidFill>
              </a:rPr>
              <a:t> </a:t>
            </a:r>
            <a:endParaRPr lang="tr-TR" altLang="en-US" sz="24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1 Başlık"/>
          <p:cNvSpPr>
            <a:spLocks noGrp="1"/>
          </p:cNvSpPr>
          <p:nvPr>
            <p:ph type="title"/>
          </p:nvPr>
        </p:nvSpPr>
        <p:spPr/>
        <p:txBody>
          <a:bodyPr/>
          <a:lstStyle/>
          <a:p>
            <a:pPr>
              <a:defRPr/>
            </a:pPr>
            <a:r>
              <a:rPr lang="en-GB" b="1" dirty="0"/>
              <a:t>SQL indexes</a:t>
            </a:r>
          </a:p>
        </p:txBody>
      </p:sp>
      <p:sp>
        <p:nvSpPr>
          <p:cNvPr id="63491" name="Rectangle 1"/>
          <p:cNvSpPr>
            <a:spLocks noChangeArrowheads="1"/>
          </p:cNvSpPr>
          <p:nvPr/>
        </p:nvSpPr>
        <p:spPr bwMode="auto">
          <a:xfrm>
            <a:off x="611188" y="2163763"/>
            <a:ext cx="8064500" cy="2555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6348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b="1">
                <a:solidFill>
                  <a:srgbClr val="273239"/>
                </a:solidFill>
                <a:latin typeface="urw-din"/>
              </a:rPr>
              <a:t>Altering an Index:</a:t>
            </a:r>
            <a:r>
              <a:rPr lang="tr-TR" altLang="en-US" b="1">
                <a:solidFill>
                  <a:srgbClr val="273239"/>
                </a:solidFill>
              </a:rPr>
              <a:t> </a:t>
            </a:r>
          </a:p>
          <a:p>
            <a:endParaRPr lang="tr-TR" altLang="en-US" b="1">
              <a:solidFill>
                <a:srgbClr val="273239"/>
              </a:solidFill>
              <a:latin typeface="urw-din"/>
            </a:endParaRPr>
          </a:p>
          <a:p>
            <a:r>
              <a:rPr lang="tr-TR" altLang="en-US">
                <a:solidFill>
                  <a:srgbClr val="273239"/>
                </a:solidFill>
                <a:latin typeface="urw-din"/>
              </a:rPr>
              <a:t>To modify an existing table</a:t>
            </a:r>
            <a:r>
              <a:rPr lang="tr-TR" altLang="en-US">
                <a:solidFill>
                  <a:srgbClr val="273239"/>
                </a:solidFill>
              </a:rPr>
              <a:t>’</a:t>
            </a:r>
            <a:r>
              <a:rPr lang="tr-TR" altLang="en-US">
                <a:solidFill>
                  <a:srgbClr val="273239"/>
                </a:solidFill>
                <a:latin typeface="urw-din"/>
              </a:rPr>
              <a:t>s index by rebuilding, or reorganizing the index.</a:t>
            </a:r>
          </a:p>
          <a:p>
            <a:endParaRPr lang="tr-TR" altLang="en-US">
              <a:solidFill>
                <a:srgbClr val="273239"/>
              </a:solidFill>
              <a:latin typeface="urw-din"/>
            </a:endParaRPr>
          </a:p>
          <a:p>
            <a:endParaRPr lang="tr-TR" altLang="en-US">
              <a:solidFill>
                <a:srgbClr val="273239"/>
              </a:solidFill>
              <a:latin typeface="urw-din"/>
            </a:endParaRPr>
          </a:p>
          <a:p>
            <a:endParaRPr lang="tr-TR" altLang="en-US">
              <a:solidFill>
                <a:srgbClr val="273239"/>
              </a:solidFill>
              <a:latin typeface="urw-din"/>
            </a:endParaRPr>
          </a:p>
          <a:p>
            <a:endParaRPr lang="tr-TR" altLang="en-US">
              <a:solidFill>
                <a:srgbClr val="273239"/>
              </a:solidFill>
              <a:latin typeface="Consolas" panose="020B0609020204030204" pitchFamily="49" charset="0"/>
            </a:endParaRPr>
          </a:p>
          <a:p>
            <a:r>
              <a:rPr lang="tr-TR" altLang="en-US">
                <a:solidFill>
                  <a:srgbClr val="273239"/>
                </a:solidFill>
                <a:latin typeface="Consolas" panose="020B0609020204030204" pitchFamily="49" charset="0"/>
              </a:rPr>
              <a:t>ALTER INDEX IndexName </a:t>
            </a:r>
          </a:p>
          <a:p>
            <a:r>
              <a:rPr lang="tr-TR" altLang="en-US">
                <a:solidFill>
                  <a:srgbClr val="273239"/>
                </a:solidFill>
                <a:latin typeface="Consolas" panose="020B0609020204030204" pitchFamily="49" charset="0"/>
              </a:rPr>
              <a:t>ON TableName REBUILD;</a:t>
            </a:r>
            <a:r>
              <a:rPr lang="tr-TR" altLang="en-US" sz="900"/>
              <a:t> </a:t>
            </a:r>
            <a:endParaRPr lang="tr-TR" altLang="en-US" sz="28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1 Başlık"/>
          <p:cNvSpPr>
            <a:spLocks noGrp="1"/>
          </p:cNvSpPr>
          <p:nvPr>
            <p:ph type="title"/>
          </p:nvPr>
        </p:nvSpPr>
        <p:spPr/>
        <p:txBody>
          <a:bodyPr/>
          <a:lstStyle/>
          <a:p>
            <a:pPr>
              <a:defRPr/>
            </a:pPr>
            <a:r>
              <a:rPr lang="en-GB" b="1" dirty="0"/>
              <a:t>SQL indexes</a:t>
            </a:r>
          </a:p>
        </p:txBody>
      </p:sp>
      <p:sp>
        <p:nvSpPr>
          <p:cNvPr id="64515" name="Rectangle 1"/>
          <p:cNvSpPr>
            <a:spLocks noChangeArrowheads="1"/>
          </p:cNvSpPr>
          <p:nvPr/>
        </p:nvSpPr>
        <p:spPr bwMode="auto">
          <a:xfrm>
            <a:off x="539750" y="2097088"/>
            <a:ext cx="8135938" cy="32654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6348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tr-TR" altLang="en-US" sz="1600" b="1">
                <a:solidFill>
                  <a:srgbClr val="273239"/>
                </a:solidFill>
                <a:latin typeface="urw-din"/>
              </a:rPr>
              <a:t>Confirming Indexes :</a:t>
            </a:r>
          </a:p>
          <a:p>
            <a:pPr algn="just"/>
            <a:endParaRPr lang="tr-TR" altLang="en-US" sz="1600" b="1">
              <a:solidFill>
                <a:srgbClr val="273239"/>
              </a:solidFill>
              <a:latin typeface="urw-din"/>
            </a:endParaRPr>
          </a:p>
          <a:p>
            <a:pPr algn="just"/>
            <a:r>
              <a:rPr lang="tr-TR" altLang="en-US" sz="1600">
                <a:solidFill>
                  <a:srgbClr val="273239"/>
                </a:solidFill>
                <a:latin typeface="urw-din"/>
              </a:rPr>
              <a:t>You can check the different indexes present in a particular table given by the user or the server itself and their uniqueness.</a:t>
            </a:r>
            <a:r>
              <a:rPr lang="tr-TR" altLang="en-US" sz="1600">
                <a:solidFill>
                  <a:srgbClr val="273239"/>
                </a:solidFill>
              </a:rPr>
              <a:t> </a:t>
            </a:r>
          </a:p>
          <a:p>
            <a:pPr algn="just"/>
            <a:endParaRPr lang="tr-TR" altLang="en-US" sz="800"/>
          </a:p>
          <a:p>
            <a:pPr algn="just"/>
            <a:r>
              <a:rPr lang="tr-TR" altLang="en-US" sz="1600" b="1">
                <a:solidFill>
                  <a:srgbClr val="273239"/>
                </a:solidFill>
                <a:latin typeface="urw-din"/>
              </a:rPr>
              <a:t>Syntax:</a:t>
            </a:r>
          </a:p>
          <a:p>
            <a:pPr algn="just"/>
            <a:endParaRPr lang="tr-TR" altLang="en-US" sz="1600">
              <a:solidFill>
                <a:srgbClr val="273239"/>
              </a:solidFill>
              <a:latin typeface="Consolas" panose="020B0609020204030204" pitchFamily="49" charset="0"/>
            </a:endParaRPr>
          </a:p>
          <a:p>
            <a:pPr algn="just"/>
            <a:r>
              <a:rPr lang="tr-TR" altLang="en-US" sz="1600">
                <a:solidFill>
                  <a:srgbClr val="273239"/>
                </a:solidFill>
                <a:latin typeface="Consolas" panose="020B0609020204030204" pitchFamily="49" charset="0"/>
              </a:rPr>
              <a:t>select * from USER_INDEXES;</a:t>
            </a:r>
          </a:p>
          <a:p>
            <a:pPr algn="just"/>
            <a:endParaRPr lang="tr-TR" altLang="en-US" sz="1600">
              <a:solidFill>
                <a:srgbClr val="273239"/>
              </a:solidFill>
              <a:latin typeface="Consolas" panose="020B0609020204030204" pitchFamily="49" charset="0"/>
            </a:endParaRPr>
          </a:p>
          <a:p>
            <a:pPr algn="just"/>
            <a:endParaRPr lang="tr-TR" altLang="en-US" sz="1600">
              <a:solidFill>
                <a:srgbClr val="273239"/>
              </a:solidFill>
              <a:latin typeface="Consolas" panose="020B0609020204030204" pitchFamily="49" charset="0"/>
            </a:endParaRPr>
          </a:p>
          <a:p>
            <a:pPr algn="just"/>
            <a:endParaRPr lang="tr-TR" altLang="en-US" sz="1600">
              <a:solidFill>
                <a:srgbClr val="273239"/>
              </a:solidFill>
              <a:latin typeface="Consolas" panose="020B0609020204030204" pitchFamily="49" charset="0"/>
            </a:endParaRPr>
          </a:p>
          <a:p>
            <a:pPr algn="just"/>
            <a:endParaRPr lang="tr-TR" altLang="en-US" sz="800"/>
          </a:p>
          <a:p>
            <a:pPr algn="just"/>
            <a:r>
              <a:rPr lang="tr-TR" altLang="en-US" sz="1600">
                <a:solidFill>
                  <a:srgbClr val="273239"/>
                </a:solidFill>
                <a:latin typeface="urw-din"/>
              </a:rPr>
              <a:t>It will show you all the indexes present in the server, in which you can locate your own tables too.</a:t>
            </a:r>
            <a:endParaRPr lang="tr-TR" altLang="en-US" sz="24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1 Başlık"/>
          <p:cNvSpPr>
            <a:spLocks noGrp="1"/>
          </p:cNvSpPr>
          <p:nvPr>
            <p:ph type="title"/>
          </p:nvPr>
        </p:nvSpPr>
        <p:spPr/>
        <p:txBody>
          <a:bodyPr/>
          <a:lstStyle/>
          <a:p>
            <a:pPr>
              <a:defRPr/>
            </a:pPr>
            <a:r>
              <a:rPr lang="en-GB" b="1" dirty="0"/>
              <a:t>SQL indexes</a:t>
            </a:r>
          </a:p>
        </p:txBody>
      </p:sp>
      <p:sp>
        <p:nvSpPr>
          <p:cNvPr id="65539" name="Rectangle 1"/>
          <p:cNvSpPr>
            <a:spLocks noChangeArrowheads="1"/>
          </p:cNvSpPr>
          <p:nvPr/>
        </p:nvSpPr>
        <p:spPr bwMode="auto">
          <a:xfrm>
            <a:off x="684213" y="1733550"/>
            <a:ext cx="7488237" cy="31273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6348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b="1">
                <a:solidFill>
                  <a:srgbClr val="273239"/>
                </a:solidFill>
                <a:latin typeface="urw-din"/>
              </a:rPr>
              <a:t>Renaming an index :</a:t>
            </a:r>
          </a:p>
          <a:p>
            <a:endParaRPr lang="tr-TR" altLang="en-US" b="1">
              <a:solidFill>
                <a:srgbClr val="273239"/>
              </a:solidFill>
              <a:latin typeface="urw-din"/>
            </a:endParaRPr>
          </a:p>
          <a:p>
            <a:endParaRPr lang="tr-TR" altLang="en-US" b="1">
              <a:solidFill>
                <a:srgbClr val="273239"/>
              </a:solidFill>
              <a:latin typeface="urw-din"/>
            </a:endParaRPr>
          </a:p>
          <a:p>
            <a:r>
              <a:rPr lang="tr-TR" altLang="en-US">
                <a:solidFill>
                  <a:srgbClr val="273239"/>
                </a:solidFill>
                <a:latin typeface="urw-din"/>
              </a:rPr>
              <a:t>You can use the system stored procedure sp_rename to rename any index in the database.</a:t>
            </a:r>
          </a:p>
          <a:p>
            <a:endParaRPr lang="tr-TR" altLang="en-US">
              <a:solidFill>
                <a:srgbClr val="273239"/>
              </a:solidFill>
              <a:latin typeface="urw-din"/>
            </a:endParaRPr>
          </a:p>
          <a:p>
            <a:endParaRPr lang="tr-TR" altLang="en-US" sz="900"/>
          </a:p>
          <a:p>
            <a:r>
              <a:rPr lang="tr-TR" altLang="en-US" b="1">
                <a:solidFill>
                  <a:srgbClr val="273239"/>
                </a:solidFill>
                <a:latin typeface="urw-din"/>
              </a:rPr>
              <a:t>Syntax:</a:t>
            </a:r>
          </a:p>
          <a:p>
            <a:endParaRPr lang="tr-TR" altLang="en-US" b="1">
              <a:solidFill>
                <a:srgbClr val="273239"/>
              </a:solidFill>
              <a:latin typeface="urw-din"/>
            </a:endParaRPr>
          </a:p>
          <a:p>
            <a:endParaRPr lang="tr-TR" altLang="en-US">
              <a:solidFill>
                <a:srgbClr val="273239"/>
              </a:solidFill>
              <a:latin typeface="Consolas" panose="020B0609020204030204" pitchFamily="49" charset="0"/>
            </a:endParaRPr>
          </a:p>
          <a:p>
            <a:r>
              <a:rPr lang="tr-TR" altLang="en-US">
                <a:solidFill>
                  <a:srgbClr val="273239"/>
                </a:solidFill>
                <a:latin typeface="Consolas" panose="020B0609020204030204" pitchFamily="49" charset="0"/>
              </a:rPr>
              <a:t>EXEC sp_rename index_name, new_index_name, N'INDEX'; </a:t>
            </a:r>
            <a:endParaRPr lang="tr-TR" altLang="en-US" sz="28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1 Başlık"/>
          <p:cNvSpPr>
            <a:spLocks noGrp="1"/>
          </p:cNvSpPr>
          <p:nvPr>
            <p:ph type="title"/>
          </p:nvPr>
        </p:nvSpPr>
        <p:spPr/>
        <p:txBody>
          <a:bodyPr/>
          <a:lstStyle/>
          <a:p>
            <a:pPr>
              <a:defRPr/>
            </a:pPr>
            <a:r>
              <a:rPr lang="en-GB" b="1" dirty="0"/>
              <a:t>SQL | SEQUENCES</a:t>
            </a:r>
          </a:p>
        </p:txBody>
      </p:sp>
      <p:sp>
        <p:nvSpPr>
          <p:cNvPr id="66563" name="2 İçerik Yer Tutucusu"/>
          <p:cNvSpPr>
            <a:spLocks noGrp="1"/>
          </p:cNvSpPr>
          <p:nvPr>
            <p:ph idx="1"/>
          </p:nvPr>
        </p:nvSpPr>
        <p:spPr/>
        <p:txBody>
          <a:bodyPr/>
          <a:lstStyle/>
          <a:p>
            <a:r>
              <a:rPr lang="en-GB" altLang="tr-TR" smtClean="0"/>
              <a:t>Sequence is a set of integers 1, 2, 3, … that are generated and supported by some database systems to produce unique values on demand.</a:t>
            </a:r>
          </a:p>
          <a:p>
            <a:r>
              <a:rPr lang="en-GB" altLang="tr-TR" smtClean="0"/>
              <a:t>A sequence is a user defined schema bound object that generates a sequence of numeric values.</a:t>
            </a:r>
          </a:p>
          <a:p>
            <a:r>
              <a:rPr lang="en-GB" altLang="tr-TR" smtClean="0"/>
              <a:t>Sequences are frequently used in many databases because many applications require each row in a table to contain a unique value and sequences provides an easy way to generate them.</a:t>
            </a:r>
          </a:p>
          <a:p>
            <a:r>
              <a:rPr lang="en-GB" altLang="tr-TR" smtClean="0"/>
              <a:t>The sequence of numeric values is generated in an a</a:t>
            </a:r>
            <a:r>
              <a:rPr lang="en-GB" altLang="tr-TR" b="1" smtClean="0"/>
              <a:t>scending or descending order</a:t>
            </a:r>
            <a:r>
              <a:rPr lang="en-GB" altLang="tr-TR" smtClean="0"/>
              <a:t> at defined intervals and can be configured to restart when exceeds max_value.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1 Başlık"/>
          <p:cNvSpPr>
            <a:spLocks noGrp="1"/>
          </p:cNvSpPr>
          <p:nvPr>
            <p:ph type="title"/>
          </p:nvPr>
        </p:nvSpPr>
        <p:spPr/>
        <p:txBody>
          <a:bodyPr/>
          <a:lstStyle/>
          <a:p>
            <a:pPr>
              <a:defRPr/>
            </a:pPr>
            <a:r>
              <a:rPr lang="en-GB" b="1" dirty="0"/>
              <a:t>SQL | SEQUENCES</a:t>
            </a:r>
          </a:p>
        </p:txBody>
      </p:sp>
      <p:sp>
        <p:nvSpPr>
          <p:cNvPr id="67587" name="Rectangle 1"/>
          <p:cNvSpPr>
            <a:spLocks noChangeArrowheads="1"/>
          </p:cNvSpPr>
          <p:nvPr/>
        </p:nvSpPr>
        <p:spPr bwMode="auto">
          <a:xfrm>
            <a:off x="792163" y="1916113"/>
            <a:ext cx="7993062" cy="41862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sz="1600" b="1">
                <a:solidFill>
                  <a:srgbClr val="273239"/>
                </a:solidFill>
                <a:latin typeface="urw-din"/>
              </a:rPr>
              <a:t>Syntax:</a:t>
            </a:r>
            <a:endParaRPr lang="tr-TR" altLang="en-US" sz="1600">
              <a:solidFill>
                <a:srgbClr val="273239"/>
              </a:solidFill>
              <a:latin typeface="Consolas" panose="020B0609020204030204" pitchFamily="49" charset="0"/>
            </a:endParaRPr>
          </a:p>
          <a:p>
            <a:r>
              <a:rPr lang="tr-TR" altLang="en-US" sz="1600">
                <a:solidFill>
                  <a:srgbClr val="273239"/>
                </a:solidFill>
                <a:latin typeface="Consolas" panose="020B0609020204030204" pitchFamily="49" charset="0"/>
              </a:rPr>
              <a:t>CREATE SEQUENCE sequence_name </a:t>
            </a:r>
          </a:p>
          <a:p>
            <a:r>
              <a:rPr lang="tr-TR" altLang="en-US" sz="1600">
                <a:solidFill>
                  <a:srgbClr val="273239"/>
                </a:solidFill>
                <a:latin typeface="Consolas" panose="020B0609020204030204" pitchFamily="49" charset="0"/>
              </a:rPr>
              <a:t>START WITH initial_value </a:t>
            </a:r>
          </a:p>
          <a:p>
            <a:r>
              <a:rPr lang="tr-TR" altLang="en-US" sz="1600">
                <a:solidFill>
                  <a:srgbClr val="273239"/>
                </a:solidFill>
                <a:latin typeface="Consolas" panose="020B0609020204030204" pitchFamily="49" charset="0"/>
              </a:rPr>
              <a:t>INCREMENT BY increment_value </a:t>
            </a:r>
          </a:p>
          <a:p>
            <a:r>
              <a:rPr lang="tr-TR" altLang="en-US" sz="1600">
                <a:solidFill>
                  <a:srgbClr val="273239"/>
                </a:solidFill>
                <a:latin typeface="Consolas" panose="020B0609020204030204" pitchFamily="49" charset="0"/>
              </a:rPr>
              <a:t>MINVALUE minimum value </a:t>
            </a:r>
          </a:p>
          <a:p>
            <a:r>
              <a:rPr lang="tr-TR" altLang="en-US" sz="1600">
                <a:solidFill>
                  <a:srgbClr val="273239"/>
                </a:solidFill>
                <a:latin typeface="Consolas" panose="020B0609020204030204" pitchFamily="49" charset="0"/>
              </a:rPr>
              <a:t>MAXVALUE maximum value </a:t>
            </a:r>
          </a:p>
          <a:p>
            <a:r>
              <a:rPr lang="tr-TR" altLang="en-US" sz="1600">
                <a:solidFill>
                  <a:srgbClr val="273239"/>
                </a:solidFill>
                <a:latin typeface="Consolas" panose="020B0609020204030204" pitchFamily="49" charset="0"/>
              </a:rPr>
              <a:t>CYCLE|NOCYCLE ; </a:t>
            </a:r>
          </a:p>
          <a:p>
            <a:r>
              <a:rPr lang="tr-TR" altLang="en-US" sz="1600" b="1">
                <a:solidFill>
                  <a:srgbClr val="273239"/>
                </a:solidFill>
                <a:latin typeface="Consolas" panose="020B0609020204030204" pitchFamily="49" charset="0"/>
              </a:rPr>
              <a:t>sequence_name:</a:t>
            </a:r>
            <a:r>
              <a:rPr lang="tr-TR" altLang="en-US" sz="1600">
                <a:solidFill>
                  <a:srgbClr val="273239"/>
                </a:solidFill>
                <a:latin typeface="Consolas" panose="020B0609020204030204" pitchFamily="49" charset="0"/>
              </a:rPr>
              <a:t> Name of the sequence. </a:t>
            </a:r>
          </a:p>
          <a:p>
            <a:r>
              <a:rPr lang="tr-TR" altLang="en-US" sz="1600" b="1">
                <a:solidFill>
                  <a:srgbClr val="273239"/>
                </a:solidFill>
                <a:latin typeface="Consolas" panose="020B0609020204030204" pitchFamily="49" charset="0"/>
              </a:rPr>
              <a:t>initial_value:</a:t>
            </a:r>
            <a:r>
              <a:rPr lang="tr-TR" altLang="en-US" sz="1600">
                <a:solidFill>
                  <a:srgbClr val="273239"/>
                </a:solidFill>
                <a:latin typeface="Consolas" panose="020B0609020204030204" pitchFamily="49" charset="0"/>
              </a:rPr>
              <a:t> starting value from where the sequence starts. Initial_value should be greater than or equal to minimum value and less than equal to maximum value. </a:t>
            </a:r>
          </a:p>
          <a:p>
            <a:r>
              <a:rPr lang="tr-TR" altLang="en-US" sz="1600" b="1">
                <a:solidFill>
                  <a:srgbClr val="273239"/>
                </a:solidFill>
                <a:latin typeface="Consolas" panose="020B0609020204030204" pitchFamily="49" charset="0"/>
              </a:rPr>
              <a:t>increment_value:</a:t>
            </a:r>
            <a:r>
              <a:rPr lang="tr-TR" altLang="en-US" sz="1600">
                <a:solidFill>
                  <a:srgbClr val="273239"/>
                </a:solidFill>
                <a:latin typeface="Consolas" panose="020B0609020204030204" pitchFamily="49" charset="0"/>
              </a:rPr>
              <a:t> Value by which sequence will increment itself. Increment_value can be positive or negative. </a:t>
            </a:r>
          </a:p>
          <a:p>
            <a:r>
              <a:rPr lang="tr-TR" altLang="en-US" sz="1600" b="1">
                <a:solidFill>
                  <a:srgbClr val="273239"/>
                </a:solidFill>
                <a:latin typeface="Consolas" panose="020B0609020204030204" pitchFamily="49" charset="0"/>
              </a:rPr>
              <a:t>minimum_value:</a:t>
            </a:r>
            <a:r>
              <a:rPr lang="tr-TR" altLang="en-US" sz="1600">
                <a:solidFill>
                  <a:srgbClr val="273239"/>
                </a:solidFill>
                <a:latin typeface="Consolas" panose="020B0609020204030204" pitchFamily="49" charset="0"/>
              </a:rPr>
              <a:t> Minimum value of the sequence. </a:t>
            </a:r>
          </a:p>
          <a:p>
            <a:r>
              <a:rPr lang="tr-TR" altLang="en-US" sz="1600" b="1">
                <a:solidFill>
                  <a:srgbClr val="273239"/>
                </a:solidFill>
                <a:latin typeface="Consolas" panose="020B0609020204030204" pitchFamily="49" charset="0"/>
              </a:rPr>
              <a:t>maximum_value:</a:t>
            </a:r>
            <a:r>
              <a:rPr lang="tr-TR" altLang="en-US" sz="1600">
                <a:solidFill>
                  <a:srgbClr val="273239"/>
                </a:solidFill>
                <a:latin typeface="Consolas" panose="020B0609020204030204" pitchFamily="49" charset="0"/>
              </a:rPr>
              <a:t> Maximum value of the sequence. </a:t>
            </a:r>
          </a:p>
          <a:p>
            <a:r>
              <a:rPr lang="tr-TR" altLang="en-US" sz="1600" b="1">
                <a:solidFill>
                  <a:srgbClr val="273239"/>
                </a:solidFill>
                <a:latin typeface="Consolas" panose="020B0609020204030204" pitchFamily="49" charset="0"/>
              </a:rPr>
              <a:t>cycle:</a:t>
            </a:r>
            <a:r>
              <a:rPr lang="tr-TR" altLang="en-US" sz="1600">
                <a:solidFill>
                  <a:srgbClr val="273239"/>
                </a:solidFill>
                <a:latin typeface="Consolas" panose="020B0609020204030204" pitchFamily="49" charset="0"/>
              </a:rPr>
              <a:t> When sequence reaches its set_limit it starts from beginning. </a:t>
            </a:r>
          </a:p>
          <a:p>
            <a:r>
              <a:rPr lang="tr-TR" altLang="en-US" sz="1600" b="1">
                <a:solidFill>
                  <a:srgbClr val="273239"/>
                </a:solidFill>
                <a:latin typeface="Consolas" panose="020B0609020204030204" pitchFamily="49" charset="0"/>
              </a:rPr>
              <a:t>nocycle:</a:t>
            </a:r>
            <a:r>
              <a:rPr lang="tr-TR" altLang="en-US" sz="1600">
                <a:solidFill>
                  <a:srgbClr val="273239"/>
                </a:solidFill>
                <a:latin typeface="Consolas" panose="020B0609020204030204" pitchFamily="49" charset="0"/>
              </a:rPr>
              <a:t> An exception will be thrown if sequence exceeds its max_value.</a:t>
            </a:r>
            <a:r>
              <a:rPr lang="tr-TR" altLang="en-US" sz="800"/>
              <a:t> </a:t>
            </a:r>
            <a:endParaRPr lang="tr-TR"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Başlık 1"/>
          <p:cNvSpPr>
            <a:spLocks noGrp="1"/>
          </p:cNvSpPr>
          <p:nvPr>
            <p:ph type="title"/>
          </p:nvPr>
        </p:nvSpPr>
        <p:spPr/>
        <p:txBody>
          <a:bodyPr/>
          <a:lstStyle/>
          <a:p>
            <a:pPr eaLnBrk="1" fontAlgn="auto" hangingPunct="1">
              <a:spcAft>
                <a:spcPts val="0"/>
              </a:spcAft>
              <a:defRPr/>
            </a:pPr>
            <a:r>
              <a:rPr lang="tr-TR" altLang="tr-TR" dirty="0">
                <a:solidFill>
                  <a:schemeClr val="tx1">
                    <a:lumMod val="75000"/>
                    <a:lumOff val="25000"/>
                  </a:schemeClr>
                </a:solidFill>
              </a:rPr>
              <a:t>SQL </a:t>
            </a:r>
            <a:r>
              <a:rPr lang="tr-TR" altLang="tr-TR" dirty="0" err="1">
                <a:solidFill>
                  <a:schemeClr val="tx1">
                    <a:lumMod val="75000"/>
                    <a:lumOff val="25000"/>
                  </a:schemeClr>
                </a:solidFill>
              </a:rPr>
              <a:t>Commands</a:t>
            </a:r>
            <a:endParaRPr lang="tr-TR" altLang="tr-TR" dirty="0" smtClean="0">
              <a:solidFill>
                <a:schemeClr val="tx1">
                  <a:lumMod val="75000"/>
                  <a:lumOff val="25000"/>
                </a:schemeClr>
              </a:solidFill>
            </a:endParaRPr>
          </a:p>
        </p:txBody>
      </p:sp>
      <p:sp>
        <p:nvSpPr>
          <p:cNvPr id="20482" name="İçerik Yer Tutucusu 2"/>
          <p:cNvSpPr>
            <a:spLocks noGrp="1"/>
          </p:cNvSpPr>
          <p:nvPr>
            <p:ph idx="1"/>
          </p:nvPr>
        </p:nvSpPr>
        <p:spPr/>
        <p:txBody>
          <a:bodyPr rtlCol="0">
            <a:normAutofit/>
          </a:bodyPr>
          <a:lstStyle/>
          <a:p>
            <a:pPr marL="44450" indent="0" eaLnBrk="1" fontAlgn="auto" hangingPunct="1">
              <a:buFont typeface="Calibri" panose="020F0502020204030204" pitchFamily="34" charset="0"/>
              <a:buNone/>
              <a:defRPr/>
            </a:pPr>
            <a:r>
              <a:rPr lang="en-GB" altLang="tr-TR" dirty="0">
                <a:solidFill>
                  <a:schemeClr val="tx1">
                    <a:lumMod val="75000"/>
                    <a:lumOff val="25000"/>
                  </a:schemeClr>
                </a:solidFill>
              </a:rPr>
              <a:t>Data Manipulation Language (DML)</a:t>
            </a:r>
          </a:p>
          <a:p>
            <a:pPr marL="501650" indent="-457200" eaLnBrk="1" fontAlgn="auto" hangingPunct="1">
              <a:buFont typeface="Franklin Gothic Book" panose="020B0503020102020204" pitchFamily="34" charset="0"/>
              <a:buAutoNum type="arabicPeriod"/>
              <a:defRPr/>
            </a:pPr>
            <a:r>
              <a:rPr lang="en-GB" altLang="tr-TR" dirty="0">
                <a:solidFill>
                  <a:schemeClr val="tx1">
                    <a:lumMod val="75000"/>
                    <a:lumOff val="25000"/>
                  </a:schemeClr>
                </a:solidFill>
              </a:rPr>
              <a:t>It performs query, insertion, update and deletion operations on the data in a table.</a:t>
            </a:r>
          </a:p>
          <a:p>
            <a:pPr marL="622808" lvl="1" indent="-285750" eaLnBrk="1" fontAlgn="auto" hangingPunct="1">
              <a:defRPr/>
            </a:pPr>
            <a:r>
              <a:rPr lang="en-GB" altLang="tr-TR" dirty="0">
                <a:solidFill>
                  <a:schemeClr val="tx1">
                    <a:lumMod val="75000"/>
                    <a:lumOff val="25000"/>
                  </a:schemeClr>
                </a:solidFill>
              </a:rPr>
              <a:t>select</a:t>
            </a:r>
          </a:p>
          <a:p>
            <a:pPr marL="622808" lvl="1" indent="-285750" eaLnBrk="1" fontAlgn="auto" hangingPunct="1">
              <a:defRPr/>
            </a:pPr>
            <a:r>
              <a:rPr lang="en-GB" altLang="tr-TR" dirty="0">
                <a:solidFill>
                  <a:schemeClr val="tx1">
                    <a:lumMod val="75000"/>
                    <a:lumOff val="25000"/>
                  </a:schemeClr>
                </a:solidFill>
              </a:rPr>
              <a:t>insert</a:t>
            </a:r>
          </a:p>
          <a:p>
            <a:pPr marL="622808" lvl="1" indent="-285750" eaLnBrk="1" fontAlgn="auto" hangingPunct="1">
              <a:defRPr/>
            </a:pPr>
            <a:r>
              <a:rPr lang="en-GB" altLang="tr-TR" dirty="0">
                <a:solidFill>
                  <a:schemeClr val="tx1">
                    <a:lumMod val="75000"/>
                    <a:lumOff val="25000"/>
                  </a:schemeClr>
                </a:solidFill>
              </a:rPr>
              <a:t>Update</a:t>
            </a:r>
          </a:p>
          <a:p>
            <a:pPr marL="622808" lvl="1" indent="-285750" eaLnBrk="1" fontAlgn="auto" hangingPunct="1">
              <a:defRPr/>
            </a:pPr>
            <a:r>
              <a:rPr lang="en-GB" altLang="tr-TR" dirty="0">
                <a:solidFill>
                  <a:schemeClr val="tx1">
                    <a:lumMod val="75000"/>
                    <a:lumOff val="25000"/>
                  </a:schemeClr>
                </a:solidFill>
              </a:rPr>
              <a:t>delete</a:t>
            </a:r>
            <a:endParaRPr lang="tr-TR" altLang="tr-TR" dirty="0" smtClean="0">
              <a:solidFill>
                <a:schemeClr val="tx1">
                  <a:lumMod val="75000"/>
                  <a:lumOff val="25000"/>
                </a:schemeClr>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1 Başlık"/>
          <p:cNvSpPr>
            <a:spLocks noGrp="1"/>
          </p:cNvSpPr>
          <p:nvPr>
            <p:ph type="title"/>
          </p:nvPr>
        </p:nvSpPr>
        <p:spPr/>
        <p:txBody>
          <a:bodyPr/>
          <a:lstStyle/>
          <a:p>
            <a:pPr>
              <a:defRPr/>
            </a:pPr>
            <a:r>
              <a:rPr lang="en-GB" b="1" dirty="0"/>
              <a:t>SQL | SEQUENCES</a:t>
            </a:r>
          </a:p>
        </p:txBody>
      </p:sp>
      <p:sp>
        <p:nvSpPr>
          <p:cNvPr id="68611" name="Rectangle 1"/>
          <p:cNvSpPr>
            <a:spLocks noChangeArrowheads="1"/>
          </p:cNvSpPr>
          <p:nvPr/>
        </p:nvSpPr>
        <p:spPr bwMode="auto">
          <a:xfrm>
            <a:off x="525463" y="1785938"/>
            <a:ext cx="8137525" cy="4432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b="1">
                <a:solidFill>
                  <a:srgbClr val="273239"/>
                </a:solidFill>
                <a:latin typeface="urw-din"/>
              </a:rPr>
              <a:t>Example</a:t>
            </a:r>
          </a:p>
          <a:p>
            <a:endParaRPr lang="tr-TR" altLang="en-US" sz="900"/>
          </a:p>
          <a:p>
            <a:r>
              <a:rPr lang="tr-TR" altLang="en-US">
                <a:solidFill>
                  <a:srgbClr val="273239"/>
                </a:solidFill>
                <a:latin typeface="urw-din"/>
              </a:rPr>
              <a:t>Following is the sequence query creating sequence in ascending order.</a:t>
            </a:r>
          </a:p>
          <a:p>
            <a:endParaRPr lang="tr-TR" altLang="en-US" sz="900"/>
          </a:p>
          <a:p>
            <a:pPr>
              <a:buFontTx/>
              <a:buChar char="•"/>
            </a:pPr>
            <a:r>
              <a:rPr lang="tr-TR" altLang="en-US" b="1">
                <a:solidFill>
                  <a:srgbClr val="273239"/>
                </a:solidFill>
                <a:latin typeface="urw-din"/>
              </a:rPr>
              <a:t>Example 1:</a:t>
            </a:r>
          </a:p>
          <a:p>
            <a:pPr>
              <a:buFontTx/>
              <a:buChar char="•"/>
            </a:pPr>
            <a:endParaRPr lang="tr-TR" altLang="en-US" b="1">
              <a:solidFill>
                <a:srgbClr val="273239"/>
              </a:solidFill>
              <a:latin typeface="urw-din"/>
            </a:endParaRPr>
          </a:p>
          <a:p>
            <a:r>
              <a:rPr lang="tr-TR" altLang="en-US">
                <a:solidFill>
                  <a:srgbClr val="273239"/>
                </a:solidFill>
                <a:latin typeface="Consolas" panose="020B0609020204030204" pitchFamily="49" charset="0"/>
              </a:rPr>
              <a:t>CREATE SEQUENCE sequence_1 </a:t>
            </a:r>
          </a:p>
          <a:p>
            <a:endParaRPr lang="tr-TR" altLang="en-US">
              <a:solidFill>
                <a:srgbClr val="273239"/>
              </a:solidFill>
              <a:latin typeface="Consolas" panose="020B0609020204030204" pitchFamily="49" charset="0"/>
            </a:endParaRPr>
          </a:p>
          <a:p>
            <a:r>
              <a:rPr lang="tr-TR" altLang="en-US">
                <a:solidFill>
                  <a:srgbClr val="273239"/>
                </a:solidFill>
                <a:latin typeface="Consolas" panose="020B0609020204030204" pitchFamily="49" charset="0"/>
              </a:rPr>
              <a:t>start with 1 </a:t>
            </a:r>
          </a:p>
          <a:p>
            <a:r>
              <a:rPr lang="tr-TR" altLang="en-US">
                <a:solidFill>
                  <a:srgbClr val="273239"/>
                </a:solidFill>
                <a:latin typeface="Consolas" panose="020B0609020204030204" pitchFamily="49" charset="0"/>
              </a:rPr>
              <a:t>increment by 1 </a:t>
            </a:r>
          </a:p>
          <a:p>
            <a:r>
              <a:rPr lang="tr-TR" altLang="en-US">
                <a:solidFill>
                  <a:srgbClr val="273239"/>
                </a:solidFill>
                <a:latin typeface="Consolas" panose="020B0609020204030204" pitchFamily="49" charset="0"/>
              </a:rPr>
              <a:t>minvalue 0 </a:t>
            </a:r>
          </a:p>
          <a:p>
            <a:r>
              <a:rPr lang="tr-TR" altLang="en-US">
                <a:solidFill>
                  <a:srgbClr val="273239"/>
                </a:solidFill>
                <a:latin typeface="Consolas" panose="020B0609020204030204" pitchFamily="49" charset="0"/>
              </a:rPr>
              <a:t>maxvalue 100 </a:t>
            </a:r>
          </a:p>
          <a:p>
            <a:r>
              <a:rPr lang="tr-TR" altLang="en-US">
                <a:solidFill>
                  <a:srgbClr val="273239"/>
                </a:solidFill>
                <a:latin typeface="Consolas" panose="020B0609020204030204" pitchFamily="49" charset="0"/>
              </a:rPr>
              <a:t>cycle; </a:t>
            </a:r>
          </a:p>
          <a:p>
            <a:endParaRPr lang="tr-TR" altLang="en-US">
              <a:solidFill>
                <a:srgbClr val="273239"/>
              </a:solidFill>
              <a:latin typeface="Consolas" panose="020B0609020204030204" pitchFamily="49" charset="0"/>
            </a:endParaRPr>
          </a:p>
          <a:p>
            <a:r>
              <a:rPr lang="tr-TR" altLang="en-US">
                <a:solidFill>
                  <a:srgbClr val="273239"/>
                </a:solidFill>
                <a:latin typeface="urw-din"/>
              </a:rPr>
              <a:t>Above query will create a sequence named</a:t>
            </a:r>
            <a:r>
              <a:rPr lang="tr-TR" altLang="en-US">
                <a:solidFill>
                  <a:srgbClr val="273239"/>
                </a:solidFill>
              </a:rPr>
              <a:t> </a:t>
            </a:r>
            <a:r>
              <a:rPr lang="tr-TR" altLang="en-US" i="1">
                <a:solidFill>
                  <a:srgbClr val="273239"/>
                </a:solidFill>
                <a:latin typeface="urw-din"/>
              </a:rPr>
              <a:t>sequence_1</a:t>
            </a:r>
            <a:r>
              <a:rPr lang="tr-TR" altLang="en-US">
                <a:solidFill>
                  <a:srgbClr val="273239"/>
                </a:solidFill>
                <a:latin typeface="urw-din"/>
              </a:rPr>
              <a:t>.Sequence will start from 1 and will be incremented by 1 having maximum value 100. Sequence will repeat itself from start value after exceeding 100.</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1 Başlık"/>
          <p:cNvSpPr>
            <a:spLocks noGrp="1"/>
          </p:cNvSpPr>
          <p:nvPr>
            <p:ph type="title"/>
          </p:nvPr>
        </p:nvSpPr>
        <p:spPr/>
        <p:txBody>
          <a:bodyPr/>
          <a:lstStyle/>
          <a:p>
            <a:pPr>
              <a:defRPr/>
            </a:pPr>
            <a:r>
              <a:rPr lang="en-GB" b="1" dirty="0"/>
              <a:t>SQL | SEQUENCES</a:t>
            </a:r>
          </a:p>
        </p:txBody>
      </p:sp>
      <p:sp>
        <p:nvSpPr>
          <p:cNvPr id="69635" name="Rectangle 2"/>
          <p:cNvSpPr>
            <a:spLocks noChangeArrowheads="1"/>
          </p:cNvSpPr>
          <p:nvPr/>
        </p:nvSpPr>
        <p:spPr bwMode="auto">
          <a:xfrm>
            <a:off x="755650" y="2058988"/>
            <a:ext cx="8064500" cy="38782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Tx/>
              <a:buChar char="•"/>
            </a:pPr>
            <a:r>
              <a:rPr lang="tr-TR" altLang="en-US" b="1">
                <a:solidFill>
                  <a:srgbClr val="273239"/>
                </a:solidFill>
                <a:latin typeface="urw-din"/>
              </a:rPr>
              <a:t>Example 2:</a:t>
            </a:r>
          </a:p>
          <a:p>
            <a:r>
              <a:rPr lang="tr-TR" altLang="en-US">
                <a:solidFill>
                  <a:srgbClr val="273239"/>
                </a:solidFill>
                <a:latin typeface="urw-din"/>
              </a:rPr>
              <a:t/>
            </a:r>
            <a:br>
              <a:rPr lang="tr-TR" altLang="en-US">
                <a:solidFill>
                  <a:srgbClr val="273239"/>
                </a:solidFill>
                <a:latin typeface="urw-din"/>
              </a:rPr>
            </a:br>
            <a:r>
              <a:rPr lang="tr-TR" altLang="en-US">
                <a:solidFill>
                  <a:srgbClr val="273239"/>
                </a:solidFill>
                <a:latin typeface="urw-din"/>
              </a:rPr>
              <a:t>Following is the sequence query creating sequence in descending order.</a:t>
            </a:r>
          </a:p>
          <a:p>
            <a:endParaRPr lang="tr-TR" altLang="en-US">
              <a:solidFill>
                <a:srgbClr val="273239"/>
              </a:solidFill>
              <a:latin typeface="urw-din"/>
            </a:endParaRPr>
          </a:p>
          <a:p>
            <a:r>
              <a:rPr lang="tr-TR" altLang="en-US">
                <a:solidFill>
                  <a:srgbClr val="273239"/>
                </a:solidFill>
                <a:latin typeface="Consolas" panose="020B0609020204030204" pitchFamily="49" charset="0"/>
              </a:rPr>
              <a:t>CREATE SEQUENCE sequence_2 </a:t>
            </a:r>
          </a:p>
          <a:p>
            <a:r>
              <a:rPr lang="tr-TR" altLang="en-US">
                <a:solidFill>
                  <a:srgbClr val="273239"/>
                </a:solidFill>
                <a:latin typeface="Consolas" panose="020B0609020204030204" pitchFamily="49" charset="0"/>
              </a:rPr>
              <a:t>start with 100 </a:t>
            </a:r>
          </a:p>
          <a:p>
            <a:r>
              <a:rPr lang="tr-TR" altLang="en-US">
                <a:solidFill>
                  <a:srgbClr val="273239"/>
                </a:solidFill>
                <a:latin typeface="Consolas" panose="020B0609020204030204" pitchFamily="49" charset="0"/>
              </a:rPr>
              <a:t>increment by -1 </a:t>
            </a:r>
          </a:p>
          <a:p>
            <a:r>
              <a:rPr lang="tr-TR" altLang="en-US">
                <a:solidFill>
                  <a:srgbClr val="273239"/>
                </a:solidFill>
                <a:latin typeface="Consolas" panose="020B0609020204030204" pitchFamily="49" charset="0"/>
              </a:rPr>
              <a:t>minvalue 1 </a:t>
            </a:r>
          </a:p>
          <a:p>
            <a:r>
              <a:rPr lang="tr-TR" altLang="en-US">
                <a:solidFill>
                  <a:srgbClr val="273239"/>
                </a:solidFill>
                <a:latin typeface="Consolas" panose="020B0609020204030204" pitchFamily="49" charset="0"/>
              </a:rPr>
              <a:t>maxvalue 100 </a:t>
            </a:r>
          </a:p>
          <a:p>
            <a:r>
              <a:rPr lang="tr-TR" altLang="en-US">
                <a:solidFill>
                  <a:srgbClr val="273239"/>
                </a:solidFill>
                <a:latin typeface="Consolas" panose="020B0609020204030204" pitchFamily="49" charset="0"/>
              </a:rPr>
              <a:t>cycle; </a:t>
            </a:r>
          </a:p>
          <a:p>
            <a:endParaRPr lang="tr-TR" altLang="en-US">
              <a:solidFill>
                <a:srgbClr val="273239"/>
              </a:solidFill>
              <a:latin typeface="urw-din"/>
            </a:endParaRPr>
          </a:p>
          <a:p>
            <a:r>
              <a:rPr lang="tr-TR" altLang="en-US">
                <a:solidFill>
                  <a:srgbClr val="273239"/>
                </a:solidFill>
                <a:latin typeface="urw-din"/>
              </a:rPr>
              <a:t>Above query will create a sequence named</a:t>
            </a:r>
            <a:r>
              <a:rPr lang="tr-TR" altLang="en-US">
                <a:solidFill>
                  <a:srgbClr val="273239"/>
                </a:solidFill>
              </a:rPr>
              <a:t> </a:t>
            </a:r>
            <a:r>
              <a:rPr lang="tr-TR" altLang="en-US" i="1">
                <a:solidFill>
                  <a:srgbClr val="273239"/>
                </a:solidFill>
                <a:latin typeface="urw-din"/>
              </a:rPr>
              <a:t>sequence_2</a:t>
            </a:r>
            <a:r>
              <a:rPr lang="tr-TR" altLang="en-US">
                <a:solidFill>
                  <a:srgbClr val="273239"/>
                </a:solidFill>
                <a:latin typeface="urw-din"/>
              </a:rPr>
              <a:t>.Sequence will start from 100 and should be less than or equal to maximum value and will be incremented by -1 having minimum value 1.</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1 Başlık"/>
          <p:cNvSpPr>
            <a:spLocks noGrp="1"/>
          </p:cNvSpPr>
          <p:nvPr>
            <p:ph type="title"/>
          </p:nvPr>
        </p:nvSpPr>
        <p:spPr>
          <a:xfrm>
            <a:off x="1476375" y="-28575"/>
            <a:ext cx="7543800" cy="1449388"/>
          </a:xfrm>
        </p:spPr>
        <p:txBody>
          <a:bodyPr/>
          <a:lstStyle/>
          <a:p>
            <a:pPr>
              <a:defRPr/>
            </a:pPr>
            <a:r>
              <a:rPr lang="en-GB" b="1" dirty="0"/>
              <a:t>SQL | SEQUENCES</a:t>
            </a:r>
          </a:p>
        </p:txBody>
      </p:sp>
      <p:sp>
        <p:nvSpPr>
          <p:cNvPr id="70659" name="Rectangle 1"/>
          <p:cNvSpPr>
            <a:spLocks noChangeArrowheads="1"/>
          </p:cNvSpPr>
          <p:nvPr/>
        </p:nvSpPr>
        <p:spPr bwMode="auto">
          <a:xfrm>
            <a:off x="468313" y="1628775"/>
            <a:ext cx="8496300" cy="45862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b="1">
                <a:solidFill>
                  <a:srgbClr val="273239"/>
                </a:solidFill>
                <a:latin typeface="urw-din"/>
              </a:rPr>
              <a:t>Example to use sequence :</a:t>
            </a:r>
            <a:r>
              <a:rPr lang="tr-TR" altLang="en-US">
                <a:solidFill>
                  <a:srgbClr val="273239"/>
                </a:solidFill>
              </a:rPr>
              <a:t> </a:t>
            </a:r>
            <a:r>
              <a:rPr lang="tr-TR" altLang="en-US">
                <a:solidFill>
                  <a:srgbClr val="273239"/>
                </a:solidFill>
                <a:latin typeface="urw-din"/>
              </a:rPr>
              <a:t>create a table named students with columns as id and name.</a:t>
            </a:r>
          </a:p>
          <a:p>
            <a:endParaRPr lang="tr-TR" altLang="en-US">
              <a:solidFill>
                <a:srgbClr val="273239"/>
              </a:solidFill>
              <a:latin typeface="urw-din"/>
            </a:endParaRPr>
          </a:p>
          <a:p>
            <a:r>
              <a:rPr lang="tr-TR" altLang="en-US">
                <a:solidFill>
                  <a:srgbClr val="273239"/>
                </a:solidFill>
                <a:latin typeface="Consolas" panose="020B0609020204030204" pitchFamily="49" charset="0"/>
              </a:rPr>
              <a:t>CREATE TABLE students </a:t>
            </a:r>
          </a:p>
          <a:p>
            <a:r>
              <a:rPr lang="tr-TR" altLang="en-US">
                <a:solidFill>
                  <a:srgbClr val="273239"/>
                </a:solidFill>
                <a:latin typeface="Consolas" panose="020B0609020204030204" pitchFamily="49" charset="0"/>
              </a:rPr>
              <a:t>( </a:t>
            </a:r>
          </a:p>
          <a:p>
            <a:r>
              <a:rPr lang="tr-TR" altLang="en-US">
                <a:solidFill>
                  <a:srgbClr val="273239"/>
                </a:solidFill>
                <a:latin typeface="Consolas" panose="020B0609020204030204" pitchFamily="49" charset="0"/>
              </a:rPr>
              <a:t>ID number(10), </a:t>
            </a:r>
          </a:p>
          <a:p>
            <a:r>
              <a:rPr lang="tr-TR" altLang="en-US">
                <a:solidFill>
                  <a:srgbClr val="273239"/>
                </a:solidFill>
                <a:latin typeface="Consolas" panose="020B0609020204030204" pitchFamily="49" charset="0"/>
              </a:rPr>
              <a:t>NAME char(20) </a:t>
            </a:r>
          </a:p>
          <a:p>
            <a:r>
              <a:rPr lang="tr-TR" altLang="en-US">
                <a:solidFill>
                  <a:srgbClr val="273239"/>
                </a:solidFill>
                <a:latin typeface="Consolas" panose="020B0609020204030204" pitchFamily="49" charset="0"/>
              </a:rPr>
              <a:t>);</a:t>
            </a:r>
          </a:p>
          <a:p>
            <a:r>
              <a:rPr lang="tr-TR" altLang="en-US">
                <a:solidFill>
                  <a:srgbClr val="273239"/>
                </a:solidFill>
                <a:latin typeface="Consolas" panose="020B0609020204030204" pitchFamily="49" charset="0"/>
              </a:rPr>
              <a:t> </a:t>
            </a:r>
            <a:endParaRPr lang="tr-TR" altLang="en-US" sz="900"/>
          </a:p>
          <a:p>
            <a:r>
              <a:rPr lang="tr-TR" altLang="en-US">
                <a:solidFill>
                  <a:srgbClr val="273239"/>
                </a:solidFill>
                <a:latin typeface="urw-din"/>
              </a:rPr>
              <a:t>Now insert values into table</a:t>
            </a:r>
          </a:p>
          <a:p>
            <a:endParaRPr lang="tr-TR" altLang="en-US">
              <a:solidFill>
                <a:srgbClr val="273239"/>
              </a:solidFill>
              <a:latin typeface="Consolas" panose="020B0609020204030204" pitchFamily="49" charset="0"/>
            </a:endParaRPr>
          </a:p>
          <a:p>
            <a:r>
              <a:rPr lang="tr-TR" altLang="en-US">
                <a:solidFill>
                  <a:srgbClr val="273239"/>
                </a:solidFill>
                <a:latin typeface="Consolas" panose="020B0609020204030204" pitchFamily="49" charset="0"/>
              </a:rPr>
              <a:t>INSERT into students VALUES(sequence_1.nextval,'Ramesh'); </a:t>
            </a:r>
          </a:p>
          <a:p>
            <a:r>
              <a:rPr lang="tr-TR" altLang="en-US">
                <a:solidFill>
                  <a:srgbClr val="273239"/>
                </a:solidFill>
                <a:latin typeface="Consolas" panose="020B0609020204030204" pitchFamily="49" charset="0"/>
              </a:rPr>
              <a:t>INSERT into students VALUES(sequence_1.nextval,'Suresh');</a:t>
            </a:r>
          </a:p>
          <a:p>
            <a:r>
              <a:rPr lang="tr-TR" altLang="en-US">
                <a:solidFill>
                  <a:srgbClr val="273239"/>
                </a:solidFill>
                <a:latin typeface="Consolas" panose="020B0609020204030204" pitchFamily="49" charset="0"/>
              </a:rPr>
              <a:t> </a:t>
            </a:r>
            <a:endParaRPr lang="tr-TR" altLang="en-US" sz="900"/>
          </a:p>
          <a:p>
            <a:r>
              <a:rPr lang="tr-TR" altLang="en-US">
                <a:solidFill>
                  <a:srgbClr val="273239"/>
                </a:solidFill>
                <a:latin typeface="urw-din"/>
              </a:rPr>
              <a:t>where</a:t>
            </a:r>
            <a:r>
              <a:rPr lang="tr-TR" altLang="en-US">
                <a:solidFill>
                  <a:srgbClr val="273239"/>
                </a:solidFill>
              </a:rPr>
              <a:t> </a:t>
            </a:r>
            <a:r>
              <a:rPr lang="tr-TR" altLang="en-US" i="1">
                <a:solidFill>
                  <a:srgbClr val="273239"/>
                </a:solidFill>
                <a:latin typeface="urw-din"/>
              </a:rPr>
              <a:t>sequence_1.nextval</a:t>
            </a:r>
            <a:r>
              <a:rPr lang="tr-TR" altLang="en-US">
                <a:solidFill>
                  <a:srgbClr val="273239"/>
                </a:solidFill>
              </a:rPr>
              <a:t> </a:t>
            </a:r>
            <a:r>
              <a:rPr lang="tr-TR" altLang="en-US">
                <a:solidFill>
                  <a:srgbClr val="273239"/>
                </a:solidFill>
                <a:latin typeface="urw-din"/>
              </a:rPr>
              <a:t>will insert id</a:t>
            </a:r>
            <a:r>
              <a:rPr lang="tr-TR" altLang="en-US">
                <a:solidFill>
                  <a:srgbClr val="273239"/>
                </a:solidFill>
              </a:rPr>
              <a:t>’</a:t>
            </a:r>
            <a:r>
              <a:rPr lang="tr-TR" altLang="en-US">
                <a:solidFill>
                  <a:srgbClr val="273239"/>
                </a:solidFill>
                <a:latin typeface="urw-din"/>
              </a:rPr>
              <a:t>s in id column in a sequence as defined in sequence_1.</a:t>
            </a:r>
            <a:endParaRPr lang="tr-TR" altLang="en-US" sz="28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1 Başlık"/>
          <p:cNvSpPr>
            <a:spLocks noGrp="1"/>
          </p:cNvSpPr>
          <p:nvPr>
            <p:ph type="title"/>
          </p:nvPr>
        </p:nvSpPr>
        <p:spPr>
          <a:xfrm>
            <a:off x="1476375" y="-28575"/>
            <a:ext cx="7543800" cy="1449388"/>
          </a:xfrm>
        </p:spPr>
        <p:txBody>
          <a:bodyPr/>
          <a:lstStyle/>
          <a:p>
            <a:pPr>
              <a:defRPr/>
            </a:pPr>
            <a:r>
              <a:rPr lang="en-GB" b="1" dirty="0"/>
              <a:t>SQL | SEQUENCES</a:t>
            </a:r>
          </a:p>
        </p:txBody>
      </p:sp>
      <p:sp>
        <p:nvSpPr>
          <p:cNvPr id="71683" name="Rectangle 1"/>
          <p:cNvSpPr>
            <a:spLocks noChangeArrowheads="1"/>
          </p:cNvSpPr>
          <p:nvPr/>
        </p:nvSpPr>
        <p:spPr bwMode="auto">
          <a:xfrm>
            <a:off x="468313" y="1628775"/>
            <a:ext cx="8496300" cy="45862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b="1">
                <a:solidFill>
                  <a:srgbClr val="273239"/>
                </a:solidFill>
                <a:latin typeface="urw-din"/>
              </a:rPr>
              <a:t>Example to use sequence :</a:t>
            </a:r>
            <a:r>
              <a:rPr lang="tr-TR" altLang="en-US">
                <a:solidFill>
                  <a:srgbClr val="273239"/>
                </a:solidFill>
              </a:rPr>
              <a:t> </a:t>
            </a:r>
            <a:r>
              <a:rPr lang="tr-TR" altLang="en-US">
                <a:solidFill>
                  <a:srgbClr val="273239"/>
                </a:solidFill>
                <a:latin typeface="urw-din"/>
              </a:rPr>
              <a:t>create a table named students with columns as id and name.</a:t>
            </a:r>
          </a:p>
          <a:p>
            <a:endParaRPr lang="tr-TR" altLang="en-US">
              <a:solidFill>
                <a:srgbClr val="273239"/>
              </a:solidFill>
              <a:latin typeface="urw-din"/>
            </a:endParaRPr>
          </a:p>
          <a:p>
            <a:r>
              <a:rPr lang="tr-TR" altLang="en-US">
                <a:solidFill>
                  <a:srgbClr val="273239"/>
                </a:solidFill>
                <a:latin typeface="Consolas" panose="020B0609020204030204" pitchFamily="49" charset="0"/>
              </a:rPr>
              <a:t>CREATE TABLE students </a:t>
            </a:r>
          </a:p>
          <a:p>
            <a:r>
              <a:rPr lang="tr-TR" altLang="en-US">
                <a:solidFill>
                  <a:srgbClr val="273239"/>
                </a:solidFill>
                <a:latin typeface="Consolas" panose="020B0609020204030204" pitchFamily="49" charset="0"/>
              </a:rPr>
              <a:t>( </a:t>
            </a:r>
          </a:p>
          <a:p>
            <a:r>
              <a:rPr lang="tr-TR" altLang="en-US">
                <a:solidFill>
                  <a:srgbClr val="273239"/>
                </a:solidFill>
                <a:latin typeface="Consolas" panose="020B0609020204030204" pitchFamily="49" charset="0"/>
              </a:rPr>
              <a:t>ID number(10), </a:t>
            </a:r>
          </a:p>
          <a:p>
            <a:r>
              <a:rPr lang="tr-TR" altLang="en-US">
                <a:solidFill>
                  <a:srgbClr val="273239"/>
                </a:solidFill>
                <a:latin typeface="Consolas" panose="020B0609020204030204" pitchFamily="49" charset="0"/>
              </a:rPr>
              <a:t>NAME char(20) </a:t>
            </a:r>
          </a:p>
          <a:p>
            <a:r>
              <a:rPr lang="tr-TR" altLang="en-US">
                <a:solidFill>
                  <a:srgbClr val="273239"/>
                </a:solidFill>
                <a:latin typeface="Consolas" panose="020B0609020204030204" pitchFamily="49" charset="0"/>
              </a:rPr>
              <a:t>);</a:t>
            </a:r>
          </a:p>
          <a:p>
            <a:r>
              <a:rPr lang="tr-TR" altLang="en-US">
                <a:solidFill>
                  <a:srgbClr val="273239"/>
                </a:solidFill>
                <a:latin typeface="Consolas" panose="020B0609020204030204" pitchFamily="49" charset="0"/>
              </a:rPr>
              <a:t> </a:t>
            </a:r>
            <a:endParaRPr lang="tr-TR" altLang="en-US" sz="900"/>
          </a:p>
          <a:p>
            <a:r>
              <a:rPr lang="tr-TR" altLang="en-US">
                <a:solidFill>
                  <a:srgbClr val="273239"/>
                </a:solidFill>
                <a:latin typeface="urw-din"/>
              </a:rPr>
              <a:t>Now insert values into table</a:t>
            </a:r>
          </a:p>
          <a:p>
            <a:endParaRPr lang="tr-TR" altLang="en-US">
              <a:solidFill>
                <a:srgbClr val="273239"/>
              </a:solidFill>
              <a:latin typeface="Consolas" panose="020B0609020204030204" pitchFamily="49" charset="0"/>
            </a:endParaRPr>
          </a:p>
          <a:p>
            <a:r>
              <a:rPr lang="tr-TR" altLang="en-US">
                <a:solidFill>
                  <a:srgbClr val="273239"/>
                </a:solidFill>
                <a:latin typeface="Consolas" panose="020B0609020204030204" pitchFamily="49" charset="0"/>
              </a:rPr>
              <a:t>INSERT into students VALUES(sequence_1.nextval,'Ramesh'); </a:t>
            </a:r>
          </a:p>
          <a:p>
            <a:r>
              <a:rPr lang="tr-TR" altLang="en-US">
                <a:solidFill>
                  <a:srgbClr val="273239"/>
                </a:solidFill>
                <a:latin typeface="Consolas" panose="020B0609020204030204" pitchFamily="49" charset="0"/>
              </a:rPr>
              <a:t>INSERT into students VALUES(sequence_1.nextval,'Suresh');</a:t>
            </a:r>
          </a:p>
          <a:p>
            <a:r>
              <a:rPr lang="tr-TR" altLang="en-US">
                <a:solidFill>
                  <a:srgbClr val="273239"/>
                </a:solidFill>
                <a:latin typeface="Consolas" panose="020B0609020204030204" pitchFamily="49" charset="0"/>
              </a:rPr>
              <a:t> </a:t>
            </a:r>
            <a:endParaRPr lang="tr-TR" altLang="en-US" sz="900"/>
          </a:p>
          <a:p>
            <a:r>
              <a:rPr lang="tr-TR" altLang="en-US">
                <a:solidFill>
                  <a:srgbClr val="273239"/>
                </a:solidFill>
                <a:latin typeface="urw-din"/>
              </a:rPr>
              <a:t>where</a:t>
            </a:r>
            <a:r>
              <a:rPr lang="tr-TR" altLang="en-US">
                <a:solidFill>
                  <a:srgbClr val="273239"/>
                </a:solidFill>
              </a:rPr>
              <a:t> </a:t>
            </a:r>
            <a:r>
              <a:rPr lang="tr-TR" altLang="en-US" i="1">
                <a:solidFill>
                  <a:srgbClr val="273239"/>
                </a:solidFill>
                <a:latin typeface="urw-din"/>
              </a:rPr>
              <a:t>sequence_1.nextval</a:t>
            </a:r>
            <a:r>
              <a:rPr lang="tr-TR" altLang="en-US">
                <a:solidFill>
                  <a:srgbClr val="273239"/>
                </a:solidFill>
              </a:rPr>
              <a:t> </a:t>
            </a:r>
            <a:r>
              <a:rPr lang="tr-TR" altLang="en-US">
                <a:solidFill>
                  <a:srgbClr val="273239"/>
                </a:solidFill>
                <a:latin typeface="urw-din"/>
              </a:rPr>
              <a:t>will insert id</a:t>
            </a:r>
            <a:r>
              <a:rPr lang="tr-TR" altLang="en-US">
                <a:solidFill>
                  <a:srgbClr val="273239"/>
                </a:solidFill>
              </a:rPr>
              <a:t>’</a:t>
            </a:r>
            <a:r>
              <a:rPr lang="tr-TR" altLang="en-US">
                <a:solidFill>
                  <a:srgbClr val="273239"/>
                </a:solidFill>
                <a:latin typeface="urw-din"/>
              </a:rPr>
              <a:t>s in id column in a sequence as defined in sequence_1.</a:t>
            </a:r>
            <a:endParaRPr lang="tr-TR" altLang="en-US" sz="2800"/>
          </a:p>
        </p:txBody>
      </p:sp>
      <p:sp>
        <p:nvSpPr>
          <p:cNvPr id="71684" name="Rectangle 1"/>
          <p:cNvSpPr>
            <a:spLocks noChangeArrowheads="1"/>
          </p:cNvSpPr>
          <p:nvPr/>
        </p:nvSpPr>
        <p:spPr bwMode="auto">
          <a:xfrm>
            <a:off x="4516438" y="3068638"/>
            <a:ext cx="1225550" cy="3413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6348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tr-TR" b="1"/>
              <a:t>Output:</a:t>
            </a:r>
            <a:endParaRPr lang="tr-TR" altLang="en-US"/>
          </a:p>
        </p:txBody>
      </p:sp>
      <p:sp>
        <p:nvSpPr>
          <p:cNvPr id="71685" name="Rectangle 2"/>
          <p:cNvSpPr>
            <a:spLocks noChangeArrowheads="1"/>
          </p:cNvSpPr>
          <p:nvPr/>
        </p:nvSpPr>
        <p:spPr bwMode="auto">
          <a:xfrm>
            <a:off x="5724525" y="2457450"/>
            <a:ext cx="1898650" cy="172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6348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a:solidFill>
                  <a:srgbClr val="273239"/>
                </a:solidFill>
                <a:latin typeface="Consolas" panose="020B0609020204030204" pitchFamily="49" charset="0"/>
              </a:rPr>
              <a:t>______________ </a:t>
            </a:r>
          </a:p>
          <a:p>
            <a:r>
              <a:rPr lang="tr-TR" altLang="en-US">
                <a:solidFill>
                  <a:srgbClr val="273239"/>
                </a:solidFill>
                <a:latin typeface="Consolas" panose="020B0609020204030204" pitchFamily="49" charset="0"/>
              </a:rPr>
              <a:t>| ID | NAME | </a:t>
            </a:r>
          </a:p>
          <a:p>
            <a:r>
              <a:rPr lang="tr-TR" altLang="en-US">
                <a:solidFill>
                  <a:srgbClr val="273239"/>
                </a:solidFill>
                <a:latin typeface="Consolas" panose="020B0609020204030204" pitchFamily="49" charset="0"/>
              </a:rPr>
              <a:t>--------------</a:t>
            </a:r>
          </a:p>
          <a:p>
            <a:r>
              <a:rPr lang="tr-TR" altLang="en-US">
                <a:solidFill>
                  <a:srgbClr val="273239"/>
                </a:solidFill>
                <a:latin typeface="Consolas" panose="020B0609020204030204" pitchFamily="49" charset="0"/>
              </a:rPr>
              <a:t>| 1 | Ramesh | </a:t>
            </a:r>
          </a:p>
          <a:p>
            <a:r>
              <a:rPr lang="tr-TR" altLang="en-US">
                <a:solidFill>
                  <a:srgbClr val="273239"/>
                </a:solidFill>
                <a:latin typeface="Consolas" panose="020B0609020204030204" pitchFamily="49" charset="0"/>
              </a:rPr>
              <a:t>| 2 | Suresh | </a:t>
            </a:r>
          </a:p>
          <a:p>
            <a:r>
              <a:rPr lang="tr-TR" altLang="en-US">
                <a:solidFill>
                  <a:srgbClr val="273239"/>
                </a:solidFill>
                <a:latin typeface="Consolas" panose="020B0609020204030204" pitchFamily="49" charset="0"/>
              </a:rPr>
              <a:t>--------------</a:t>
            </a:r>
            <a:r>
              <a:rPr lang="tr-TR" altLang="en-US" sz="900"/>
              <a:t> </a:t>
            </a:r>
            <a:endParaRPr lang="tr-TR" altLang="en-US" sz="28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1 Başlık"/>
          <p:cNvSpPr>
            <a:spLocks noGrp="1"/>
          </p:cNvSpPr>
          <p:nvPr>
            <p:ph type="title"/>
          </p:nvPr>
        </p:nvSpPr>
        <p:spPr/>
        <p:txBody>
          <a:bodyPr/>
          <a:lstStyle/>
          <a:p>
            <a:pPr>
              <a:defRPr/>
            </a:pPr>
            <a:r>
              <a:rPr lang="en-GB" b="1" dirty="0"/>
              <a:t>SQL Trigger | Student Database</a:t>
            </a:r>
          </a:p>
        </p:txBody>
      </p:sp>
      <p:sp>
        <p:nvSpPr>
          <p:cNvPr id="72707" name="Rectangle 1"/>
          <p:cNvSpPr>
            <a:spLocks noChangeArrowheads="1"/>
          </p:cNvSpPr>
          <p:nvPr/>
        </p:nvSpPr>
        <p:spPr bwMode="auto">
          <a:xfrm>
            <a:off x="525463" y="3448050"/>
            <a:ext cx="8137525" cy="11080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tr-TR" b="1"/>
              <a:t>Trigger:</a:t>
            </a:r>
            <a:r>
              <a:rPr lang="en-GB" altLang="tr-TR"/>
              <a:t> A trigger is a stored procedure in database which automatically invokes whenever a special event in the database occurs. For example, a trigger can be invoked when a row is inserted into a specified table or when certain table columns are being updated.</a:t>
            </a:r>
            <a:endParaRPr lang="tr-TR" altLang="en-US">
              <a:solidFill>
                <a:srgbClr val="273239"/>
              </a:solidFill>
              <a:latin typeface="urw-din"/>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1 Başlık"/>
          <p:cNvSpPr>
            <a:spLocks noGrp="1"/>
          </p:cNvSpPr>
          <p:nvPr>
            <p:ph type="title"/>
          </p:nvPr>
        </p:nvSpPr>
        <p:spPr>
          <a:xfrm>
            <a:off x="822325" y="287338"/>
            <a:ext cx="7543800" cy="693737"/>
          </a:xfrm>
        </p:spPr>
        <p:txBody>
          <a:bodyPr>
            <a:normAutofit fontScale="90000"/>
          </a:bodyPr>
          <a:lstStyle/>
          <a:p>
            <a:pPr>
              <a:defRPr/>
            </a:pPr>
            <a:r>
              <a:rPr lang="en-GB" b="1" dirty="0"/>
              <a:t>SQL Trigger | Student Database</a:t>
            </a:r>
          </a:p>
        </p:txBody>
      </p:sp>
      <p:sp>
        <p:nvSpPr>
          <p:cNvPr id="73731" name="Rectangle 1"/>
          <p:cNvSpPr>
            <a:spLocks noChangeArrowheads="1"/>
          </p:cNvSpPr>
          <p:nvPr/>
        </p:nvSpPr>
        <p:spPr bwMode="auto">
          <a:xfrm>
            <a:off x="822325" y="1268413"/>
            <a:ext cx="8004175" cy="48323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52352"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sz="1600" b="1">
                <a:solidFill>
                  <a:srgbClr val="273239"/>
                </a:solidFill>
                <a:latin typeface="urw-din"/>
              </a:rPr>
              <a:t>Syntax:</a:t>
            </a:r>
          </a:p>
          <a:p>
            <a:endParaRPr lang="tr-TR" altLang="en-US" sz="1600">
              <a:solidFill>
                <a:srgbClr val="273239"/>
              </a:solidFill>
              <a:latin typeface="Consolas" panose="020B0609020204030204" pitchFamily="49" charset="0"/>
            </a:endParaRPr>
          </a:p>
          <a:p>
            <a:r>
              <a:rPr lang="tr-TR" altLang="en-US" sz="1600">
                <a:solidFill>
                  <a:srgbClr val="273239"/>
                </a:solidFill>
                <a:latin typeface="Consolas" panose="020B0609020204030204" pitchFamily="49" charset="0"/>
              </a:rPr>
              <a:t>create trigger [trigger_name] </a:t>
            </a:r>
          </a:p>
          <a:p>
            <a:r>
              <a:rPr lang="tr-TR" altLang="en-US" sz="1600">
                <a:solidFill>
                  <a:srgbClr val="273239"/>
                </a:solidFill>
                <a:latin typeface="Consolas" panose="020B0609020204030204" pitchFamily="49" charset="0"/>
              </a:rPr>
              <a:t>[before | after] </a:t>
            </a:r>
          </a:p>
          <a:p>
            <a:r>
              <a:rPr lang="tr-TR" altLang="en-US" sz="1600">
                <a:solidFill>
                  <a:srgbClr val="273239"/>
                </a:solidFill>
                <a:latin typeface="Consolas" panose="020B0609020204030204" pitchFamily="49" charset="0"/>
              </a:rPr>
              <a:t>{insert | update | delete} </a:t>
            </a:r>
          </a:p>
          <a:p>
            <a:r>
              <a:rPr lang="tr-TR" altLang="en-US" sz="1600">
                <a:solidFill>
                  <a:srgbClr val="273239"/>
                </a:solidFill>
                <a:latin typeface="Consolas" panose="020B0609020204030204" pitchFamily="49" charset="0"/>
              </a:rPr>
              <a:t>on [table_name] </a:t>
            </a:r>
          </a:p>
          <a:p>
            <a:r>
              <a:rPr lang="tr-TR" altLang="en-US" sz="1600">
                <a:solidFill>
                  <a:srgbClr val="273239"/>
                </a:solidFill>
                <a:latin typeface="Consolas" panose="020B0609020204030204" pitchFamily="49" charset="0"/>
              </a:rPr>
              <a:t>[for each row] </a:t>
            </a:r>
          </a:p>
          <a:p>
            <a:r>
              <a:rPr lang="tr-TR" altLang="en-US" sz="1600">
                <a:solidFill>
                  <a:srgbClr val="273239"/>
                </a:solidFill>
                <a:latin typeface="Consolas" panose="020B0609020204030204" pitchFamily="49" charset="0"/>
              </a:rPr>
              <a:t>[trigger_body] </a:t>
            </a:r>
          </a:p>
          <a:p>
            <a:endParaRPr lang="tr-TR" altLang="en-US" sz="1600">
              <a:solidFill>
                <a:srgbClr val="273239"/>
              </a:solidFill>
              <a:latin typeface="Consolas" panose="020B0609020204030204" pitchFamily="49" charset="0"/>
            </a:endParaRPr>
          </a:p>
          <a:p>
            <a:endParaRPr lang="tr-TR" altLang="en-US" sz="800"/>
          </a:p>
          <a:p>
            <a:r>
              <a:rPr lang="tr-TR" altLang="en-US" sz="1600" b="1">
                <a:solidFill>
                  <a:srgbClr val="273239"/>
                </a:solidFill>
                <a:latin typeface="urw-din"/>
              </a:rPr>
              <a:t>Explanation of syntax:</a:t>
            </a:r>
          </a:p>
          <a:p>
            <a:endParaRPr lang="tr-TR" altLang="en-US" sz="800"/>
          </a:p>
          <a:p>
            <a:pPr>
              <a:buFontTx/>
              <a:buAutoNum type="arabicPeriod"/>
            </a:pPr>
            <a:r>
              <a:rPr lang="tr-TR" altLang="en-US" sz="1600">
                <a:solidFill>
                  <a:srgbClr val="273239"/>
                </a:solidFill>
                <a:latin typeface="urw-din"/>
              </a:rPr>
              <a:t>create trigger [trigger_name]: Creates or replaces an existing trigger with the trigger_name.</a:t>
            </a:r>
          </a:p>
          <a:p>
            <a:pPr>
              <a:buFontTx/>
              <a:buAutoNum type="arabicPeriod" startAt="2"/>
            </a:pPr>
            <a:r>
              <a:rPr lang="tr-TR" altLang="en-US" sz="1600">
                <a:solidFill>
                  <a:srgbClr val="273239"/>
                </a:solidFill>
                <a:latin typeface="urw-din"/>
              </a:rPr>
              <a:t>[before | after]: This specifies when the trigger will be executed.</a:t>
            </a:r>
          </a:p>
          <a:p>
            <a:pPr>
              <a:buFontTx/>
              <a:buAutoNum type="arabicPeriod" startAt="3"/>
            </a:pPr>
            <a:r>
              <a:rPr lang="tr-TR" altLang="en-US" sz="1600">
                <a:solidFill>
                  <a:srgbClr val="273239"/>
                </a:solidFill>
                <a:latin typeface="urw-din"/>
              </a:rPr>
              <a:t>{insert | update | delete}: This specifies the DML operation.</a:t>
            </a:r>
          </a:p>
          <a:p>
            <a:pPr>
              <a:buFontTx/>
              <a:buAutoNum type="arabicPeriod" startAt="4"/>
            </a:pPr>
            <a:r>
              <a:rPr lang="tr-TR" altLang="en-US" sz="1600">
                <a:solidFill>
                  <a:srgbClr val="273239"/>
                </a:solidFill>
                <a:latin typeface="urw-din"/>
              </a:rPr>
              <a:t>on [table_name]: This specifies the name of the table associated with the trigger.</a:t>
            </a:r>
          </a:p>
          <a:p>
            <a:pPr>
              <a:buFontTx/>
              <a:buAutoNum type="arabicPeriod" startAt="5"/>
            </a:pPr>
            <a:r>
              <a:rPr lang="tr-TR" altLang="en-US" sz="1600">
                <a:solidFill>
                  <a:srgbClr val="273239"/>
                </a:solidFill>
                <a:latin typeface="urw-din"/>
              </a:rPr>
              <a:t>[for each row]: This specifies a row-level trigger, i.e., the trigger will be executed for each row being affected.</a:t>
            </a:r>
          </a:p>
          <a:p>
            <a:pPr>
              <a:buFontTx/>
              <a:buAutoNum type="arabicPeriod" startAt="6"/>
            </a:pPr>
            <a:r>
              <a:rPr lang="tr-TR" altLang="en-US" sz="1600">
                <a:solidFill>
                  <a:srgbClr val="273239"/>
                </a:solidFill>
                <a:latin typeface="urw-din"/>
              </a:rPr>
              <a:t>[trigger_body]: This provides the operation to be performed as trigger is fired</a:t>
            </a:r>
            <a:endParaRPr lang="tr-TR" altLang="en-US" sz="24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1 Başlık"/>
          <p:cNvSpPr>
            <a:spLocks noGrp="1"/>
          </p:cNvSpPr>
          <p:nvPr>
            <p:ph type="title"/>
          </p:nvPr>
        </p:nvSpPr>
        <p:spPr/>
        <p:txBody>
          <a:bodyPr/>
          <a:lstStyle/>
          <a:p>
            <a:pPr>
              <a:defRPr/>
            </a:pPr>
            <a:r>
              <a:rPr lang="en-GB" b="1" dirty="0"/>
              <a:t>SQL Trigger | Student Database</a:t>
            </a:r>
          </a:p>
        </p:txBody>
      </p:sp>
      <p:sp>
        <p:nvSpPr>
          <p:cNvPr id="74755" name="Rectangle 1"/>
          <p:cNvSpPr>
            <a:spLocks noChangeArrowheads="1"/>
          </p:cNvSpPr>
          <p:nvPr/>
        </p:nvSpPr>
        <p:spPr bwMode="auto">
          <a:xfrm>
            <a:off x="684213" y="2420938"/>
            <a:ext cx="8135937" cy="1384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tr-TR" b="1"/>
              <a:t>BEFORE and AFTER of Trigger:</a:t>
            </a:r>
            <a:endParaRPr lang="tr-TR" altLang="tr-TR" b="1"/>
          </a:p>
          <a:p>
            <a:r>
              <a:rPr lang="en-GB" altLang="tr-TR"/>
              <a:t/>
            </a:r>
            <a:br>
              <a:rPr lang="en-GB" altLang="tr-TR"/>
            </a:br>
            <a:r>
              <a:rPr lang="en-GB" altLang="tr-TR"/>
              <a:t>BEFORE triggers run the trigger action before the triggering statement is run.</a:t>
            </a:r>
            <a:endParaRPr lang="tr-TR" altLang="tr-TR"/>
          </a:p>
          <a:p>
            <a:r>
              <a:rPr lang="en-GB" altLang="tr-TR"/>
              <a:t/>
            </a:r>
            <a:br>
              <a:rPr lang="en-GB" altLang="tr-TR"/>
            </a:br>
            <a:r>
              <a:rPr lang="en-GB" altLang="tr-TR"/>
              <a:t>AFTER triggers run the trigger action after the triggering statement is run.</a:t>
            </a:r>
            <a:endParaRPr lang="tr-TR" altLang="en-US">
              <a:solidFill>
                <a:srgbClr val="273239"/>
              </a:solidFill>
              <a:latin typeface="urw-din"/>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1 Başlık"/>
          <p:cNvSpPr>
            <a:spLocks noGrp="1"/>
          </p:cNvSpPr>
          <p:nvPr>
            <p:ph type="title"/>
          </p:nvPr>
        </p:nvSpPr>
        <p:spPr/>
        <p:txBody>
          <a:bodyPr/>
          <a:lstStyle/>
          <a:p>
            <a:pPr>
              <a:defRPr/>
            </a:pPr>
            <a:r>
              <a:rPr lang="en-GB" b="1" dirty="0"/>
              <a:t>SQL Trigger | Student Database</a:t>
            </a:r>
          </a:p>
        </p:txBody>
      </p:sp>
      <p:sp>
        <p:nvSpPr>
          <p:cNvPr id="75779" name="Dikdörtgen 1"/>
          <p:cNvSpPr>
            <a:spLocks noChangeArrowheads="1"/>
          </p:cNvSpPr>
          <p:nvPr/>
        </p:nvSpPr>
        <p:spPr bwMode="auto">
          <a:xfrm>
            <a:off x="822325" y="2136775"/>
            <a:ext cx="7710488"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tr-TR" b="1">
                <a:solidFill>
                  <a:srgbClr val="273239"/>
                </a:solidFill>
                <a:latin typeface="urw-din"/>
              </a:rPr>
              <a:t>Example:</a:t>
            </a:r>
            <a:r>
              <a:rPr lang="en-GB" altLang="tr-TR">
                <a:solidFill>
                  <a:srgbClr val="273239"/>
                </a:solidFill>
                <a:latin typeface="urw-din"/>
              </a:rPr>
              <a:t/>
            </a:r>
            <a:br>
              <a:rPr lang="en-GB" altLang="tr-TR">
                <a:solidFill>
                  <a:srgbClr val="273239"/>
                </a:solidFill>
                <a:latin typeface="urw-din"/>
              </a:rPr>
            </a:br>
            <a:r>
              <a:rPr lang="en-GB" altLang="tr-TR">
                <a:solidFill>
                  <a:srgbClr val="273239"/>
                </a:solidFill>
                <a:latin typeface="urw-din"/>
              </a:rPr>
              <a:t>Given Student Report Database, in which student marks assessment is recorded. In such schema, create a trigger so that the total and average of specified marks is automatically inserted whenever a record is insert.</a:t>
            </a:r>
            <a:endParaRPr lang="tr-TR" altLang="tr-TR">
              <a:solidFill>
                <a:srgbClr val="273239"/>
              </a:solidFill>
              <a:latin typeface="urw-din"/>
            </a:endParaRPr>
          </a:p>
          <a:p>
            <a:endParaRPr lang="en-GB" altLang="tr-TR">
              <a:solidFill>
                <a:srgbClr val="273239"/>
              </a:solidFill>
              <a:latin typeface="urw-din"/>
            </a:endParaRPr>
          </a:p>
          <a:p>
            <a:r>
              <a:rPr lang="en-GB" altLang="tr-TR">
                <a:solidFill>
                  <a:srgbClr val="273239"/>
                </a:solidFill>
                <a:latin typeface="urw-din"/>
              </a:rPr>
              <a:t>Here, as trigger will invoke before record is inserted so, BEFORE Tag can be used.</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1 Başlık"/>
          <p:cNvSpPr>
            <a:spLocks noGrp="1"/>
          </p:cNvSpPr>
          <p:nvPr>
            <p:ph type="title"/>
          </p:nvPr>
        </p:nvSpPr>
        <p:spPr/>
        <p:txBody>
          <a:bodyPr/>
          <a:lstStyle/>
          <a:p>
            <a:pPr>
              <a:defRPr/>
            </a:pPr>
            <a:r>
              <a:rPr lang="en-GB" b="1" dirty="0"/>
              <a:t>SQL Trigger | Student Database</a:t>
            </a:r>
          </a:p>
        </p:txBody>
      </p:sp>
      <p:sp>
        <p:nvSpPr>
          <p:cNvPr id="76803" name="Dikdörtgen 1"/>
          <p:cNvSpPr>
            <a:spLocks noChangeArrowheads="1"/>
          </p:cNvSpPr>
          <p:nvPr/>
        </p:nvSpPr>
        <p:spPr bwMode="auto">
          <a:xfrm>
            <a:off x="844550" y="1844675"/>
            <a:ext cx="3775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tr-TR" b="1">
                <a:solidFill>
                  <a:srgbClr val="273239"/>
                </a:solidFill>
                <a:latin typeface="urw-din"/>
              </a:rPr>
              <a:t>Suppose the database Schema –</a:t>
            </a:r>
            <a:endParaRPr lang="en-GB" altLang="tr-TR"/>
          </a:p>
        </p:txBody>
      </p:sp>
      <p:pic>
        <p:nvPicPr>
          <p:cNvPr id="76804" name="Resi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216150"/>
            <a:ext cx="597217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1 Başlık"/>
          <p:cNvSpPr>
            <a:spLocks noGrp="1"/>
          </p:cNvSpPr>
          <p:nvPr>
            <p:ph type="title"/>
          </p:nvPr>
        </p:nvSpPr>
        <p:spPr/>
        <p:txBody>
          <a:bodyPr/>
          <a:lstStyle/>
          <a:p>
            <a:pPr>
              <a:defRPr/>
            </a:pPr>
            <a:r>
              <a:rPr lang="en-GB" b="1" dirty="0"/>
              <a:t>SQL Trigger | Student Database</a:t>
            </a:r>
          </a:p>
        </p:txBody>
      </p:sp>
      <p:sp>
        <p:nvSpPr>
          <p:cNvPr id="77827" name="Dikdörtgen 1"/>
          <p:cNvSpPr>
            <a:spLocks noChangeArrowheads="1"/>
          </p:cNvSpPr>
          <p:nvPr/>
        </p:nvSpPr>
        <p:spPr bwMode="auto">
          <a:xfrm>
            <a:off x="876300" y="1771650"/>
            <a:ext cx="37163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tr-TR">
                <a:solidFill>
                  <a:srgbClr val="273239"/>
                </a:solidFill>
                <a:latin typeface="urw-din"/>
              </a:rPr>
              <a:t>SQL Trigger to problem statement.</a:t>
            </a:r>
            <a:endParaRPr lang="en-GB" altLang="tr-TR"/>
          </a:p>
        </p:txBody>
      </p:sp>
      <p:sp>
        <p:nvSpPr>
          <p:cNvPr id="77828" name="Rectangle 1"/>
          <p:cNvSpPr>
            <a:spLocks noChangeArrowheads="1"/>
          </p:cNvSpPr>
          <p:nvPr/>
        </p:nvSpPr>
        <p:spPr bwMode="auto">
          <a:xfrm>
            <a:off x="647700" y="2492375"/>
            <a:ext cx="8496300" cy="255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6348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a:solidFill>
                  <a:srgbClr val="273239"/>
                </a:solidFill>
                <a:latin typeface="Consolas" panose="020B0609020204030204" pitchFamily="49" charset="0"/>
              </a:rPr>
              <a:t>create trigger stud_marks </a:t>
            </a:r>
          </a:p>
          <a:p>
            <a:endParaRPr lang="tr-TR" altLang="en-US">
              <a:solidFill>
                <a:srgbClr val="273239"/>
              </a:solidFill>
              <a:latin typeface="Consolas" panose="020B0609020204030204" pitchFamily="49" charset="0"/>
            </a:endParaRPr>
          </a:p>
          <a:p>
            <a:r>
              <a:rPr lang="tr-TR" altLang="en-US">
                <a:solidFill>
                  <a:srgbClr val="273239"/>
                </a:solidFill>
                <a:latin typeface="Consolas" panose="020B0609020204030204" pitchFamily="49" charset="0"/>
              </a:rPr>
              <a:t>before INSERT </a:t>
            </a:r>
          </a:p>
          <a:p>
            <a:r>
              <a:rPr lang="tr-TR" altLang="en-US">
                <a:solidFill>
                  <a:srgbClr val="273239"/>
                </a:solidFill>
                <a:latin typeface="Consolas" panose="020B0609020204030204" pitchFamily="49" charset="0"/>
              </a:rPr>
              <a:t>On</a:t>
            </a:r>
          </a:p>
          <a:p>
            <a:r>
              <a:rPr lang="tr-TR" altLang="en-US">
                <a:solidFill>
                  <a:srgbClr val="273239"/>
                </a:solidFill>
                <a:latin typeface="Consolas" panose="020B0609020204030204" pitchFamily="49" charset="0"/>
              </a:rPr>
              <a:t>Student </a:t>
            </a:r>
          </a:p>
          <a:p>
            <a:r>
              <a:rPr lang="tr-TR" altLang="en-US">
                <a:solidFill>
                  <a:srgbClr val="273239"/>
                </a:solidFill>
                <a:latin typeface="Consolas" panose="020B0609020204030204" pitchFamily="49" charset="0"/>
              </a:rPr>
              <a:t>for each row </a:t>
            </a:r>
          </a:p>
          <a:p>
            <a:endParaRPr lang="tr-TR" altLang="en-US">
              <a:solidFill>
                <a:srgbClr val="273239"/>
              </a:solidFill>
              <a:latin typeface="Consolas" panose="020B0609020204030204" pitchFamily="49" charset="0"/>
            </a:endParaRPr>
          </a:p>
          <a:p>
            <a:r>
              <a:rPr lang="tr-TR" altLang="en-US">
                <a:solidFill>
                  <a:srgbClr val="273239"/>
                </a:solidFill>
                <a:latin typeface="Consolas" panose="020B0609020204030204" pitchFamily="49" charset="0"/>
              </a:rPr>
              <a:t>set Student.total = Student.subj1 + Student.subj2 + Student.subj3, Student.per = Student.total * 60 / 100;</a:t>
            </a:r>
            <a:r>
              <a:rPr lang="tr-TR" altLang="en-US" sz="900"/>
              <a:t> </a:t>
            </a:r>
            <a:endParaRPr lang="tr-TR" alt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Başlık 1"/>
          <p:cNvSpPr>
            <a:spLocks noGrp="1"/>
          </p:cNvSpPr>
          <p:nvPr>
            <p:ph type="title"/>
          </p:nvPr>
        </p:nvSpPr>
        <p:spPr/>
        <p:txBody>
          <a:bodyPr/>
          <a:lstStyle/>
          <a:p>
            <a:pPr eaLnBrk="1" fontAlgn="auto" hangingPunct="1">
              <a:spcAft>
                <a:spcPts val="0"/>
              </a:spcAft>
              <a:defRPr/>
            </a:pPr>
            <a:r>
              <a:rPr lang="tr-TR" altLang="tr-TR" smtClean="0">
                <a:solidFill>
                  <a:schemeClr val="tx1">
                    <a:lumMod val="75000"/>
                    <a:lumOff val="25000"/>
                  </a:schemeClr>
                </a:solidFill>
              </a:rPr>
              <a:t>SQL Komutları</a:t>
            </a:r>
          </a:p>
        </p:txBody>
      </p:sp>
      <p:sp>
        <p:nvSpPr>
          <p:cNvPr id="3" name="İçerik Yer Tutucusu 2"/>
          <p:cNvSpPr>
            <a:spLocks noGrp="1"/>
          </p:cNvSpPr>
          <p:nvPr>
            <p:ph idx="1"/>
          </p:nvPr>
        </p:nvSpPr>
        <p:spPr/>
        <p:txBody>
          <a:bodyPr rtlCol="0">
            <a:normAutofit/>
          </a:bodyPr>
          <a:lstStyle/>
          <a:p>
            <a:pPr marL="558800" indent="-514350" eaLnBrk="1" fontAlgn="auto" hangingPunct="1">
              <a:buFont typeface="+mj-lt"/>
              <a:buAutoNum type="arabicPeriod" startAt="2"/>
              <a:defRPr/>
            </a:pPr>
            <a:r>
              <a:rPr lang="en-GB" dirty="0">
                <a:solidFill>
                  <a:schemeClr val="tx1">
                    <a:lumMod val="75000"/>
                    <a:lumOff val="25000"/>
                  </a:schemeClr>
                </a:solidFill>
              </a:rPr>
              <a:t>Data Definition Language (DDL)</a:t>
            </a:r>
          </a:p>
          <a:p>
            <a:pPr marL="44450" indent="0" eaLnBrk="1" fontAlgn="auto" hangingPunct="1">
              <a:buFont typeface="Calibri" panose="020F0502020204030204" pitchFamily="34" charset="0"/>
              <a:buNone/>
              <a:defRPr/>
            </a:pPr>
            <a:r>
              <a:rPr lang="en-GB" dirty="0">
                <a:solidFill>
                  <a:schemeClr val="tx1">
                    <a:lumMod val="75000"/>
                    <a:lumOff val="25000"/>
                  </a:schemeClr>
                </a:solidFill>
              </a:rPr>
              <a:t>It performs table creation, modification, table creation, index creation and deletion from scratch.</a:t>
            </a:r>
          </a:p>
          <a:p>
            <a:pPr marL="679958" lvl="1" indent="-342900" eaLnBrk="1" fontAlgn="auto" hangingPunct="1">
              <a:defRPr/>
            </a:pPr>
            <a:r>
              <a:rPr lang="en-GB" dirty="0">
                <a:solidFill>
                  <a:schemeClr val="tx1">
                    <a:lumMod val="75000"/>
                    <a:lumOff val="25000"/>
                  </a:schemeClr>
                </a:solidFill>
              </a:rPr>
              <a:t>Create Table</a:t>
            </a:r>
          </a:p>
          <a:p>
            <a:pPr marL="679958" lvl="1" indent="-342900" eaLnBrk="1" fontAlgn="auto" hangingPunct="1">
              <a:defRPr/>
            </a:pPr>
            <a:r>
              <a:rPr lang="en-GB" dirty="0">
                <a:solidFill>
                  <a:schemeClr val="tx1">
                    <a:lumMod val="75000"/>
                    <a:lumOff val="25000"/>
                  </a:schemeClr>
                </a:solidFill>
              </a:rPr>
              <a:t>Drop Table</a:t>
            </a:r>
          </a:p>
          <a:p>
            <a:pPr marL="679958" lvl="1" indent="-342900" eaLnBrk="1" fontAlgn="auto" hangingPunct="1">
              <a:defRPr/>
            </a:pPr>
            <a:r>
              <a:rPr lang="en-GB" dirty="0">
                <a:solidFill>
                  <a:schemeClr val="tx1">
                    <a:lumMod val="75000"/>
                    <a:lumOff val="25000"/>
                  </a:schemeClr>
                </a:solidFill>
              </a:rPr>
              <a:t>Alter Table</a:t>
            </a:r>
          </a:p>
          <a:p>
            <a:pPr marL="679958" lvl="1" indent="-342900" eaLnBrk="1" fontAlgn="auto" hangingPunct="1">
              <a:defRPr/>
            </a:pPr>
            <a:r>
              <a:rPr lang="en-GB" dirty="0">
                <a:solidFill>
                  <a:schemeClr val="tx1">
                    <a:lumMod val="75000"/>
                    <a:lumOff val="25000"/>
                  </a:schemeClr>
                </a:solidFill>
              </a:rPr>
              <a:t>Create Index</a:t>
            </a:r>
          </a:p>
          <a:p>
            <a:pPr marL="679958" lvl="1" indent="-342900" eaLnBrk="1" fontAlgn="auto" hangingPunct="1">
              <a:defRPr/>
            </a:pPr>
            <a:r>
              <a:rPr lang="en-GB" dirty="0">
                <a:solidFill>
                  <a:schemeClr val="tx1">
                    <a:lumMod val="75000"/>
                    <a:lumOff val="25000"/>
                  </a:schemeClr>
                </a:solidFill>
              </a:rPr>
              <a:t>Drop Index</a:t>
            </a:r>
          </a:p>
          <a:p>
            <a:pPr marL="679958" lvl="1" indent="-342900" eaLnBrk="1" fontAlgn="auto" hangingPunct="1">
              <a:defRPr/>
            </a:pPr>
            <a:r>
              <a:rPr lang="en-GB" dirty="0">
                <a:solidFill>
                  <a:schemeClr val="tx1">
                    <a:lumMod val="75000"/>
                    <a:lumOff val="25000"/>
                  </a:schemeClr>
                </a:solidFill>
              </a:rPr>
              <a:t>Alter View</a:t>
            </a:r>
            <a:endParaRPr lang="tr-TR" dirty="0">
              <a:solidFill>
                <a:schemeClr val="tx1">
                  <a:lumMod val="75000"/>
                  <a:lumOff val="25000"/>
                </a:schemeClr>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1 Başlık"/>
          <p:cNvSpPr>
            <a:spLocks noGrp="1"/>
          </p:cNvSpPr>
          <p:nvPr>
            <p:ph type="title"/>
          </p:nvPr>
        </p:nvSpPr>
        <p:spPr/>
        <p:txBody>
          <a:bodyPr/>
          <a:lstStyle/>
          <a:p>
            <a:pPr>
              <a:defRPr/>
            </a:pPr>
            <a:r>
              <a:rPr lang="en-GB" b="1" dirty="0"/>
              <a:t>SQL Trigger | Student Database</a:t>
            </a:r>
          </a:p>
        </p:txBody>
      </p:sp>
      <p:sp>
        <p:nvSpPr>
          <p:cNvPr id="78851" name="Dikdörtgen 1"/>
          <p:cNvSpPr>
            <a:spLocks noChangeArrowheads="1"/>
          </p:cNvSpPr>
          <p:nvPr/>
        </p:nvSpPr>
        <p:spPr bwMode="auto">
          <a:xfrm>
            <a:off x="876300" y="1771650"/>
            <a:ext cx="37163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tr-TR">
                <a:solidFill>
                  <a:srgbClr val="273239"/>
                </a:solidFill>
                <a:latin typeface="urw-din"/>
              </a:rPr>
              <a:t>SQL Trigger to problem statement.</a:t>
            </a:r>
            <a:endParaRPr lang="en-GB" altLang="tr-TR"/>
          </a:p>
        </p:txBody>
      </p:sp>
      <p:sp>
        <p:nvSpPr>
          <p:cNvPr id="78852" name="Rectangle 1"/>
          <p:cNvSpPr>
            <a:spLocks noChangeArrowheads="1"/>
          </p:cNvSpPr>
          <p:nvPr/>
        </p:nvSpPr>
        <p:spPr bwMode="auto">
          <a:xfrm>
            <a:off x="539750" y="2260600"/>
            <a:ext cx="8496300"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6348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tr-TR"/>
              <a:t>Above SQL statement will create a trigger in the student database in which whenever subjects marks are entered, before inserting this data into the database, trigger will compute those two values and insert with the entered values. i.e.,</a:t>
            </a:r>
            <a:endParaRPr lang="tr-TR" altLang="en-US" sz="2800"/>
          </a:p>
        </p:txBody>
      </p:sp>
      <p:pic>
        <p:nvPicPr>
          <p:cNvPr id="78853" name="Resim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7988" y="3262313"/>
            <a:ext cx="5829300"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4" name="Dikdörtgen 4"/>
          <p:cNvSpPr>
            <a:spLocks noChangeArrowheads="1"/>
          </p:cNvSpPr>
          <p:nvPr/>
        </p:nvSpPr>
        <p:spPr bwMode="auto">
          <a:xfrm>
            <a:off x="323850" y="6021388"/>
            <a:ext cx="8135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tr-TR">
                <a:solidFill>
                  <a:srgbClr val="273239"/>
                </a:solidFill>
                <a:latin typeface="urw-din"/>
              </a:rPr>
              <a:t>In this way trigger can be create</a:t>
            </a:r>
            <a:r>
              <a:rPr lang="tr-TR" altLang="tr-TR">
                <a:solidFill>
                  <a:srgbClr val="273239"/>
                </a:solidFill>
                <a:latin typeface="urw-din"/>
              </a:rPr>
              <a:t>d</a:t>
            </a:r>
            <a:r>
              <a:rPr lang="en-GB" altLang="tr-TR">
                <a:solidFill>
                  <a:srgbClr val="273239"/>
                </a:solidFill>
                <a:latin typeface="urw-din"/>
              </a:rPr>
              <a:t> and executed in the databases.</a:t>
            </a:r>
            <a:endParaRPr lang="en-GB" altLang="tr-T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1 Başlık"/>
          <p:cNvSpPr>
            <a:spLocks noGrp="1"/>
          </p:cNvSpPr>
          <p:nvPr>
            <p:ph type="title"/>
          </p:nvPr>
        </p:nvSpPr>
        <p:spPr>
          <a:xfrm>
            <a:off x="876300" y="115888"/>
            <a:ext cx="7543800" cy="541337"/>
          </a:xfrm>
        </p:spPr>
        <p:txBody>
          <a:bodyPr/>
          <a:lstStyle/>
          <a:p>
            <a:pPr>
              <a:defRPr/>
            </a:pPr>
            <a:r>
              <a:rPr lang="en-GB" sz="3200" b="1" dirty="0"/>
              <a:t>SQL Trigger | Book Management Database</a:t>
            </a:r>
          </a:p>
        </p:txBody>
      </p:sp>
      <p:sp>
        <p:nvSpPr>
          <p:cNvPr id="79875" name="Dikdörtgen 2"/>
          <p:cNvSpPr>
            <a:spLocks noChangeArrowheads="1"/>
          </p:cNvSpPr>
          <p:nvPr/>
        </p:nvSpPr>
        <p:spPr bwMode="auto">
          <a:xfrm>
            <a:off x="900113" y="908050"/>
            <a:ext cx="77279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tr-TR" sz="1600">
                <a:solidFill>
                  <a:srgbClr val="273239"/>
                </a:solidFill>
                <a:latin typeface="urw-din"/>
              </a:rPr>
              <a:t>For example, given Library Book Management database schema with Student database schema. In these databases, if any student borrows a book from library then the count of that specified book should be decremented. To do so,</a:t>
            </a:r>
            <a:endParaRPr lang="en-GB" altLang="tr-TR" sz="1600"/>
          </a:p>
        </p:txBody>
      </p:sp>
      <p:sp>
        <p:nvSpPr>
          <p:cNvPr id="79876" name="Dikdörtgen 4"/>
          <p:cNvSpPr>
            <a:spLocks noChangeArrowheads="1"/>
          </p:cNvSpPr>
          <p:nvPr/>
        </p:nvSpPr>
        <p:spPr bwMode="auto">
          <a:xfrm>
            <a:off x="881063" y="1806575"/>
            <a:ext cx="360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tr-TR" sz="1600" i="1">
                <a:solidFill>
                  <a:srgbClr val="273239"/>
                </a:solidFill>
                <a:latin typeface="urw-din"/>
              </a:rPr>
              <a:t>Suppose the schema with some data,</a:t>
            </a:r>
            <a:endParaRPr lang="en-GB" altLang="tr-TR" sz="1600"/>
          </a:p>
        </p:txBody>
      </p:sp>
      <p:pic>
        <p:nvPicPr>
          <p:cNvPr id="79877" name="Resim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76825" y="1843088"/>
            <a:ext cx="3200400" cy="416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8" name="Dikdörtgen 6"/>
          <p:cNvSpPr>
            <a:spLocks noChangeArrowheads="1"/>
          </p:cNvSpPr>
          <p:nvPr/>
        </p:nvSpPr>
        <p:spPr bwMode="auto">
          <a:xfrm>
            <a:off x="504825" y="4437063"/>
            <a:ext cx="45720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tr-TR">
                <a:solidFill>
                  <a:srgbClr val="273239"/>
                </a:solidFill>
                <a:latin typeface="urw-din"/>
              </a:rPr>
              <a:t>To implement such procedure, in which if the system inserts the data into the book_issue database a trigger should automatically invoke and decrements the copies attribute by 1 so that a proper track of book can be maintained.</a:t>
            </a:r>
            <a:endParaRPr lang="en-GB" altLang="tr-T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1 Başlık"/>
          <p:cNvSpPr>
            <a:spLocks noGrp="1"/>
          </p:cNvSpPr>
          <p:nvPr>
            <p:ph type="title"/>
          </p:nvPr>
        </p:nvSpPr>
        <p:spPr>
          <a:xfrm>
            <a:off x="876300" y="115888"/>
            <a:ext cx="7543800" cy="541337"/>
          </a:xfrm>
        </p:spPr>
        <p:txBody>
          <a:bodyPr/>
          <a:lstStyle/>
          <a:p>
            <a:pPr>
              <a:defRPr/>
            </a:pPr>
            <a:r>
              <a:rPr lang="en-GB" sz="3200" b="1" dirty="0"/>
              <a:t>SQL Trigger | Book Management Database</a:t>
            </a:r>
          </a:p>
        </p:txBody>
      </p:sp>
      <p:pic>
        <p:nvPicPr>
          <p:cNvPr id="80899" name="Resim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76825" y="1843088"/>
            <a:ext cx="3200400" cy="416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0" name="Rectangle 1"/>
          <p:cNvSpPr>
            <a:spLocks noChangeArrowheads="1"/>
          </p:cNvSpPr>
          <p:nvPr/>
        </p:nvSpPr>
        <p:spPr bwMode="auto">
          <a:xfrm>
            <a:off x="323850" y="2276475"/>
            <a:ext cx="4752975" cy="20335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6348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sz="1600" b="1">
                <a:solidFill>
                  <a:srgbClr val="273239"/>
                </a:solidFill>
                <a:latin typeface="urw-din"/>
              </a:rPr>
              <a:t>Trigger for the system </a:t>
            </a:r>
            <a:r>
              <a:rPr lang="tr-TR" altLang="en-US" sz="1600" b="1">
                <a:solidFill>
                  <a:srgbClr val="273239"/>
                </a:solidFill>
              </a:rPr>
              <a:t>–</a:t>
            </a:r>
          </a:p>
          <a:p>
            <a:endParaRPr lang="tr-TR" altLang="en-US" sz="1600">
              <a:solidFill>
                <a:srgbClr val="273239"/>
              </a:solidFill>
              <a:latin typeface="Consolas" panose="020B0609020204030204" pitchFamily="49" charset="0"/>
            </a:endParaRPr>
          </a:p>
          <a:p>
            <a:r>
              <a:rPr lang="tr-TR" altLang="en-US" sz="1600">
                <a:solidFill>
                  <a:srgbClr val="273239"/>
                </a:solidFill>
                <a:latin typeface="Consolas" panose="020B0609020204030204" pitchFamily="49" charset="0"/>
              </a:rPr>
              <a:t>create trigger book_copies_deducts </a:t>
            </a:r>
          </a:p>
          <a:p>
            <a:r>
              <a:rPr lang="tr-TR" altLang="en-US" sz="1600">
                <a:solidFill>
                  <a:srgbClr val="273239"/>
                </a:solidFill>
                <a:latin typeface="Consolas" panose="020B0609020204030204" pitchFamily="49" charset="0"/>
              </a:rPr>
              <a:t>after INSERT </a:t>
            </a:r>
          </a:p>
          <a:p>
            <a:r>
              <a:rPr lang="tr-TR" altLang="en-US" sz="1600">
                <a:solidFill>
                  <a:srgbClr val="273239"/>
                </a:solidFill>
                <a:latin typeface="Consolas" panose="020B0609020204030204" pitchFamily="49" charset="0"/>
              </a:rPr>
              <a:t>on book_issue </a:t>
            </a:r>
          </a:p>
          <a:p>
            <a:r>
              <a:rPr lang="tr-TR" altLang="en-US" sz="1600">
                <a:solidFill>
                  <a:srgbClr val="273239"/>
                </a:solidFill>
                <a:latin typeface="Consolas" panose="020B0609020204030204" pitchFamily="49" charset="0"/>
              </a:rPr>
              <a:t>for each row </a:t>
            </a:r>
          </a:p>
          <a:p>
            <a:r>
              <a:rPr lang="tr-TR" altLang="en-US" sz="1600">
                <a:solidFill>
                  <a:srgbClr val="273239"/>
                </a:solidFill>
                <a:latin typeface="Consolas" panose="020B0609020204030204" pitchFamily="49" charset="0"/>
              </a:rPr>
              <a:t>update book_det set copies = copies - 1 where bid = new.bid; </a:t>
            </a:r>
            <a:endParaRPr lang="tr-TR" altLang="en-US" sz="2400"/>
          </a:p>
        </p:txBody>
      </p:sp>
      <p:sp>
        <p:nvSpPr>
          <p:cNvPr id="80901" name="Dikdörtgen 3"/>
          <p:cNvSpPr>
            <a:spLocks noChangeArrowheads="1"/>
          </p:cNvSpPr>
          <p:nvPr/>
        </p:nvSpPr>
        <p:spPr bwMode="auto">
          <a:xfrm>
            <a:off x="250825" y="4773613"/>
            <a:ext cx="457200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tr-TR">
                <a:solidFill>
                  <a:srgbClr val="273239"/>
                </a:solidFill>
                <a:latin typeface="urw-din"/>
              </a:rPr>
              <a:t>Above trigger, will be activated whenever an insertion operation performed in a book_issue database, it will update the book_det schema setting copies decrements by 1 of current book id(bid).</a:t>
            </a:r>
            <a:endParaRPr lang="en-GB" altLang="tr-T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1 Başlık"/>
          <p:cNvSpPr>
            <a:spLocks noGrp="1"/>
          </p:cNvSpPr>
          <p:nvPr>
            <p:ph type="title"/>
          </p:nvPr>
        </p:nvSpPr>
        <p:spPr>
          <a:xfrm>
            <a:off x="876300" y="115888"/>
            <a:ext cx="7543800" cy="541337"/>
          </a:xfrm>
        </p:spPr>
        <p:txBody>
          <a:bodyPr/>
          <a:lstStyle/>
          <a:p>
            <a:pPr>
              <a:defRPr/>
            </a:pPr>
            <a:r>
              <a:rPr lang="en-GB" sz="3200" b="1" dirty="0"/>
              <a:t>SQL Trigger | Book Management Database</a:t>
            </a:r>
          </a:p>
        </p:txBody>
      </p:sp>
      <p:sp>
        <p:nvSpPr>
          <p:cNvPr id="81923" name="Rectangle 1"/>
          <p:cNvSpPr>
            <a:spLocks noChangeArrowheads="1"/>
          </p:cNvSpPr>
          <p:nvPr/>
        </p:nvSpPr>
        <p:spPr bwMode="auto">
          <a:xfrm>
            <a:off x="233363" y="1443038"/>
            <a:ext cx="4108450" cy="17875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6348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sz="1400" b="1">
                <a:solidFill>
                  <a:srgbClr val="273239"/>
                </a:solidFill>
                <a:latin typeface="urw-din"/>
              </a:rPr>
              <a:t>Trigger for the system </a:t>
            </a:r>
            <a:r>
              <a:rPr lang="tr-TR" altLang="en-US" sz="1400" b="1">
                <a:solidFill>
                  <a:srgbClr val="273239"/>
                </a:solidFill>
              </a:rPr>
              <a:t>–</a:t>
            </a:r>
          </a:p>
          <a:p>
            <a:endParaRPr lang="tr-TR" altLang="en-US" sz="1400">
              <a:solidFill>
                <a:srgbClr val="273239"/>
              </a:solidFill>
              <a:latin typeface="Consolas" panose="020B0609020204030204" pitchFamily="49" charset="0"/>
            </a:endParaRPr>
          </a:p>
          <a:p>
            <a:r>
              <a:rPr lang="tr-TR" altLang="en-US" sz="1400">
                <a:solidFill>
                  <a:srgbClr val="273239"/>
                </a:solidFill>
                <a:latin typeface="Consolas" panose="020B0609020204030204" pitchFamily="49" charset="0"/>
              </a:rPr>
              <a:t>create trigger book_copies_deducts </a:t>
            </a:r>
          </a:p>
          <a:p>
            <a:r>
              <a:rPr lang="tr-TR" altLang="en-US" sz="1400">
                <a:solidFill>
                  <a:srgbClr val="273239"/>
                </a:solidFill>
                <a:latin typeface="Consolas" panose="020B0609020204030204" pitchFamily="49" charset="0"/>
              </a:rPr>
              <a:t>after INSERT </a:t>
            </a:r>
          </a:p>
          <a:p>
            <a:r>
              <a:rPr lang="tr-TR" altLang="en-US" sz="1400">
                <a:solidFill>
                  <a:srgbClr val="273239"/>
                </a:solidFill>
                <a:latin typeface="Consolas" panose="020B0609020204030204" pitchFamily="49" charset="0"/>
              </a:rPr>
              <a:t>on book_issue </a:t>
            </a:r>
          </a:p>
          <a:p>
            <a:r>
              <a:rPr lang="tr-TR" altLang="en-US" sz="1400">
                <a:solidFill>
                  <a:srgbClr val="273239"/>
                </a:solidFill>
                <a:latin typeface="Consolas" panose="020B0609020204030204" pitchFamily="49" charset="0"/>
              </a:rPr>
              <a:t>for each row </a:t>
            </a:r>
          </a:p>
          <a:p>
            <a:r>
              <a:rPr lang="tr-TR" altLang="en-US" sz="1400">
                <a:solidFill>
                  <a:srgbClr val="273239"/>
                </a:solidFill>
                <a:latin typeface="Consolas" panose="020B0609020204030204" pitchFamily="49" charset="0"/>
              </a:rPr>
              <a:t>update book_det set copies = copies - 1 where bid = new.bid; </a:t>
            </a:r>
            <a:endParaRPr lang="tr-TR" altLang="en-US" sz="2000"/>
          </a:p>
        </p:txBody>
      </p:sp>
      <p:sp>
        <p:nvSpPr>
          <p:cNvPr id="81924" name="Dikdörtgen 3"/>
          <p:cNvSpPr>
            <a:spLocks noChangeArrowheads="1"/>
          </p:cNvSpPr>
          <p:nvPr/>
        </p:nvSpPr>
        <p:spPr bwMode="auto">
          <a:xfrm>
            <a:off x="107950" y="3692525"/>
            <a:ext cx="3887788"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tr-TR" sz="1400">
                <a:solidFill>
                  <a:srgbClr val="273239"/>
                </a:solidFill>
                <a:latin typeface="urw-din"/>
              </a:rPr>
              <a:t>Above trigger, will be activated whenever an insertion operation performed in a book_issue database, it will update the book_det schema setting copies decrements by 1 of current book id(bid).</a:t>
            </a:r>
            <a:endParaRPr lang="en-GB" altLang="tr-TR" sz="1400"/>
          </a:p>
        </p:txBody>
      </p:sp>
      <p:sp>
        <p:nvSpPr>
          <p:cNvPr id="81925" name="Dikdörtgen 2"/>
          <p:cNvSpPr>
            <a:spLocks noChangeArrowheads="1"/>
          </p:cNvSpPr>
          <p:nvPr/>
        </p:nvSpPr>
        <p:spPr bwMode="auto">
          <a:xfrm>
            <a:off x="3132138" y="809625"/>
            <a:ext cx="1209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tr-TR" b="1">
                <a:solidFill>
                  <a:srgbClr val="273239"/>
                </a:solidFill>
                <a:latin typeface="urw-din"/>
              </a:rPr>
              <a:t>Results –</a:t>
            </a:r>
            <a:endParaRPr lang="en-GB" altLang="tr-TR"/>
          </a:p>
        </p:txBody>
      </p:sp>
      <p:pic>
        <p:nvPicPr>
          <p:cNvPr id="81926" name="Resi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41813" y="658813"/>
            <a:ext cx="4629150" cy="547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1 Başlık"/>
          <p:cNvSpPr>
            <a:spLocks noGrp="1"/>
          </p:cNvSpPr>
          <p:nvPr>
            <p:ph type="title"/>
          </p:nvPr>
        </p:nvSpPr>
        <p:spPr>
          <a:xfrm>
            <a:off x="876300" y="115888"/>
            <a:ext cx="7543800" cy="541337"/>
          </a:xfrm>
        </p:spPr>
        <p:txBody>
          <a:bodyPr/>
          <a:lstStyle/>
          <a:p>
            <a:pPr>
              <a:defRPr/>
            </a:pPr>
            <a:r>
              <a:rPr lang="en-GB" sz="3200" b="1" dirty="0"/>
              <a:t>SQL Trigger | Book Management Database</a:t>
            </a:r>
          </a:p>
        </p:txBody>
      </p:sp>
      <p:sp>
        <p:nvSpPr>
          <p:cNvPr id="82947" name="Dikdörtgen 3"/>
          <p:cNvSpPr>
            <a:spLocks noChangeArrowheads="1"/>
          </p:cNvSpPr>
          <p:nvPr/>
        </p:nvSpPr>
        <p:spPr bwMode="auto">
          <a:xfrm>
            <a:off x="360363" y="5370513"/>
            <a:ext cx="3887787"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tr-TR" sz="1400"/>
              <a:t>As above results show that as soon as data is inserted, copies of the book deducts from the book schema in the system.</a:t>
            </a:r>
          </a:p>
        </p:txBody>
      </p:sp>
      <p:pic>
        <p:nvPicPr>
          <p:cNvPr id="82948" name="Resi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41813" y="658813"/>
            <a:ext cx="4629150" cy="547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49" name="Resim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7750" y="827088"/>
            <a:ext cx="3200400" cy="416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50" name="Dikdörtgen 7"/>
          <p:cNvSpPr>
            <a:spLocks noChangeArrowheads="1"/>
          </p:cNvSpPr>
          <p:nvPr/>
        </p:nvSpPr>
        <p:spPr bwMode="auto">
          <a:xfrm>
            <a:off x="7962900" y="3054350"/>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tr-TR" b="1">
                <a:solidFill>
                  <a:srgbClr val="273239"/>
                </a:solidFill>
                <a:latin typeface="urw-din"/>
              </a:rPr>
              <a:t>After</a:t>
            </a:r>
            <a:r>
              <a:rPr lang="en-GB" altLang="tr-TR" b="1">
                <a:solidFill>
                  <a:srgbClr val="273239"/>
                </a:solidFill>
                <a:latin typeface="urw-din"/>
              </a:rPr>
              <a:t> –</a:t>
            </a:r>
            <a:endParaRPr lang="en-GB" altLang="tr-TR"/>
          </a:p>
        </p:txBody>
      </p:sp>
      <p:sp>
        <p:nvSpPr>
          <p:cNvPr id="82951" name="Dikdörtgen 8"/>
          <p:cNvSpPr>
            <a:spLocks noChangeArrowheads="1"/>
          </p:cNvSpPr>
          <p:nvPr/>
        </p:nvSpPr>
        <p:spPr bwMode="auto">
          <a:xfrm>
            <a:off x="-60325" y="981075"/>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tr-TR" b="1">
                <a:solidFill>
                  <a:srgbClr val="273239"/>
                </a:solidFill>
                <a:latin typeface="urw-din"/>
              </a:rPr>
              <a:t>Before</a:t>
            </a:r>
            <a:r>
              <a:rPr lang="en-GB" altLang="tr-TR" b="1">
                <a:solidFill>
                  <a:srgbClr val="273239"/>
                </a:solidFill>
                <a:latin typeface="urw-din"/>
              </a:rPr>
              <a:t> –</a:t>
            </a:r>
            <a:endParaRPr lang="en-GB" altLang="tr-T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Başlık 1"/>
          <p:cNvSpPr>
            <a:spLocks noGrp="1"/>
          </p:cNvSpPr>
          <p:nvPr>
            <p:ph type="title"/>
          </p:nvPr>
        </p:nvSpPr>
        <p:spPr/>
        <p:txBody>
          <a:bodyPr/>
          <a:lstStyle/>
          <a:p>
            <a:pPr eaLnBrk="1" fontAlgn="auto" hangingPunct="1">
              <a:spcAft>
                <a:spcPts val="0"/>
              </a:spcAft>
              <a:defRPr/>
            </a:pPr>
            <a:r>
              <a:rPr lang="tr-TR" altLang="tr-TR" smtClean="0">
                <a:solidFill>
                  <a:schemeClr val="tx1">
                    <a:lumMod val="75000"/>
                    <a:lumOff val="25000"/>
                  </a:schemeClr>
                </a:solidFill>
              </a:rPr>
              <a:t>SQL Komutları</a:t>
            </a:r>
          </a:p>
        </p:txBody>
      </p:sp>
      <p:sp>
        <p:nvSpPr>
          <p:cNvPr id="3" name="İçerik Yer Tutucusu 2"/>
          <p:cNvSpPr>
            <a:spLocks noGrp="1"/>
          </p:cNvSpPr>
          <p:nvPr>
            <p:ph idx="1"/>
          </p:nvPr>
        </p:nvSpPr>
        <p:spPr/>
        <p:txBody>
          <a:bodyPr rtlCol="0">
            <a:normAutofit/>
          </a:bodyPr>
          <a:lstStyle/>
          <a:p>
            <a:pPr marL="44450" indent="0" eaLnBrk="1" fontAlgn="auto" hangingPunct="1">
              <a:buFont typeface="Calibri" panose="020F0502020204030204" pitchFamily="34" charset="0"/>
              <a:buNone/>
              <a:defRPr/>
            </a:pPr>
            <a:r>
              <a:rPr lang="tr-TR" dirty="0" smtClean="0">
                <a:solidFill>
                  <a:schemeClr val="tx1">
                    <a:lumMod val="75000"/>
                    <a:lumOff val="25000"/>
                  </a:schemeClr>
                </a:solidFill>
              </a:rPr>
              <a:t>3. </a:t>
            </a:r>
            <a:r>
              <a:rPr lang="en-GB" dirty="0" smtClean="0">
                <a:solidFill>
                  <a:schemeClr val="tx1">
                    <a:lumMod val="75000"/>
                    <a:lumOff val="25000"/>
                  </a:schemeClr>
                </a:solidFill>
              </a:rPr>
              <a:t>Data </a:t>
            </a:r>
            <a:r>
              <a:rPr lang="en-GB" dirty="0">
                <a:solidFill>
                  <a:schemeClr val="tx1">
                    <a:lumMod val="75000"/>
                    <a:lumOff val="25000"/>
                  </a:schemeClr>
                </a:solidFill>
              </a:rPr>
              <a:t>Control Language (DCL-Data Control Language)</a:t>
            </a:r>
          </a:p>
          <a:p>
            <a:pPr marL="44450" indent="0" eaLnBrk="1" fontAlgn="auto" hangingPunct="1">
              <a:buFont typeface="Calibri" panose="020F0502020204030204" pitchFamily="34" charset="0"/>
              <a:buNone/>
              <a:defRPr/>
            </a:pPr>
            <a:r>
              <a:rPr lang="en-GB" dirty="0">
                <a:solidFill>
                  <a:schemeClr val="tx1">
                    <a:lumMod val="75000"/>
                    <a:lumOff val="25000"/>
                  </a:schemeClr>
                </a:solidFill>
              </a:rPr>
              <a:t>It contains SQL commands that allow users to perform operations such as granting or withdrawing some rights on the database.</a:t>
            </a:r>
          </a:p>
          <a:p>
            <a:pPr marL="622808" lvl="1" indent="-285750" eaLnBrk="1" fontAlgn="auto" hangingPunct="1">
              <a:defRPr/>
            </a:pPr>
            <a:r>
              <a:rPr lang="en-GB" dirty="0">
                <a:solidFill>
                  <a:schemeClr val="tx1">
                    <a:lumMod val="75000"/>
                    <a:lumOff val="25000"/>
                  </a:schemeClr>
                </a:solidFill>
              </a:rPr>
              <a:t>Create User</a:t>
            </a:r>
          </a:p>
          <a:p>
            <a:pPr marL="622808" lvl="1" indent="-285750" eaLnBrk="1" fontAlgn="auto" hangingPunct="1">
              <a:defRPr/>
            </a:pPr>
            <a:r>
              <a:rPr lang="en-GB" dirty="0">
                <a:solidFill>
                  <a:schemeClr val="tx1">
                    <a:lumMod val="75000"/>
                    <a:lumOff val="25000"/>
                  </a:schemeClr>
                </a:solidFill>
              </a:rPr>
              <a:t>Drop User</a:t>
            </a:r>
          </a:p>
          <a:p>
            <a:pPr marL="622808" lvl="1" indent="-285750" eaLnBrk="1" fontAlgn="auto" hangingPunct="1">
              <a:defRPr/>
            </a:pPr>
            <a:r>
              <a:rPr lang="en-GB" dirty="0">
                <a:solidFill>
                  <a:schemeClr val="tx1">
                    <a:lumMod val="75000"/>
                    <a:lumOff val="25000"/>
                  </a:schemeClr>
                </a:solidFill>
              </a:rPr>
              <a:t>Alter User</a:t>
            </a:r>
          </a:p>
          <a:p>
            <a:pPr marL="622808" lvl="1" indent="-285750" eaLnBrk="1" fontAlgn="auto" hangingPunct="1">
              <a:defRPr/>
            </a:pPr>
            <a:r>
              <a:rPr lang="en-GB" dirty="0">
                <a:solidFill>
                  <a:schemeClr val="tx1">
                    <a:lumMod val="75000"/>
                    <a:lumOff val="25000"/>
                  </a:schemeClr>
                </a:solidFill>
              </a:rPr>
              <a:t>Grant</a:t>
            </a:r>
          </a:p>
          <a:p>
            <a:pPr marL="622808" lvl="1" indent="-285750" eaLnBrk="1" fontAlgn="auto" hangingPunct="1">
              <a:defRPr/>
            </a:pPr>
            <a:r>
              <a:rPr lang="en-GB" dirty="0">
                <a:solidFill>
                  <a:schemeClr val="tx1">
                    <a:lumMod val="75000"/>
                    <a:lumOff val="25000"/>
                  </a:schemeClr>
                </a:solidFill>
              </a:rPr>
              <a:t>revoke</a:t>
            </a:r>
            <a:endParaRPr lang="tr-TR" dirty="0">
              <a:solidFill>
                <a:schemeClr val="tx1">
                  <a:lumMod val="75000"/>
                  <a:lumOff val="25000"/>
                </a:schemeClr>
              </a:solidFill>
            </a:endParaRPr>
          </a:p>
          <a:p>
            <a:pPr marL="384048" lvl="1" indent="-182880" eaLnBrk="1" fontAlgn="auto" hangingPunct="1">
              <a:defRPr/>
            </a:pPr>
            <a:endParaRPr lang="tr-TR" dirty="0">
              <a:solidFill>
                <a:schemeClr val="tx1">
                  <a:lumMod val="75000"/>
                  <a:lumOff val="2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eaLnBrk="1" fontAlgn="auto" hangingPunct="1">
              <a:spcAft>
                <a:spcPts val="0"/>
              </a:spcAft>
              <a:defRPr/>
            </a:pPr>
            <a:r>
              <a:rPr lang="tr-TR" dirty="0" smtClean="0">
                <a:solidFill>
                  <a:schemeClr val="tx1">
                    <a:lumMod val="75000"/>
                    <a:lumOff val="25000"/>
                  </a:schemeClr>
                </a:solidFill>
              </a:rPr>
              <a:t>Select </a:t>
            </a:r>
            <a:r>
              <a:rPr lang="tr-TR" dirty="0" err="1" smtClean="0">
                <a:solidFill>
                  <a:schemeClr val="tx1">
                    <a:lumMod val="75000"/>
                    <a:lumOff val="25000"/>
                  </a:schemeClr>
                </a:solidFill>
              </a:rPr>
              <a:t>command</a:t>
            </a:r>
            <a:endParaRPr lang="en-GB" dirty="0">
              <a:solidFill>
                <a:schemeClr val="tx1">
                  <a:lumMod val="75000"/>
                  <a:lumOff val="25000"/>
                </a:schemeClr>
              </a:solidFill>
            </a:endParaRPr>
          </a:p>
        </p:txBody>
      </p:sp>
      <p:sp>
        <p:nvSpPr>
          <p:cNvPr id="16387" name="İçerik Yer Tutucusu 2"/>
          <p:cNvSpPr>
            <a:spLocks noGrp="1"/>
          </p:cNvSpPr>
          <p:nvPr>
            <p:ph idx="1"/>
          </p:nvPr>
        </p:nvSpPr>
        <p:spPr/>
        <p:txBody>
          <a:bodyPr/>
          <a:lstStyle/>
          <a:p>
            <a:pPr eaLnBrk="1" hangingPunct="1"/>
            <a:r>
              <a:rPr lang="en-GB" altLang="en-US" b="1" smtClean="0"/>
              <a:t>Data Query Language:</a:t>
            </a:r>
            <a:r>
              <a:rPr lang="en-GB" altLang="en-US" smtClean="0"/>
              <a:t> It is used to extract the data from the relations. e.g.; SELECT</a:t>
            </a:r>
          </a:p>
          <a:p>
            <a:pPr eaLnBrk="1" hangingPunct="1"/>
            <a:r>
              <a:rPr lang="en-GB" altLang="en-US" smtClean="0"/>
              <a:t>So first we will consider the Data Query Language. A generic query to retrieve from a relational database is:</a:t>
            </a:r>
          </a:p>
          <a:p>
            <a:pPr eaLnBrk="1" hangingPunct="1"/>
            <a:endParaRPr lang="tr-TR" altLang="en-US" b="1" smtClean="0"/>
          </a:p>
          <a:p>
            <a:pPr eaLnBrk="1" hangingPunct="1"/>
            <a:r>
              <a:rPr lang="en-GB" altLang="en-US" b="1" smtClean="0"/>
              <a:t>SELECT</a:t>
            </a:r>
            <a:r>
              <a:rPr lang="en-GB" altLang="en-US" smtClean="0"/>
              <a:t> [</a:t>
            </a:r>
            <a:r>
              <a:rPr lang="en-GB" altLang="en-US" b="1" smtClean="0"/>
              <a:t>DISTINCT</a:t>
            </a:r>
            <a:r>
              <a:rPr lang="en-GB" altLang="en-US" smtClean="0"/>
              <a:t>] Attribute_List </a:t>
            </a:r>
            <a:r>
              <a:rPr lang="en-GB" altLang="en-US" b="1" smtClean="0"/>
              <a:t>FROM</a:t>
            </a:r>
            <a:r>
              <a:rPr lang="en-GB" altLang="en-US" smtClean="0"/>
              <a:t> R1,R2….RM</a:t>
            </a:r>
          </a:p>
          <a:p>
            <a:pPr eaLnBrk="1" hangingPunct="1"/>
            <a:r>
              <a:rPr lang="en-GB" altLang="en-US" smtClean="0"/>
              <a:t>[</a:t>
            </a:r>
            <a:r>
              <a:rPr lang="en-GB" altLang="en-US" b="1" smtClean="0"/>
              <a:t>WHERE</a:t>
            </a:r>
            <a:r>
              <a:rPr lang="en-GB" altLang="en-US" smtClean="0"/>
              <a:t> condition]</a:t>
            </a:r>
          </a:p>
          <a:p>
            <a:pPr eaLnBrk="1" hangingPunct="1"/>
            <a:r>
              <a:rPr lang="en-GB" altLang="en-US" smtClean="0"/>
              <a:t>[</a:t>
            </a:r>
            <a:r>
              <a:rPr lang="en-GB" altLang="en-US" b="1" smtClean="0"/>
              <a:t>GROUP BY</a:t>
            </a:r>
            <a:r>
              <a:rPr lang="en-GB" altLang="en-US" smtClean="0"/>
              <a:t> (Attributes)[</a:t>
            </a:r>
            <a:r>
              <a:rPr lang="en-GB" altLang="en-US" b="1" smtClean="0"/>
              <a:t>HAVING</a:t>
            </a:r>
            <a:r>
              <a:rPr lang="en-GB" altLang="en-US" smtClean="0"/>
              <a:t> condition]]</a:t>
            </a:r>
          </a:p>
          <a:p>
            <a:pPr eaLnBrk="1" hangingPunct="1"/>
            <a:r>
              <a:rPr lang="en-GB" altLang="en-US" smtClean="0"/>
              <a:t>[</a:t>
            </a:r>
            <a:r>
              <a:rPr lang="en-GB" altLang="en-US" b="1" smtClean="0"/>
              <a:t>ORDER BY</a:t>
            </a:r>
            <a:r>
              <a:rPr lang="en-GB" altLang="en-US" smtClean="0"/>
              <a:t>(Attributes)[</a:t>
            </a:r>
            <a:r>
              <a:rPr lang="en-GB" altLang="en-US" b="1" smtClean="0"/>
              <a:t>DESC</a:t>
            </a:r>
            <a:r>
              <a:rPr lang="en-GB" altLang="en-US" smtClean="0"/>
              <a:t>]];</a:t>
            </a:r>
          </a:p>
          <a:p>
            <a:pPr eaLnBrk="1" hangingPunct="1"/>
            <a:endParaRPr lang="en-GB" altLang="en-US" smtClean="0"/>
          </a:p>
        </p:txBody>
      </p:sp>
    </p:spTree>
  </p:cSld>
  <p:clrMapOvr>
    <a:masterClrMapping/>
  </p:clrMapOvr>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394</TotalTime>
  <Words>2708</Words>
  <Application>Microsoft Office PowerPoint</Application>
  <PresentationFormat>On-screen Show (4:3)</PresentationFormat>
  <Paragraphs>677</Paragraphs>
  <Slides>74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74</vt:i4>
      </vt:variant>
    </vt:vector>
  </HeadingPairs>
  <TitlesOfParts>
    <vt:vector size="81" baseType="lpstr">
      <vt:lpstr>Arial</vt:lpstr>
      <vt:lpstr>Calibri Light</vt:lpstr>
      <vt:lpstr>Calibri</vt:lpstr>
      <vt:lpstr>Franklin Gothic Book</vt:lpstr>
      <vt:lpstr>Consolas</vt:lpstr>
      <vt:lpstr>urw-din</vt:lpstr>
      <vt:lpstr>Geçmişe bakış</vt:lpstr>
      <vt:lpstr>SQL</vt:lpstr>
      <vt:lpstr>What is SQL?</vt:lpstr>
      <vt:lpstr>What is SQL?</vt:lpstr>
      <vt:lpstr>Databases Using SQL Language</vt:lpstr>
      <vt:lpstr>SQL Commands</vt:lpstr>
      <vt:lpstr>SQL Commands</vt:lpstr>
      <vt:lpstr>SQL Komutları</vt:lpstr>
      <vt:lpstr>SQL Komutları</vt:lpstr>
      <vt:lpstr>Select command</vt:lpstr>
      <vt:lpstr>Select command</vt:lpstr>
      <vt:lpstr>Select command</vt:lpstr>
      <vt:lpstr>Select command</vt:lpstr>
      <vt:lpstr>Select command</vt:lpstr>
      <vt:lpstr>Select command</vt:lpstr>
      <vt:lpstr>Select command</vt:lpstr>
      <vt:lpstr>Select command</vt:lpstr>
      <vt:lpstr>AGGRATION FUNCTIONS</vt:lpstr>
      <vt:lpstr>AGGRATION FUNCTIONS</vt:lpstr>
      <vt:lpstr>AGGRATION FUNCTIONS</vt:lpstr>
      <vt:lpstr>AGGRATION FUNCTIONS</vt:lpstr>
      <vt:lpstr>AGGRATION FUNCTIONS</vt:lpstr>
      <vt:lpstr>AGGRATION FUNCTIONS</vt:lpstr>
      <vt:lpstr>SQL Data Types</vt:lpstr>
      <vt:lpstr>SQL Data Types</vt:lpstr>
      <vt:lpstr>SQL Data Types</vt:lpstr>
      <vt:lpstr>SQL Data Types</vt:lpstr>
      <vt:lpstr>SQL Data Types</vt:lpstr>
      <vt:lpstr>SQL Data Types</vt:lpstr>
      <vt:lpstr>SQL Data Types</vt:lpstr>
      <vt:lpstr>SQL | Constraints</vt:lpstr>
      <vt:lpstr>SQL | Constraints</vt:lpstr>
      <vt:lpstr>SQL | Constraints</vt:lpstr>
      <vt:lpstr>SQL | Constraints</vt:lpstr>
      <vt:lpstr>SQL | Constraints</vt:lpstr>
      <vt:lpstr>SQL | Constraints</vt:lpstr>
      <vt:lpstr>SQL | Constraints</vt:lpstr>
      <vt:lpstr>SQL | Constraints</vt:lpstr>
      <vt:lpstr>SQL | Constraints</vt:lpstr>
      <vt:lpstr>SQL | Constraints</vt:lpstr>
      <vt:lpstr>SQL Commands</vt:lpstr>
      <vt:lpstr>SQL Commands</vt:lpstr>
      <vt:lpstr>SQL | Creating Roles</vt:lpstr>
      <vt:lpstr>SQL | Creating Roles</vt:lpstr>
      <vt:lpstr>SQL | Creating Roles</vt:lpstr>
      <vt:lpstr>SQL | Creating Roles</vt:lpstr>
      <vt:lpstr>SQL | Creating Roles</vt:lpstr>
      <vt:lpstr>SQL indexes</vt:lpstr>
      <vt:lpstr>SQL indexes</vt:lpstr>
      <vt:lpstr>SQL indexes</vt:lpstr>
      <vt:lpstr>SQL indexes</vt:lpstr>
      <vt:lpstr>SQL indexes</vt:lpstr>
      <vt:lpstr>SQL indexes</vt:lpstr>
      <vt:lpstr>SQL indexes</vt:lpstr>
      <vt:lpstr>SQL indexes</vt:lpstr>
      <vt:lpstr>SQL indexes</vt:lpstr>
      <vt:lpstr>SQL indexes</vt:lpstr>
      <vt:lpstr>SQL indexes</vt:lpstr>
      <vt:lpstr>SQL | SEQUENCES</vt:lpstr>
      <vt:lpstr>SQL | SEQUENCES</vt:lpstr>
      <vt:lpstr>SQL | SEQUENCES</vt:lpstr>
      <vt:lpstr>SQL | SEQUENCES</vt:lpstr>
      <vt:lpstr>SQL | SEQUENCES</vt:lpstr>
      <vt:lpstr>SQL | SEQUENCES</vt:lpstr>
      <vt:lpstr>SQL Trigger | Student Database</vt:lpstr>
      <vt:lpstr>SQL Trigger | Student Database</vt:lpstr>
      <vt:lpstr>SQL Trigger | Student Database</vt:lpstr>
      <vt:lpstr>SQL Trigger | Student Database</vt:lpstr>
      <vt:lpstr>SQL Trigger | Student Database</vt:lpstr>
      <vt:lpstr>SQL Trigger | Student Database</vt:lpstr>
      <vt:lpstr>SQL Trigger | Student Database</vt:lpstr>
      <vt:lpstr>SQL Trigger | Book Management Database</vt:lpstr>
      <vt:lpstr>SQL Trigger | Book Management Database</vt:lpstr>
      <vt:lpstr>SQL Trigger | Book Management Database</vt:lpstr>
      <vt:lpstr>SQL Trigger | Book Management Database</vt:lpstr>
    </vt:vector>
  </TitlesOfParts>
  <Company>sb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sb</dc:creator>
  <cp:lastModifiedBy>ugur.coruh</cp:lastModifiedBy>
  <cp:revision>97</cp:revision>
  <dcterms:created xsi:type="dcterms:W3CDTF">2009-03-03T21:10:22Z</dcterms:created>
  <dcterms:modified xsi:type="dcterms:W3CDTF">2022-03-09T12:41:39Z</dcterms:modified>
</cp:coreProperties>
</file>