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91" r:id="rId35"/>
    <p:sldId id="288" r:id="rId36"/>
    <p:sldId id="290" r:id="rId37"/>
    <p:sldId id="294" r:id="rId38"/>
    <p:sldId id="292" r:id="rId39"/>
    <p:sldId id="293" r:id="rId40"/>
    <p:sldId id="295" r:id="rId41"/>
    <p:sldId id="296" r:id="rId42"/>
    <p:sldId id="297" r:id="rId43"/>
    <p:sldId id="299" r:id="rId44"/>
    <p:sldId id="298" r:id="rId45"/>
    <p:sldId id="301" r:id="rId46"/>
    <p:sldId id="302" r:id="rId47"/>
    <p:sldId id="303" r:id="rId48"/>
    <p:sldId id="307" r:id="rId49"/>
    <p:sldId id="308" r:id="rId50"/>
    <p:sldId id="304" r:id="rId51"/>
    <p:sldId id="305" r:id="rId52"/>
    <p:sldId id="309" r:id="rId53"/>
    <p:sldId id="310" r:id="rId54"/>
    <p:sldId id="311" r:id="rId55"/>
    <p:sldId id="306" r:id="rId56"/>
    <p:sldId id="312" r:id="rId57"/>
    <p:sldId id="300" r:id="rId5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5" autoAdjust="0"/>
    <p:restoredTop sz="94697"/>
  </p:normalViewPr>
  <p:slideViewPr>
    <p:cSldViewPr>
      <p:cViewPr varScale="1">
        <p:scale>
          <a:sx n="109" d="100"/>
          <a:sy n="109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65CB8B-2738-403B-A985-BE42542F3EC1}" type="datetimeFigureOut">
              <a:rPr lang="en-GB"/>
              <a:pPr>
                <a:defRPr/>
              </a:pPr>
              <a:t>09/03/2022</a:t>
            </a:fld>
            <a:endParaRPr lang="en-GB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smtClean="0"/>
              <a:t>Asıl metin stillerini düzenle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en-GB" noProof="0" smtClean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A4D3DBE-31D3-4536-9FD7-F65E928C2A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tr-TR" smtClean="0"/>
          </a:p>
        </p:txBody>
      </p:sp>
      <p:sp>
        <p:nvSpPr>
          <p:cNvPr id="10244" name="Slayt Numarası Yer Tutucus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63492-8BFF-439D-8D38-D53F1E6FCFF7}" type="slidenum">
              <a:rPr lang="en-GB" altLang="tr-TR"/>
              <a:pPr/>
              <a:t>1</a:t>
            </a:fld>
            <a:endParaRPr lang="en-GB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29C5-3480-4C66-8414-93178763A738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74BC-9194-4879-8AC6-0692D71B0A9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0002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981A7-5B6E-4092-8573-9BD8E03FA9D4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936A-EBB5-4B04-A612-360BE2269D3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4144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91B6-16F3-4B97-BCE3-956798DEF5A4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1FFA8-6AAF-4B39-AB98-728338A4BA5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929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0220F-4109-4AD0-87E9-CDBB2AD209AF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0EAC7-880C-4AF5-BEB0-090552CBD2A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613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19C8E-E2AD-47E6-B751-9C19407C546D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0AAB7-4359-4E5F-9281-19AB4D9F4FF8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6188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4076-789C-41A1-8010-4B639EB8AF58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ED4E9-29F4-4846-A694-AD21877E7D1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3698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88FFC-E5DE-415D-8565-B7BD1FDE16CA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7DA2-382A-47D2-99D9-0A754B4B86C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431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B4B50-B13C-4C59-9F21-D2216E9F1019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80B87-1DFC-4F1C-8BDD-F368BD66FDD1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7465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7442F-AA51-43D9-B019-1A5452659E2F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C39D-1A43-4529-8881-129380EF2F88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2755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4D1C3D7A-D8A5-4AF2-8089-28CEA6A77AFD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99263E-B737-4BA9-8A5D-18547E09234A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763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5036-2EF3-430A-99E9-56CECC7EE814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6E2F-0A01-4895-9B00-094EA8C8B44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801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B0066-F081-4D30-BA40-2263C9B166EC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1E0151-56CB-424F-AE63-16E30F15A22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1" r:id="rId2"/>
    <p:sldLayoutId id="2147483807" r:id="rId3"/>
    <p:sldLayoutId id="2147483802" r:id="rId4"/>
    <p:sldLayoutId id="2147483803" r:id="rId5"/>
    <p:sldLayoutId id="2147483804" r:id="rId6"/>
    <p:sldLayoutId id="2147483808" r:id="rId7"/>
    <p:sldLayoutId id="2147483809" r:id="rId8"/>
    <p:sldLayoutId id="2147483810" r:id="rId9"/>
    <p:sldLayoutId id="2147483805" r:id="rId10"/>
    <p:sldLayoutId id="2147483811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835025" y="981075"/>
            <a:ext cx="7543800" cy="16208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6000" dirty="0"/>
              <a:t>Database and Fundamental Concepts</a:t>
            </a:r>
          </a:p>
        </p:txBody>
      </p:sp>
      <p:sp>
        <p:nvSpPr>
          <p:cNvPr id="9219" name="Metin kutusu 4"/>
          <p:cNvSpPr txBox="1">
            <a:spLocks noChangeArrowheads="1"/>
          </p:cNvSpPr>
          <p:nvPr/>
        </p:nvSpPr>
        <p:spPr bwMode="auto">
          <a:xfrm>
            <a:off x="971550" y="4437063"/>
            <a:ext cx="7561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b="1">
                <a:cs typeface="Times New Roman" panose="02020603050405020304" pitchFamily="18" charset="0"/>
              </a:rPr>
              <a:t>Instructor:</a:t>
            </a:r>
            <a:r>
              <a:rPr lang="en-US" altLang="tr-TR">
                <a:cs typeface="Times New Roman" panose="02020603050405020304" pitchFamily="18" charset="0"/>
              </a:rPr>
              <a:t> </a:t>
            </a:r>
            <a:r>
              <a:rPr lang="tr-TR" altLang="tr-TR">
                <a:cs typeface="Times New Roman" panose="02020603050405020304" pitchFamily="18" charset="0"/>
              </a:rPr>
              <a:t>Yıldıran Yılmaz</a:t>
            </a:r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 b="1">
                <a:cs typeface="Times New Roman" panose="02020603050405020304" pitchFamily="18" charset="0"/>
              </a:rPr>
              <a:t>Email</a:t>
            </a:r>
            <a:r>
              <a:rPr lang="en-US" altLang="tr-TR">
                <a:cs typeface="Times New Roman" panose="02020603050405020304" pitchFamily="18" charset="0"/>
              </a:rPr>
              <a:t>: </a:t>
            </a:r>
            <a:r>
              <a:rPr lang="tr-TR" altLang="tr-TR">
                <a:cs typeface="Times New Roman" panose="02020603050405020304" pitchFamily="18" charset="0"/>
              </a:rPr>
              <a:t>yildiran.yilmaz@erdogan.edu.tr</a:t>
            </a:r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 b="1">
                <a:cs typeface="Times New Roman" panose="02020603050405020304" pitchFamily="18" charset="0"/>
              </a:rPr>
              <a:t>Office Hours:</a:t>
            </a:r>
            <a:r>
              <a:rPr lang="en-US" altLang="tr-TR">
                <a:cs typeface="Times New Roman" panose="02020603050405020304" pitchFamily="18" charset="0"/>
              </a:rPr>
              <a:t> Thursday</a:t>
            </a:r>
          </a:p>
          <a:p>
            <a:r>
              <a:rPr lang="en-US" altLang="tr-TR" b="1"/>
              <a:t>Teaching Assistant: </a:t>
            </a:r>
            <a:br>
              <a:rPr lang="en-US" altLang="tr-TR" b="1"/>
            </a:br>
            <a:endParaRPr lang="en-US" altLang="tr-TR">
              <a:cs typeface="Times New Roman" panose="02020603050405020304" pitchFamily="18" charset="0"/>
            </a:endParaRPr>
          </a:p>
          <a:p>
            <a:endParaRPr lang="en-GB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smtClean="0"/>
              <a:t>For DMS</a:t>
            </a:r>
            <a:r>
              <a:rPr lang="en-GB" altLang="tr-TR" dirty="0" smtClean="0"/>
              <a:t>, </a:t>
            </a:r>
            <a:r>
              <a:rPr lang="tr-TR" altLang="tr-TR" dirty="0" smtClean="0"/>
              <a:t> </a:t>
            </a:r>
            <a:r>
              <a:rPr lang="en-GB" altLang="tr-TR" dirty="0" smtClean="0"/>
              <a:t>the process of placing different types of information in different tables is called </a:t>
            </a:r>
            <a:r>
              <a:rPr lang="en-GB" altLang="tr-TR" dirty="0" err="1" smtClean="0">
                <a:solidFill>
                  <a:srgbClr val="FF0000"/>
                </a:solidFill>
              </a:rPr>
              <a:t>normali</a:t>
            </a:r>
            <a:r>
              <a:rPr lang="tr-TR" altLang="tr-TR" dirty="0" smtClean="0">
                <a:solidFill>
                  <a:srgbClr val="FF0000"/>
                </a:solidFill>
              </a:rPr>
              <a:t>s</a:t>
            </a:r>
            <a:r>
              <a:rPr lang="en-GB" altLang="tr-TR" dirty="0" err="1" smtClean="0">
                <a:solidFill>
                  <a:srgbClr val="FF0000"/>
                </a:solidFill>
              </a:rPr>
              <a:t>ation</a:t>
            </a:r>
            <a:r>
              <a:rPr lang="en-GB" altLang="tr-TR" dirty="0" smtClean="0"/>
              <a:t>.</a:t>
            </a:r>
            <a:endParaRPr lang="tr-TR" altLang="tr-TR" dirty="0" smtClean="0"/>
          </a:p>
          <a:p>
            <a:r>
              <a:rPr lang="en-GB" altLang="tr-TR" dirty="0" smtClean="0"/>
              <a:t>For the previous list;</a:t>
            </a:r>
          </a:p>
          <a:p>
            <a:pPr lvl="2"/>
            <a:r>
              <a:rPr lang="en-GB" altLang="tr-TR" sz="2000" dirty="0" smtClean="0"/>
              <a:t>customers</a:t>
            </a:r>
          </a:p>
          <a:p>
            <a:pPr lvl="2"/>
            <a:r>
              <a:rPr lang="en-GB" altLang="tr-TR" sz="2000" dirty="0" smtClean="0"/>
              <a:t>Worked companies</a:t>
            </a:r>
          </a:p>
          <a:p>
            <a:pPr lvl="2"/>
            <a:r>
              <a:rPr lang="en-GB" altLang="tr-TR" sz="2000" dirty="0" smtClean="0"/>
              <a:t>sales information</a:t>
            </a:r>
            <a:endParaRPr lang="tr-TR" altLang="tr-TR" sz="2000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altLang="tr-TR" dirty="0" smtClean="0"/>
              <a:t>Customers</a:t>
            </a:r>
          </a:p>
          <a:p>
            <a:pPr lvl="1"/>
            <a:endParaRPr lang="tr-TR" altLang="tr-TR" dirty="0" smtClean="0"/>
          </a:p>
          <a:p>
            <a:endParaRPr lang="tr-TR" altLang="tr-TR" dirty="0" smtClean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071563" y="2500313"/>
          <a:ext cx="2857500" cy="350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37"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Customer</a:t>
                      </a:r>
                      <a:r>
                        <a:rPr lang="tr-TR" sz="1800" dirty="0" smtClean="0"/>
                        <a:t> Name</a:t>
                      </a:r>
                      <a:endParaRPr lang="tr-TR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Job</a:t>
                      </a:r>
                      <a:endParaRPr lang="tr-TR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r>
                        <a:rPr lang="tr-TR" sz="1800" dirty="0"/>
                        <a:t>Ahmet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mimar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r>
                        <a:rPr lang="tr-TR" sz="1800" dirty="0"/>
                        <a:t>Sema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öğretmen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r>
                        <a:rPr lang="tr-TR" sz="1800" dirty="0"/>
                        <a:t>Serdar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mühendis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r>
                        <a:rPr lang="tr-TR" sz="1800" dirty="0"/>
                        <a:t>Zerrin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emekli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8">
                <a:tc>
                  <a:txBody>
                    <a:bodyPr/>
                    <a:lstStyle/>
                    <a:p>
                      <a:r>
                        <a:rPr lang="tr-TR" sz="1800" dirty="0"/>
                        <a:t>Mehmet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Öğretim elemanı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Defne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Doktor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6">
                <a:tc>
                  <a:txBody>
                    <a:bodyPr/>
                    <a:lstStyle/>
                    <a:p>
                      <a:r>
                        <a:rPr lang="tr-TR" sz="1800" dirty="0"/>
                        <a:t>Elif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avukat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altLang="tr-TR" smtClean="0"/>
              <a:t>Worked Companies</a:t>
            </a:r>
          </a:p>
          <a:p>
            <a:endParaRPr lang="tr-TR" altLang="tr-TR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1285875" y="2500313"/>
          <a:ext cx="4725988" cy="2728912"/>
        </p:xfrm>
        <a:graphic>
          <a:graphicData uri="http://schemas.openxmlformats.org/drawingml/2006/table">
            <a:tbl>
              <a:tblPr/>
              <a:tblGrid>
                <a:gridCol w="1549733">
                  <a:extLst>
                    <a:ext uri="{9D8B030D-6E8A-4147-A177-3AD203B41FA5}">
                      <a16:colId xmlns:a16="http://schemas.microsoft.com/office/drawing/2014/main" val="1679582482"/>
                    </a:ext>
                  </a:extLst>
                </a:gridCol>
                <a:gridCol w="3176255">
                  <a:extLst>
                    <a:ext uri="{9D8B030D-6E8A-4147-A177-3AD203B41FA5}">
                      <a16:colId xmlns:a16="http://schemas.microsoft.com/office/drawing/2014/main" val="518547157"/>
                    </a:ext>
                  </a:extLst>
                </a:gridCol>
              </a:tblGrid>
              <a:tr h="729434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Company</a:t>
                      </a:r>
                      <a:endParaRPr kumimoji="0" lang="tr-TR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Address</a:t>
                      </a:r>
                      <a:endParaRPr kumimoji="0" lang="tr-TR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79409"/>
                  </a:ext>
                </a:extLst>
              </a:tr>
              <a:tr h="423348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Çanakkale Cad. 43/5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54784"/>
                  </a:ext>
                </a:extLst>
              </a:tr>
              <a:tr h="729434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Kayabaşı </a:t>
                      </a:r>
                      <a:r>
                        <a:rPr kumimoji="0" lang="tr-TR" alt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mah.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A Blok 8/4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98314"/>
                  </a:ext>
                </a:extLst>
              </a:tr>
              <a:tr h="423348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</a:t>
                      </a:r>
                      <a:r>
                        <a:rPr kumimoji="0" lang="tr-TR" alt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6/7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253"/>
                  </a:ext>
                </a:extLst>
              </a:tr>
              <a:tr h="423348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</a:t>
                      </a:r>
                      <a:r>
                        <a:rPr kumimoji="0" lang="tr-TR" alt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6/7</a:t>
                      </a:r>
                    </a:p>
                  </a:txBody>
                  <a:tcPr marL="91434" marR="91434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49378"/>
                  </a:ext>
                </a:extLst>
              </a:tr>
            </a:tbl>
          </a:graphicData>
        </a:graphic>
      </p:graphicFrame>
      <p:sp>
        <p:nvSpPr>
          <p:cNvPr id="6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altLang="tr-TR" smtClean="0"/>
              <a:t>Sales Information</a:t>
            </a:r>
          </a:p>
        </p:txBody>
      </p:sp>
      <p:sp>
        <p:nvSpPr>
          <p:cNvPr id="6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/>
        </p:nvGraphicFramePr>
        <p:xfrm>
          <a:off x="3563938" y="2205038"/>
          <a:ext cx="3167062" cy="4044952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566016330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906049190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Customer</a:t>
                      </a:r>
                      <a:r>
                        <a:rPr kumimoji="0" lang="tr-T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 Name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Price</a:t>
                      </a:r>
                      <a:endParaRPr kumimoji="0" lang="tr-TR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5148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Ahmet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8699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Sema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9767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Serdar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05941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Zerrin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00370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Mehmet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313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Defne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4402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Elif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66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When different types of information are placed in different tables, most of the problems related to the following work</a:t>
            </a:r>
            <a:r>
              <a:rPr lang="tr-TR" altLang="tr-TR" smtClean="0"/>
              <a:t>s</a:t>
            </a:r>
            <a:r>
              <a:rPr lang="en-GB" altLang="tr-TR" smtClean="0"/>
              <a:t> are eliminated</a:t>
            </a:r>
            <a:r>
              <a:rPr lang="tr-TR" altLang="tr-TR" smtClean="0"/>
              <a:t>;</a:t>
            </a:r>
          </a:p>
          <a:p>
            <a:endParaRPr lang="en-GB" altLang="tr-TR" smtClean="0"/>
          </a:p>
          <a:p>
            <a:pPr lvl="2"/>
            <a:r>
              <a:rPr lang="en-GB" altLang="tr-TR" sz="2000" smtClean="0"/>
              <a:t>changing information</a:t>
            </a:r>
          </a:p>
          <a:p>
            <a:pPr lvl="2"/>
            <a:r>
              <a:rPr lang="en-GB" altLang="tr-TR" sz="2000" smtClean="0"/>
              <a:t>deleted information</a:t>
            </a:r>
          </a:p>
          <a:p>
            <a:pPr lvl="2"/>
            <a:r>
              <a:rPr lang="en-GB" altLang="tr-TR" sz="2000" smtClean="0"/>
              <a:t>with shared information.</a:t>
            </a:r>
            <a:endParaRPr lang="tr-TR" altLang="tr-TR" sz="200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z="2800" smtClean="0"/>
              <a:t>When different types of data are in different tables;</a:t>
            </a:r>
            <a:endParaRPr lang="tr-TR" altLang="tr-TR" sz="2800" smtClean="0"/>
          </a:p>
          <a:p>
            <a:endParaRPr lang="en-GB" altLang="tr-TR" sz="2800" smtClean="0"/>
          </a:p>
          <a:p>
            <a:pPr lvl="1"/>
            <a:r>
              <a:rPr lang="en-GB" altLang="tr-TR" sz="2400" smtClean="0"/>
              <a:t>Relationships need to be established in order to answer questions such as which customer bought the product from which company</a:t>
            </a:r>
            <a:r>
              <a:rPr lang="tr-TR" altLang="tr-TR" sz="2400" smtClean="0"/>
              <a:t> ?</a:t>
            </a:r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Relations</a:t>
            </a:r>
          </a:p>
          <a:p>
            <a:pPr>
              <a:buFont typeface="Wingdings 2" panose="05020102010507070707" pitchFamily="18" charset="2"/>
              <a:buNone/>
            </a:pPr>
            <a:endParaRPr lang="tr-TR" altLang="tr-TR" smtClean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6691"/>
              </p:ext>
            </p:extLst>
          </p:nvPr>
        </p:nvGraphicFramePr>
        <p:xfrm>
          <a:off x="954628" y="2980593"/>
          <a:ext cx="2297113" cy="325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12">
                <a:tc>
                  <a:txBody>
                    <a:bodyPr/>
                    <a:lstStyle/>
                    <a:p>
                      <a:r>
                        <a:rPr lang="tr-TR" sz="1000" dirty="0" err="1" smtClean="0"/>
                        <a:t>Customer</a:t>
                      </a:r>
                      <a:endParaRPr lang="tr-TR" sz="1000" dirty="0"/>
                    </a:p>
                    <a:p>
                      <a:r>
                        <a:rPr lang="tr-TR" sz="1000" dirty="0"/>
                        <a:t>No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 err="1" smtClean="0"/>
                        <a:t>Customer</a:t>
                      </a:r>
                      <a:r>
                        <a:rPr lang="tr-TR" sz="1000" dirty="0" smtClean="0"/>
                        <a:t> Name</a:t>
                      </a:r>
                      <a:endParaRPr lang="tr-TR" sz="1000" dirty="0"/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 err="1" smtClean="0"/>
                        <a:t>Job</a:t>
                      </a:r>
                      <a:endParaRPr lang="tr-TR" sz="1000" dirty="0"/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000" dirty="0"/>
                        <a:t>1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Ahmet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mimar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000" dirty="0"/>
                        <a:t>2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Sema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öğretmen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25">
                <a:tc>
                  <a:txBody>
                    <a:bodyPr/>
                    <a:lstStyle/>
                    <a:p>
                      <a:r>
                        <a:rPr lang="tr-TR" sz="1000" dirty="0"/>
                        <a:t>3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Serdar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mühendis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000" dirty="0"/>
                        <a:t>4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Zerrin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emekli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2">
                <a:tc>
                  <a:txBody>
                    <a:bodyPr/>
                    <a:lstStyle/>
                    <a:p>
                      <a:r>
                        <a:rPr lang="tr-TR" sz="1000" dirty="0"/>
                        <a:t>5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Mehmet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Öğretim elemanı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/>
                        <a:t>6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/>
                        <a:t>Defne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Doktor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000" dirty="0"/>
                        <a:t>7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Elif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avukat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143625" y="3214688"/>
          <a:ext cx="2971801" cy="2654301"/>
        </p:xfrm>
        <a:graphic>
          <a:graphicData uri="http://schemas.openxmlformats.org/drawingml/2006/table">
            <a:tbl>
              <a:tblPr/>
              <a:tblGrid>
                <a:gridCol w="734446">
                  <a:extLst>
                    <a:ext uri="{9D8B030D-6E8A-4147-A177-3AD203B41FA5}">
                      <a16:colId xmlns:a16="http://schemas.microsoft.com/office/drawing/2014/main" val="3292497168"/>
                    </a:ext>
                  </a:extLst>
                </a:gridCol>
                <a:gridCol w="732444">
                  <a:extLst>
                    <a:ext uri="{9D8B030D-6E8A-4147-A177-3AD203B41FA5}">
                      <a16:colId xmlns:a16="http://schemas.microsoft.com/office/drawing/2014/main" val="2870268308"/>
                    </a:ext>
                  </a:extLst>
                </a:gridCol>
                <a:gridCol w="1504911">
                  <a:extLst>
                    <a:ext uri="{9D8B030D-6E8A-4147-A177-3AD203B41FA5}">
                      <a16:colId xmlns:a16="http://schemas.microsoft.com/office/drawing/2014/main" val="3018473974"/>
                    </a:ext>
                  </a:extLst>
                </a:gridCol>
              </a:tblGrid>
              <a:tr h="61523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Company</a:t>
                      </a:r>
                      <a:r>
                        <a:rPr kumimoji="0" lang="tr-TR" altLang="tr-T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 No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Company</a:t>
                      </a:r>
                      <a:endParaRPr kumimoji="0" lang="tr-TR" altLang="tr-T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Address</a:t>
                      </a:r>
                      <a:endParaRPr kumimoji="0" lang="tr-TR" altLang="tr-T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79085"/>
                  </a:ext>
                </a:extLst>
              </a:tr>
              <a:tr h="562501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Çanakkale Cad. 43/5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6135"/>
                  </a:ext>
                </a:extLst>
              </a:tr>
              <a:tr h="562501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Kayabaşı </a:t>
                      </a:r>
                      <a:r>
                        <a:rPr kumimoji="0" lang="tr-TR" altLang="tr-T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mah.</a:t>
                      </a: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A Blok 8/4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925278"/>
                  </a:ext>
                </a:extLst>
              </a:tr>
              <a:tr h="457032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</a:t>
                      </a:r>
                      <a:r>
                        <a:rPr kumimoji="0" lang="tr-TR" altLang="tr-T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</a:t>
                      </a: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6/7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30718"/>
                  </a:ext>
                </a:extLst>
              </a:tr>
              <a:tr h="457032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</a:t>
                      </a:r>
                      <a:r>
                        <a:rPr kumimoji="0" lang="tr-TR" altLang="tr-T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</a:t>
                      </a:r>
                      <a:r>
                        <a:rPr kumimoji="0" lang="tr-TR" altLang="tr-T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6/7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010102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3500438" y="2571750"/>
          <a:ext cx="2357437" cy="309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14">
                <a:tc>
                  <a:txBody>
                    <a:bodyPr/>
                    <a:lstStyle/>
                    <a:p>
                      <a:r>
                        <a:rPr lang="tr-TR" sz="900" dirty="0" err="1" smtClean="0"/>
                        <a:t>Customer</a:t>
                      </a:r>
                      <a:endParaRPr lang="tr-TR" sz="900" dirty="0" smtClean="0"/>
                    </a:p>
                    <a:p>
                      <a:r>
                        <a:rPr lang="tr-TR" sz="900" dirty="0" smtClean="0"/>
                        <a:t>No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Company</a:t>
                      </a:r>
                      <a:endParaRPr lang="tr-TR" sz="900" dirty="0"/>
                    </a:p>
                    <a:p>
                      <a:pPr algn="ctr"/>
                      <a:r>
                        <a:rPr lang="tr-TR" sz="900" dirty="0"/>
                        <a:t>No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900" dirty="0" err="1" smtClean="0"/>
                        <a:t>Price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1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1000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250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3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350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900" dirty="0"/>
                        <a:t>700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900" dirty="0"/>
                        <a:t>1200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900" dirty="0"/>
                        <a:t>6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4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900" dirty="0"/>
                        <a:t>100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/>
                        <a:t>1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900" dirty="0"/>
                        <a:t>150 </a:t>
                      </a:r>
                      <a:r>
                        <a:rPr lang="tr-TR" sz="900" dirty="0" smtClean="0"/>
                        <a:t>TL</a:t>
                      </a:r>
                      <a:endParaRPr lang="tr-TR" sz="9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7 Düz Ok Bağlayıcısı"/>
          <p:cNvCxnSpPr/>
          <p:nvPr/>
        </p:nvCxnSpPr>
        <p:spPr>
          <a:xfrm flipV="1">
            <a:off x="1403648" y="2643189"/>
            <a:ext cx="2168227" cy="337404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>
            <a:off x="4714875" y="2928938"/>
            <a:ext cx="1500188" cy="500062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Relations</a:t>
            </a:r>
          </a:p>
          <a:p>
            <a:pPr>
              <a:buFont typeface="Wingdings 2" panose="05020102010507070707" pitchFamily="18" charset="2"/>
              <a:buNone/>
            </a:pPr>
            <a:endParaRPr lang="tr-TR" altLang="tr-TR" smtClean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4624"/>
              </p:ext>
            </p:extLst>
          </p:nvPr>
        </p:nvGraphicFramePr>
        <p:xfrm>
          <a:off x="1025070" y="2984501"/>
          <a:ext cx="2297113" cy="325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12">
                <a:tc>
                  <a:txBody>
                    <a:bodyPr/>
                    <a:lstStyle/>
                    <a:p>
                      <a:r>
                        <a:rPr lang="tr-TR" sz="1200" dirty="0"/>
                        <a:t>Müşteri</a:t>
                      </a:r>
                    </a:p>
                    <a:p>
                      <a:r>
                        <a:rPr lang="tr-TR" sz="1200" dirty="0"/>
                        <a:t>No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Müsteri</a:t>
                      </a:r>
                      <a:r>
                        <a:rPr lang="tr-TR" sz="1200" dirty="0"/>
                        <a:t> adı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Mesleği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200" dirty="0"/>
                        <a:t>1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Ahmet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mimar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200" dirty="0"/>
                        <a:t>2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Sema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öğretmen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25">
                <a:tc>
                  <a:txBody>
                    <a:bodyPr/>
                    <a:lstStyle/>
                    <a:p>
                      <a:r>
                        <a:rPr lang="tr-TR" sz="1200" dirty="0"/>
                        <a:t>3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Serdar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mühendis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200" dirty="0"/>
                        <a:t>4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Zerrin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emekli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2">
                <a:tc>
                  <a:txBody>
                    <a:bodyPr/>
                    <a:lstStyle/>
                    <a:p>
                      <a:r>
                        <a:rPr lang="tr-TR" sz="1200" dirty="0"/>
                        <a:t>5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Mehmet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Öğretim elemanı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6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Defne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Doktor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tr-TR" sz="1200" dirty="0"/>
                        <a:t>7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Elif</a:t>
                      </a:r>
                    </a:p>
                  </a:txBody>
                  <a:tcPr marL="91424" marR="91424" marT="45724" marB="45724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avukat</a:t>
                      </a:r>
                    </a:p>
                  </a:txBody>
                  <a:tcPr marL="91424" marR="91424"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143625" y="3214688"/>
          <a:ext cx="2357438" cy="2157413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130295145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2307188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44443231"/>
                    </a:ext>
                  </a:extLst>
                </a:gridCol>
              </a:tblGrid>
              <a:tr h="5000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Firma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Adres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0052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Çanakkale Cad. 43/5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0151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Kayabaşı mah. A Blok 8/4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1385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Mah 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210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Mah 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49377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3500438" y="2571750"/>
          <a:ext cx="2357437" cy="309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14">
                <a:tc>
                  <a:txBody>
                    <a:bodyPr/>
                    <a:lstStyle/>
                    <a:p>
                      <a:r>
                        <a:rPr lang="tr-TR" sz="1200" dirty="0"/>
                        <a:t>Müşteri</a:t>
                      </a:r>
                    </a:p>
                    <a:p>
                      <a:r>
                        <a:rPr lang="tr-TR" sz="1200" dirty="0"/>
                        <a:t>No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Firma</a:t>
                      </a:r>
                    </a:p>
                    <a:p>
                      <a:pPr algn="ctr"/>
                      <a:r>
                        <a:rPr lang="tr-TR" sz="1200" dirty="0"/>
                        <a:t>No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Fiyat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1200" dirty="0"/>
                        <a:t>1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1000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12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250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1200" dirty="0"/>
                        <a:t>3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350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1200" dirty="0"/>
                        <a:t>4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700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1200" dirty="0"/>
                        <a:t>5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1200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6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100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tr-TR" sz="1200" dirty="0"/>
                        <a:t>7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150 YTL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7 Düz Ok Bağlayıcısı"/>
          <p:cNvCxnSpPr/>
          <p:nvPr/>
        </p:nvCxnSpPr>
        <p:spPr>
          <a:xfrm flipV="1">
            <a:off x="1544702" y="2643189"/>
            <a:ext cx="2027173" cy="390226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>
            <a:off x="4714875" y="2928938"/>
            <a:ext cx="1500188" cy="500062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Dikdörtgen"/>
          <p:cNvSpPr/>
          <p:nvPr/>
        </p:nvSpPr>
        <p:spPr>
          <a:xfrm>
            <a:off x="3502950" y="2143116"/>
            <a:ext cx="6972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Foreign</a:t>
            </a:r>
            <a:r>
              <a:rPr lang="tr-TR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Key</a:t>
            </a:r>
            <a:endParaRPr lang="tr-TR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4169046" y="2143116"/>
            <a:ext cx="7938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Foreign</a:t>
            </a:r>
            <a:r>
              <a:rPr lang="tr-TR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</a:t>
            </a:r>
            <a:endParaRPr lang="tr-TR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6036130" y="2786058"/>
            <a:ext cx="7986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Primary</a:t>
            </a:r>
            <a:r>
              <a:rPr lang="tr-TR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</a:t>
            </a:r>
            <a:endParaRPr lang="tr-TR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312719" y="2984500"/>
            <a:ext cx="7223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Primary</a:t>
            </a:r>
            <a:r>
              <a:rPr lang="tr-TR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Key</a:t>
            </a:r>
            <a:endParaRPr lang="tr-TR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7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z="2800" smtClean="0"/>
              <a:t>Joining tables</a:t>
            </a:r>
          </a:p>
          <a:p>
            <a:pPr lvl="2"/>
            <a:r>
              <a:rPr lang="en-GB" altLang="tr-TR" sz="2400" smtClean="0"/>
              <a:t>So what is done to get the initial holistic list?</a:t>
            </a:r>
          </a:p>
          <a:p>
            <a:pPr lvl="2"/>
            <a:r>
              <a:rPr lang="en-GB" altLang="tr-TR" sz="2400" smtClean="0"/>
              <a:t>SQL language is used.</a:t>
            </a:r>
            <a:endParaRPr lang="tr-TR" altLang="tr-TR" sz="2400" smtClean="0"/>
          </a:p>
        </p:txBody>
      </p:sp>
      <p:sp>
        <p:nvSpPr>
          <p:cNvPr id="6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Components of the database system;</a:t>
            </a:r>
            <a:endParaRPr lang="tr-TR" altLang="tr-TR" smtClean="0"/>
          </a:p>
          <a:p>
            <a:endParaRPr lang="tr-TR" altLang="tr-TR" smtClean="0"/>
          </a:p>
        </p:txBody>
      </p:sp>
      <p:pic>
        <p:nvPicPr>
          <p:cNvPr id="28675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71813"/>
            <a:ext cx="16430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Düz Ok Bağlayıcısı"/>
          <p:cNvCxnSpPr/>
          <p:nvPr/>
        </p:nvCxnSpPr>
        <p:spPr>
          <a:xfrm>
            <a:off x="2428875" y="4000500"/>
            <a:ext cx="500063" cy="1588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Yuvarlatılmış Dikdörtgen"/>
          <p:cNvSpPr/>
          <p:nvPr/>
        </p:nvSpPr>
        <p:spPr>
          <a:xfrm>
            <a:off x="3071813" y="3429000"/>
            <a:ext cx="142875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Database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err="1"/>
              <a:t>application</a:t>
            </a:r>
            <a:endParaRPr lang="tr-TR" dirty="0"/>
          </a:p>
        </p:txBody>
      </p:sp>
      <p:cxnSp>
        <p:nvCxnSpPr>
          <p:cNvPr id="9" name="8 Düz Ok Bağlayıcısı"/>
          <p:cNvCxnSpPr/>
          <p:nvPr/>
        </p:nvCxnSpPr>
        <p:spPr>
          <a:xfrm>
            <a:off x="4572000" y="4000500"/>
            <a:ext cx="500063" cy="1588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Yuvarlatılmış Dikdörtgen"/>
          <p:cNvSpPr/>
          <p:nvPr/>
        </p:nvSpPr>
        <p:spPr>
          <a:xfrm>
            <a:off x="5143500" y="3429000"/>
            <a:ext cx="14287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/>
              <a:t>Database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/>
              <a:t>Management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 err="1"/>
              <a:t>System</a:t>
            </a:r>
            <a:endParaRPr lang="tr-TR" sz="1600" dirty="0"/>
          </a:p>
        </p:txBody>
      </p:sp>
      <p:cxnSp>
        <p:nvCxnSpPr>
          <p:cNvPr id="12" name="11 Düz Ok Bağlayıcısı"/>
          <p:cNvCxnSpPr/>
          <p:nvPr/>
        </p:nvCxnSpPr>
        <p:spPr>
          <a:xfrm>
            <a:off x="6643688" y="4000500"/>
            <a:ext cx="500062" cy="1588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Teneke"/>
          <p:cNvSpPr/>
          <p:nvPr/>
        </p:nvSpPr>
        <p:spPr>
          <a:xfrm>
            <a:off x="7286625" y="3357563"/>
            <a:ext cx="1214438" cy="121443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Database</a:t>
            </a:r>
          </a:p>
        </p:txBody>
      </p:sp>
      <p:sp>
        <p:nvSpPr>
          <p:cNvPr id="15" name="14 Metin kutusu"/>
          <p:cNvSpPr txBox="1"/>
          <p:nvPr/>
        </p:nvSpPr>
        <p:spPr>
          <a:xfrm>
            <a:off x="1000125" y="4643438"/>
            <a:ext cx="6238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User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İçerik Yer Tutucusu"/>
          <p:cNvSpPr>
            <a:spLocks noGrp="1"/>
          </p:cNvSpPr>
          <p:nvPr>
            <p:ph idx="1"/>
          </p:nvPr>
        </p:nvSpPr>
        <p:spPr>
          <a:xfrm>
            <a:off x="900113" y="2997200"/>
            <a:ext cx="7543800" cy="194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tr-TR" sz="2800" smtClean="0"/>
              <a:t>The purpose of the database;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altLang="tr-TR" sz="2400" smtClean="0"/>
              <a:t>helping people and organizations keep track of things.</a:t>
            </a:r>
            <a:endParaRPr lang="tr-TR" altLang="tr-TR" sz="240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 smtClean="0"/>
              <a:t>The user does the following:</a:t>
            </a:r>
          </a:p>
          <a:p>
            <a:pPr lvl="2"/>
            <a:r>
              <a:rPr lang="en-GB" altLang="tr-TR" sz="1800" dirty="0" smtClean="0"/>
              <a:t>It uses the database to perform its work,</a:t>
            </a:r>
          </a:p>
          <a:p>
            <a:pPr lvl="2"/>
            <a:r>
              <a:rPr lang="en-GB" altLang="tr-TR" sz="1800" dirty="0" smtClean="0"/>
              <a:t>Adds new data</a:t>
            </a:r>
          </a:p>
          <a:p>
            <a:pPr lvl="2"/>
            <a:r>
              <a:rPr lang="en-GB" altLang="tr-TR" sz="1800" dirty="0" smtClean="0"/>
              <a:t>Modify existing data,</a:t>
            </a:r>
          </a:p>
          <a:p>
            <a:pPr lvl="2"/>
            <a:r>
              <a:rPr lang="en-GB" altLang="tr-TR" sz="1800" dirty="0" smtClean="0"/>
              <a:t>deletes data,</a:t>
            </a:r>
          </a:p>
          <a:p>
            <a:pPr lvl="2"/>
            <a:r>
              <a:rPr lang="en-GB" altLang="tr-TR" sz="1800" dirty="0" smtClean="0"/>
              <a:t>Reads data through queries or reports</a:t>
            </a:r>
            <a:endParaRPr lang="tr-TR" altLang="tr-TR" sz="1800" dirty="0" smtClean="0"/>
          </a:p>
        </p:txBody>
      </p:sp>
      <p:sp>
        <p:nvSpPr>
          <p:cNvPr id="6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 smtClean="0"/>
              <a:t>Database Application:</a:t>
            </a:r>
          </a:p>
          <a:p>
            <a:pPr lvl="2"/>
            <a:r>
              <a:rPr lang="en-GB" altLang="tr-TR" sz="1800" dirty="0" smtClean="0"/>
              <a:t>It is one or more computer programs that provide communication between the database management system and the user.</a:t>
            </a:r>
          </a:p>
          <a:p>
            <a:pPr lvl="2"/>
            <a:r>
              <a:rPr lang="en-GB" altLang="tr-TR" sz="1800" dirty="0" smtClean="0"/>
              <a:t>Creates queries and reports,</a:t>
            </a:r>
          </a:p>
          <a:p>
            <a:pPr lvl="2"/>
            <a:r>
              <a:rPr lang="en-GB" altLang="tr-TR" sz="1800" dirty="0" smtClean="0"/>
              <a:t>Receives data from the user or sends the data to the user,</a:t>
            </a:r>
          </a:p>
          <a:p>
            <a:pPr marL="200025" lvl="1" indent="0">
              <a:buFont typeface="Calibri" panose="020F0502020204030204" pitchFamily="34" charset="0"/>
              <a:buNone/>
            </a:pPr>
            <a:endParaRPr lang="tr-TR" altLang="tr-TR" dirty="0" smtClean="0"/>
          </a:p>
          <a:p>
            <a:endParaRPr lang="tr-TR" altLang="tr-TR" dirty="0" smtClean="0"/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Database Management System:</a:t>
            </a:r>
          </a:p>
          <a:p>
            <a:pPr lvl="1"/>
            <a:r>
              <a:rPr lang="en-GB" altLang="tr-TR" smtClean="0"/>
              <a:t>It receives requests from the application and performs them by reading or writing data on database files,</a:t>
            </a:r>
          </a:p>
          <a:p>
            <a:pPr lvl="1"/>
            <a:r>
              <a:rPr lang="en-GB" altLang="tr-TR" smtClean="0"/>
              <a:t>It reads SQL statements and converts these statements into instructions for the computer's operating system to read or write data on database files.</a:t>
            </a:r>
            <a:endParaRPr lang="tr-TR" altLang="tr-TR" smtClean="0"/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altLang="tr-TR" smtClean="0"/>
          </a:p>
          <a:p>
            <a:endParaRPr lang="tr-TR" altLang="tr-TR" smtClean="0"/>
          </a:p>
          <a:p>
            <a:pPr lvl="1"/>
            <a:r>
              <a:rPr lang="tr-TR" altLang="tr-TR" smtClean="0"/>
              <a:t>Functions of Database Application</a:t>
            </a:r>
          </a:p>
          <a:p>
            <a:pPr lvl="1"/>
            <a:r>
              <a:rPr lang="tr-TR" altLang="tr-TR" smtClean="0"/>
              <a:t>Functions of Database Management System</a:t>
            </a: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Application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and processes forms,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queries and forwards queries,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and operates reports,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Performs application logic,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Controls the application.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GB" alt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Application:</a:t>
            </a: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lang="en-GB" alt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and processes </a:t>
            </a:r>
            <a:r>
              <a:rPr lang="en-GB" alt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forms,</a:t>
            </a:r>
            <a:r>
              <a:rPr lang="tr-TR" alt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</a:t>
            </a:r>
            <a:r>
              <a:rPr lang="en-GB" alt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en-GB" alt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example, in a web-based application;</a:t>
            </a:r>
          </a:p>
          <a:p>
            <a:pPr marL="384048" lvl="1" indent="-182880" fontAlgn="auto">
              <a:defRPr/>
            </a:pPr>
            <a:r>
              <a:rPr lang="en-GB" altLang="tr-T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HTML and other web formats to be displayed on the user's computer,</a:t>
            </a:r>
          </a:p>
          <a:p>
            <a:pPr marL="384048" lvl="1" indent="-182880" fontAlgn="auto">
              <a:defRPr/>
            </a:pPr>
            <a:r>
              <a:rPr lang="en-GB" altLang="tr-T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user fills out the forms and sends the data back, it sends the </a:t>
            </a:r>
            <a:r>
              <a:rPr lang="en-GB" altLang="tr-T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tr-TR" altLang="tr-T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GB" altLang="tr-T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GB" altLang="tr-T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 for the necessary adjustments.</a:t>
            </a:r>
          </a:p>
          <a:p>
            <a:pPr marL="384048" lvl="1" indent="-182880" fontAlgn="auto">
              <a:defRPr/>
            </a:pPr>
            <a:r>
              <a:rPr lang="en-GB" altLang="tr-T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an error occurs in the process, it </a:t>
            </a:r>
            <a:r>
              <a:rPr lang="en-GB" altLang="tr-T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</a:t>
            </a:r>
            <a:r>
              <a:rPr lang="en-GB" altLang="tr-T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necessary message to the user and/or performs the necessary actions.</a:t>
            </a:r>
            <a:endParaRPr lang="tr-TR" altLang="tr-T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defRPr/>
            </a:pPr>
            <a:endParaRPr lang="tr-TR" altLang="tr-T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  <p:pic>
        <p:nvPicPr>
          <p:cNvPr id="37892" name="Picture 4" descr="4 Database Forms Examples - Build your own! - HyperOffice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3644900"/>
            <a:ext cx="2622550" cy="263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8872" indent="0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Application:</a:t>
            </a:r>
          </a:p>
          <a:p>
            <a:pPr marL="576072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queries and forwards queries,</a:t>
            </a:r>
          </a:p>
          <a:p>
            <a:pPr marL="731520" lvl="1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Generates the query to be transmitted to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731520" lvl="1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requests are usually expressed in SQL,</a:t>
            </a:r>
          </a:p>
          <a:p>
            <a:pPr marL="731520" lvl="1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query is executed, the results are formatted and transmitted to the user,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  <p:pic>
        <p:nvPicPr>
          <p:cNvPr id="35844" name="Picture 4" descr="Web application for automatic SQL query generation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57563"/>
            <a:ext cx="50403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8872" indent="0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Application:</a:t>
            </a:r>
          </a:p>
          <a:p>
            <a:pPr marL="576072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and operates reports,</a:t>
            </a:r>
          </a:p>
          <a:p>
            <a:pPr marL="731520" lvl="1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requested from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 queries and query results are presented in the form of reports,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  <p:pic>
        <p:nvPicPr>
          <p:cNvPr id="36868" name="Picture 4" descr="DTM Query Reporter, database query reporting tool. HTML, DOC, CHM, Text,  XML, Excel and PDF 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868613"/>
            <a:ext cx="35210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8872" indent="0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Application:</a:t>
            </a:r>
          </a:p>
          <a:p>
            <a:pPr marL="576072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Performs application logic,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the user made a request for 10 units, but 8 units were found in stock,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happens depends on the logic of the program,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the task of the application program to implement the appropriate logic.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6726" lvl="2" indent="-514350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 startAt="2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8872" indent="0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Application: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Controls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4725" y="439738"/>
            <a:ext cx="7543800" cy="14493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3600" smtClean="0"/>
              <a:t>What is database management system?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İçerik Yer Tutucusu"/>
          <p:cNvSpPr>
            <a:spLocks noGrp="1"/>
          </p:cNvSpPr>
          <p:nvPr>
            <p:ph idx="1"/>
          </p:nvPr>
        </p:nvSpPr>
        <p:spPr>
          <a:xfrm>
            <a:off x="1116013" y="2708275"/>
            <a:ext cx="7543800" cy="4024313"/>
          </a:xfrm>
        </p:spPr>
        <p:txBody>
          <a:bodyPr/>
          <a:lstStyle/>
          <a:p>
            <a:r>
              <a:rPr lang="en-GB" altLang="tr-TR" dirty="0" smtClean="0"/>
              <a:t>Lists are used to keep track of things without using a database.</a:t>
            </a:r>
          </a:p>
          <a:p>
            <a:pPr lvl="1"/>
            <a:r>
              <a:rPr lang="en-GB" altLang="tr-TR" dirty="0" smtClean="0"/>
              <a:t>Shopping list,</a:t>
            </a:r>
          </a:p>
          <a:p>
            <a:pPr lvl="1"/>
            <a:r>
              <a:rPr lang="en-GB" altLang="tr-TR" dirty="0" smtClean="0"/>
              <a:t>to-do list,</a:t>
            </a:r>
          </a:p>
          <a:p>
            <a:pPr lvl="1"/>
            <a:r>
              <a:rPr lang="en-GB" altLang="tr-TR" dirty="0" smtClean="0"/>
              <a:t>List of paid invoices</a:t>
            </a:r>
            <a:endParaRPr lang="tr-TR" altLang="tr-TR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Database Management System does the following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the database, creating the tables,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data from the database and updating the data,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Realizing the limitations on data values,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prevents one user's process from interfering with the other user's process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Allowing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to take action within the limits of their authority,</a:t>
            </a:r>
          </a:p>
          <a:p>
            <a:pPr marL="86868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Backing up data in the database.</a:t>
            </a:r>
            <a:endParaRPr lang="tr-T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8872" indent="0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is data stores that consist of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records.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 (metadata)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stored procedure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</a:p>
          <a:p>
            <a:pPr marL="914400" lvl="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integrity (referential integrity)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smtClean="0"/>
              <a:t>Data about the structure of the database is called metadata.</a:t>
            </a:r>
          </a:p>
          <a:p>
            <a:pPr marL="1096963" lvl="3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sz="1600" smtClean="0"/>
              <a:t>Table names</a:t>
            </a:r>
          </a:p>
          <a:p>
            <a:pPr marL="1096963" lvl="3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sz="1600" smtClean="0"/>
              <a:t>column names</a:t>
            </a:r>
          </a:p>
          <a:p>
            <a:pPr marL="1096963" lvl="3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sz="1600" smtClean="0"/>
              <a:t>Properties of tables and columns etc.</a:t>
            </a:r>
            <a:endParaRPr lang="tr-TR" altLang="tr-TR" sz="1600" smtClean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285875" y="2571750"/>
          <a:ext cx="4000500" cy="1571625"/>
        </p:xfrm>
        <a:graphic>
          <a:graphicData uri="http://schemas.openxmlformats.org/drawingml/2006/table">
            <a:tbl>
              <a:tblPr/>
              <a:tblGrid>
                <a:gridCol w="687388">
                  <a:extLst>
                    <a:ext uri="{9D8B030D-6E8A-4147-A177-3AD203B41FA5}">
                      <a16:colId xmlns:a16="http://schemas.microsoft.com/office/drawing/2014/main" val="13536043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169968673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2144518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333922202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Tabloeno</a:t>
                      </a:r>
                      <a:endParaRPr kumimoji="0" lang="tr-TR" altLang="tr-T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Table</a:t>
                      </a:r>
                      <a:r>
                        <a:rPr kumimoji="0" lang="tr-T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Column</a:t>
                      </a:r>
                      <a:r>
                        <a:rPr kumimoji="0" lang="tr-T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kumimoji="0" lang="tr-TR" altLang="tr-T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number</a:t>
                      </a:r>
                      <a:endParaRPr kumimoji="0" lang="tr-TR" altLang="tr-T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Row</a:t>
                      </a:r>
                      <a:r>
                        <a:rPr kumimoji="0" lang="tr-T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kumimoji="0" lang="tr-TR" altLang="tr-T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number</a:t>
                      </a:r>
                      <a:endParaRPr kumimoji="0" lang="tr-TR" altLang="tr-T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8479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Müşteriler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2006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Firmalar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7786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Satışlar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09121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2000250" y="4357688"/>
          <a:ext cx="3857626" cy="168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1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Column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/>
                        <a:t>no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Column</a:t>
                      </a:r>
                      <a:r>
                        <a:rPr lang="tr-TR" sz="1200" dirty="0" smtClean="0"/>
                        <a:t> name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Data </a:t>
                      </a:r>
                      <a:r>
                        <a:rPr lang="tr-TR" sz="1200" dirty="0" err="1" smtClean="0"/>
                        <a:t>type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Length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Table</a:t>
                      </a:r>
                      <a:r>
                        <a:rPr lang="tr-TR" sz="1200" dirty="0" smtClean="0"/>
                        <a:t> </a:t>
                      </a:r>
                      <a:endParaRPr lang="tr-TR" sz="1200" dirty="0"/>
                    </a:p>
                    <a:p>
                      <a:r>
                        <a:rPr lang="tr-TR" sz="1200" dirty="0"/>
                        <a:t>no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tr-TR" sz="12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tr-TR" sz="12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Mus</a:t>
                      </a:r>
                      <a:r>
                        <a:rPr lang="tr-TR" sz="1200" dirty="0"/>
                        <a:t>_adi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char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9">
                <a:tc>
                  <a:txBody>
                    <a:bodyPr/>
                    <a:lstStyle/>
                    <a:p>
                      <a:r>
                        <a:rPr lang="tr-TR" sz="12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meslegi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char</a:t>
                      </a:r>
                      <a:endParaRPr lang="tr-TR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dirty="0" smtClean="0"/>
              <a:t>Some databases contain application metadata.</a:t>
            </a:r>
          </a:p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dirty="0" smtClean="0"/>
              <a:t>This metadata defines application components such as forms and reports.</a:t>
            </a:r>
          </a:p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dirty="0" smtClean="0"/>
              <a:t>DBMS has several tools to show the structure of the database.</a:t>
            </a:r>
            <a:endParaRPr lang="tr-TR" altLang="tr-TR" dirty="0" smtClean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At the same time, there are </a:t>
            </a:r>
            <a:r>
              <a:rPr lang="en-GB" altLang="tr-TR" dirty="0" smtClean="0">
                <a:solidFill>
                  <a:srgbClr val="FF0000"/>
                </a:solidFill>
              </a:rPr>
              <a:t>indexes</a:t>
            </a:r>
            <a:r>
              <a:rPr lang="en-GB" altLang="tr-TR" dirty="0" smtClean="0"/>
              <a:t> used in databases to improve the performance of the database.</a:t>
            </a:r>
          </a:p>
          <a:p>
            <a:pPr lvl="1"/>
            <a:r>
              <a:rPr lang="en-GB" altLang="tr-TR" dirty="0" smtClean="0"/>
              <a:t>Indexes are tools that show which records are in which tables</a:t>
            </a:r>
            <a:r>
              <a:rPr lang="tr-TR" altLang="tr-TR" dirty="0" smtClean="0"/>
              <a:t>.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dirty="0" smtClean="0">
                <a:solidFill>
                  <a:schemeClr val="accent2"/>
                </a:solidFill>
              </a:rPr>
              <a:t>Stored procedures </a:t>
            </a:r>
            <a:r>
              <a:rPr lang="en-GB" altLang="tr-TR" dirty="0" smtClean="0">
                <a:solidFill>
                  <a:schemeClr val="tx1"/>
                </a:solidFill>
              </a:rPr>
              <a:t>are compiled </a:t>
            </a:r>
            <a:r>
              <a:rPr lang="tr-TR" altLang="tr-TR" dirty="0" smtClean="0">
                <a:solidFill>
                  <a:schemeClr val="tx1"/>
                </a:solidFill>
              </a:rPr>
              <a:t>SQL</a:t>
            </a:r>
            <a:r>
              <a:rPr lang="en-GB" altLang="tr-TR" dirty="0" smtClean="0">
                <a:solidFill>
                  <a:schemeClr val="tx1"/>
                </a:solidFill>
              </a:rPr>
              <a:t> statements.</a:t>
            </a:r>
          </a:p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dirty="0" smtClean="0">
                <a:solidFill>
                  <a:schemeClr val="tx1"/>
                </a:solidFill>
              </a:rPr>
              <a:t>Because they are database objects, they are directly included in the database manager program.</a:t>
            </a:r>
          </a:p>
          <a:p>
            <a:pPr marL="730250" lvl="1" indent="-273050">
              <a:spcAft>
                <a:spcPct val="0"/>
              </a:spcAft>
              <a:buFont typeface="Wingdings" panose="05000000000000000000" pitchFamily="2" charset="2"/>
              <a:buChar char=""/>
            </a:pPr>
            <a:r>
              <a:rPr lang="en-GB" altLang="tr-TR" dirty="0" smtClean="0">
                <a:solidFill>
                  <a:schemeClr val="tx1"/>
                </a:solidFill>
              </a:rPr>
              <a:t>For example, stored procedures can be created </a:t>
            </a:r>
            <a:r>
              <a:rPr lang="tr-TR" altLang="tr-TR" dirty="0" smtClean="0">
                <a:solidFill>
                  <a:schemeClr val="tx1"/>
                </a:solidFill>
              </a:rPr>
              <a:t>for the purpose of </a:t>
            </a:r>
            <a:r>
              <a:rPr lang="en-GB" altLang="tr-TR" dirty="0" err="1" smtClean="0">
                <a:solidFill>
                  <a:schemeClr val="tx1"/>
                </a:solidFill>
              </a:rPr>
              <a:t>tak</a:t>
            </a:r>
            <a:r>
              <a:rPr lang="tr-TR" altLang="tr-TR" dirty="0" smtClean="0">
                <a:solidFill>
                  <a:schemeClr val="tx1"/>
                </a:solidFill>
              </a:rPr>
              <a:t>ing</a:t>
            </a:r>
            <a:r>
              <a:rPr lang="en-GB" altLang="tr-TR" dirty="0" smtClean="0">
                <a:solidFill>
                  <a:schemeClr val="tx1"/>
                </a:solidFill>
              </a:rPr>
              <a:t> a backup of data in a table or remove a backup of data that has passed more than a year.</a:t>
            </a:r>
            <a:endParaRPr lang="tr-TR" altLang="tr-TR" dirty="0" smtClean="0">
              <a:solidFill>
                <a:schemeClr val="tx1"/>
              </a:solidFill>
            </a:endParaRP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Stored procedures are codes for doing a specific </a:t>
            </a:r>
            <a:r>
              <a:rPr lang="tr-TR" altLang="tr-TR" dirty="0" smtClean="0"/>
              <a:t>duty</a:t>
            </a:r>
            <a:r>
              <a:rPr lang="en-GB" altLang="tr-TR" dirty="0" smtClean="0"/>
              <a:t> defined in a database.</a:t>
            </a:r>
            <a:endParaRPr lang="tr-TR" altLang="tr-TR" dirty="0" smtClean="0"/>
          </a:p>
          <a:p>
            <a:pPr lvl="1"/>
            <a:endParaRPr lang="en-GB" altLang="tr-TR" dirty="0" smtClean="0"/>
          </a:p>
          <a:p>
            <a:pPr lvl="1"/>
            <a:r>
              <a:rPr lang="en-GB" altLang="tr-TR" dirty="0" smtClean="0"/>
              <a:t>These codes are optimized because they are compiled at the same time as they are written, and they are the fastest ready-to-run codes.</a:t>
            </a:r>
            <a:endParaRPr lang="tr-TR" alt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A </a:t>
            </a:r>
            <a:r>
              <a:rPr lang="en-GB" altLang="tr-TR" b="1" dirty="0" smtClean="0"/>
              <a:t>trigger</a:t>
            </a:r>
            <a:r>
              <a:rPr lang="en-GB" altLang="tr-TR" dirty="0" smtClean="0"/>
              <a:t> is a special type of stored procedure that automatically runs when an event occurs in the database server.</a:t>
            </a:r>
          </a:p>
          <a:p>
            <a:pPr lvl="1"/>
            <a:r>
              <a:rPr lang="en-GB" altLang="tr-TR" dirty="0" smtClean="0"/>
              <a:t>The events that trigger the triggers on the table are insert, update, delete events.</a:t>
            </a:r>
            <a:endParaRPr lang="tr-TR" alt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smtClean="0"/>
              <a:t>For example, it is a typical use of triggers to decrease or increase the amount of stock as a result of stock movements.</a:t>
            </a:r>
            <a:endParaRPr lang="tr-TR" altLang="tr-TR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Lists;</a:t>
            </a:r>
          </a:p>
          <a:p>
            <a:endParaRPr lang="tr-TR" altLang="tr-TR" smtClean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885825" y="2276475"/>
          <a:ext cx="7715250" cy="4044952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7934614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48532072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1310613311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91733884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3235373452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Customer</a:t>
                      </a:r>
                      <a:r>
                        <a:rPr kumimoji="0" lang="tr-T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 Name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Job</a:t>
                      </a:r>
                      <a:endParaRPr kumimoji="0" lang="tr-TR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Company</a:t>
                      </a:r>
                      <a:endParaRPr kumimoji="0" lang="tr-TR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Address</a:t>
                      </a:r>
                      <a:endParaRPr kumimoji="0" lang="tr-TR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Price</a:t>
                      </a:r>
                      <a:endParaRPr kumimoji="0" lang="tr-TR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455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Ahmet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mimar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Çanakkale Cad. 43/5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8273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Sema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öğretmen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Kayabaşı </a:t>
                      </a:r>
                      <a:r>
                        <a:rPr kumimoji="0" lang="tr-TR" altLang="tr-T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mah.</a:t>
                      </a: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A Blok 8/4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144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Serdar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mühendis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</a:t>
                      </a:r>
                      <a:r>
                        <a:rPr kumimoji="0" lang="tr-TR" altLang="tr-T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</a:t>
                      </a: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6/7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3905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Zerrin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emekli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Kayabaşı </a:t>
                      </a:r>
                      <a:r>
                        <a:rPr kumimoji="0" lang="tr-TR" altLang="tr-T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mah.</a:t>
                      </a: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A Blok 8/4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24198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Mehmet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Öğretim elemanı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Kayabaşı mah. A Blok 8/4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63253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Defne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Doktor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Gazi Mah 6/7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832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Elif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avukat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Çanakkale Cad. 43/5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150 TL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9016"/>
                  </a:ext>
                </a:extLst>
              </a:tr>
            </a:tbl>
          </a:graphicData>
        </a:graphic>
      </p:graphicFrame>
      <p:sp>
        <p:nvSpPr>
          <p:cNvPr id="6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Since both </a:t>
            </a:r>
            <a:r>
              <a:rPr lang="en-GB" altLang="tr-TR" b="1" dirty="0" smtClean="0"/>
              <a:t>triggers</a:t>
            </a:r>
            <a:r>
              <a:rPr lang="en-GB" altLang="tr-TR" dirty="0" smtClean="0"/>
              <a:t> and </a:t>
            </a:r>
            <a:r>
              <a:rPr lang="en-GB" altLang="tr-TR" b="1" dirty="0" smtClean="0"/>
              <a:t>stored procedures </a:t>
            </a:r>
            <a:r>
              <a:rPr lang="en-GB" altLang="tr-TR" dirty="0" smtClean="0"/>
              <a:t>are codes on the database, they run on the </a:t>
            </a:r>
            <a:r>
              <a:rPr lang="tr-TR" altLang="tr-TR" dirty="0" smtClean="0"/>
              <a:t>database </a:t>
            </a:r>
            <a:r>
              <a:rPr lang="en-GB" altLang="tr-TR" dirty="0" smtClean="0"/>
              <a:t>server.</a:t>
            </a:r>
          </a:p>
          <a:p>
            <a:pPr lvl="1"/>
            <a:r>
              <a:rPr lang="en-GB" altLang="tr-TR" dirty="0" smtClean="0"/>
              <a:t>It is one of the powerful components of the Client &amp; Server architecture.</a:t>
            </a:r>
          </a:p>
          <a:p>
            <a:pPr lvl="1"/>
            <a:r>
              <a:rPr lang="en-GB" altLang="tr-TR" dirty="0" smtClean="0"/>
              <a:t>There are databases in client &amp; server architecture</a:t>
            </a:r>
            <a:r>
              <a:rPr lang="tr-TR" altLang="tr-TR" dirty="0" smtClean="0"/>
              <a:t> as follows</a:t>
            </a:r>
            <a:r>
              <a:rPr lang="en-GB" altLang="tr-TR" dirty="0" smtClean="0"/>
              <a:t>.</a:t>
            </a:r>
          </a:p>
          <a:p>
            <a:pPr lvl="3"/>
            <a:r>
              <a:rPr lang="en-GB" altLang="tr-TR" dirty="0" smtClean="0"/>
              <a:t>Oracle, Sybase, MS SQL, </a:t>
            </a:r>
            <a:r>
              <a:rPr lang="en-GB" altLang="tr-TR" dirty="0" err="1" smtClean="0"/>
              <a:t>Interbase</a:t>
            </a:r>
            <a:r>
              <a:rPr lang="en-GB" altLang="tr-TR" dirty="0" smtClean="0"/>
              <a:t>, </a:t>
            </a:r>
            <a:r>
              <a:rPr lang="en-GB" altLang="tr-TR" dirty="0" err="1" smtClean="0"/>
              <a:t>FireBird</a:t>
            </a:r>
            <a:r>
              <a:rPr lang="en-GB" altLang="tr-TR" dirty="0" smtClean="0"/>
              <a:t> etc.</a:t>
            </a:r>
            <a:endParaRPr lang="tr-TR" alt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Because they work on the server where the data is located, the data does not go back and forth between the client and the server.</a:t>
            </a:r>
          </a:p>
          <a:p>
            <a:pPr lvl="1"/>
            <a:r>
              <a:rPr lang="tr-TR" altLang="tr-TR" dirty="0" smtClean="0"/>
              <a:t>Therefore m</a:t>
            </a:r>
            <a:r>
              <a:rPr lang="en-GB" altLang="tr-TR" dirty="0" err="1" smtClean="0"/>
              <a:t>inimal</a:t>
            </a:r>
            <a:r>
              <a:rPr lang="en-GB" altLang="tr-TR" dirty="0" smtClean="0"/>
              <a:t> data is sent from the server to the client side.</a:t>
            </a:r>
            <a:endParaRPr lang="tr-TR" alt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01168" lvl="1" indent="0" fontAlgn="auto">
              <a:buFont typeface="Calibri" panose="020F0502020204030204" pitchFamily="34" charset="0"/>
              <a:buNone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 relational database</a:t>
            </a:r>
          </a:p>
          <a:p>
            <a:pPr marL="384048" lvl="1" indent="-182880" fontAlgn="auto"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Let's assume that the department information of the person in the PERSONNEL table is kept in the SECTION_NO variable and </a:t>
            </a:r>
            <a:endParaRPr lang="tr-TR" alt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fontAlgn="auto">
              <a:defRPr/>
            </a:pP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the department is in the SECTION table.</a:t>
            </a:r>
            <a:endParaRPr lang="tr-TR" alt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If the section numbered </a:t>
            </a:r>
            <a:r>
              <a:rPr lang="tr-TR" altLang="tr-TR" dirty="0" smtClean="0"/>
              <a:t>as </a:t>
            </a:r>
            <a:r>
              <a:rPr lang="en-GB" altLang="tr-TR" dirty="0" smtClean="0"/>
              <a:t>1 is used by any personnel, the record with SECTION_NO value of 1 from the SECTION table must not be deleted.</a:t>
            </a:r>
          </a:p>
          <a:p>
            <a:pPr lvl="1"/>
            <a:r>
              <a:rPr lang="en-GB" altLang="tr-TR" dirty="0" smtClean="0"/>
              <a:t>Protecting data integrity by making such controls is called </a:t>
            </a:r>
            <a:r>
              <a:rPr lang="en-GB" altLang="tr-TR" dirty="0" smtClean="0">
                <a:solidFill>
                  <a:schemeClr val="accent2"/>
                </a:solidFill>
              </a:rPr>
              <a:t>referential integrity</a:t>
            </a:r>
            <a:r>
              <a:rPr lang="en-GB" altLang="tr-TR" dirty="0" smtClean="0"/>
              <a:t>.</a:t>
            </a:r>
            <a:endParaRPr lang="tr-TR" alt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dirty="0" smtClean="0"/>
              <a:t>The use of triggers is highly preferred in order to ensure data </a:t>
            </a:r>
            <a:r>
              <a:rPr lang="tr-TR" altLang="tr-TR" dirty="0" smtClean="0"/>
              <a:t>integrity</a:t>
            </a:r>
            <a:r>
              <a:rPr lang="en-GB" altLang="tr-TR" dirty="0" smtClean="0"/>
              <a:t>.</a:t>
            </a:r>
            <a:endParaRPr lang="tr-TR" alt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There can be 3 types of database systems:</a:t>
            </a:r>
          </a:p>
          <a:p>
            <a:pPr lvl="1"/>
            <a:r>
              <a:rPr lang="en-GB" altLang="tr-TR" smtClean="0"/>
              <a:t>used by a single person,</a:t>
            </a:r>
          </a:p>
          <a:p>
            <a:pPr lvl="1"/>
            <a:r>
              <a:rPr lang="en-GB" altLang="tr-TR" smtClean="0"/>
              <a:t>used by small businesses,</a:t>
            </a:r>
          </a:p>
          <a:p>
            <a:pPr lvl="1"/>
            <a:r>
              <a:rPr lang="en-GB" altLang="tr-TR" smtClean="0"/>
              <a:t>Used by large international companies</a:t>
            </a:r>
            <a:endParaRPr lang="tr-TR" altLang="tr-TR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used by a single person,</a:t>
            </a:r>
          </a:p>
          <a:p>
            <a:pPr lvl="1"/>
            <a:r>
              <a:rPr lang="en-GB" altLang="tr-TR" smtClean="0"/>
              <a:t>Painter</a:t>
            </a:r>
          </a:p>
          <a:p>
            <a:pPr lvl="1"/>
            <a:r>
              <a:rPr lang="en-GB" altLang="tr-TR" smtClean="0"/>
              <a:t>Whose house was painted, when and how much?</a:t>
            </a:r>
          </a:p>
          <a:p>
            <a:pPr lvl="1"/>
            <a:r>
              <a:rPr lang="en-GB" altLang="tr-TR" smtClean="0"/>
              <a:t>What was painted in the painting, what colors and styles were used?</a:t>
            </a:r>
          </a:p>
          <a:p>
            <a:pPr lvl="1"/>
            <a:r>
              <a:rPr lang="en-GB" altLang="tr-TR" smtClean="0"/>
              <a:t>Who referenced others? Who are the referrals?</a:t>
            </a:r>
            <a:endParaRPr lang="tr-TR" altLang="tr-TR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used by a single person,</a:t>
            </a:r>
            <a:endParaRPr lang="tr-TR" altLang="tr-TR" smtClean="0"/>
          </a:p>
        </p:txBody>
      </p:sp>
      <p:pic>
        <p:nvPicPr>
          <p:cNvPr id="57347" name="3 Resim" descr="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428875"/>
            <a:ext cx="48228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used by a single person,</a:t>
            </a:r>
            <a:endParaRPr lang="tr-TR" altLang="tr-TR" smtClean="0"/>
          </a:p>
        </p:txBody>
      </p:sp>
      <p:pic>
        <p:nvPicPr>
          <p:cNvPr id="58371" name="4 Resim" descr="1b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500313"/>
            <a:ext cx="66452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used by a single person,</a:t>
            </a:r>
            <a:endParaRPr lang="tr-TR" altLang="tr-TR" smtClean="0"/>
          </a:p>
        </p:txBody>
      </p:sp>
      <p:pic>
        <p:nvPicPr>
          <p:cNvPr id="59395" name="5 Resim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86000"/>
            <a:ext cx="6000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 smtClean="0"/>
              <a:t>Problems with lists;</a:t>
            </a:r>
          </a:p>
          <a:p>
            <a:pPr lvl="2"/>
            <a:r>
              <a:rPr lang="en-GB" altLang="tr-TR" sz="1600" dirty="0" smtClean="0"/>
              <a:t>For example, the address of company B has changed.</a:t>
            </a:r>
          </a:p>
          <a:p>
            <a:pPr lvl="2"/>
            <a:r>
              <a:rPr lang="en-GB" altLang="tr-TR" sz="1600" dirty="0" smtClean="0"/>
              <a:t>Address information in 3 lines should also change</a:t>
            </a:r>
          </a:p>
          <a:p>
            <a:pPr lvl="2"/>
            <a:r>
              <a:rPr lang="en-GB" altLang="tr-TR" sz="1600" dirty="0" smtClean="0"/>
              <a:t>If it is missing, information inconsistency occurs.</a:t>
            </a:r>
          </a:p>
          <a:p>
            <a:pPr lvl="2"/>
            <a:endParaRPr lang="en-GB" altLang="tr-TR" sz="1600" dirty="0" smtClean="0"/>
          </a:p>
          <a:p>
            <a:pPr lvl="2"/>
            <a:r>
              <a:rPr lang="en-GB" altLang="tr-TR" sz="1600" dirty="0" smtClean="0"/>
              <a:t>It can cause both </a:t>
            </a:r>
            <a:r>
              <a:rPr lang="en-GB" altLang="tr-TR" sz="1600" dirty="0" smtClean="0">
                <a:solidFill>
                  <a:srgbClr val="FF0000"/>
                </a:solidFill>
              </a:rPr>
              <a:t>a waste of time </a:t>
            </a:r>
            <a:r>
              <a:rPr lang="en-GB" altLang="tr-TR" sz="1600" dirty="0" smtClean="0"/>
              <a:t>and an </a:t>
            </a:r>
            <a:r>
              <a:rPr lang="en-GB" altLang="tr-TR" sz="1600" dirty="0" smtClean="0">
                <a:solidFill>
                  <a:srgbClr val="FF0000"/>
                </a:solidFill>
              </a:rPr>
              <a:t>error</a:t>
            </a:r>
            <a:r>
              <a:rPr lang="en-GB" altLang="tr-TR" sz="1600" dirty="0" smtClean="0"/>
              <a:t>.</a:t>
            </a:r>
            <a:endParaRPr lang="tr-TR" altLang="tr-TR" sz="1600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used by small businesses,</a:t>
            </a:r>
          </a:p>
          <a:p>
            <a:pPr lvl="1"/>
            <a:r>
              <a:rPr lang="en-GB" altLang="tr-TR" smtClean="0"/>
              <a:t>What are the rented musical instruments? How much is it rented?</a:t>
            </a:r>
          </a:p>
          <a:p>
            <a:pPr lvl="1"/>
            <a:r>
              <a:rPr lang="en-GB" altLang="tr-TR" smtClean="0"/>
              <a:t>Which musical instruments are rented the most?</a:t>
            </a:r>
          </a:p>
          <a:p>
            <a:pPr lvl="1"/>
            <a:r>
              <a:rPr lang="en-GB" altLang="tr-TR" smtClean="0"/>
              <a:t>Who made the lease? (multi-user database)</a:t>
            </a:r>
          </a:p>
          <a:p>
            <a:pPr lvl="1"/>
            <a:r>
              <a:rPr lang="en-GB" altLang="tr-TR" smtClean="0"/>
              <a:t>The same instrument cannot be selected by two different dealers at the same time!</a:t>
            </a:r>
            <a:endParaRPr lang="tr-TR" altLang="tr-TR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used by small businesses,</a:t>
            </a:r>
          </a:p>
        </p:txBody>
      </p:sp>
      <p:pic>
        <p:nvPicPr>
          <p:cNvPr id="61443" name="Picture 2" descr="J:\database_tarama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">
            <a:off x="1401763" y="2708275"/>
            <a:ext cx="574992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used by small businesses,</a:t>
            </a:r>
          </a:p>
        </p:txBody>
      </p:sp>
      <p:pic>
        <p:nvPicPr>
          <p:cNvPr id="62467" name="4 Resim" descr="4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14375" y="2286000"/>
            <a:ext cx="6126163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used by small businesses,</a:t>
            </a:r>
          </a:p>
        </p:txBody>
      </p:sp>
      <p:pic>
        <p:nvPicPr>
          <p:cNvPr id="63491" name="5 Resim" descr="4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1247775" y="2443163"/>
            <a:ext cx="6937375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used by small businesses,</a:t>
            </a:r>
          </a:p>
        </p:txBody>
      </p:sp>
      <p:pic>
        <p:nvPicPr>
          <p:cNvPr id="64515" name="4 Resim" descr="4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817563" y="2482850"/>
            <a:ext cx="615950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fontAlgn="auto">
              <a:lnSpc>
                <a:spcPct val="80000"/>
              </a:lnSpc>
              <a:defRPr/>
            </a:pPr>
            <a:r>
              <a:rPr lang="en-GB" altLang="tr-T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by large international companies,</a:t>
            </a:r>
          </a:p>
          <a:p>
            <a:pPr marL="384048" lvl="1" indent="-182880" fontAlgn="auto">
              <a:lnSpc>
                <a:spcPct val="80000"/>
              </a:lnSpc>
              <a:defRPr/>
            </a:pPr>
            <a:r>
              <a:rPr lang="en-GB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licensing and auto registration office</a:t>
            </a:r>
          </a:p>
          <a:p>
            <a:pPr marL="384048" lvl="1" indent="-182880" fontAlgn="auto">
              <a:lnSpc>
                <a:spcPct val="80000"/>
              </a:lnSpc>
              <a:defRPr/>
            </a:pPr>
            <a:r>
              <a:rPr lang="en-GB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has 52 different </a:t>
            </a:r>
            <a:r>
              <a:rPr lang="en-GB" altLang="tr-T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centers</a:t>
            </a:r>
            <a:endParaRPr lang="en-GB" alt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fontAlgn="auto">
              <a:lnSpc>
                <a:spcPct val="80000"/>
              </a:lnSpc>
              <a:defRPr/>
            </a:pPr>
            <a:r>
              <a:rPr lang="en-GB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Accidents of people, traffic violations are kept,</a:t>
            </a:r>
          </a:p>
          <a:p>
            <a:pPr marL="384048" lvl="1" indent="-182880" fontAlgn="auto">
              <a:lnSpc>
                <a:spcPct val="80000"/>
              </a:lnSpc>
              <a:defRPr/>
            </a:pPr>
            <a:r>
              <a:rPr lang="en-GB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license renewable, are there any limitations?</a:t>
            </a:r>
          </a:p>
          <a:p>
            <a:pPr marL="384048" lvl="1" indent="-182880" fontAlgn="auto">
              <a:lnSpc>
                <a:spcPct val="80000"/>
              </a:lnSpc>
              <a:defRPr/>
            </a:pPr>
            <a:r>
              <a:rPr lang="en-GB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is used by 100s of people</a:t>
            </a:r>
          </a:p>
          <a:p>
            <a:pPr marL="566928" lvl="2" indent="-182880" fontAlgn="auto">
              <a:lnSpc>
                <a:spcPct val="80000"/>
              </a:lnSpc>
              <a:defRPr/>
            </a:pPr>
            <a:r>
              <a:rPr lang="en-GB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Licensing and registration staff</a:t>
            </a:r>
          </a:p>
          <a:p>
            <a:pPr marL="566928" lvl="2" indent="-182880" fontAlgn="auto">
              <a:lnSpc>
                <a:spcPct val="80000"/>
              </a:lnSpc>
              <a:defRPr/>
            </a:pPr>
            <a:r>
              <a:rPr lang="en-GB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Those who follow law enforcement</a:t>
            </a:r>
          </a:p>
          <a:p>
            <a:pPr marL="566928" lvl="2" indent="-182880" fontAlgn="auto">
              <a:lnSpc>
                <a:spcPct val="80000"/>
              </a:lnSpc>
              <a:defRPr/>
            </a:pPr>
            <a:r>
              <a:rPr lang="en-GB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Finance department staff</a:t>
            </a:r>
          </a:p>
          <a:p>
            <a:pPr marL="384048" lvl="1" indent="-182880" fontAlgn="auto">
              <a:lnSpc>
                <a:spcPct val="80000"/>
              </a:lnSpc>
              <a:defRPr/>
            </a:pPr>
            <a:r>
              <a:rPr lang="en-GB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Reachable 24 hours a day, 7 days a week</a:t>
            </a:r>
            <a:endParaRPr lang="tr-TR" altLang="tr-T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Used by large international companies,</a:t>
            </a:r>
            <a:endParaRPr lang="tr-TR" altLang="tr-TR" smtClean="0"/>
          </a:p>
        </p:txBody>
      </p:sp>
      <p:pic>
        <p:nvPicPr>
          <p:cNvPr id="66563" name="Picture 2" descr="J:\database_tarama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460500" y="2903538"/>
            <a:ext cx="5384800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400" smtClean="0"/>
              <a:t>Kroenke, D. M. (2006). </a:t>
            </a:r>
            <a:r>
              <a:rPr lang="en-US" altLang="tr-TR" sz="2400" b="1" smtClean="0">
                <a:latin typeface="Times New Roman" panose="02020603050405020304" pitchFamily="18" charset="0"/>
              </a:rPr>
              <a:t>Database Processing:</a:t>
            </a:r>
            <a:r>
              <a:rPr lang="en-US" altLang="tr-TR" sz="2400" b="1" smtClean="0"/>
              <a:t>Fundamentals, Design, and Implementation</a:t>
            </a:r>
            <a:r>
              <a:rPr lang="tr-TR" altLang="tr-TR" sz="2400" smtClean="0"/>
              <a:t>.Pearson Education International. Singapore,Canada,Japan.</a:t>
            </a:r>
            <a:endParaRPr lang="en-US" altLang="tr-TR" sz="2400" smtClean="0"/>
          </a:p>
          <a:p>
            <a:endParaRPr lang="tr-TR" altLang="tr-TR" sz="2400" smtClean="0"/>
          </a:p>
          <a:p>
            <a:r>
              <a:rPr lang="tr-TR" altLang="tr-TR" sz="2400" smtClean="0"/>
              <a:t>http://www.delphiturkiye.com/trigger.htm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 smtClean="0"/>
              <a:t>Problems with lists;</a:t>
            </a:r>
          </a:p>
          <a:p>
            <a:pPr lvl="2"/>
            <a:r>
              <a:rPr lang="en-GB" altLang="tr-TR" sz="1600" dirty="0" smtClean="0"/>
              <a:t>For example, company A no longer works with your company,</a:t>
            </a:r>
          </a:p>
          <a:p>
            <a:pPr lvl="2"/>
            <a:r>
              <a:rPr lang="en-GB" altLang="tr-TR" sz="1600" dirty="0" smtClean="0"/>
              <a:t>If you delete the record related to company A from the list, you will lose information such as customer information and company address where the product was sold.</a:t>
            </a:r>
            <a:endParaRPr lang="tr-TR" altLang="tr-TR" sz="1600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8" lvl="2" indent="0">
              <a:buFont typeface="Calibri" panose="020F0502020204030204" pitchFamily="34" charset="0"/>
              <a:buNone/>
            </a:pPr>
            <a:r>
              <a:rPr lang="en-GB" altLang="tr-TR" sz="1600" dirty="0" smtClean="0"/>
              <a:t>Problems with shared data;</a:t>
            </a:r>
          </a:p>
          <a:p>
            <a:pPr marL="382588" lvl="2" indent="0">
              <a:buFont typeface="Calibri" panose="020F0502020204030204" pitchFamily="34" charset="0"/>
              <a:buNone/>
            </a:pPr>
            <a:r>
              <a:rPr lang="en-GB" altLang="tr-TR" sz="1600" dirty="0" smtClean="0"/>
              <a:t>For example, different departments of your company need to display company information;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altLang="tr-TR" sz="1600" dirty="0" smtClean="0"/>
              <a:t>Communication department: company, address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altLang="tr-TR" sz="1600" dirty="0" smtClean="0"/>
              <a:t>Marketing department: company, price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altLang="tr-TR" sz="1600" dirty="0" smtClean="0"/>
              <a:t>Customer service: customer name, </a:t>
            </a:r>
            <a:r>
              <a:rPr lang="tr-TR" altLang="tr-TR" sz="1600" dirty="0" smtClean="0"/>
              <a:t>job</a:t>
            </a:r>
            <a:r>
              <a:rPr lang="en-GB" altLang="tr-TR" sz="1600" dirty="0" smtClean="0"/>
              <a:t>, company</a:t>
            </a:r>
            <a:endParaRPr lang="tr-TR" altLang="tr-TR" sz="1600" dirty="0" smtClean="0"/>
          </a:p>
          <a:p>
            <a:endParaRPr lang="tr-TR" altLang="tr-TR" sz="2400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 smtClean="0"/>
              <a:t>Problems with shared data;</a:t>
            </a:r>
          </a:p>
          <a:p>
            <a:pPr lvl="1"/>
            <a:r>
              <a:rPr lang="en-GB" altLang="tr-TR" dirty="0" smtClean="0"/>
              <a:t>Sharing all of this information with all departments is inconvenient for different reasons.</a:t>
            </a:r>
          </a:p>
          <a:p>
            <a:pPr lvl="2"/>
            <a:r>
              <a:rPr lang="en-GB" altLang="tr-TR" dirty="0" smtClean="0"/>
              <a:t>Security</a:t>
            </a:r>
          </a:p>
          <a:p>
            <a:pPr lvl="2"/>
            <a:r>
              <a:rPr lang="en-GB" altLang="tr-TR" dirty="0" smtClean="0"/>
              <a:t>customer privacy</a:t>
            </a:r>
          </a:p>
          <a:p>
            <a:pPr lvl="2"/>
            <a:r>
              <a:rPr lang="en-GB" altLang="tr-TR" dirty="0" smtClean="0"/>
              <a:t>etc.</a:t>
            </a:r>
            <a:endParaRPr lang="tr-TR" altLang="tr-TR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 smtClean="0"/>
              <a:t>The biggest drawback </a:t>
            </a:r>
            <a:r>
              <a:rPr lang="tr-TR" altLang="tr-TR" dirty="0" smtClean="0"/>
              <a:t>for </a:t>
            </a:r>
            <a:r>
              <a:rPr lang="en-GB" altLang="tr-TR" dirty="0" smtClean="0"/>
              <a:t>lists is that it combines different types of information</a:t>
            </a:r>
            <a:r>
              <a:rPr lang="tr-TR" altLang="tr-TR" dirty="0" smtClean="0"/>
              <a:t> into a table</a:t>
            </a:r>
            <a:r>
              <a:rPr lang="en-GB" altLang="tr-TR" dirty="0" smtClean="0"/>
              <a:t>.</a:t>
            </a:r>
            <a:endParaRPr lang="tr-TR" altLang="tr-TR" dirty="0" smtClean="0"/>
          </a:p>
        </p:txBody>
      </p:sp>
      <p:sp>
        <p:nvSpPr>
          <p:cNvPr id="5" name="Unvan 2"/>
          <p:cNvSpPr txBox="1">
            <a:spLocks/>
          </p:cNvSpPr>
          <p:nvPr/>
        </p:nvSpPr>
        <p:spPr>
          <a:xfrm>
            <a:off x="971550" y="2603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Why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en-GB" dirty="0" smtClean="0"/>
              <a:t> the database?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785</TotalTime>
  <Words>2032</Words>
  <Application>Microsoft Office PowerPoint</Application>
  <PresentationFormat>On-screen Show (4:3)</PresentationFormat>
  <Paragraphs>516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Geçmişe bakış</vt:lpstr>
      <vt:lpstr>Database and Fundamental Concepts</vt:lpstr>
      <vt:lpstr>Why we use the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What is database management system?</vt:lpstr>
      <vt:lpstr>PowerPoint Presentation</vt:lpstr>
      <vt:lpstr>What is database management system?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 Systems</vt:lpstr>
      <vt:lpstr>Database Systems</vt:lpstr>
      <vt:lpstr>Database Systems</vt:lpstr>
      <vt:lpstr>Database Systems</vt:lpstr>
      <vt:lpstr>Database Systems</vt:lpstr>
      <vt:lpstr>Database Systems</vt:lpstr>
      <vt:lpstr>Database Systems</vt:lpstr>
      <vt:lpstr>Database Systems</vt:lpstr>
      <vt:lpstr>Database Systems</vt:lpstr>
      <vt:lpstr>Database Systems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tabanına Giriş</dc:title>
  <dc:creator>ugur.coruh</dc:creator>
  <cp:lastModifiedBy>ugur.coruh</cp:lastModifiedBy>
  <cp:revision>259</cp:revision>
  <dcterms:created xsi:type="dcterms:W3CDTF">2009-03-24T11:14:21Z</dcterms:created>
  <dcterms:modified xsi:type="dcterms:W3CDTF">2022-03-09T15:07:57Z</dcterms:modified>
</cp:coreProperties>
</file>