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12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94162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38370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2431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8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69288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1F8C6D-CC2B-4EB3-85B8-C36B701675B9}" type="datetimeFigureOut">
              <a:rPr lang="en-GB" smtClean="0"/>
              <a:t>15/02/2022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0555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1F8C6D-CC2B-4EB3-85B8-C36B701675B9}" type="datetimeFigureOut">
              <a:rPr lang="en-GB" smtClean="0"/>
              <a:t>15/02/2022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7387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F8C6D-CC2B-4EB3-85B8-C36B701675B9}" type="datetimeFigureOut">
              <a:rPr lang="en-GB" smtClean="0"/>
              <a:t>15/02/2022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6309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92EC9F-9D08-48F1-9AE3-C6027ABE3672}" type="slidenum">
              <a:rPr lang="en-GB" smtClean="0"/>
              <a:t>‹#›</a:t>
            </a:fld>
            <a:endParaRPr lang="en-GB"/>
          </a:p>
        </p:txBody>
      </p:sp>
    </p:spTree>
    <p:extLst>
      <p:ext uri="{BB962C8B-B14F-4D97-AF65-F5344CB8AC3E}">
        <p14:creationId xmlns:p14="http://schemas.microsoft.com/office/powerpoint/2010/main" val="20693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194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F8C6D-CC2B-4EB3-85B8-C36B701675B9}" type="datetimeFigureOut">
              <a:rPr lang="en-GB" smtClean="0"/>
              <a:t>15/02/2022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92EC9F-9D08-48F1-9AE3-C6027ABE367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8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en-GB" b="1" dirty="0"/>
              <a:t>Types of Keys in Relational Model (Candidate, Super, Primary, Alternate and Foreign)</a:t>
            </a:r>
            <a:br>
              <a:rPr lang="en-GB" b="1" dirty="0"/>
            </a:br>
            <a:endParaRPr lang="en-GB" dirty="0"/>
          </a:p>
        </p:txBody>
      </p:sp>
      <p:sp>
        <p:nvSpPr>
          <p:cNvPr id="3" name="Alt Başlık 2"/>
          <p:cNvSpPr>
            <a:spLocks noGrp="1"/>
          </p:cNvSpPr>
          <p:nvPr>
            <p:ph type="subTitle" idx="1"/>
          </p:nvPr>
        </p:nvSpPr>
        <p:spPr/>
        <p:txBody>
          <a:bodyPr/>
          <a:lstStyle/>
          <a:p>
            <a:r>
              <a:rPr lang="en-GB" b="1" dirty="0"/>
              <a:t>Different Types of Keys in Relational Model</a:t>
            </a:r>
            <a:endParaRPr lang="en-GB" dirty="0"/>
          </a:p>
        </p:txBody>
      </p:sp>
    </p:spTree>
    <p:extLst>
      <p:ext uri="{BB962C8B-B14F-4D97-AF65-F5344CB8AC3E}">
        <p14:creationId xmlns:p14="http://schemas.microsoft.com/office/powerpoint/2010/main" val="345948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1815882"/>
          </a:xfrm>
          <a:prstGeom prst="rect">
            <a:avLst/>
          </a:prstGeom>
        </p:spPr>
        <p:txBody>
          <a:bodyPr wrap="square">
            <a:spAutoFit/>
          </a:bodyPr>
          <a:lstStyle/>
          <a:p>
            <a:pPr fontAlgn="base"/>
            <a:r>
              <a:rPr lang="en-GB" sz="1400" b="1" i="0" dirty="0" smtClean="0">
                <a:solidFill>
                  <a:srgbClr val="273239"/>
                </a:solidFill>
                <a:effectLst/>
              </a:rPr>
              <a:t>Candidate Key:</a:t>
            </a:r>
            <a:r>
              <a:rPr lang="en-GB" sz="1400" b="0" i="0" dirty="0" smtClean="0">
                <a:solidFill>
                  <a:srgbClr val="273239"/>
                </a:solidFill>
                <a:effectLst/>
              </a:rPr>
              <a:t> The minimal set of attributes that can uniquely identify a tuple is known as a candidate key. For Example, STUD_NO in STUDENT relation. </a:t>
            </a:r>
            <a:br>
              <a:rPr lang="en-GB" sz="1400" b="0" i="0" dirty="0" smtClean="0">
                <a:solidFill>
                  <a:srgbClr val="273239"/>
                </a:solidFill>
                <a:effectLst/>
              </a:rPr>
            </a:br>
            <a:r>
              <a:rPr lang="en-GB" sz="1400" b="0" i="0" dirty="0" smtClean="0">
                <a:solidFill>
                  <a:srgbClr val="273239"/>
                </a:solidFill>
                <a:effectLst/>
              </a:rPr>
              <a:t> </a:t>
            </a:r>
          </a:p>
          <a:p>
            <a:pPr fontAlgn="base">
              <a:buFont typeface="Arial" panose="020B0604020202020204" pitchFamily="34" charset="0"/>
              <a:buChar char="•"/>
            </a:pPr>
            <a:r>
              <a:rPr lang="en-GB" sz="1400" b="0" i="0" dirty="0" smtClean="0">
                <a:solidFill>
                  <a:srgbClr val="273239"/>
                </a:solidFill>
                <a:effectLst/>
              </a:rPr>
              <a:t>The value of the Candidate Key is unique and non-null for every tuple.</a:t>
            </a:r>
          </a:p>
          <a:p>
            <a:pPr fontAlgn="base">
              <a:buFont typeface="Arial" panose="020B0604020202020204" pitchFamily="34" charset="0"/>
              <a:buChar char="•"/>
            </a:pPr>
            <a:r>
              <a:rPr lang="en-GB" sz="1400" b="0" i="0" dirty="0" smtClean="0">
                <a:solidFill>
                  <a:srgbClr val="273239"/>
                </a:solidFill>
                <a:effectLst/>
              </a:rPr>
              <a:t>There can be more than one candidate key in a relation. For Example, STUD_NO is the candidate key for relation STUDENT.</a:t>
            </a:r>
          </a:p>
          <a:p>
            <a:pPr fontAlgn="base">
              <a:buFont typeface="Arial" panose="020B0604020202020204" pitchFamily="34" charset="0"/>
              <a:buChar char="•"/>
            </a:pPr>
            <a:r>
              <a:rPr lang="en-GB" sz="1400" b="0" i="0" dirty="0" smtClean="0">
                <a:solidFill>
                  <a:srgbClr val="273239"/>
                </a:solidFill>
                <a:effectLst/>
              </a:rPr>
              <a:t>The candidate key can be simple (having only one attribute) or composite as well. For Example, {STUD_NO, COURSE_NO} is a composite candidate key for relation STUDENT_COURSE.</a:t>
            </a:r>
          </a:p>
          <a:p>
            <a:pPr fontAlgn="base">
              <a:buFont typeface="Arial" panose="020B0604020202020204" pitchFamily="34" charset="0"/>
              <a:buChar char="•"/>
            </a:pPr>
            <a:r>
              <a:rPr lang="en-GB" sz="1400" b="0" i="0" dirty="0" smtClean="0">
                <a:solidFill>
                  <a:srgbClr val="273239"/>
                </a:solidFill>
                <a:effectLst/>
              </a:rPr>
              <a:t>No, of candidate keys in a Relation are </a:t>
            </a:r>
            <a:r>
              <a:rPr lang="en-GB" sz="1400" b="0" i="0" dirty="0" err="1" smtClean="0">
                <a:solidFill>
                  <a:srgbClr val="273239"/>
                </a:solidFill>
                <a:effectLst/>
              </a:rPr>
              <a:t>nC</a:t>
            </a:r>
            <a:r>
              <a:rPr lang="en-GB" sz="1400" b="0" i="0" dirty="0" smtClean="0">
                <a:solidFill>
                  <a:srgbClr val="273239"/>
                </a:solidFill>
                <a:effectLst/>
              </a:rPr>
              <a:t>(floor(n/2)),for example if a Relation have 5 attributes i.e. R(A,B,C,D,E) then total no of candidate keys are 5C(floor(5/2))=10.</a:t>
            </a:r>
            <a:endParaRPr lang="en-GB" sz="1400" b="0" i="0" dirty="0">
              <a:solidFill>
                <a:srgbClr val="273239"/>
              </a:solidFill>
              <a:effectLst/>
            </a:endParaRPr>
          </a:p>
        </p:txBody>
      </p:sp>
      <p:sp>
        <p:nvSpPr>
          <p:cNvPr id="6" name="Dikdörtgen 5"/>
          <p:cNvSpPr/>
          <p:nvPr/>
        </p:nvSpPr>
        <p:spPr>
          <a:xfrm>
            <a:off x="8516294" y="2717496"/>
            <a:ext cx="3533869" cy="1200329"/>
          </a:xfrm>
          <a:prstGeom prst="rect">
            <a:avLst/>
          </a:prstGeom>
        </p:spPr>
        <p:txBody>
          <a:bodyPr wrap="square">
            <a:spAutoFit/>
          </a:bodyPr>
          <a:lstStyle/>
          <a:p>
            <a:r>
              <a:rPr lang="en-GB" sz="1200" b="1" i="0" dirty="0" smtClean="0">
                <a:solidFill>
                  <a:srgbClr val="273239"/>
                </a:solidFill>
                <a:effectLst/>
                <a:latin typeface="urw-din"/>
              </a:rPr>
              <a:t>Note –</a:t>
            </a:r>
            <a:r>
              <a:rPr lang="en-GB" sz="1200" b="0" i="0" dirty="0" smtClean="0">
                <a:solidFill>
                  <a:srgbClr val="273239"/>
                </a:solidFill>
                <a:effectLst/>
                <a:latin typeface="urw-din"/>
              </a:rPr>
              <a:t> In SQL Server a unique constraint that has a </a:t>
            </a:r>
            <a:r>
              <a:rPr lang="en-GB" sz="1200" b="0" i="0" dirty="0" err="1" smtClean="0">
                <a:solidFill>
                  <a:srgbClr val="273239"/>
                </a:solidFill>
                <a:effectLst/>
                <a:latin typeface="urw-din"/>
              </a:rPr>
              <a:t>nullable</a:t>
            </a:r>
            <a:r>
              <a:rPr lang="en-GB" sz="1200" b="0" i="0" dirty="0" smtClean="0">
                <a:solidFill>
                  <a:srgbClr val="273239"/>
                </a:solidFill>
                <a:effectLst/>
                <a:latin typeface="urw-din"/>
              </a:rPr>
              <a:t> column, </a:t>
            </a:r>
            <a:r>
              <a:rPr lang="en-GB" sz="1200" b="1" i="0" dirty="0" smtClean="0">
                <a:solidFill>
                  <a:srgbClr val="273239"/>
                </a:solidFill>
                <a:effectLst/>
                <a:latin typeface="urw-din"/>
              </a:rPr>
              <a:t>allows</a:t>
            </a:r>
            <a:r>
              <a:rPr lang="en-GB" sz="1200" b="0" i="0" dirty="0" smtClean="0">
                <a:solidFill>
                  <a:srgbClr val="273239"/>
                </a:solidFill>
                <a:effectLst/>
                <a:latin typeface="urw-din"/>
              </a:rPr>
              <a:t> the value ‘</a:t>
            </a:r>
            <a:r>
              <a:rPr lang="en-GB" sz="1200" b="1" i="0" dirty="0" smtClean="0">
                <a:solidFill>
                  <a:srgbClr val="273239"/>
                </a:solidFill>
                <a:effectLst/>
                <a:latin typeface="urw-din"/>
              </a:rPr>
              <a:t>null</a:t>
            </a:r>
            <a:r>
              <a:rPr lang="en-GB" sz="1200" b="0" i="0" dirty="0" smtClean="0">
                <a:solidFill>
                  <a:srgbClr val="273239"/>
                </a:solidFill>
                <a:effectLst/>
                <a:latin typeface="urw-din"/>
              </a:rPr>
              <a:t>‘ in that column </a:t>
            </a:r>
            <a:r>
              <a:rPr lang="en-GB" sz="1200" b="1" i="0" dirty="0" smtClean="0">
                <a:solidFill>
                  <a:srgbClr val="273239"/>
                </a:solidFill>
                <a:effectLst/>
                <a:latin typeface="urw-din"/>
              </a:rPr>
              <a:t>only once</a:t>
            </a:r>
            <a:r>
              <a:rPr lang="en-GB" sz="1200" b="0" i="0" dirty="0" smtClean="0">
                <a:solidFill>
                  <a:srgbClr val="273239"/>
                </a:solidFill>
                <a:effectLst/>
                <a:latin typeface="urw-din"/>
              </a:rPr>
              <a:t>. That’s why the STUD_PHONE attribute is a candidate here, but can not be ‘null’ values in the primary key attribute. </a:t>
            </a:r>
            <a:endParaRPr lang="en-GB" sz="1200" dirty="0"/>
          </a:p>
        </p:txBody>
      </p:sp>
    </p:spTree>
    <p:extLst>
      <p:ext uri="{BB962C8B-B14F-4D97-AF65-F5344CB8AC3E}">
        <p14:creationId xmlns:p14="http://schemas.microsoft.com/office/powerpoint/2010/main" val="142216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1477328"/>
          </a:xfrm>
          <a:prstGeom prst="rect">
            <a:avLst/>
          </a:prstGeom>
        </p:spPr>
        <p:txBody>
          <a:bodyPr wrap="square">
            <a:spAutoFit/>
          </a:bodyPr>
          <a:lstStyle/>
          <a:p>
            <a:pPr fontAlgn="base"/>
            <a:r>
              <a:rPr lang="en-GB" b="1" dirty="0"/>
              <a:t>Super Key: </a:t>
            </a:r>
            <a:r>
              <a:rPr lang="en-GB" dirty="0"/>
              <a:t>The set of attributes that can uniquely identify a tuple is known as Super Key. For Example, STUD_NO, (STUD_NO, STUD_NAME), etc. </a:t>
            </a:r>
            <a:br>
              <a:rPr lang="en-GB" dirty="0"/>
            </a:br>
            <a:r>
              <a:rPr lang="en-GB" dirty="0"/>
              <a:t> </a:t>
            </a:r>
          </a:p>
          <a:p>
            <a:pPr fontAlgn="base"/>
            <a:r>
              <a:rPr lang="en-GB" dirty="0"/>
              <a:t>Adding zero or more attributes to the candidate key generates the super key.</a:t>
            </a:r>
          </a:p>
          <a:p>
            <a:pPr fontAlgn="base"/>
            <a:r>
              <a:rPr lang="en-GB" dirty="0"/>
              <a:t>A candidate key is a super key but vice versa is not true.</a:t>
            </a:r>
          </a:p>
        </p:txBody>
      </p:sp>
    </p:spTree>
    <p:extLst>
      <p:ext uri="{BB962C8B-B14F-4D97-AF65-F5344CB8AC3E}">
        <p14:creationId xmlns:p14="http://schemas.microsoft.com/office/powerpoint/2010/main" val="184953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923330"/>
          </a:xfrm>
          <a:prstGeom prst="rect">
            <a:avLst/>
          </a:prstGeom>
        </p:spPr>
        <p:txBody>
          <a:bodyPr wrap="square">
            <a:spAutoFit/>
          </a:bodyPr>
          <a:lstStyle/>
          <a:p>
            <a:pPr fontAlgn="base"/>
            <a:r>
              <a:rPr lang="en-GB" b="1" dirty="0"/>
              <a:t>Primary Key:</a:t>
            </a:r>
            <a:r>
              <a:rPr lang="en-GB" dirty="0"/>
              <a:t> There can be more than one candidate key in relation out of which one can be chosen as the primary key. For Example, STUD_NO, as well as STUD_PHONE both, are candidate keys for relation STUDENT but STUD_NO can be chosen as the primary key (only one out of many candidate keys). </a:t>
            </a:r>
            <a:endParaRPr lang="en-GB" sz="1400" b="0" i="0" dirty="0">
              <a:solidFill>
                <a:srgbClr val="273239"/>
              </a:solidFill>
              <a:effectLst/>
            </a:endParaRPr>
          </a:p>
        </p:txBody>
      </p:sp>
    </p:spTree>
    <p:extLst>
      <p:ext uri="{BB962C8B-B14F-4D97-AF65-F5344CB8AC3E}">
        <p14:creationId xmlns:p14="http://schemas.microsoft.com/office/powerpoint/2010/main" val="54365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923330"/>
          </a:xfrm>
          <a:prstGeom prst="rect">
            <a:avLst/>
          </a:prstGeom>
        </p:spPr>
        <p:txBody>
          <a:bodyPr wrap="square">
            <a:spAutoFit/>
          </a:bodyPr>
          <a:lstStyle/>
          <a:p>
            <a:pPr fontAlgn="base"/>
            <a:r>
              <a:rPr lang="en-GB" b="1" dirty="0"/>
              <a:t>Primary Key:</a:t>
            </a:r>
            <a:r>
              <a:rPr lang="en-GB" dirty="0"/>
              <a:t> There can be more than one candidate key in relation out of which one can be chosen as the primary key. For Example, STUD_NO, as well as STUD_PHONE both, are candidate keys for relation STUDENT but STUD_NO can be chosen as the primary key (only one out of many candidate keys). </a:t>
            </a:r>
            <a:endParaRPr lang="en-GB" sz="1400" b="0" i="0" dirty="0">
              <a:solidFill>
                <a:srgbClr val="273239"/>
              </a:solidFill>
              <a:effectLst/>
            </a:endParaRPr>
          </a:p>
        </p:txBody>
      </p:sp>
    </p:spTree>
    <p:extLst>
      <p:ext uri="{BB962C8B-B14F-4D97-AF65-F5344CB8AC3E}">
        <p14:creationId xmlns:p14="http://schemas.microsoft.com/office/powerpoint/2010/main" val="421558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21" y="806905"/>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348876" y="347226"/>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70781" y="4031543"/>
            <a:ext cx="11561275" cy="2308324"/>
          </a:xfrm>
          <a:prstGeom prst="rect">
            <a:avLst/>
          </a:prstGeom>
        </p:spPr>
        <p:txBody>
          <a:bodyPr wrap="square">
            <a:spAutoFit/>
          </a:bodyPr>
          <a:lstStyle/>
          <a:p>
            <a:pPr fontAlgn="base"/>
            <a:r>
              <a:rPr lang="en-GB" sz="1600" b="1" dirty="0"/>
              <a:t>Foreign Key:</a:t>
            </a:r>
            <a:r>
              <a:rPr lang="en-GB" sz="1600" dirty="0"/>
              <a:t> If an attribute can only take the values which are present as values of some other attribute, it will be a foreign key to the attribute to which it refers. The relation which is being referenced is called referenced relation and the corresponding attribute is called referenced attribute and the relation which refers to the referenced relation is called referencing relation and the corresponding attribute is called referencing attribute. The referenced attribute of the referenced relation should be the primary key to it. For Example, STUD_NO in STUDENT_COURSE is a foreign key to STUD_NO in STUDENT relation. </a:t>
            </a:r>
          </a:p>
          <a:p>
            <a:pPr fontAlgn="base"/>
            <a:r>
              <a:rPr lang="en-GB" sz="1600" dirty="0"/>
              <a:t>It may be worth noting that unlike Primary Key of any given relation, Foreign Key can be NULL as well as may contain duplicate tuples i.e. it need not follow uniqueness constraint. </a:t>
            </a:r>
          </a:p>
          <a:p>
            <a:pPr fontAlgn="base"/>
            <a:r>
              <a:rPr lang="en-GB" sz="1600" dirty="0"/>
              <a:t>For Example, STUD_NO in STUDENT_COURSE relation is not unique. It has been repeated for the first and third tuples. However, the STUD_NO in STUDENT relation is a primary key and it needs to be always unique, and it cannot be null. </a:t>
            </a:r>
          </a:p>
        </p:txBody>
      </p:sp>
    </p:spTree>
    <p:extLst>
      <p:ext uri="{BB962C8B-B14F-4D97-AF65-F5344CB8AC3E}">
        <p14:creationId xmlns:p14="http://schemas.microsoft.com/office/powerpoint/2010/main" val="2095658712"/>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TotalTime>
  <Words>76</Words>
  <Application>Microsoft Office PowerPoint</Application>
  <PresentationFormat>Geniş ekran</PresentationFormat>
  <Paragraphs>21</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Calibri Light</vt:lpstr>
      <vt:lpstr>urw-din</vt:lpstr>
      <vt:lpstr>Geçmişe bakış</vt:lpstr>
      <vt:lpstr>Types of Keys in Relational Model (Candidate, Super, Primary, Alternate and Foreign) </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Keys in Relational Model (Candidate, Super, Primary, Alternate and Foreign) </dc:title>
  <dc:creator>Lenovo1</dc:creator>
  <cp:lastModifiedBy>Lenovo1</cp:lastModifiedBy>
  <cp:revision>3</cp:revision>
  <dcterms:created xsi:type="dcterms:W3CDTF">2022-02-15T13:26:30Z</dcterms:created>
  <dcterms:modified xsi:type="dcterms:W3CDTF">2022-02-15T13:32:23Z</dcterms:modified>
</cp:coreProperties>
</file>