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0"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12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94162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383709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2431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1F8C6D-CC2B-4EB3-85B8-C36B701675B9}" type="datetimeFigureOut">
              <a:rPr lang="en-GB" smtClean="0"/>
              <a:t>15/02/2022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92EC9F-9D08-48F1-9AE3-C6027ABE36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8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69288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1F8C6D-CC2B-4EB3-85B8-C36B701675B9}" type="datetimeFigureOut">
              <a:rPr lang="en-GB" smtClean="0"/>
              <a:t>15/02/2022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05558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1F8C6D-CC2B-4EB3-85B8-C36B701675B9}" type="datetimeFigureOut">
              <a:rPr lang="en-GB" smtClean="0"/>
              <a:t>15/02/2022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7387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F8C6D-CC2B-4EB3-85B8-C36B701675B9}" type="datetimeFigureOut">
              <a:rPr lang="en-GB" smtClean="0"/>
              <a:t>15/02/2022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63094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92EC9F-9D08-48F1-9AE3-C6027ABE3672}" type="slidenum">
              <a:rPr lang="en-GB" smtClean="0"/>
              <a:t>‹#›</a:t>
            </a:fld>
            <a:endParaRPr lang="en-GB"/>
          </a:p>
        </p:txBody>
      </p:sp>
    </p:spTree>
    <p:extLst>
      <p:ext uri="{BB962C8B-B14F-4D97-AF65-F5344CB8AC3E}">
        <p14:creationId xmlns:p14="http://schemas.microsoft.com/office/powerpoint/2010/main" val="20693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1F8C6D-CC2B-4EB3-85B8-C36B701675B9}" type="datetimeFigureOut">
              <a:rPr lang="en-GB" smtClean="0"/>
              <a:t>15/02/2022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92EC9F-9D08-48F1-9AE3-C6027ABE3672}" type="slidenum">
              <a:rPr lang="en-GB" smtClean="0"/>
              <a:t>‹#›</a:t>
            </a:fld>
            <a:endParaRPr lang="en-GB"/>
          </a:p>
        </p:txBody>
      </p:sp>
    </p:spTree>
    <p:extLst>
      <p:ext uri="{BB962C8B-B14F-4D97-AF65-F5344CB8AC3E}">
        <p14:creationId xmlns:p14="http://schemas.microsoft.com/office/powerpoint/2010/main" val="1194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F8C6D-CC2B-4EB3-85B8-C36B701675B9}" type="datetimeFigureOut">
              <a:rPr lang="en-GB" smtClean="0"/>
              <a:t>15/02/2022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92EC9F-9D08-48F1-9AE3-C6027ABE3672}"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88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pPr fontAlgn="base"/>
            <a:r>
              <a:rPr lang="en-GB" b="1" dirty="0"/>
              <a:t>Mapping from ER Model to Relational Model</a:t>
            </a:r>
          </a:p>
        </p:txBody>
      </p:sp>
      <p:sp>
        <p:nvSpPr>
          <p:cNvPr id="5" name="Dikdörtgen 4"/>
          <p:cNvSpPr/>
          <p:nvPr/>
        </p:nvSpPr>
        <p:spPr>
          <a:xfrm>
            <a:off x="1282574" y="4455762"/>
            <a:ext cx="9873106" cy="923330"/>
          </a:xfrm>
          <a:prstGeom prst="rect">
            <a:avLst/>
          </a:prstGeom>
        </p:spPr>
        <p:txBody>
          <a:bodyPr wrap="square">
            <a:spAutoFit/>
          </a:bodyPr>
          <a:lstStyle/>
          <a:p>
            <a:r>
              <a:rPr lang="en-GB" dirty="0">
                <a:solidFill>
                  <a:srgbClr val="273239"/>
                </a:solidFill>
                <a:latin typeface="urw-din"/>
              </a:rPr>
              <a:t>After designing the ER diagram of system, we need to convert it to Relational models which can directly be implemented by any RDBMS like Oracle, MySQL etc.  In this article we will discuss how to convert ER diagram to Relational Model for different scenarios. </a:t>
            </a:r>
            <a:endParaRPr lang="en-GB" dirty="0"/>
          </a:p>
        </p:txBody>
      </p:sp>
    </p:spTree>
    <p:extLst>
      <p:ext uri="{BB962C8B-B14F-4D97-AF65-F5344CB8AC3E}">
        <p14:creationId xmlns:p14="http://schemas.microsoft.com/office/powerpoint/2010/main" val="345948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smtClean="0"/>
              <a:t>As we can see from Table 6, S-Id is not repeating in Enrolls Table. So it can be considered as a key of Enrolls table. Both Student and Enrolls Table’s key is same; we can merge it as a single table. The resultant tables are shown in Table 7 and Table 8. Primary Keys have been underlined. </a:t>
            </a: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786275422"/>
              </p:ext>
            </p:extLst>
          </p:nvPr>
        </p:nvGraphicFramePr>
        <p:xfrm>
          <a:off x="3713732" y="2907360"/>
          <a:ext cx="7259070" cy="457200"/>
        </p:xfrm>
        <a:graphic>
          <a:graphicData uri="http://schemas.openxmlformats.org/drawingml/2006/table">
            <a:tbl>
              <a:tblPr/>
              <a:tblGrid>
                <a:gridCol w="2419690">
                  <a:extLst>
                    <a:ext uri="{9D8B030D-6E8A-4147-A177-3AD203B41FA5}">
                      <a16:colId xmlns:a16="http://schemas.microsoft.com/office/drawing/2014/main" val="1702537714"/>
                    </a:ext>
                  </a:extLst>
                </a:gridCol>
                <a:gridCol w="2419690">
                  <a:extLst>
                    <a:ext uri="{9D8B030D-6E8A-4147-A177-3AD203B41FA5}">
                      <a16:colId xmlns:a16="http://schemas.microsoft.com/office/drawing/2014/main" val="2273741085"/>
                    </a:ext>
                  </a:extLst>
                </a:gridCol>
                <a:gridCol w="2419690">
                  <a:extLst>
                    <a:ext uri="{9D8B030D-6E8A-4147-A177-3AD203B41FA5}">
                      <a16:colId xmlns:a16="http://schemas.microsoft.com/office/drawing/2014/main" val="2705986185"/>
                    </a:ext>
                  </a:extLst>
                </a:gridCol>
              </a:tblGrid>
              <a:tr h="0">
                <a:tc>
                  <a:txBody>
                    <a:bodyPr/>
                    <a:lstStyle/>
                    <a:p>
                      <a:pPr algn="l" fontAlgn="base"/>
                      <a:r>
                        <a:rPr lang="en-GB" sz="1250" b="0" u="sng" dirty="0">
                          <a:effectLst/>
                        </a:rPr>
                        <a:t>S-Id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Student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E-Id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35273672"/>
                  </a:ext>
                </a:extLst>
              </a:tr>
            </a:tbl>
          </a:graphicData>
        </a:graphic>
      </p:graphicFrame>
      <p:sp>
        <p:nvSpPr>
          <p:cNvPr id="5" name="Dikdörtgen 4"/>
          <p:cNvSpPr/>
          <p:nvPr/>
        </p:nvSpPr>
        <p:spPr>
          <a:xfrm>
            <a:off x="2255846" y="2951294"/>
            <a:ext cx="962636" cy="369332"/>
          </a:xfrm>
          <a:prstGeom prst="rect">
            <a:avLst/>
          </a:prstGeom>
        </p:spPr>
        <p:txBody>
          <a:bodyPr wrap="none">
            <a:spAutoFit/>
          </a:bodyPr>
          <a:lstStyle/>
          <a:p>
            <a:r>
              <a:rPr lang="en-GB" b="1" dirty="0">
                <a:solidFill>
                  <a:srgbClr val="273239"/>
                </a:solidFill>
                <a:latin typeface="urw-din"/>
              </a:rPr>
              <a:t>Table 7</a:t>
            </a:r>
            <a:endParaRPr lang="en-GB" dirty="0"/>
          </a:p>
        </p:txBody>
      </p:sp>
      <p:graphicFrame>
        <p:nvGraphicFramePr>
          <p:cNvPr id="6" name="Tablo 5"/>
          <p:cNvGraphicFramePr>
            <a:graphicFrameLocks noGrp="1"/>
          </p:cNvGraphicFramePr>
          <p:nvPr>
            <p:extLst>
              <p:ext uri="{D42A27DB-BD31-4B8C-83A1-F6EECF244321}">
                <p14:modId xmlns:p14="http://schemas.microsoft.com/office/powerpoint/2010/main" val="1637927196"/>
              </p:ext>
            </p:extLst>
          </p:nvPr>
        </p:nvGraphicFramePr>
        <p:xfrm>
          <a:off x="3713731" y="3629025"/>
          <a:ext cx="7259072" cy="457200"/>
        </p:xfrm>
        <a:graphic>
          <a:graphicData uri="http://schemas.openxmlformats.org/drawingml/2006/table">
            <a:tbl>
              <a:tblPr/>
              <a:tblGrid>
                <a:gridCol w="3629536">
                  <a:extLst>
                    <a:ext uri="{9D8B030D-6E8A-4147-A177-3AD203B41FA5}">
                      <a16:colId xmlns:a16="http://schemas.microsoft.com/office/drawing/2014/main" val="1758004688"/>
                    </a:ext>
                  </a:extLst>
                </a:gridCol>
                <a:gridCol w="3629536">
                  <a:extLst>
                    <a:ext uri="{9D8B030D-6E8A-4147-A177-3AD203B41FA5}">
                      <a16:colId xmlns:a16="http://schemas.microsoft.com/office/drawing/2014/main" val="3427938133"/>
                    </a:ext>
                  </a:extLst>
                </a:gridCol>
              </a:tblGrid>
              <a:tr h="0">
                <a:tc>
                  <a:txBody>
                    <a:bodyPr/>
                    <a:lstStyle/>
                    <a:p>
                      <a:pPr algn="l" fontAlgn="base"/>
                      <a:r>
                        <a:rPr lang="en-GB" sz="1250" b="0" u="sng">
                          <a:effectLst/>
                        </a:rPr>
                        <a:t>E-Id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Elective </a:t>
                      </a:r>
                      <a:r>
                        <a:rPr lang="en-GB" sz="1250" b="0" dirty="0" err="1">
                          <a:effectLst/>
                        </a:rPr>
                        <a:t>CourseAttribute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4923317"/>
                  </a:ext>
                </a:extLst>
              </a:tr>
            </a:tbl>
          </a:graphicData>
        </a:graphic>
      </p:graphicFrame>
      <p:sp>
        <p:nvSpPr>
          <p:cNvPr id="7" name="Dikdörtgen 6"/>
          <p:cNvSpPr/>
          <p:nvPr/>
        </p:nvSpPr>
        <p:spPr>
          <a:xfrm>
            <a:off x="2255846" y="3694460"/>
            <a:ext cx="962636" cy="369332"/>
          </a:xfrm>
          <a:prstGeom prst="rect">
            <a:avLst/>
          </a:prstGeom>
        </p:spPr>
        <p:txBody>
          <a:bodyPr wrap="none">
            <a:spAutoFit/>
          </a:bodyPr>
          <a:lstStyle/>
          <a:p>
            <a:r>
              <a:rPr lang="en-GB" b="1" dirty="0">
                <a:solidFill>
                  <a:srgbClr val="273239"/>
                </a:solidFill>
                <a:latin typeface="urw-din"/>
              </a:rPr>
              <a:t>Table 8</a:t>
            </a:r>
            <a:endParaRPr lang="en-GB" dirty="0"/>
          </a:p>
        </p:txBody>
      </p:sp>
    </p:spTree>
    <p:extLst>
      <p:ext uri="{BB962C8B-B14F-4D97-AF65-F5344CB8AC3E}">
        <p14:creationId xmlns:p14="http://schemas.microsoft.com/office/powerpoint/2010/main" val="58604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537262"/>
          </a:xfrm>
        </p:spPr>
        <p:txBody>
          <a:bodyPr>
            <a:normAutofit fontScale="90000"/>
          </a:bodyPr>
          <a:lstStyle/>
          <a:p>
            <a:r>
              <a:rPr lang="en-GB" sz="3600" b="1" dirty="0"/>
              <a:t>Case 4: Binary Relationship with m: n cardinality</a:t>
            </a:r>
            <a:endParaRPr lang="en-GB" sz="3600" dirty="0"/>
          </a:p>
        </p:txBody>
      </p:sp>
      <p:pic>
        <p:nvPicPr>
          <p:cNvPr id="9218"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921946"/>
            <a:ext cx="7734300"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606581" y="4417621"/>
            <a:ext cx="11334939" cy="1754326"/>
          </a:xfrm>
          <a:prstGeom prst="rect">
            <a:avLst/>
          </a:prstGeom>
        </p:spPr>
        <p:txBody>
          <a:bodyPr wrap="square">
            <a:spAutoFit/>
          </a:bodyPr>
          <a:lstStyle/>
          <a:p>
            <a:r>
              <a:rPr lang="en-GB" dirty="0">
                <a:solidFill>
                  <a:srgbClr val="273239"/>
                </a:solidFill>
                <a:latin typeface="urw-din"/>
              </a:rPr>
              <a:t>In this scenario, every student can </a:t>
            </a:r>
            <a:r>
              <a:rPr lang="en-GB" dirty="0" err="1">
                <a:solidFill>
                  <a:srgbClr val="273239"/>
                </a:solidFill>
                <a:latin typeface="urw-din"/>
              </a:rPr>
              <a:t>enroll</a:t>
            </a:r>
            <a:r>
              <a:rPr lang="en-GB" dirty="0">
                <a:solidFill>
                  <a:srgbClr val="273239"/>
                </a:solidFill>
                <a:latin typeface="urw-din"/>
              </a:rPr>
              <a:t> in more than 1 compulsory course and for a compulsory course there can be more than 1 student. First Convert each entity and relationship to tables.  Student table corresponds to Student Entity with key as S-Id. Similarly </a:t>
            </a:r>
            <a:r>
              <a:rPr lang="en-GB" dirty="0" err="1">
                <a:solidFill>
                  <a:srgbClr val="273239"/>
                </a:solidFill>
                <a:latin typeface="urw-din"/>
              </a:rPr>
              <a:t>Compulsory_Courses</a:t>
            </a:r>
            <a:r>
              <a:rPr lang="en-GB" dirty="0">
                <a:solidFill>
                  <a:srgbClr val="273239"/>
                </a:solidFill>
                <a:latin typeface="urw-din"/>
              </a:rPr>
              <a:t> table corresponds to Compulsory Courses Entity with key as C-Id. </a:t>
            </a:r>
            <a:r>
              <a:rPr lang="en-GB" dirty="0" err="1">
                <a:solidFill>
                  <a:srgbClr val="273239"/>
                </a:solidFill>
                <a:latin typeface="urw-din"/>
              </a:rPr>
              <a:t>Enrolls</a:t>
            </a:r>
            <a:r>
              <a:rPr lang="en-GB" dirty="0">
                <a:solidFill>
                  <a:srgbClr val="273239"/>
                </a:solidFill>
                <a:latin typeface="urw-din"/>
              </a:rPr>
              <a:t> Table represents relationship between Student and </a:t>
            </a:r>
            <a:r>
              <a:rPr lang="en-GB" dirty="0" err="1">
                <a:solidFill>
                  <a:srgbClr val="273239"/>
                </a:solidFill>
                <a:latin typeface="urw-din"/>
              </a:rPr>
              <a:t>Compulsory_Courses</a:t>
            </a:r>
            <a:r>
              <a:rPr lang="en-GB" dirty="0">
                <a:solidFill>
                  <a:srgbClr val="273239"/>
                </a:solidFill>
                <a:latin typeface="urw-din"/>
              </a:rPr>
              <a:t> (Which student </a:t>
            </a:r>
            <a:r>
              <a:rPr lang="en-GB" dirty="0" err="1">
                <a:solidFill>
                  <a:srgbClr val="273239"/>
                </a:solidFill>
                <a:latin typeface="urw-din"/>
              </a:rPr>
              <a:t>enrolls</a:t>
            </a:r>
            <a:r>
              <a:rPr lang="en-GB" dirty="0">
                <a:solidFill>
                  <a:srgbClr val="273239"/>
                </a:solidFill>
                <a:latin typeface="urw-din"/>
              </a:rPr>
              <a:t> in which course). So it will take attribute S-Id from Person and C-Id from </a:t>
            </a:r>
            <a:r>
              <a:rPr lang="en-GB" dirty="0" err="1">
                <a:solidFill>
                  <a:srgbClr val="273239"/>
                </a:solidFill>
                <a:latin typeface="urw-din"/>
              </a:rPr>
              <a:t>Compulsory_Courses</a:t>
            </a:r>
            <a:r>
              <a:rPr lang="en-GB" dirty="0">
                <a:solidFill>
                  <a:srgbClr val="273239"/>
                </a:solidFill>
                <a:latin typeface="urw-din"/>
              </a:rPr>
              <a:t>. </a:t>
            </a:r>
            <a:endParaRPr lang="en-GB" dirty="0"/>
          </a:p>
        </p:txBody>
      </p:sp>
    </p:spTree>
    <p:extLst>
      <p:ext uri="{BB962C8B-B14F-4D97-AF65-F5344CB8AC3E}">
        <p14:creationId xmlns:p14="http://schemas.microsoft.com/office/powerpoint/2010/main" val="53364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4221643459"/>
              </p:ext>
            </p:extLst>
          </p:nvPr>
        </p:nvGraphicFramePr>
        <p:xfrm>
          <a:off x="1116731" y="280014"/>
          <a:ext cx="10018864" cy="3954016"/>
        </p:xfrm>
        <a:graphic>
          <a:graphicData uri="http://schemas.openxmlformats.org/drawingml/2006/table">
            <a:tbl>
              <a:tblPr/>
              <a:tblGrid>
                <a:gridCol w="1252358">
                  <a:extLst>
                    <a:ext uri="{9D8B030D-6E8A-4147-A177-3AD203B41FA5}">
                      <a16:colId xmlns:a16="http://schemas.microsoft.com/office/drawing/2014/main" val="3410080052"/>
                    </a:ext>
                  </a:extLst>
                </a:gridCol>
                <a:gridCol w="1252358">
                  <a:extLst>
                    <a:ext uri="{9D8B030D-6E8A-4147-A177-3AD203B41FA5}">
                      <a16:colId xmlns:a16="http://schemas.microsoft.com/office/drawing/2014/main" val="2159450706"/>
                    </a:ext>
                  </a:extLst>
                </a:gridCol>
                <a:gridCol w="1252358">
                  <a:extLst>
                    <a:ext uri="{9D8B030D-6E8A-4147-A177-3AD203B41FA5}">
                      <a16:colId xmlns:a16="http://schemas.microsoft.com/office/drawing/2014/main" val="2371416292"/>
                    </a:ext>
                  </a:extLst>
                </a:gridCol>
                <a:gridCol w="1252358">
                  <a:extLst>
                    <a:ext uri="{9D8B030D-6E8A-4147-A177-3AD203B41FA5}">
                      <a16:colId xmlns:a16="http://schemas.microsoft.com/office/drawing/2014/main" val="3037586271"/>
                    </a:ext>
                  </a:extLst>
                </a:gridCol>
                <a:gridCol w="1252358">
                  <a:extLst>
                    <a:ext uri="{9D8B030D-6E8A-4147-A177-3AD203B41FA5}">
                      <a16:colId xmlns:a16="http://schemas.microsoft.com/office/drawing/2014/main" val="493971892"/>
                    </a:ext>
                  </a:extLst>
                </a:gridCol>
                <a:gridCol w="1252358">
                  <a:extLst>
                    <a:ext uri="{9D8B030D-6E8A-4147-A177-3AD203B41FA5}">
                      <a16:colId xmlns:a16="http://schemas.microsoft.com/office/drawing/2014/main" val="3575001536"/>
                    </a:ext>
                  </a:extLst>
                </a:gridCol>
                <a:gridCol w="1252358">
                  <a:extLst>
                    <a:ext uri="{9D8B030D-6E8A-4147-A177-3AD203B41FA5}">
                      <a16:colId xmlns:a16="http://schemas.microsoft.com/office/drawing/2014/main" val="2065535357"/>
                    </a:ext>
                  </a:extLst>
                </a:gridCol>
                <a:gridCol w="1252358">
                  <a:extLst>
                    <a:ext uri="{9D8B030D-6E8A-4147-A177-3AD203B41FA5}">
                      <a16:colId xmlns:a16="http://schemas.microsoft.com/office/drawing/2014/main" val="340339449"/>
                    </a:ext>
                  </a:extLst>
                </a:gridCol>
              </a:tblGrid>
              <a:tr h="323578">
                <a:tc gridSpan="2">
                  <a:txBody>
                    <a:bodyPr/>
                    <a:lstStyle/>
                    <a:p>
                      <a:pPr algn="l" fontAlgn="base"/>
                      <a:r>
                        <a:rPr lang="en-GB" sz="1200" b="1">
                          <a:effectLst/>
                        </a:rPr>
                        <a:t>Student</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00" b="0" dirty="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00" b="1">
                          <a:effectLst/>
                        </a:rPr>
                        <a:t>Enrolls</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00" b="1">
                          <a:effectLst/>
                        </a:rPr>
                        <a:t>Compulsory_Courses</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837464202"/>
                  </a:ext>
                </a:extLst>
              </a:tr>
              <a:tr h="587442">
                <a:tc>
                  <a:txBody>
                    <a:bodyPr/>
                    <a:lstStyle/>
                    <a:p>
                      <a:pPr algn="l" fontAlgn="base"/>
                      <a:r>
                        <a:rPr lang="en-GB" sz="1200" b="0" u="sng">
                          <a:effectLst/>
                        </a:rPr>
                        <a:t>S-Id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dirty="0">
                          <a:effectLst/>
                        </a:rPr>
                        <a:t>Other Student Attribute</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u="sng">
                          <a:effectLst/>
                        </a:rPr>
                        <a:t>S-Id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u="sng">
                          <a:effectLst/>
                        </a:rPr>
                        <a:t>C-Id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u="sng">
                          <a:effectLst/>
                        </a:rPr>
                        <a:t>C-Id</a:t>
                      </a:r>
                      <a:endParaRPr lang="en-GB" sz="1200" b="0">
                        <a:effectLst/>
                      </a:endParaRP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Other Compulsory CourseAttribute</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47020029"/>
                  </a:ext>
                </a:extLst>
              </a:tr>
              <a:tr h="323578">
                <a:tc>
                  <a:txBody>
                    <a:bodyPr/>
                    <a:lstStyle/>
                    <a:p>
                      <a:pPr algn="l" fontAlgn="base"/>
                      <a:r>
                        <a:rPr lang="en-GB" sz="1200" b="0">
                          <a:effectLst/>
                        </a:rPr>
                        <a:t>S1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a:effectLst/>
                        </a:rPr>
                        <a:t>S1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a:effectLst/>
                        </a:rPr>
                        <a:t>C1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51498686"/>
                  </a:ext>
                </a:extLst>
              </a:tr>
              <a:tr h="323578">
                <a:tc>
                  <a:txBody>
                    <a:bodyPr/>
                    <a:lstStyle/>
                    <a:p>
                      <a:pPr algn="l" fontAlgn="base"/>
                      <a:r>
                        <a:rPr lang="en-GB" sz="1200" b="0">
                          <a:effectLst/>
                        </a:rPr>
                        <a:t>S2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a:effectLst/>
                        </a:rPr>
                        <a:t>S1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00" b="0" dirty="0">
                          <a:effectLst/>
                        </a:rPr>
                        <a:t>C2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12858"/>
                  </a:ext>
                </a:extLst>
              </a:tr>
              <a:tr h="323578">
                <a:tc>
                  <a:txBody>
                    <a:bodyPr/>
                    <a:lstStyle/>
                    <a:p>
                      <a:pPr algn="l" fontAlgn="base"/>
                      <a:r>
                        <a:rPr lang="en-GB" sz="1200" b="0">
                          <a:effectLst/>
                        </a:rPr>
                        <a:t>S3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C1</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18086515"/>
                  </a:ext>
                </a:extLst>
              </a:tr>
              <a:tr h="323578">
                <a:tc>
                  <a:txBody>
                    <a:bodyPr/>
                    <a:lstStyle/>
                    <a:p>
                      <a:pPr algn="l" fontAlgn="base"/>
                      <a:r>
                        <a:rPr lang="en-GB" sz="1200" b="0">
                          <a:effectLst/>
                        </a:rPr>
                        <a:t>S4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97536474"/>
                  </a:ext>
                </a:extLst>
              </a:tr>
              <a:tr h="323578">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S4</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C2</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65968621"/>
                  </a:ext>
                </a:extLst>
              </a:tr>
              <a:tr h="323578">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S3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C3</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00" b="0" dirty="0">
                          <a:effectLst/>
                        </a:rPr>
                        <a:t> </a:t>
                      </a:r>
                    </a:p>
                  </a:txBody>
                  <a:tcPr marL="94876" marR="94876" marT="132826" marB="1328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32302485"/>
                  </a:ext>
                </a:extLst>
              </a:tr>
            </a:tbl>
          </a:graphicData>
        </a:graphic>
      </p:graphicFrame>
      <p:sp>
        <p:nvSpPr>
          <p:cNvPr id="5" name="Dikdörtgen 4"/>
          <p:cNvSpPr/>
          <p:nvPr/>
        </p:nvSpPr>
        <p:spPr>
          <a:xfrm>
            <a:off x="154095" y="1107716"/>
            <a:ext cx="962636" cy="369332"/>
          </a:xfrm>
          <a:prstGeom prst="rect">
            <a:avLst/>
          </a:prstGeom>
        </p:spPr>
        <p:txBody>
          <a:bodyPr wrap="none">
            <a:spAutoFit/>
          </a:bodyPr>
          <a:lstStyle/>
          <a:p>
            <a:r>
              <a:rPr lang="en-GB" b="1" dirty="0">
                <a:solidFill>
                  <a:srgbClr val="273239"/>
                </a:solidFill>
                <a:latin typeface="urw-din"/>
              </a:rPr>
              <a:t>Table 9</a:t>
            </a:r>
            <a:endParaRPr lang="en-GB" dirty="0"/>
          </a:p>
        </p:txBody>
      </p:sp>
      <p:sp>
        <p:nvSpPr>
          <p:cNvPr id="6" name="Dikdörtgen 5"/>
          <p:cNvSpPr/>
          <p:nvPr/>
        </p:nvSpPr>
        <p:spPr>
          <a:xfrm>
            <a:off x="1041149" y="4935596"/>
            <a:ext cx="10248522" cy="923330"/>
          </a:xfrm>
          <a:prstGeom prst="rect">
            <a:avLst/>
          </a:prstGeom>
        </p:spPr>
        <p:txBody>
          <a:bodyPr wrap="square">
            <a:spAutoFit/>
          </a:bodyPr>
          <a:lstStyle/>
          <a:p>
            <a:r>
              <a:rPr lang="en-GB" dirty="0">
                <a:solidFill>
                  <a:srgbClr val="273239"/>
                </a:solidFill>
                <a:latin typeface="urw-din"/>
              </a:rPr>
              <a:t>As we can see from Table 9, S-Id and C-Id both are repeating in </a:t>
            </a:r>
            <a:r>
              <a:rPr lang="en-GB" dirty="0" err="1">
                <a:solidFill>
                  <a:srgbClr val="273239"/>
                </a:solidFill>
                <a:latin typeface="urw-din"/>
              </a:rPr>
              <a:t>Enrolls</a:t>
            </a:r>
            <a:r>
              <a:rPr lang="en-GB" dirty="0">
                <a:solidFill>
                  <a:srgbClr val="273239"/>
                </a:solidFill>
                <a:latin typeface="urw-din"/>
              </a:rPr>
              <a:t> Table. But its combination is unique; so it can be considered as a key of </a:t>
            </a:r>
            <a:r>
              <a:rPr lang="en-GB" dirty="0" err="1">
                <a:solidFill>
                  <a:srgbClr val="273239"/>
                </a:solidFill>
                <a:latin typeface="urw-din"/>
              </a:rPr>
              <a:t>Enrolls</a:t>
            </a:r>
            <a:r>
              <a:rPr lang="en-GB" dirty="0">
                <a:solidFill>
                  <a:srgbClr val="273239"/>
                </a:solidFill>
                <a:latin typeface="urw-din"/>
              </a:rPr>
              <a:t> table. All tables’ keys are different, these can’t be merged.  Primary Keys of all tables have been underlined. </a:t>
            </a:r>
            <a:endParaRPr lang="en-GB" dirty="0"/>
          </a:p>
        </p:txBody>
      </p:sp>
    </p:spTree>
    <p:extLst>
      <p:ext uri="{BB962C8B-B14F-4D97-AF65-F5344CB8AC3E}">
        <p14:creationId xmlns:p14="http://schemas.microsoft.com/office/powerpoint/2010/main" val="341148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437674"/>
          </a:xfrm>
        </p:spPr>
        <p:txBody>
          <a:bodyPr>
            <a:normAutofit fontScale="90000"/>
          </a:bodyPr>
          <a:lstStyle/>
          <a:p>
            <a:r>
              <a:rPr lang="en-GB" sz="3200" b="1" dirty="0"/>
              <a:t>Case 5: Binary Relationship with weak entity</a:t>
            </a:r>
            <a:endParaRPr lang="en-GB" sz="3200" dirty="0"/>
          </a:p>
        </p:txBody>
      </p:sp>
      <p:pic>
        <p:nvPicPr>
          <p:cNvPr id="1126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39" y="1080019"/>
            <a:ext cx="7829550" cy="3638551"/>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679010" y="4718570"/>
            <a:ext cx="11181030" cy="1477328"/>
          </a:xfrm>
          <a:prstGeom prst="rect">
            <a:avLst/>
          </a:prstGeom>
        </p:spPr>
        <p:txBody>
          <a:bodyPr wrap="square">
            <a:spAutoFit/>
          </a:bodyPr>
          <a:lstStyle/>
          <a:p>
            <a:r>
              <a:rPr lang="en-GB" dirty="0">
                <a:solidFill>
                  <a:srgbClr val="273239"/>
                </a:solidFill>
                <a:latin typeface="urw-din"/>
              </a:rPr>
              <a:t>In this scenario, an employee can have many dependents and one dependent can depend on one employee. A dependent does not have any existence without an employee (</a:t>
            </a:r>
            <a:r>
              <a:rPr lang="en-GB" dirty="0" err="1">
                <a:solidFill>
                  <a:srgbClr val="273239"/>
                </a:solidFill>
                <a:latin typeface="urw-din"/>
              </a:rPr>
              <a:t>e.g</a:t>
            </a:r>
            <a:r>
              <a:rPr lang="en-GB" dirty="0">
                <a:solidFill>
                  <a:srgbClr val="273239"/>
                </a:solidFill>
                <a:latin typeface="urw-din"/>
              </a:rPr>
              <a:t>; you as a child can be dependent of your father in his company). So it will be a weak entity and its participation will always be total. Weak Entity does not have key of its own. So its key will be combination of key of its identifying entity (E-Id of Employee in this case) and its partial key (D-Name). </a:t>
            </a:r>
            <a:endParaRPr lang="en-GB" dirty="0"/>
          </a:p>
        </p:txBody>
      </p:sp>
    </p:spTree>
    <p:extLst>
      <p:ext uri="{BB962C8B-B14F-4D97-AF65-F5344CB8AC3E}">
        <p14:creationId xmlns:p14="http://schemas.microsoft.com/office/powerpoint/2010/main" val="216369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normAutofit/>
          </a:bodyPr>
          <a:lstStyle/>
          <a:p>
            <a:r>
              <a:rPr lang="en-GB" sz="1600" dirty="0"/>
              <a:t>First Convert each entity and relationship to tables.  Employee table corresponds to Employee Entity with key as E-Id. Similarly Dependents table corresponds to Dependent Entity with key as  D-Name and E-Id. </a:t>
            </a:r>
            <a:r>
              <a:rPr lang="en-GB" sz="1600" dirty="0" err="1"/>
              <a:t>HashTable</a:t>
            </a:r>
            <a:r>
              <a:rPr lang="en-GB" sz="1600" dirty="0"/>
              <a:t> represents relationship between Employee and Dependents (Which employee has which dependents). So it will take attribute E-Id from Employee and D-Name from Dependents. </a:t>
            </a:r>
          </a:p>
        </p:txBody>
      </p:sp>
      <p:graphicFrame>
        <p:nvGraphicFramePr>
          <p:cNvPr id="4" name="Tablo 3"/>
          <p:cNvGraphicFramePr>
            <a:graphicFrameLocks noGrp="1"/>
          </p:cNvGraphicFramePr>
          <p:nvPr>
            <p:extLst>
              <p:ext uri="{D42A27DB-BD31-4B8C-83A1-F6EECF244321}">
                <p14:modId xmlns:p14="http://schemas.microsoft.com/office/powerpoint/2010/main" val="1872578738"/>
              </p:ext>
            </p:extLst>
          </p:nvPr>
        </p:nvGraphicFramePr>
        <p:xfrm>
          <a:off x="1242135" y="3010749"/>
          <a:ext cx="10058400" cy="3124200"/>
        </p:xfrm>
        <a:graphic>
          <a:graphicData uri="http://schemas.openxmlformats.org/drawingml/2006/table">
            <a:tbl>
              <a:tblPr/>
              <a:tblGrid>
                <a:gridCol w="1117600">
                  <a:extLst>
                    <a:ext uri="{9D8B030D-6E8A-4147-A177-3AD203B41FA5}">
                      <a16:colId xmlns:a16="http://schemas.microsoft.com/office/drawing/2014/main" val="1541578603"/>
                    </a:ext>
                  </a:extLst>
                </a:gridCol>
                <a:gridCol w="1117600">
                  <a:extLst>
                    <a:ext uri="{9D8B030D-6E8A-4147-A177-3AD203B41FA5}">
                      <a16:colId xmlns:a16="http://schemas.microsoft.com/office/drawing/2014/main" val="1839818395"/>
                    </a:ext>
                  </a:extLst>
                </a:gridCol>
                <a:gridCol w="1117600">
                  <a:extLst>
                    <a:ext uri="{9D8B030D-6E8A-4147-A177-3AD203B41FA5}">
                      <a16:colId xmlns:a16="http://schemas.microsoft.com/office/drawing/2014/main" val="1027735004"/>
                    </a:ext>
                  </a:extLst>
                </a:gridCol>
                <a:gridCol w="1117600">
                  <a:extLst>
                    <a:ext uri="{9D8B030D-6E8A-4147-A177-3AD203B41FA5}">
                      <a16:colId xmlns:a16="http://schemas.microsoft.com/office/drawing/2014/main" val="2174103973"/>
                    </a:ext>
                  </a:extLst>
                </a:gridCol>
                <a:gridCol w="1117600">
                  <a:extLst>
                    <a:ext uri="{9D8B030D-6E8A-4147-A177-3AD203B41FA5}">
                      <a16:colId xmlns:a16="http://schemas.microsoft.com/office/drawing/2014/main" val="1083101314"/>
                    </a:ext>
                  </a:extLst>
                </a:gridCol>
                <a:gridCol w="1117600">
                  <a:extLst>
                    <a:ext uri="{9D8B030D-6E8A-4147-A177-3AD203B41FA5}">
                      <a16:colId xmlns:a16="http://schemas.microsoft.com/office/drawing/2014/main" val="1795259637"/>
                    </a:ext>
                  </a:extLst>
                </a:gridCol>
                <a:gridCol w="1117600">
                  <a:extLst>
                    <a:ext uri="{9D8B030D-6E8A-4147-A177-3AD203B41FA5}">
                      <a16:colId xmlns:a16="http://schemas.microsoft.com/office/drawing/2014/main" val="874129487"/>
                    </a:ext>
                  </a:extLst>
                </a:gridCol>
                <a:gridCol w="1117600">
                  <a:extLst>
                    <a:ext uri="{9D8B030D-6E8A-4147-A177-3AD203B41FA5}">
                      <a16:colId xmlns:a16="http://schemas.microsoft.com/office/drawing/2014/main" val="2474262877"/>
                    </a:ext>
                  </a:extLst>
                </a:gridCol>
                <a:gridCol w="1117600">
                  <a:extLst>
                    <a:ext uri="{9D8B030D-6E8A-4147-A177-3AD203B41FA5}">
                      <a16:colId xmlns:a16="http://schemas.microsoft.com/office/drawing/2014/main" val="2477826641"/>
                    </a:ext>
                  </a:extLst>
                </a:gridCol>
              </a:tblGrid>
              <a:tr h="0">
                <a:tc gridSpan="2">
                  <a:txBody>
                    <a:bodyPr/>
                    <a:lstStyle/>
                    <a:p>
                      <a:pPr algn="l" fontAlgn="base"/>
                      <a:r>
                        <a:rPr lang="en-GB" sz="1250" b="1">
                          <a:effectLst/>
                        </a:rPr>
                        <a:t>Employee</a:t>
                      </a:r>
                      <a:endParaRPr lang="en-GB" sz="1250" b="0">
                        <a:effectLst/>
                      </a:endParaRPr>
                    </a:p>
                  </a:txBody>
                  <a:tcPr marL="95250" marR="95250" marT="133350" marB="133350" anchor="ctr">
                    <a:lnL>
                      <a:noFill/>
                    </a:lnL>
                    <a:lnR>
                      <a:noFill/>
                    </a:lnR>
                    <a:lnT>
                      <a:noFill/>
                    </a:lnT>
                    <a:lnB>
                      <a:noFill/>
                    </a:lnB>
                    <a:solidFill>
                      <a:srgbClr val="FFFFFF"/>
                    </a:solidFill>
                  </a:tcPr>
                </a:tc>
                <a:tc hMerge="1">
                  <a:txBody>
                    <a:bodyPr/>
                    <a:lstStyle/>
                    <a:p>
                      <a:endParaRPr lang="en-GB"/>
                    </a:p>
                  </a:txBody>
                  <a:tcPr/>
                </a:tc>
                <a:tc rowSpan="6">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gridSpan="2">
                  <a:txBody>
                    <a:bodyPr/>
                    <a:lstStyle/>
                    <a:p>
                      <a:pPr algn="l" fontAlgn="base"/>
                      <a:r>
                        <a:rPr lang="en-GB" sz="1250" b="1">
                          <a:effectLst/>
                        </a:rPr>
                        <a:t>Has</a:t>
                      </a:r>
                      <a:endParaRPr lang="en-GB" sz="1250" b="0">
                        <a:effectLst/>
                      </a:endParaRPr>
                    </a:p>
                  </a:txBody>
                  <a:tcPr marL="95250" marR="95250" marT="133350" marB="133350" anchor="ctr">
                    <a:lnL>
                      <a:noFill/>
                    </a:lnL>
                    <a:lnR>
                      <a:noFill/>
                    </a:lnR>
                    <a:lnT>
                      <a:noFill/>
                    </a:lnT>
                    <a:lnB>
                      <a:noFill/>
                    </a:lnB>
                    <a:solidFill>
                      <a:srgbClr val="FFFFFF"/>
                    </a:solidFill>
                  </a:tcPr>
                </a:tc>
                <a:tc hMerge="1">
                  <a:txBody>
                    <a:bodyPr/>
                    <a:lstStyle/>
                    <a:p>
                      <a:endParaRPr lang="en-GB"/>
                    </a:p>
                  </a:txBody>
                  <a:tcPr/>
                </a:tc>
                <a:tc rowSpan="6">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gridSpan="3">
                  <a:txBody>
                    <a:bodyPr/>
                    <a:lstStyle/>
                    <a:p>
                      <a:pPr algn="l" fontAlgn="base"/>
                      <a:r>
                        <a:rPr lang="en-GB" sz="1250" b="1">
                          <a:effectLst/>
                        </a:rPr>
                        <a:t>Dependents</a:t>
                      </a:r>
                      <a:endParaRPr lang="en-GB" sz="1250" b="0">
                        <a:effectLst/>
                      </a:endParaRPr>
                    </a:p>
                  </a:txBody>
                  <a:tcPr marL="95250" marR="95250" marT="133350" marB="13335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01253116"/>
                  </a:ext>
                </a:extLst>
              </a:tr>
              <a:tr h="0">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Other Employee Attribute</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u="sng">
                          <a:effectLst/>
                        </a:rPr>
                        <a:t>D-Name</a:t>
                      </a:r>
                      <a:endParaRPr lang="en-GB" sz="1250" b="0">
                        <a:effectLst/>
                      </a:endParaRP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u="sng">
                          <a:effectLst/>
                        </a:rPr>
                        <a:t>D-Name</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Other DependentsAttribute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29944446"/>
                  </a:ext>
                </a:extLst>
              </a:tr>
              <a:tr h="0">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4121756079"/>
                  </a:ext>
                </a:extLst>
              </a:tr>
              <a:tr h="0">
                <a:tc>
                  <a:txBody>
                    <a:bodyPr/>
                    <a:lstStyle/>
                    <a:p>
                      <a:pPr algn="l" fontAlgn="base"/>
                      <a:r>
                        <a:rPr lang="en-GB" sz="1250" b="0">
                          <a:effectLst/>
                        </a:rPr>
                        <a:t>E2</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SRINI</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SRINI</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E1</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380351481"/>
                  </a:ext>
                </a:extLst>
              </a:tr>
              <a:tr h="0">
                <a:tc>
                  <a:txBody>
                    <a:bodyPr/>
                    <a:lstStyle/>
                    <a:p>
                      <a:pPr algn="l" fontAlgn="base"/>
                      <a:r>
                        <a:rPr lang="en-GB" sz="1250" b="0">
                          <a:effectLst/>
                        </a:rPr>
                        <a:t>E3</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E2</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E2</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432479740"/>
                  </a:ext>
                </a:extLst>
              </a:tr>
              <a:tr h="0">
                <a:tc>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 </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E3</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ASHISH</a:t>
                      </a:r>
                    </a:p>
                  </a:txBody>
                  <a:tcPr marL="95250" marR="95250" marT="133350" marB="133350" anchor="ctr">
                    <a:lnL>
                      <a:noFill/>
                    </a:lnL>
                    <a:lnR>
                      <a:noFill/>
                    </a:lnR>
                    <a:lnT>
                      <a:noFill/>
                    </a:lnT>
                    <a:lnB>
                      <a:noFill/>
                    </a:lnB>
                    <a:solidFill>
                      <a:srgbClr val="FFFFFF"/>
                    </a:solidFill>
                  </a:tcPr>
                </a:tc>
                <a:tc vMerge="1">
                  <a:txBody>
                    <a:bodyPr/>
                    <a:lstStyle/>
                    <a:p>
                      <a:endParaRPr lang="en-GB"/>
                    </a:p>
                  </a:txBody>
                  <a:tcPr/>
                </a:tc>
                <a:tc>
                  <a:txBody>
                    <a:bodyPr/>
                    <a:lstStyle/>
                    <a:p>
                      <a:pPr algn="l" fontAlgn="base"/>
                      <a:r>
                        <a:rPr lang="en-GB" sz="1250" b="0">
                          <a:effectLst/>
                        </a:rPr>
                        <a:t>ASHISH</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a:effectLst/>
                        </a:rPr>
                        <a:t>E3</a:t>
                      </a: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3534828354"/>
                  </a:ext>
                </a:extLst>
              </a:tr>
            </a:tbl>
          </a:graphicData>
        </a:graphic>
      </p:graphicFrame>
      <p:sp>
        <p:nvSpPr>
          <p:cNvPr id="5" name="Dikdörtgen 4"/>
          <p:cNvSpPr/>
          <p:nvPr/>
        </p:nvSpPr>
        <p:spPr>
          <a:xfrm>
            <a:off x="6404" y="3857414"/>
            <a:ext cx="1090876" cy="369332"/>
          </a:xfrm>
          <a:prstGeom prst="rect">
            <a:avLst/>
          </a:prstGeom>
        </p:spPr>
        <p:txBody>
          <a:bodyPr wrap="none">
            <a:spAutoFit/>
          </a:bodyPr>
          <a:lstStyle/>
          <a:p>
            <a:r>
              <a:rPr lang="en-GB" b="1" dirty="0">
                <a:solidFill>
                  <a:srgbClr val="273239"/>
                </a:solidFill>
                <a:latin typeface="urw-din"/>
              </a:rPr>
              <a:t>Table 10</a:t>
            </a:r>
            <a:endParaRPr lang="en-GB" dirty="0"/>
          </a:p>
        </p:txBody>
      </p:sp>
    </p:spTree>
    <p:extLst>
      <p:ext uri="{BB962C8B-B14F-4D97-AF65-F5344CB8AC3E}">
        <p14:creationId xmlns:p14="http://schemas.microsoft.com/office/powerpoint/2010/main" val="24903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dirty="0"/>
              <a:t>As we can see from Table 10, E-Id, D-Name is key for </a:t>
            </a:r>
            <a:r>
              <a:rPr lang="en-GB" b="1" dirty="0"/>
              <a:t>Has</a:t>
            </a:r>
            <a:r>
              <a:rPr lang="en-GB" dirty="0"/>
              <a:t> as well as Dependents Table. So we can merge these two into 1. So the resultant tables are shown in Tables 11 and 12. Primary Keys of all tables have been underlined. </a:t>
            </a:r>
          </a:p>
        </p:txBody>
      </p:sp>
      <p:graphicFrame>
        <p:nvGraphicFramePr>
          <p:cNvPr id="4" name="Tablo 3"/>
          <p:cNvGraphicFramePr>
            <a:graphicFrameLocks noGrp="1"/>
          </p:cNvGraphicFramePr>
          <p:nvPr>
            <p:extLst>
              <p:ext uri="{D42A27DB-BD31-4B8C-83A1-F6EECF244321}">
                <p14:modId xmlns:p14="http://schemas.microsoft.com/office/powerpoint/2010/main" val="697085592"/>
              </p:ext>
            </p:extLst>
          </p:nvPr>
        </p:nvGraphicFramePr>
        <p:xfrm>
          <a:off x="2599838" y="2977175"/>
          <a:ext cx="5503014" cy="457200"/>
        </p:xfrm>
        <a:graphic>
          <a:graphicData uri="http://schemas.openxmlformats.org/drawingml/2006/table">
            <a:tbl>
              <a:tblPr/>
              <a:tblGrid>
                <a:gridCol w="2751507">
                  <a:extLst>
                    <a:ext uri="{9D8B030D-6E8A-4147-A177-3AD203B41FA5}">
                      <a16:colId xmlns:a16="http://schemas.microsoft.com/office/drawing/2014/main" val="3530203268"/>
                    </a:ext>
                  </a:extLst>
                </a:gridCol>
                <a:gridCol w="2751507">
                  <a:extLst>
                    <a:ext uri="{9D8B030D-6E8A-4147-A177-3AD203B41FA5}">
                      <a16:colId xmlns:a16="http://schemas.microsoft.com/office/drawing/2014/main" val="2704328627"/>
                    </a:ext>
                  </a:extLst>
                </a:gridCol>
              </a:tblGrid>
              <a:tr h="0">
                <a:tc>
                  <a:txBody>
                    <a:bodyPr/>
                    <a:lstStyle/>
                    <a:p>
                      <a:pPr algn="l" fontAlgn="base"/>
                      <a:r>
                        <a:rPr lang="en-GB" sz="1250" b="0" u="sng" dirty="0">
                          <a:effectLst/>
                        </a:rPr>
                        <a:t>E-Id</a:t>
                      </a:r>
                      <a:endParaRPr lang="en-GB" sz="1250" b="0" dirty="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Other Employee Attribute</a:t>
                      </a: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1335151084"/>
                  </a:ext>
                </a:extLst>
              </a:tr>
            </a:tbl>
          </a:graphicData>
        </a:graphic>
      </p:graphicFrame>
      <p:sp>
        <p:nvSpPr>
          <p:cNvPr id="5" name="Dikdörtgen 4"/>
          <p:cNvSpPr/>
          <p:nvPr/>
        </p:nvSpPr>
        <p:spPr>
          <a:xfrm>
            <a:off x="1097280" y="3065043"/>
            <a:ext cx="1078116" cy="369332"/>
          </a:xfrm>
          <a:prstGeom prst="rect">
            <a:avLst/>
          </a:prstGeom>
        </p:spPr>
        <p:txBody>
          <a:bodyPr wrap="none">
            <a:spAutoFit/>
          </a:bodyPr>
          <a:lstStyle/>
          <a:p>
            <a:r>
              <a:rPr lang="en-GB" b="1" dirty="0">
                <a:solidFill>
                  <a:srgbClr val="273239"/>
                </a:solidFill>
                <a:latin typeface="urw-din"/>
              </a:rPr>
              <a:t>Table 11</a:t>
            </a:r>
            <a:endParaRPr lang="en-GB" dirty="0"/>
          </a:p>
        </p:txBody>
      </p:sp>
      <p:graphicFrame>
        <p:nvGraphicFramePr>
          <p:cNvPr id="6" name="Tablo 5"/>
          <p:cNvGraphicFramePr>
            <a:graphicFrameLocks noGrp="1"/>
          </p:cNvGraphicFramePr>
          <p:nvPr>
            <p:extLst>
              <p:ext uri="{D42A27DB-BD31-4B8C-83A1-F6EECF244321}">
                <p14:modId xmlns:p14="http://schemas.microsoft.com/office/powerpoint/2010/main" val="833730915"/>
              </p:ext>
            </p:extLst>
          </p:nvPr>
        </p:nvGraphicFramePr>
        <p:xfrm>
          <a:off x="2599838" y="3628814"/>
          <a:ext cx="6317826" cy="457200"/>
        </p:xfrm>
        <a:graphic>
          <a:graphicData uri="http://schemas.openxmlformats.org/drawingml/2006/table">
            <a:tbl>
              <a:tblPr/>
              <a:tblGrid>
                <a:gridCol w="2105942">
                  <a:extLst>
                    <a:ext uri="{9D8B030D-6E8A-4147-A177-3AD203B41FA5}">
                      <a16:colId xmlns:a16="http://schemas.microsoft.com/office/drawing/2014/main" val="1138189465"/>
                    </a:ext>
                  </a:extLst>
                </a:gridCol>
                <a:gridCol w="2105942">
                  <a:extLst>
                    <a:ext uri="{9D8B030D-6E8A-4147-A177-3AD203B41FA5}">
                      <a16:colId xmlns:a16="http://schemas.microsoft.com/office/drawing/2014/main" val="3137069448"/>
                    </a:ext>
                  </a:extLst>
                </a:gridCol>
                <a:gridCol w="2105942">
                  <a:extLst>
                    <a:ext uri="{9D8B030D-6E8A-4147-A177-3AD203B41FA5}">
                      <a16:colId xmlns:a16="http://schemas.microsoft.com/office/drawing/2014/main" val="2946480944"/>
                    </a:ext>
                  </a:extLst>
                </a:gridCol>
              </a:tblGrid>
              <a:tr h="0">
                <a:tc>
                  <a:txBody>
                    <a:bodyPr/>
                    <a:lstStyle/>
                    <a:p>
                      <a:pPr algn="l" fontAlgn="base"/>
                      <a:r>
                        <a:rPr lang="en-GB" sz="1250" b="0" u="sng">
                          <a:effectLst/>
                        </a:rPr>
                        <a:t>D-Name</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u="sng">
                          <a:effectLst/>
                        </a:rPr>
                        <a:t>E-Id</a:t>
                      </a:r>
                      <a:endParaRPr lang="en-GB" sz="1250" b="0">
                        <a:effectLst/>
                      </a:endParaRPr>
                    </a:p>
                  </a:txBody>
                  <a:tcPr marL="95250" marR="95250" marT="133350" marB="133350" anchor="ctr">
                    <a:lnL>
                      <a:noFill/>
                    </a:lnL>
                    <a:lnR>
                      <a:noFill/>
                    </a:lnR>
                    <a:lnT>
                      <a:noFill/>
                    </a:lnT>
                    <a:lnB>
                      <a:noFill/>
                    </a:lnB>
                    <a:solidFill>
                      <a:srgbClr val="FFFFFF"/>
                    </a:solidFill>
                  </a:tcPr>
                </a:tc>
                <a:tc>
                  <a:txBody>
                    <a:bodyPr/>
                    <a:lstStyle/>
                    <a:p>
                      <a:pPr algn="l" fontAlgn="base"/>
                      <a:r>
                        <a:rPr lang="en-GB" sz="1250" b="0" dirty="0">
                          <a:effectLst/>
                        </a:rPr>
                        <a:t>Other </a:t>
                      </a:r>
                      <a:r>
                        <a:rPr lang="en-GB" sz="1250" b="0" dirty="0" err="1">
                          <a:effectLst/>
                        </a:rPr>
                        <a:t>DependentsAttribute</a:t>
                      </a:r>
                      <a:endParaRPr lang="en-GB" sz="1250" b="0" dirty="0">
                        <a:effectLst/>
                      </a:endParaRPr>
                    </a:p>
                  </a:txBody>
                  <a:tcPr marL="95250" marR="95250" marT="133350" marB="133350" anchor="ctr">
                    <a:lnL>
                      <a:noFill/>
                    </a:lnL>
                    <a:lnR>
                      <a:noFill/>
                    </a:lnR>
                    <a:lnT>
                      <a:noFill/>
                    </a:lnT>
                    <a:lnB>
                      <a:noFill/>
                    </a:lnB>
                    <a:solidFill>
                      <a:srgbClr val="FFFFFF"/>
                    </a:solidFill>
                  </a:tcPr>
                </a:tc>
                <a:extLst>
                  <a:ext uri="{0D108BD9-81ED-4DB2-BD59-A6C34878D82A}">
                    <a16:rowId xmlns:a16="http://schemas.microsoft.com/office/drawing/2014/main" val="262987760"/>
                  </a:ext>
                </a:extLst>
              </a:tr>
            </a:tbl>
          </a:graphicData>
        </a:graphic>
      </p:graphicFrame>
      <p:sp>
        <p:nvSpPr>
          <p:cNvPr id="7" name="Dikdörtgen 6"/>
          <p:cNvSpPr/>
          <p:nvPr/>
        </p:nvSpPr>
        <p:spPr>
          <a:xfrm>
            <a:off x="1097280" y="3716197"/>
            <a:ext cx="1090876" cy="369332"/>
          </a:xfrm>
          <a:prstGeom prst="rect">
            <a:avLst/>
          </a:prstGeom>
        </p:spPr>
        <p:txBody>
          <a:bodyPr wrap="none">
            <a:spAutoFit/>
          </a:bodyPr>
          <a:lstStyle/>
          <a:p>
            <a:r>
              <a:rPr lang="en-GB" b="1" dirty="0">
                <a:solidFill>
                  <a:srgbClr val="273239"/>
                </a:solidFill>
                <a:latin typeface="urw-din"/>
              </a:rPr>
              <a:t>Table 12</a:t>
            </a:r>
            <a:endParaRPr lang="en-GB" dirty="0"/>
          </a:p>
        </p:txBody>
      </p:sp>
    </p:spTree>
    <p:extLst>
      <p:ext uri="{BB962C8B-B14F-4D97-AF65-F5344CB8AC3E}">
        <p14:creationId xmlns:p14="http://schemas.microsoft.com/office/powerpoint/2010/main" val="95031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Star Schema in Data Warehouse </a:t>
            </a:r>
            <a:r>
              <a:rPr lang="en-GB" b="1" dirty="0" err="1"/>
              <a:t>modeling</a:t>
            </a:r>
            <a:r>
              <a:rPr lang="en-GB" b="1" dirty="0"/>
              <a:t/>
            </a:r>
            <a:br>
              <a:rPr lang="en-GB" b="1" dirty="0"/>
            </a:br>
            <a:endParaRPr lang="en-GB" dirty="0"/>
          </a:p>
        </p:txBody>
      </p:sp>
      <p:sp>
        <p:nvSpPr>
          <p:cNvPr id="3" name="İçerik Yer Tutucusu 2"/>
          <p:cNvSpPr>
            <a:spLocks noGrp="1"/>
          </p:cNvSpPr>
          <p:nvPr>
            <p:ph idx="1"/>
          </p:nvPr>
        </p:nvSpPr>
        <p:spPr/>
        <p:txBody>
          <a:bodyPr/>
          <a:lstStyle/>
          <a:p>
            <a:r>
              <a:rPr lang="en-GB" b="1" dirty="0"/>
              <a:t>Star schema</a:t>
            </a:r>
            <a:r>
              <a:rPr lang="en-GB" dirty="0"/>
              <a:t> is the fundamental schema among the data mart schema and it is simplest. This schema is widely used to develop or build a data warehouse and dimensional data marts. It includes one or more fact tables indexing any number of dimensional tables. The star schema is a necessary cause of the snowflake schema. It is also efficient for handling basic queries. </a:t>
            </a:r>
            <a:endParaRPr lang="en-GB" dirty="0"/>
          </a:p>
        </p:txBody>
      </p:sp>
    </p:spTree>
    <p:extLst>
      <p:ext uri="{BB962C8B-B14F-4D97-AF65-F5344CB8AC3E}">
        <p14:creationId xmlns:p14="http://schemas.microsoft.com/office/powerpoint/2010/main" val="195941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Star Schema in Data Warehouse </a:t>
            </a:r>
            <a:r>
              <a:rPr lang="en-GB" b="1" dirty="0" err="1"/>
              <a:t>modeling</a:t>
            </a:r>
            <a:r>
              <a:rPr lang="en-GB" b="1" dirty="0"/>
              <a:t/>
            </a:r>
            <a:br>
              <a:rPr lang="en-GB" b="1" dirty="0"/>
            </a:br>
            <a:endParaRPr lang="en-GB" dirty="0"/>
          </a:p>
        </p:txBody>
      </p:sp>
      <p:sp>
        <p:nvSpPr>
          <p:cNvPr id="3" name="İçerik Yer Tutucusu 2"/>
          <p:cNvSpPr>
            <a:spLocks noGrp="1"/>
          </p:cNvSpPr>
          <p:nvPr>
            <p:ph idx="1"/>
          </p:nvPr>
        </p:nvSpPr>
        <p:spPr/>
        <p:txBody>
          <a:bodyPr>
            <a:normAutofit/>
          </a:bodyPr>
          <a:lstStyle/>
          <a:p>
            <a:r>
              <a:rPr lang="en-GB" sz="1600" dirty="0"/>
              <a:t>It is said to be star as its physical model resembles to the star shape having a fact table at its </a:t>
            </a:r>
            <a:r>
              <a:rPr lang="en-GB" sz="1600" dirty="0" err="1"/>
              <a:t>center</a:t>
            </a:r>
            <a:r>
              <a:rPr lang="en-GB" sz="1600" dirty="0"/>
              <a:t> and the dimension tables at its peripheral representing the star’s points. Below is an example to demonstrate the Star Schema: </a:t>
            </a:r>
            <a:endParaRPr lang="en-GB" sz="1600"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419" y="2610276"/>
            <a:ext cx="4706136" cy="405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8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6337" y="5078993"/>
            <a:ext cx="11525061" cy="1215613"/>
          </a:xfrm>
        </p:spPr>
        <p:txBody>
          <a:bodyPr>
            <a:normAutofit/>
          </a:bodyPr>
          <a:lstStyle/>
          <a:p>
            <a:r>
              <a:rPr lang="en-GB" sz="1600" dirty="0"/>
              <a:t>In the above demonstration, SALES is a fact table having attributes i.e. (Product ID, Order ID, Customer ID, Employer ID, Total, Quantity, Discount) which references to the dimension tables. </a:t>
            </a:r>
            <a:r>
              <a:rPr lang="en-GB" sz="1600" b="1" dirty="0"/>
              <a:t>Employee dimension table</a:t>
            </a:r>
            <a:r>
              <a:rPr lang="en-GB" sz="1600" dirty="0"/>
              <a:t> contains the attributes: </a:t>
            </a:r>
            <a:r>
              <a:rPr lang="en-GB" sz="1600" dirty="0" err="1"/>
              <a:t>Emp</a:t>
            </a:r>
            <a:r>
              <a:rPr lang="en-GB" sz="1600" dirty="0"/>
              <a:t> ID, </a:t>
            </a:r>
            <a:r>
              <a:rPr lang="en-GB" sz="1600" dirty="0" err="1"/>
              <a:t>Emp</a:t>
            </a:r>
            <a:r>
              <a:rPr lang="en-GB" sz="1600" dirty="0"/>
              <a:t> Name, Title, Department and Region. </a:t>
            </a:r>
            <a:r>
              <a:rPr lang="en-GB" sz="1600" i="1" dirty="0"/>
              <a:t>Product dimension table</a:t>
            </a:r>
            <a:r>
              <a:rPr lang="en-GB" sz="1600" dirty="0"/>
              <a:t> contains the attributes: Product ID, Product Name, Product Category, Unit Price. </a:t>
            </a:r>
            <a:r>
              <a:rPr lang="en-GB" sz="1600" i="1" dirty="0"/>
              <a:t>Customer dimension table</a:t>
            </a:r>
            <a:r>
              <a:rPr lang="en-GB" sz="1600" dirty="0"/>
              <a:t> contains the attributes: Customer ID, Customer Name, Address, City, Zip. </a:t>
            </a:r>
            <a:r>
              <a:rPr lang="en-GB" sz="1600" i="1" dirty="0"/>
              <a:t>Time dimension table</a:t>
            </a:r>
            <a:r>
              <a:rPr lang="en-GB" sz="1600" dirty="0"/>
              <a:t> contains the attributes: Order ID, Order Date, Year, Quarter, Month. </a:t>
            </a:r>
            <a:endParaRPr lang="en-GB" sz="1600" dirty="0"/>
          </a:p>
        </p:txBody>
      </p:sp>
      <p:pic>
        <p:nvPicPr>
          <p:cNvPr id="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350" y="817690"/>
            <a:ext cx="4706136" cy="405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56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286604"/>
            <a:ext cx="10058400" cy="636850"/>
          </a:xfrm>
        </p:spPr>
        <p:txBody>
          <a:bodyPr>
            <a:normAutofit/>
          </a:bodyPr>
          <a:lstStyle/>
          <a:p>
            <a:r>
              <a:rPr lang="tr-TR" sz="3600" dirty="0" err="1" smtClean="0"/>
              <a:t>Advantages</a:t>
            </a:r>
            <a:r>
              <a:rPr lang="tr-TR" sz="3600" dirty="0" smtClean="0"/>
              <a:t> </a:t>
            </a:r>
            <a:r>
              <a:rPr lang="tr-TR" sz="3600" dirty="0" err="1" smtClean="0"/>
              <a:t>and</a:t>
            </a:r>
            <a:r>
              <a:rPr lang="tr-TR" sz="3600" dirty="0" smtClean="0"/>
              <a:t> </a:t>
            </a:r>
            <a:r>
              <a:rPr lang="tr-TR" sz="3600" dirty="0" err="1" smtClean="0"/>
              <a:t>disadvantages</a:t>
            </a:r>
            <a:r>
              <a:rPr lang="tr-TR" sz="3600" dirty="0" smtClean="0"/>
              <a:t> of star </a:t>
            </a:r>
            <a:r>
              <a:rPr lang="tr-TR" sz="3600" dirty="0" err="1" smtClean="0"/>
              <a:t>schema</a:t>
            </a:r>
            <a:endParaRPr lang="en-GB" sz="3600" dirty="0"/>
          </a:p>
        </p:txBody>
      </p:sp>
      <p:sp>
        <p:nvSpPr>
          <p:cNvPr id="3" name="İçerik Yer Tutucusu 2"/>
          <p:cNvSpPr>
            <a:spLocks noGrp="1"/>
          </p:cNvSpPr>
          <p:nvPr>
            <p:ph idx="1"/>
          </p:nvPr>
        </p:nvSpPr>
        <p:spPr/>
        <p:txBody>
          <a:bodyPr>
            <a:normAutofit fontScale="70000" lnSpcReduction="20000"/>
          </a:bodyPr>
          <a:lstStyle/>
          <a:p>
            <a:pPr fontAlgn="base"/>
            <a:r>
              <a:rPr lang="en-GB" b="1" dirty="0"/>
              <a:t>Advantages of Star Schema :</a:t>
            </a:r>
            <a:r>
              <a:rPr lang="en-GB" dirty="0"/>
              <a:t> </a:t>
            </a:r>
          </a:p>
          <a:p>
            <a:pPr fontAlgn="base"/>
            <a:r>
              <a:rPr lang="en-GB" b="1" dirty="0"/>
              <a:t>Simpler Queries –</a:t>
            </a:r>
            <a:r>
              <a:rPr lang="en-GB" dirty="0"/>
              <a:t/>
            </a:r>
            <a:br>
              <a:rPr lang="en-GB" dirty="0"/>
            </a:br>
            <a:r>
              <a:rPr lang="en-GB" dirty="0"/>
              <a:t>Join logic of star schema is quite cinch in comparison to other join logic which are needed to fetch data from a transactional schema that is highly normalized.</a:t>
            </a:r>
          </a:p>
          <a:p>
            <a:pPr fontAlgn="base"/>
            <a:r>
              <a:rPr lang="en-GB" b="1" dirty="0"/>
              <a:t>Simplified Business Reporting Logic –</a:t>
            </a:r>
            <a:r>
              <a:rPr lang="en-GB" dirty="0"/>
              <a:t> </a:t>
            </a:r>
            <a:br>
              <a:rPr lang="en-GB" dirty="0"/>
            </a:br>
            <a:r>
              <a:rPr lang="en-GB" dirty="0"/>
              <a:t>In comparison to a transactional schema that is highly normalized, the star schema makes simpler common business reporting logic, such as as-of reporting and period-over-period.</a:t>
            </a:r>
          </a:p>
          <a:p>
            <a:pPr fontAlgn="base"/>
            <a:r>
              <a:rPr lang="en-GB" b="1" dirty="0"/>
              <a:t>Feeding Cubes –</a:t>
            </a:r>
            <a:r>
              <a:rPr lang="en-GB" dirty="0"/>
              <a:t> </a:t>
            </a:r>
            <a:br>
              <a:rPr lang="en-GB" dirty="0"/>
            </a:br>
            <a:r>
              <a:rPr lang="en-GB" dirty="0"/>
              <a:t>Star schema is widely used by all OLAP systems to design OLAP cubes efficiently. In fact, major OLAP systems deliver a ROLAP mode of operation which can use a star schema as a source without designing a cube structure.</a:t>
            </a:r>
          </a:p>
          <a:p>
            <a:pPr fontAlgn="base"/>
            <a:r>
              <a:rPr lang="en-GB" b="1" dirty="0"/>
              <a:t>Disadvantages of Star Schema –</a:t>
            </a:r>
            <a:r>
              <a:rPr lang="en-GB" dirty="0"/>
              <a:t> </a:t>
            </a:r>
          </a:p>
          <a:p>
            <a:pPr fontAlgn="base"/>
            <a:r>
              <a:rPr lang="en-GB" dirty="0"/>
              <a:t>Data integrity is not enforced well since in a highly de-normalized schema state.</a:t>
            </a:r>
          </a:p>
          <a:p>
            <a:pPr fontAlgn="base"/>
            <a:r>
              <a:rPr lang="en-GB" dirty="0"/>
              <a:t>Not flexible in terms if analytical needs as a normalized data model.</a:t>
            </a:r>
          </a:p>
          <a:p>
            <a:pPr fontAlgn="base"/>
            <a:r>
              <a:rPr lang="en-GB" dirty="0"/>
              <a:t>Star schemas don’t reinforce many-to-many relationships within business entities – at least not frequently.</a:t>
            </a:r>
          </a:p>
          <a:p>
            <a:r>
              <a:rPr lang="en-GB" dirty="0"/>
              <a:t/>
            </a:r>
            <a:br>
              <a:rPr lang="en-GB" dirty="0"/>
            </a:br>
            <a:endParaRPr lang="en-GB" dirty="0"/>
          </a:p>
        </p:txBody>
      </p:sp>
    </p:spTree>
    <p:extLst>
      <p:ext uri="{BB962C8B-B14F-4D97-AF65-F5344CB8AC3E}">
        <p14:creationId xmlns:p14="http://schemas.microsoft.com/office/powerpoint/2010/main" val="334220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sz="3600" b="1" dirty="0"/>
              <a:t>Mapping from ER Model to Relational Model</a:t>
            </a:r>
            <a:br>
              <a:rPr lang="en-GB" sz="3600" b="1" dirty="0"/>
            </a:br>
            <a:endParaRPr lang="en-GB" sz="3600" dirty="0"/>
          </a:p>
        </p:txBody>
      </p:sp>
      <p:sp>
        <p:nvSpPr>
          <p:cNvPr id="3" name="İçerik Yer Tutucusu 2"/>
          <p:cNvSpPr>
            <a:spLocks noGrp="1"/>
          </p:cNvSpPr>
          <p:nvPr>
            <p:ph idx="1"/>
          </p:nvPr>
        </p:nvSpPr>
        <p:spPr/>
        <p:txBody>
          <a:bodyPr/>
          <a:lstStyle/>
          <a:p>
            <a:r>
              <a:rPr lang="en-GB" b="1" dirty="0"/>
              <a:t>Case 1:  Binary Relationship with 1:1 cardinality with total participation of an entity</a:t>
            </a:r>
            <a:r>
              <a:rPr lang="en-GB" dirty="0"/>
              <a:t>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023" y="2642103"/>
            <a:ext cx="7258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0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Snowflake Schema in Data Warehouse Model</a:t>
            </a:r>
            <a:br>
              <a:rPr lang="en-GB" b="1" dirty="0"/>
            </a:br>
            <a:endParaRPr lang="en-GB" dirty="0"/>
          </a:p>
        </p:txBody>
      </p:sp>
      <p:sp>
        <p:nvSpPr>
          <p:cNvPr id="3" name="İçerik Yer Tutucusu 2"/>
          <p:cNvSpPr>
            <a:spLocks noGrp="1"/>
          </p:cNvSpPr>
          <p:nvPr>
            <p:ph idx="1"/>
          </p:nvPr>
        </p:nvSpPr>
        <p:spPr/>
        <p:txBody>
          <a:bodyPr/>
          <a:lstStyle/>
          <a:p>
            <a:r>
              <a:rPr lang="en-GB" b="1" dirty="0"/>
              <a:t>Introduction:</a:t>
            </a:r>
            <a:r>
              <a:rPr lang="en-GB" dirty="0"/>
              <a:t> The snowflake schema is a variant of the star schema. Here, the centralized fact table is connected to multiple dimensions. In the snowflake schema, dimensions are present in a normalized form in multiple related tables. The snowflake structure materialized when the dimensions of a star schema are detailed and highly structured, having several levels of relationship, and the child tables have multiple parent tables. The snowflake effect affects only the dimension tables and does not affect the fact tables. </a:t>
            </a:r>
            <a:endParaRPr lang="en-GB" dirty="0"/>
          </a:p>
        </p:txBody>
      </p:sp>
    </p:spTree>
    <p:extLst>
      <p:ext uri="{BB962C8B-B14F-4D97-AF65-F5344CB8AC3E}">
        <p14:creationId xmlns:p14="http://schemas.microsoft.com/office/powerpoint/2010/main" val="372040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Snowflake Schema in Data Warehouse Model</a:t>
            </a:r>
            <a:br>
              <a:rPr lang="en-GB" b="1" dirty="0"/>
            </a:br>
            <a:endParaRPr lang="en-GB"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366" y="1737360"/>
            <a:ext cx="89058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35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Snowflake Schema in Data Warehouse Model</a:t>
            </a:r>
            <a:br>
              <a:rPr lang="en-GB" b="1" dirty="0"/>
            </a:br>
            <a:endParaRPr lang="en-GB" dirty="0"/>
          </a:p>
        </p:txBody>
      </p:sp>
      <p:sp>
        <p:nvSpPr>
          <p:cNvPr id="3" name="İçerik Yer Tutucusu 2"/>
          <p:cNvSpPr>
            <a:spLocks noGrp="1"/>
          </p:cNvSpPr>
          <p:nvPr>
            <p:ph idx="1"/>
          </p:nvPr>
        </p:nvSpPr>
        <p:spPr/>
        <p:txBody>
          <a:bodyPr>
            <a:normAutofit/>
          </a:bodyPr>
          <a:lstStyle/>
          <a:p>
            <a:pPr fontAlgn="base"/>
            <a:r>
              <a:rPr lang="en-GB" sz="1800" dirty="0"/>
              <a:t>The </a:t>
            </a:r>
            <a:r>
              <a:rPr lang="en-GB" sz="1800" b="1" dirty="0"/>
              <a:t>Employee </a:t>
            </a:r>
            <a:r>
              <a:rPr lang="en-GB" sz="1800" dirty="0"/>
              <a:t>dimension table now contains the attributes: </a:t>
            </a:r>
            <a:r>
              <a:rPr lang="en-GB" sz="1800" dirty="0" err="1"/>
              <a:t>EmployeeID</a:t>
            </a:r>
            <a:r>
              <a:rPr lang="en-GB" sz="1800" dirty="0"/>
              <a:t>, </a:t>
            </a:r>
            <a:r>
              <a:rPr lang="en-GB" sz="1800" dirty="0" err="1"/>
              <a:t>EmployeeName</a:t>
            </a:r>
            <a:r>
              <a:rPr lang="en-GB" sz="1800" dirty="0"/>
              <a:t>, </a:t>
            </a:r>
            <a:r>
              <a:rPr lang="en-GB" sz="1800" dirty="0" err="1"/>
              <a:t>DepartmentID</a:t>
            </a:r>
            <a:r>
              <a:rPr lang="en-GB" sz="1800" dirty="0"/>
              <a:t>, Region, Territory. The </a:t>
            </a:r>
            <a:r>
              <a:rPr lang="en-GB" sz="1800" dirty="0" err="1"/>
              <a:t>DepartmentID</a:t>
            </a:r>
            <a:r>
              <a:rPr lang="en-GB" sz="1800" dirty="0"/>
              <a:t> attribute links with the </a:t>
            </a:r>
            <a:r>
              <a:rPr lang="en-GB" sz="1800" b="1" dirty="0"/>
              <a:t>Employee </a:t>
            </a:r>
            <a:r>
              <a:rPr lang="en-GB" sz="1800" dirty="0"/>
              <a:t>table with the </a:t>
            </a:r>
            <a:r>
              <a:rPr lang="en-GB" sz="1800" b="1" dirty="0"/>
              <a:t>Department </a:t>
            </a:r>
            <a:r>
              <a:rPr lang="en-GB" sz="1800" dirty="0"/>
              <a:t>dimension table. The </a:t>
            </a:r>
            <a:r>
              <a:rPr lang="en-GB" sz="1800" b="1" dirty="0"/>
              <a:t>Department </a:t>
            </a:r>
            <a:r>
              <a:rPr lang="en-GB" sz="1800" dirty="0"/>
              <a:t>dimension is used to provide detail about each department, such as the Name and Location of the department. The </a:t>
            </a:r>
            <a:r>
              <a:rPr lang="en-GB" sz="1800" b="1" dirty="0"/>
              <a:t>Customer </a:t>
            </a:r>
            <a:r>
              <a:rPr lang="en-GB" sz="1800" dirty="0"/>
              <a:t>dimension table now contains the attributes: </a:t>
            </a:r>
            <a:r>
              <a:rPr lang="en-GB" sz="1800" dirty="0" err="1"/>
              <a:t>CustomerID</a:t>
            </a:r>
            <a:r>
              <a:rPr lang="en-GB" sz="1800" dirty="0"/>
              <a:t>, </a:t>
            </a:r>
            <a:r>
              <a:rPr lang="en-GB" sz="1800" dirty="0" err="1"/>
              <a:t>CustomerName</a:t>
            </a:r>
            <a:r>
              <a:rPr lang="en-GB" sz="1800" dirty="0"/>
              <a:t>, Address, </a:t>
            </a:r>
            <a:r>
              <a:rPr lang="en-GB" sz="1800" dirty="0" err="1"/>
              <a:t>CityID</a:t>
            </a:r>
            <a:r>
              <a:rPr lang="en-GB" sz="1800" dirty="0"/>
              <a:t>. The </a:t>
            </a:r>
            <a:r>
              <a:rPr lang="en-GB" sz="1800" dirty="0" err="1"/>
              <a:t>CityID</a:t>
            </a:r>
            <a:r>
              <a:rPr lang="en-GB" sz="1800" dirty="0"/>
              <a:t> attributes link the </a:t>
            </a:r>
            <a:r>
              <a:rPr lang="en-GB" sz="1800" b="1" dirty="0"/>
              <a:t>Customer </a:t>
            </a:r>
            <a:r>
              <a:rPr lang="en-GB" sz="1800" dirty="0"/>
              <a:t>dimension table with the </a:t>
            </a:r>
            <a:r>
              <a:rPr lang="en-GB" sz="1800" b="1" dirty="0"/>
              <a:t>City </a:t>
            </a:r>
            <a:r>
              <a:rPr lang="en-GB" sz="1800" dirty="0"/>
              <a:t>dimension table. The </a:t>
            </a:r>
            <a:r>
              <a:rPr lang="en-GB" sz="1800" b="1" dirty="0"/>
              <a:t>City </a:t>
            </a:r>
            <a:r>
              <a:rPr lang="en-GB" sz="1800" dirty="0"/>
              <a:t>dimension table has details about each city such as </a:t>
            </a:r>
            <a:r>
              <a:rPr lang="en-GB" sz="1800" dirty="0" err="1"/>
              <a:t>CityName</a:t>
            </a:r>
            <a:r>
              <a:rPr lang="en-GB" sz="1800" dirty="0"/>
              <a:t>, </a:t>
            </a:r>
            <a:r>
              <a:rPr lang="en-GB" sz="1800" dirty="0" err="1"/>
              <a:t>Zipcode</a:t>
            </a:r>
            <a:r>
              <a:rPr lang="en-GB" sz="1800" dirty="0"/>
              <a:t>, State, and Country. </a:t>
            </a:r>
          </a:p>
          <a:p>
            <a:pPr fontAlgn="base"/>
            <a:r>
              <a:rPr lang="en-GB" sz="1800" dirty="0"/>
              <a:t>The main difference between star schema and snowflake schema is that the dimension table of the snowflake schema is maintained in the normalized form to reduce redundancy. The advantage here is that such tables (normalized) are easy to maintain and save storage space. However, it also means that more joins will be needed to execute the query. This will adversely impact system performance. </a:t>
            </a:r>
          </a:p>
          <a:p>
            <a:endParaRPr lang="en-GB" sz="1800" dirty="0"/>
          </a:p>
        </p:txBody>
      </p:sp>
    </p:spTree>
    <p:extLst>
      <p:ext uri="{BB962C8B-B14F-4D97-AF65-F5344CB8AC3E}">
        <p14:creationId xmlns:p14="http://schemas.microsoft.com/office/powerpoint/2010/main" val="2655088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normAutofit fontScale="92500" lnSpcReduction="10000"/>
          </a:bodyPr>
          <a:lstStyle/>
          <a:p>
            <a:pPr fontAlgn="base"/>
            <a:r>
              <a:rPr lang="en-GB" b="1" dirty="0"/>
              <a:t>Advantages:</a:t>
            </a:r>
            <a:r>
              <a:rPr lang="en-GB" dirty="0"/>
              <a:t> There are two main advantages of snowflake schema given below: </a:t>
            </a:r>
          </a:p>
          <a:p>
            <a:pPr fontAlgn="base"/>
            <a:r>
              <a:rPr lang="en-GB" dirty="0"/>
              <a:t>It provides structured data which reduces the problem of data integrity.</a:t>
            </a:r>
          </a:p>
          <a:p>
            <a:pPr fontAlgn="base"/>
            <a:r>
              <a:rPr lang="en-GB" dirty="0"/>
              <a:t>It uses small disk space because data are highly structured.</a:t>
            </a:r>
          </a:p>
          <a:p>
            <a:pPr fontAlgn="base"/>
            <a:r>
              <a:rPr lang="en-GB" b="1" dirty="0"/>
              <a:t>Disadvantages:</a:t>
            </a:r>
            <a:r>
              <a:rPr lang="en-GB" dirty="0"/>
              <a:t> </a:t>
            </a:r>
          </a:p>
          <a:p>
            <a:pPr fontAlgn="base"/>
            <a:r>
              <a:rPr lang="en-GB" dirty="0" err="1"/>
              <a:t>Snowflaking</a:t>
            </a:r>
            <a:r>
              <a:rPr lang="en-GB" dirty="0"/>
              <a:t> reduces space consumed by dimension tables but compared with the entire data warehouse the saving is usually insignificant.</a:t>
            </a:r>
          </a:p>
          <a:p>
            <a:pPr fontAlgn="base"/>
            <a:r>
              <a:rPr lang="en-GB" dirty="0"/>
              <a:t>Avoid </a:t>
            </a:r>
            <a:r>
              <a:rPr lang="en-GB" dirty="0" err="1"/>
              <a:t>snowflaking</a:t>
            </a:r>
            <a:r>
              <a:rPr lang="en-GB" dirty="0"/>
              <a:t> or normalization of a dimension table, unless required and appropriate.</a:t>
            </a:r>
          </a:p>
          <a:p>
            <a:pPr fontAlgn="base"/>
            <a:r>
              <a:rPr lang="en-GB" dirty="0"/>
              <a:t>Do not snowflake hierarchies of one dimension table into separate tables. Hierarchies should belong to the dimension table only and should never be snowflakes.</a:t>
            </a:r>
          </a:p>
          <a:p>
            <a:pPr fontAlgn="base"/>
            <a:r>
              <a:rPr lang="en-GB" dirty="0"/>
              <a:t>Multiple hierarchies that can belong to the same dimension have been designed at the lowest possible detail.</a:t>
            </a:r>
          </a:p>
          <a:p>
            <a:endParaRPr lang="en-GB" dirty="0"/>
          </a:p>
        </p:txBody>
      </p:sp>
    </p:spTree>
    <p:extLst>
      <p:ext uri="{BB962C8B-B14F-4D97-AF65-F5344CB8AC3E}">
        <p14:creationId xmlns:p14="http://schemas.microsoft.com/office/powerpoint/2010/main" val="2085997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106685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2379998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242014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4194435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419775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sz="3600" b="1" dirty="0"/>
              <a:t>Mapping from ER Model to Relational Model</a:t>
            </a:r>
            <a:br>
              <a:rPr lang="en-GB" sz="3600" b="1" dirty="0"/>
            </a:br>
            <a:endParaRPr lang="en-GB" sz="3600" dirty="0"/>
          </a:p>
        </p:txBody>
      </p:sp>
      <p:sp>
        <p:nvSpPr>
          <p:cNvPr id="3" name="İçerik Yer Tutucusu 2"/>
          <p:cNvSpPr>
            <a:spLocks noGrp="1"/>
          </p:cNvSpPr>
          <p:nvPr>
            <p:ph idx="1"/>
          </p:nvPr>
        </p:nvSpPr>
        <p:spPr/>
        <p:txBody>
          <a:bodyPr/>
          <a:lstStyle/>
          <a:p>
            <a:r>
              <a:rPr lang="en-GB" dirty="0"/>
              <a:t>A person has 0 or 1 passport number and Passport is always owned by 1 person. So it is 1:1 cardinality with full participation constraint from Passport. </a:t>
            </a:r>
            <a:endParaRPr lang="tr-TR" dirty="0" smtClean="0"/>
          </a:p>
          <a:p>
            <a:endParaRPr lang="tr-TR" dirty="0"/>
          </a:p>
          <a:p>
            <a:r>
              <a:rPr lang="en-GB" b="1" dirty="0"/>
              <a:t>First Convert each entity and relationship to tables.</a:t>
            </a:r>
            <a:r>
              <a:rPr lang="en-GB" dirty="0"/>
              <a:t>  Person table corresponds to Person Entity with key as Per-Id. Similarly Passport table corresponds to Passport Entity with key as Pass-No. </a:t>
            </a:r>
            <a:r>
              <a:rPr lang="en-GB" dirty="0" err="1"/>
              <a:t>HashTable</a:t>
            </a:r>
            <a:r>
              <a:rPr lang="en-GB" dirty="0"/>
              <a:t> represents relationship between Person and Passport (Which person has which passport). So it will take attribute Per-Id from Person and Pass-No from Passport. </a:t>
            </a:r>
          </a:p>
        </p:txBody>
      </p:sp>
    </p:spTree>
    <p:extLst>
      <p:ext uri="{BB962C8B-B14F-4D97-AF65-F5344CB8AC3E}">
        <p14:creationId xmlns:p14="http://schemas.microsoft.com/office/powerpoint/2010/main" val="21406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Mapping from ER Model to Relational Model</a:t>
            </a:r>
            <a:br>
              <a:rPr lang="en-GB" b="1" dirty="0"/>
            </a:b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3035387915"/>
              </p:ext>
            </p:extLst>
          </p:nvPr>
        </p:nvGraphicFramePr>
        <p:xfrm>
          <a:off x="1097280" y="1211372"/>
          <a:ext cx="10058400" cy="2667000"/>
        </p:xfrm>
        <a:graphic>
          <a:graphicData uri="http://schemas.openxmlformats.org/drawingml/2006/table">
            <a:tbl>
              <a:tblPr/>
              <a:tblGrid>
                <a:gridCol w="1257300">
                  <a:extLst>
                    <a:ext uri="{9D8B030D-6E8A-4147-A177-3AD203B41FA5}">
                      <a16:colId xmlns:a16="http://schemas.microsoft.com/office/drawing/2014/main" val="3084801134"/>
                    </a:ext>
                  </a:extLst>
                </a:gridCol>
                <a:gridCol w="1257300">
                  <a:extLst>
                    <a:ext uri="{9D8B030D-6E8A-4147-A177-3AD203B41FA5}">
                      <a16:colId xmlns:a16="http://schemas.microsoft.com/office/drawing/2014/main" val="1981376894"/>
                    </a:ext>
                  </a:extLst>
                </a:gridCol>
                <a:gridCol w="1257300">
                  <a:extLst>
                    <a:ext uri="{9D8B030D-6E8A-4147-A177-3AD203B41FA5}">
                      <a16:colId xmlns:a16="http://schemas.microsoft.com/office/drawing/2014/main" val="2309098921"/>
                    </a:ext>
                  </a:extLst>
                </a:gridCol>
                <a:gridCol w="1257300">
                  <a:extLst>
                    <a:ext uri="{9D8B030D-6E8A-4147-A177-3AD203B41FA5}">
                      <a16:colId xmlns:a16="http://schemas.microsoft.com/office/drawing/2014/main" val="2523240079"/>
                    </a:ext>
                  </a:extLst>
                </a:gridCol>
                <a:gridCol w="1257300">
                  <a:extLst>
                    <a:ext uri="{9D8B030D-6E8A-4147-A177-3AD203B41FA5}">
                      <a16:colId xmlns:a16="http://schemas.microsoft.com/office/drawing/2014/main" val="489202654"/>
                    </a:ext>
                  </a:extLst>
                </a:gridCol>
                <a:gridCol w="1257300">
                  <a:extLst>
                    <a:ext uri="{9D8B030D-6E8A-4147-A177-3AD203B41FA5}">
                      <a16:colId xmlns:a16="http://schemas.microsoft.com/office/drawing/2014/main" val="3873887458"/>
                    </a:ext>
                  </a:extLst>
                </a:gridCol>
                <a:gridCol w="1257300">
                  <a:extLst>
                    <a:ext uri="{9D8B030D-6E8A-4147-A177-3AD203B41FA5}">
                      <a16:colId xmlns:a16="http://schemas.microsoft.com/office/drawing/2014/main" val="3347417327"/>
                    </a:ext>
                  </a:extLst>
                </a:gridCol>
                <a:gridCol w="1257300">
                  <a:extLst>
                    <a:ext uri="{9D8B030D-6E8A-4147-A177-3AD203B41FA5}">
                      <a16:colId xmlns:a16="http://schemas.microsoft.com/office/drawing/2014/main" val="1746758697"/>
                    </a:ext>
                  </a:extLst>
                </a:gridCol>
              </a:tblGrid>
              <a:tr h="0">
                <a:tc gridSpan="2">
                  <a:txBody>
                    <a:bodyPr/>
                    <a:lstStyle/>
                    <a:p>
                      <a:pPr algn="l" fontAlgn="base"/>
                      <a:r>
                        <a:rPr lang="en-GB" sz="1250" b="1" dirty="0">
                          <a:effectLst/>
                        </a:rPr>
                        <a:t>Person</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Has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Passport</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2877748464"/>
                  </a:ext>
                </a:extLst>
              </a:tr>
              <a:tr h="0">
                <a:tc>
                  <a:txBody>
                    <a:bodyPr/>
                    <a:lstStyle/>
                    <a:p>
                      <a:pPr algn="l" fontAlgn="base"/>
                      <a:r>
                        <a:rPr lang="en-GB" sz="1250" b="1" u="sng" dirty="0">
                          <a:effectLst/>
                        </a:rPr>
                        <a:t>Per-Id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dirty="0">
                          <a:effectLst/>
                        </a:rPr>
                        <a:t>Other Person 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1" u="sng">
                          <a:effectLst/>
                        </a:rPr>
                        <a:t>Per-Id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dirty="0">
                          <a:effectLst/>
                        </a:rPr>
                        <a:t>Pass-No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1" u="sng">
                          <a:effectLst/>
                        </a:rPr>
                        <a:t>Pass-No</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1">
                          <a:effectLst/>
                        </a:rPr>
                        <a:t>Other PassportAttribute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15474550"/>
                  </a:ext>
                </a:extLst>
              </a:tr>
              <a:tr h="0">
                <a:tc>
                  <a:txBody>
                    <a:bodyPr/>
                    <a:lstStyle/>
                    <a:p>
                      <a:pPr algn="l" fontAlgn="base"/>
                      <a:r>
                        <a:rPr lang="en-GB" sz="1250" b="0">
                          <a:effectLst/>
                        </a:rPr>
                        <a:t>PR1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dirty="0">
                          <a:effectLst/>
                        </a:rPr>
                        <a:t>PR1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PS1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dirty="0">
                          <a:effectLst/>
                        </a:rPr>
                        <a:t>PS1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6640974"/>
                  </a:ext>
                </a:extLst>
              </a:tr>
              <a:tr h="0">
                <a:tc>
                  <a:txBody>
                    <a:bodyPr/>
                    <a:lstStyle/>
                    <a:p>
                      <a:pPr algn="l" fontAlgn="base"/>
                      <a:r>
                        <a:rPr lang="en-GB" sz="1250" b="0">
                          <a:effectLst/>
                        </a:rPr>
                        <a:t>PR2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PR2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PS2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PS2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9315281"/>
                  </a:ext>
                </a:extLst>
              </a:tr>
              <a:tr h="0">
                <a:tc>
                  <a:txBody>
                    <a:bodyPr/>
                    <a:lstStyle/>
                    <a:p>
                      <a:pPr algn="l" fontAlgn="base"/>
                      <a:r>
                        <a:rPr lang="en-GB" sz="1250" b="0">
                          <a:effectLst/>
                        </a:rPr>
                        <a:t>PR3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0206946"/>
                  </a:ext>
                </a:extLst>
              </a:tr>
            </a:tbl>
          </a:graphicData>
        </a:graphic>
      </p:graphicFrame>
      <p:sp>
        <p:nvSpPr>
          <p:cNvPr id="5" name="Dikdörtgen 4"/>
          <p:cNvSpPr/>
          <p:nvPr/>
        </p:nvSpPr>
        <p:spPr>
          <a:xfrm>
            <a:off x="597830" y="4130982"/>
            <a:ext cx="11057299" cy="1200329"/>
          </a:xfrm>
          <a:prstGeom prst="rect">
            <a:avLst/>
          </a:prstGeom>
        </p:spPr>
        <p:txBody>
          <a:bodyPr wrap="square">
            <a:spAutoFit/>
          </a:bodyPr>
          <a:lstStyle/>
          <a:p>
            <a:pPr fontAlgn="base"/>
            <a:r>
              <a:rPr lang="en-GB" b="1" dirty="0" smtClean="0">
                <a:solidFill>
                  <a:srgbClr val="273239"/>
                </a:solidFill>
                <a:latin typeface="urw-din"/>
              </a:rPr>
              <a:t>Table </a:t>
            </a:r>
            <a:r>
              <a:rPr lang="en-GB" b="1" dirty="0">
                <a:solidFill>
                  <a:srgbClr val="273239"/>
                </a:solidFill>
                <a:latin typeface="urw-din"/>
              </a:rPr>
              <a:t>1                                                                                  </a:t>
            </a:r>
            <a:endParaRPr lang="en-GB" dirty="0">
              <a:solidFill>
                <a:srgbClr val="273239"/>
              </a:solidFill>
              <a:latin typeface="urw-din"/>
            </a:endParaRPr>
          </a:p>
          <a:p>
            <a:pPr fontAlgn="base"/>
            <a:r>
              <a:rPr lang="en-GB" dirty="0">
                <a:solidFill>
                  <a:srgbClr val="273239"/>
                </a:solidFill>
                <a:latin typeface="urw-din"/>
              </a:rPr>
              <a:t>As we can see from Table 1, each Per-Id and Pass-No has only one entry in </a:t>
            </a:r>
            <a:r>
              <a:rPr lang="en-GB" b="1" dirty="0" err="1">
                <a:solidFill>
                  <a:srgbClr val="273239"/>
                </a:solidFill>
                <a:latin typeface="urw-din"/>
              </a:rPr>
              <a:t>Hash</a:t>
            </a:r>
            <a:r>
              <a:rPr lang="en-GB" dirty="0" err="1">
                <a:solidFill>
                  <a:srgbClr val="273239"/>
                </a:solidFill>
                <a:latin typeface="urw-din"/>
              </a:rPr>
              <a:t>table</a:t>
            </a:r>
            <a:r>
              <a:rPr lang="en-GB" dirty="0">
                <a:solidFill>
                  <a:srgbClr val="273239"/>
                </a:solidFill>
                <a:latin typeface="urw-din"/>
              </a:rPr>
              <a:t>. So we can merge all three tables into 1 with attributes shown in Table 2. Each Per-Id will be unique and not null. So it will be the key. Pass-No can’t be key because for some person, it can be NULL. </a:t>
            </a:r>
            <a:endParaRPr lang="en-GB" b="0" i="0" dirty="0">
              <a:solidFill>
                <a:srgbClr val="273239"/>
              </a:solidFill>
              <a:effectLst/>
              <a:latin typeface="urw-din"/>
            </a:endParaRPr>
          </a:p>
        </p:txBody>
      </p:sp>
      <p:graphicFrame>
        <p:nvGraphicFramePr>
          <p:cNvPr id="6" name="Tablo 5"/>
          <p:cNvGraphicFramePr>
            <a:graphicFrameLocks noGrp="1"/>
          </p:cNvGraphicFramePr>
          <p:nvPr>
            <p:extLst>
              <p:ext uri="{D42A27DB-BD31-4B8C-83A1-F6EECF244321}">
                <p14:modId xmlns:p14="http://schemas.microsoft.com/office/powerpoint/2010/main" val="1181570578"/>
              </p:ext>
            </p:extLst>
          </p:nvPr>
        </p:nvGraphicFramePr>
        <p:xfrm>
          <a:off x="852520" y="5583921"/>
          <a:ext cx="10058400" cy="457200"/>
        </p:xfrm>
        <a:graphic>
          <a:graphicData uri="http://schemas.openxmlformats.org/drawingml/2006/table">
            <a:tbl>
              <a:tblPr/>
              <a:tblGrid>
                <a:gridCol w="2514600">
                  <a:extLst>
                    <a:ext uri="{9D8B030D-6E8A-4147-A177-3AD203B41FA5}">
                      <a16:colId xmlns:a16="http://schemas.microsoft.com/office/drawing/2014/main" val="2108006739"/>
                    </a:ext>
                  </a:extLst>
                </a:gridCol>
                <a:gridCol w="2514600">
                  <a:extLst>
                    <a:ext uri="{9D8B030D-6E8A-4147-A177-3AD203B41FA5}">
                      <a16:colId xmlns:a16="http://schemas.microsoft.com/office/drawing/2014/main" val="2806894402"/>
                    </a:ext>
                  </a:extLst>
                </a:gridCol>
                <a:gridCol w="2514600">
                  <a:extLst>
                    <a:ext uri="{9D8B030D-6E8A-4147-A177-3AD203B41FA5}">
                      <a16:colId xmlns:a16="http://schemas.microsoft.com/office/drawing/2014/main" val="2025818030"/>
                    </a:ext>
                  </a:extLst>
                </a:gridCol>
                <a:gridCol w="2514600">
                  <a:extLst>
                    <a:ext uri="{9D8B030D-6E8A-4147-A177-3AD203B41FA5}">
                      <a16:colId xmlns:a16="http://schemas.microsoft.com/office/drawing/2014/main" val="4197767815"/>
                    </a:ext>
                  </a:extLst>
                </a:gridCol>
              </a:tblGrid>
              <a:tr h="0">
                <a:tc>
                  <a:txBody>
                    <a:bodyPr/>
                    <a:lstStyle/>
                    <a:p>
                      <a:pPr algn="l" fontAlgn="base"/>
                      <a:r>
                        <a:rPr lang="en-GB" sz="1250" b="0" u="sng" dirty="0" smtClean="0">
                          <a:effectLst/>
                        </a:rPr>
                        <a:t>Per-Id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a:t>
                      </a:r>
                      <a:r>
                        <a:rPr lang="en-GB" sz="1250" b="0" dirty="0" smtClean="0">
                          <a:effectLst/>
                        </a:rPr>
                        <a:t>Person </a:t>
                      </a:r>
                      <a:r>
                        <a:rPr lang="en-GB" sz="1250" b="0" dirty="0">
                          <a:effectLst/>
                        </a:rPr>
                        <a:t>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Pass-No</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a:t>
                      </a:r>
                      <a:r>
                        <a:rPr lang="en-GB" sz="1250" b="0" dirty="0" err="1">
                          <a:effectLst/>
                        </a:rPr>
                        <a:t>PassportAttribute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3895107"/>
                  </a:ext>
                </a:extLst>
              </a:tr>
            </a:tbl>
          </a:graphicData>
        </a:graphic>
      </p:graphicFrame>
      <p:sp>
        <p:nvSpPr>
          <p:cNvPr id="7" name="Dikdörtgen 6"/>
          <p:cNvSpPr/>
          <p:nvPr/>
        </p:nvSpPr>
        <p:spPr>
          <a:xfrm>
            <a:off x="852520" y="6041121"/>
            <a:ext cx="962636" cy="369332"/>
          </a:xfrm>
          <a:prstGeom prst="rect">
            <a:avLst/>
          </a:prstGeom>
        </p:spPr>
        <p:txBody>
          <a:bodyPr wrap="none">
            <a:spAutoFit/>
          </a:bodyPr>
          <a:lstStyle/>
          <a:p>
            <a:r>
              <a:rPr lang="en-GB" b="1" dirty="0">
                <a:solidFill>
                  <a:srgbClr val="273239"/>
                </a:solidFill>
                <a:latin typeface="urw-din"/>
              </a:rPr>
              <a:t>Table 2</a:t>
            </a:r>
            <a:endParaRPr lang="en-GB" dirty="0"/>
          </a:p>
        </p:txBody>
      </p:sp>
    </p:spTree>
    <p:extLst>
      <p:ext uri="{BB962C8B-B14F-4D97-AF65-F5344CB8AC3E}">
        <p14:creationId xmlns:p14="http://schemas.microsoft.com/office/powerpoint/2010/main" val="398737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Mapping from ER Model to Relational Model</a:t>
            </a:r>
            <a:br>
              <a:rPr lang="en-GB" b="1" dirty="0"/>
            </a:br>
            <a:endParaRPr lang="en-GB" dirty="0"/>
          </a:p>
        </p:txBody>
      </p:sp>
      <p:sp>
        <p:nvSpPr>
          <p:cNvPr id="3" name="İçerik Yer Tutucusu 2"/>
          <p:cNvSpPr>
            <a:spLocks noGrp="1"/>
          </p:cNvSpPr>
          <p:nvPr>
            <p:ph idx="1"/>
          </p:nvPr>
        </p:nvSpPr>
        <p:spPr/>
        <p:txBody>
          <a:bodyPr/>
          <a:lstStyle/>
          <a:p>
            <a:r>
              <a:rPr lang="en-GB" b="1" dirty="0"/>
              <a:t>Case 2: Binary Relationship with 1:1 cardinality and partial participation of both entities</a:t>
            </a:r>
            <a:r>
              <a:rPr lang="en-GB" dirty="0"/>
              <a:t> </a:t>
            </a:r>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306" y="2198483"/>
            <a:ext cx="72580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4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b="1" dirty="0"/>
              <a:t>Mapping from ER Model to Relational Model</a:t>
            </a:r>
            <a:br>
              <a:rPr lang="en-GB" b="1" dirty="0"/>
            </a:br>
            <a:endParaRPr lang="en-GB" dirty="0"/>
          </a:p>
        </p:txBody>
      </p:sp>
      <p:sp>
        <p:nvSpPr>
          <p:cNvPr id="3" name="İçerik Yer Tutucusu 2"/>
          <p:cNvSpPr>
            <a:spLocks noGrp="1"/>
          </p:cNvSpPr>
          <p:nvPr>
            <p:ph idx="1"/>
          </p:nvPr>
        </p:nvSpPr>
        <p:spPr/>
        <p:txBody>
          <a:bodyPr/>
          <a:lstStyle/>
          <a:p>
            <a:r>
              <a:rPr lang="en-GB" dirty="0"/>
              <a:t>A male marries 0 or 1 female and vice versa as well. So it is 1:1 cardinality with partial participation constraint from both. First Convert each entity and relationship to tables.  Male table corresponds to Male Entity with key as M-Id. Similarly Female table corresponds to Female Entity with key as F-Id. Marry Table represents relationship between Male and Female (Which Male marries which female). So it will take attribute M-Id from Male and F-Id from Female. </a:t>
            </a:r>
          </a:p>
        </p:txBody>
      </p:sp>
      <p:graphicFrame>
        <p:nvGraphicFramePr>
          <p:cNvPr id="4" name="Tablo 3"/>
          <p:cNvGraphicFramePr>
            <a:graphicFrameLocks noGrp="1"/>
          </p:cNvGraphicFramePr>
          <p:nvPr>
            <p:extLst>
              <p:ext uri="{D42A27DB-BD31-4B8C-83A1-F6EECF244321}">
                <p14:modId xmlns:p14="http://schemas.microsoft.com/office/powerpoint/2010/main" val="1098370885"/>
              </p:ext>
            </p:extLst>
          </p:nvPr>
        </p:nvGraphicFramePr>
        <p:xfrm>
          <a:off x="1097280" y="3774016"/>
          <a:ext cx="10058400" cy="2476500"/>
        </p:xfrm>
        <a:graphic>
          <a:graphicData uri="http://schemas.openxmlformats.org/drawingml/2006/table">
            <a:tbl>
              <a:tblPr/>
              <a:tblGrid>
                <a:gridCol w="1257300">
                  <a:extLst>
                    <a:ext uri="{9D8B030D-6E8A-4147-A177-3AD203B41FA5}">
                      <a16:colId xmlns:a16="http://schemas.microsoft.com/office/drawing/2014/main" val="3241520718"/>
                    </a:ext>
                  </a:extLst>
                </a:gridCol>
                <a:gridCol w="1257300">
                  <a:extLst>
                    <a:ext uri="{9D8B030D-6E8A-4147-A177-3AD203B41FA5}">
                      <a16:colId xmlns:a16="http://schemas.microsoft.com/office/drawing/2014/main" val="1074116744"/>
                    </a:ext>
                  </a:extLst>
                </a:gridCol>
                <a:gridCol w="1257300">
                  <a:extLst>
                    <a:ext uri="{9D8B030D-6E8A-4147-A177-3AD203B41FA5}">
                      <a16:colId xmlns:a16="http://schemas.microsoft.com/office/drawing/2014/main" val="1542988863"/>
                    </a:ext>
                  </a:extLst>
                </a:gridCol>
                <a:gridCol w="1257300">
                  <a:extLst>
                    <a:ext uri="{9D8B030D-6E8A-4147-A177-3AD203B41FA5}">
                      <a16:colId xmlns:a16="http://schemas.microsoft.com/office/drawing/2014/main" val="3840975111"/>
                    </a:ext>
                  </a:extLst>
                </a:gridCol>
                <a:gridCol w="1257300">
                  <a:extLst>
                    <a:ext uri="{9D8B030D-6E8A-4147-A177-3AD203B41FA5}">
                      <a16:colId xmlns:a16="http://schemas.microsoft.com/office/drawing/2014/main" val="4007195620"/>
                    </a:ext>
                  </a:extLst>
                </a:gridCol>
                <a:gridCol w="1257300">
                  <a:extLst>
                    <a:ext uri="{9D8B030D-6E8A-4147-A177-3AD203B41FA5}">
                      <a16:colId xmlns:a16="http://schemas.microsoft.com/office/drawing/2014/main" val="262319008"/>
                    </a:ext>
                  </a:extLst>
                </a:gridCol>
                <a:gridCol w="1257300">
                  <a:extLst>
                    <a:ext uri="{9D8B030D-6E8A-4147-A177-3AD203B41FA5}">
                      <a16:colId xmlns:a16="http://schemas.microsoft.com/office/drawing/2014/main" val="579435392"/>
                    </a:ext>
                  </a:extLst>
                </a:gridCol>
                <a:gridCol w="1257300">
                  <a:extLst>
                    <a:ext uri="{9D8B030D-6E8A-4147-A177-3AD203B41FA5}">
                      <a16:colId xmlns:a16="http://schemas.microsoft.com/office/drawing/2014/main" val="2652710042"/>
                    </a:ext>
                  </a:extLst>
                </a:gridCol>
              </a:tblGrid>
              <a:tr h="0">
                <a:tc gridSpan="2">
                  <a:txBody>
                    <a:bodyPr/>
                    <a:lstStyle/>
                    <a:p>
                      <a:pPr algn="l" fontAlgn="base"/>
                      <a:r>
                        <a:rPr lang="en-GB" sz="1250" b="1">
                          <a:effectLst/>
                        </a:rPr>
                        <a:t>Male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dirty="0">
                          <a:effectLst/>
                        </a:rPr>
                        <a:t>Marry</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Female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4124366618"/>
                  </a:ext>
                </a:extLst>
              </a:tr>
              <a:tr h="0">
                <a:tc>
                  <a:txBody>
                    <a:bodyPr/>
                    <a:lstStyle/>
                    <a:p>
                      <a:pPr algn="l" fontAlgn="base"/>
                      <a:r>
                        <a:rPr lang="en-GB" sz="1250" b="0" u="sng">
                          <a:effectLst/>
                        </a:rPr>
                        <a:t>M-Id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Male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M-Id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F-Id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FemaleAttribute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5931996"/>
                  </a:ext>
                </a:extLst>
              </a:tr>
              <a:tr h="0">
                <a:tc>
                  <a:txBody>
                    <a:bodyPr/>
                    <a:lstStyle/>
                    <a:p>
                      <a:pPr algn="l" fontAlgn="base"/>
                      <a:r>
                        <a:rPr lang="en-GB" sz="1250" b="0">
                          <a:effectLst/>
                        </a:rPr>
                        <a:t>M1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M1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F1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4607502"/>
                  </a:ext>
                </a:extLst>
              </a:tr>
              <a:tr h="0">
                <a:tc>
                  <a:txBody>
                    <a:bodyPr/>
                    <a:lstStyle/>
                    <a:p>
                      <a:pPr algn="l" fontAlgn="base"/>
                      <a:r>
                        <a:rPr lang="en-GB" sz="1250" b="0">
                          <a:effectLst/>
                        </a:rPr>
                        <a:t>M2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M2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F2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25806012"/>
                  </a:ext>
                </a:extLst>
              </a:tr>
              <a:tr h="0">
                <a:tc>
                  <a:txBody>
                    <a:bodyPr/>
                    <a:lstStyle/>
                    <a:p>
                      <a:pPr algn="l" fontAlgn="base"/>
                      <a:r>
                        <a:rPr lang="en-GB" sz="1250" b="0">
                          <a:effectLst/>
                        </a:rPr>
                        <a:t>M3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F3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115752"/>
                  </a:ext>
                </a:extLst>
              </a:tr>
            </a:tbl>
          </a:graphicData>
        </a:graphic>
      </p:graphicFrame>
      <p:sp>
        <p:nvSpPr>
          <p:cNvPr id="5" name="Dikdörtgen 4"/>
          <p:cNvSpPr/>
          <p:nvPr/>
        </p:nvSpPr>
        <p:spPr>
          <a:xfrm>
            <a:off x="5524147" y="3392594"/>
            <a:ext cx="962636" cy="369332"/>
          </a:xfrm>
          <a:prstGeom prst="rect">
            <a:avLst/>
          </a:prstGeom>
        </p:spPr>
        <p:txBody>
          <a:bodyPr wrap="none">
            <a:spAutoFit/>
          </a:bodyPr>
          <a:lstStyle/>
          <a:p>
            <a:r>
              <a:rPr lang="en-GB" b="1" dirty="0">
                <a:solidFill>
                  <a:srgbClr val="273239"/>
                </a:solidFill>
                <a:latin typeface="urw-din"/>
              </a:rPr>
              <a:t>Table 3</a:t>
            </a:r>
            <a:endParaRPr lang="en-GB" dirty="0"/>
          </a:p>
        </p:txBody>
      </p:sp>
    </p:spTree>
    <p:extLst>
      <p:ext uri="{BB962C8B-B14F-4D97-AF65-F5344CB8AC3E}">
        <p14:creationId xmlns:p14="http://schemas.microsoft.com/office/powerpoint/2010/main" val="385663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dirty="0"/>
              <a:t>As we can see from Table 3, some males and some females do not marry. If we merge 3 tables into 1, for some M-Id, F-Id will be NULL. So there is no attribute which is always not NULL. So we can’t merge all three tables into 1. We can convert into 2 tables. In table 4, M-Id who are married will have F-Id associated. For others, it will be NULL. Table 5 will have information of all females. Primary Keys have been underlined. </a:t>
            </a:r>
          </a:p>
        </p:txBody>
      </p:sp>
      <p:graphicFrame>
        <p:nvGraphicFramePr>
          <p:cNvPr id="4" name="Tablo 3"/>
          <p:cNvGraphicFramePr>
            <a:graphicFrameLocks noGrp="1"/>
          </p:cNvGraphicFramePr>
          <p:nvPr>
            <p:extLst>
              <p:ext uri="{D42A27DB-BD31-4B8C-83A1-F6EECF244321}">
                <p14:modId xmlns:p14="http://schemas.microsoft.com/office/powerpoint/2010/main" val="1927501906"/>
              </p:ext>
            </p:extLst>
          </p:nvPr>
        </p:nvGraphicFramePr>
        <p:xfrm>
          <a:off x="1066800" y="3840640"/>
          <a:ext cx="10058400" cy="457200"/>
        </p:xfrm>
        <a:graphic>
          <a:graphicData uri="http://schemas.openxmlformats.org/drawingml/2006/table">
            <a:tbl>
              <a:tblPr/>
              <a:tblGrid>
                <a:gridCol w="3352800">
                  <a:extLst>
                    <a:ext uri="{9D8B030D-6E8A-4147-A177-3AD203B41FA5}">
                      <a16:colId xmlns:a16="http://schemas.microsoft.com/office/drawing/2014/main" val="2233554820"/>
                    </a:ext>
                  </a:extLst>
                </a:gridCol>
                <a:gridCol w="3352800">
                  <a:extLst>
                    <a:ext uri="{9D8B030D-6E8A-4147-A177-3AD203B41FA5}">
                      <a16:colId xmlns:a16="http://schemas.microsoft.com/office/drawing/2014/main" val="281794823"/>
                    </a:ext>
                  </a:extLst>
                </a:gridCol>
                <a:gridCol w="3352800">
                  <a:extLst>
                    <a:ext uri="{9D8B030D-6E8A-4147-A177-3AD203B41FA5}">
                      <a16:colId xmlns:a16="http://schemas.microsoft.com/office/drawing/2014/main" val="1940714215"/>
                    </a:ext>
                  </a:extLst>
                </a:gridCol>
              </a:tblGrid>
              <a:tr h="0">
                <a:tc>
                  <a:txBody>
                    <a:bodyPr/>
                    <a:lstStyle/>
                    <a:p>
                      <a:pPr algn="l" fontAlgn="base"/>
                      <a:r>
                        <a:rPr lang="en-GB" sz="1250" b="0" u="sng" dirty="0">
                          <a:effectLst/>
                        </a:rPr>
                        <a:t>M-Id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Male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F-Id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61633293"/>
                  </a:ext>
                </a:extLst>
              </a:tr>
            </a:tbl>
          </a:graphicData>
        </a:graphic>
      </p:graphicFrame>
      <p:sp>
        <p:nvSpPr>
          <p:cNvPr id="5" name="Dikdörtgen 4"/>
          <p:cNvSpPr/>
          <p:nvPr/>
        </p:nvSpPr>
        <p:spPr>
          <a:xfrm>
            <a:off x="5518502" y="3417121"/>
            <a:ext cx="1154996" cy="369332"/>
          </a:xfrm>
          <a:prstGeom prst="rect">
            <a:avLst/>
          </a:prstGeom>
        </p:spPr>
        <p:txBody>
          <a:bodyPr wrap="none">
            <a:spAutoFit/>
          </a:bodyPr>
          <a:lstStyle/>
          <a:p>
            <a:r>
              <a:rPr lang="en-GB" b="1" dirty="0">
                <a:solidFill>
                  <a:srgbClr val="273239"/>
                </a:solidFill>
                <a:latin typeface="urw-din"/>
              </a:rPr>
              <a:t>Table 4   </a:t>
            </a:r>
            <a:endParaRPr lang="en-GB" dirty="0"/>
          </a:p>
        </p:txBody>
      </p:sp>
      <p:graphicFrame>
        <p:nvGraphicFramePr>
          <p:cNvPr id="6" name="Tablo 5"/>
          <p:cNvGraphicFramePr>
            <a:graphicFrameLocks noGrp="1"/>
          </p:cNvGraphicFramePr>
          <p:nvPr>
            <p:extLst>
              <p:ext uri="{D42A27DB-BD31-4B8C-83A1-F6EECF244321}">
                <p14:modId xmlns:p14="http://schemas.microsoft.com/office/powerpoint/2010/main" val="221933838"/>
              </p:ext>
            </p:extLst>
          </p:nvPr>
        </p:nvGraphicFramePr>
        <p:xfrm>
          <a:off x="979268" y="4826214"/>
          <a:ext cx="10058400" cy="457200"/>
        </p:xfrm>
        <a:graphic>
          <a:graphicData uri="http://schemas.openxmlformats.org/drawingml/2006/table">
            <a:tbl>
              <a:tblPr/>
              <a:tblGrid>
                <a:gridCol w="5029200">
                  <a:extLst>
                    <a:ext uri="{9D8B030D-6E8A-4147-A177-3AD203B41FA5}">
                      <a16:colId xmlns:a16="http://schemas.microsoft.com/office/drawing/2014/main" val="1293998068"/>
                    </a:ext>
                  </a:extLst>
                </a:gridCol>
                <a:gridCol w="5029200">
                  <a:extLst>
                    <a:ext uri="{9D8B030D-6E8A-4147-A177-3AD203B41FA5}">
                      <a16:colId xmlns:a16="http://schemas.microsoft.com/office/drawing/2014/main" val="3604693156"/>
                    </a:ext>
                  </a:extLst>
                </a:gridCol>
              </a:tblGrid>
              <a:tr h="0">
                <a:tc>
                  <a:txBody>
                    <a:bodyPr/>
                    <a:lstStyle/>
                    <a:p>
                      <a:pPr algn="l" fontAlgn="base"/>
                      <a:r>
                        <a:rPr lang="en-GB" sz="1250" b="0" u="sng" dirty="0">
                          <a:effectLst/>
                        </a:rPr>
                        <a:t>F-Id</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a:t>
                      </a:r>
                      <a:r>
                        <a:rPr lang="en-GB" sz="1250" b="0" dirty="0" err="1">
                          <a:effectLst/>
                        </a:rPr>
                        <a:t>FemaleAttribute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2960160"/>
                  </a:ext>
                </a:extLst>
              </a:tr>
            </a:tbl>
          </a:graphicData>
        </a:graphic>
      </p:graphicFrame>
      <p:sp>
        <p:nvSpPr>
          <p:cNvPr id="7" name="Dikdörtgen 6"/>
          <p:cNvSpPr/>
          <p:nvPr/>
        </p:nvSpPr>
        <p:spPr>
          <a:xfrm>
            <a:off x="5484862" y="4456882"/>
            <a:ext cx="1283236" cy="369332"/>
          </a:xfrm>
          <a:prstGeom prst="rect">
            <a:avLst/>
          </a:prstGeom>
        </p:spPr>
        <p:txBody>
          <a:bodyPr wrap="none">
            <a:spAutoFit/>
          </a:bodyPr>
          <a:lstStyle/>
          <a:p>
            <a:r>
              <a:rPr lang="en-GB" b="1" dirty="0">
                <a:solidFill>
                  <a:srgbClr val="273239"/>
                </a:solidFill>
                <a:latin typeface="urw-din"/>
              </a:rPr>
              <a:t>Table 5     </a:t>
            </a:r>
            <a:endParaRPr lang="en-GB" dirty="0"/>
          </a:p>
        </p:txBody>
      </p:sp>
      <p:sp>
        <p:nvSpPr>
          <p:cNvPr id="8" name="Dikdörtgen 7"/>
          <p:cNvSpPr/>
          <p:nvPr/>
        </p:nvSpPr>
        <p:spPr>
          <a:xfrm>
            <a:off x="577498" y="5454391"/>
            <a:ext cx="11409290" cy="646331"/>
          </a:xfrm>
          <a:prstGeom prst="rect">
            <a:avLst/>
          </a:prstGeom>
        </p:spPr>
        <p:txBody>
          <a:bodyPr wrap="square">
            <a:spAutoFit/>
          </a:bodyPr>
          <a:lstStyle/>
          <a:p>
            <a:r>
              <a:rPr lang="en-GB" b="1" dirty="0">
                <a:solidFill>
                  <a:srgbClr val="273239"/>
                </a:solidFill>
                <a:latin typeface="urw-din"/>
              </a:rPr>
              <a:t>Note:</a:t>
            </a:r>
            <a:r>
              <a:rPr lang="en-GB" dirty="0">
                <a:solidFill>
                  <a:srgbClr val="273239"/>
                </a:solidFill>
                <a:latin typeface="urw-din"/>
              </a:rPr>
              <a:t> Binary relationship with 1:1 cardinality will have 2 table if partial participation of both entities in the relationship. If </a:t>
            </a:r>
            <a:r>
              <a:rPr lang="en-GB" dirty="0" err="1">
                <a:solidFill>
                  <a:srgbClr val="273239"/>
                </a:solidFill>
                <a:latin typeface="urw-din"/>
              </a:rPr>
              <a:t>atleast</a:t>
            </a:r>
            <a:r>
              <a:rPr lang="en-GB" dirty="0">
                <a:solidFill>
                  <a:srgbClr val="273239"/>
                </a:solidFill>
                <a:latin typeface="urw-din"/>
              </a:rPr>
              <a:t> 1 entity has total participation, number of tables required will be 1. </a:t>
            </a:r>
            <a:endParaRPr lang="en-GB" dirty="0"/>
          </a:p>
        </p:txBody>
      </p:sp>
    </p:spTree>
    <p:extLst>
      <p:ext uri="{BB962C8B-B14F-4D97-AF65-F5344CB8AC3E}">
        <p14:creationId xmlns:p14="http://schemas.microsoft.com/office/powerpoint/2010/main" val="20051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r>
              <a:rPr lang="en-GB" b="1" dirty="0"/>
              <a:t>Case 3: Binary Relationship with n: 1 cardinality</a:t>
            </a:r>
            <a:r>
              <a:rPr lang="en-GB" dirty="0"/>
              <a:t> </a:t>
            </a:r>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337" y="2298072"/>
            <a:ext cx="754380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1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33082" y="288538"/>
            <a:ext cx="10058400" cy="4023360"/>
          </a:xfrm>
        </p:spPr>
        <p:txBody>
          <a:bodyPr>
            <a:normAutofit/>
          </a:bodyPr>
          <a:lstStyle/>
          <a:p>
            <a:r>
              <a:rPr lang="en-GB" sz="1800" dirty="0"/>
              <a:t>In this scenario, every student can </a:t>
            </a:r>
            <a:r>
              <a:rPr lang="en-GB" sz="1800" dirty="0" err="1"/>
              <a:t>enroll</a:t>
            </a:r>
            <a:r>
              <a:rPr lang="en-GB" sz="1800" dirty="0"/>
              <a:t> only in one elective course but for an elective course there can be more than one student. First Convert each entity and relationship to tables.  Student table corresponds to Student Entity with key as S-Id. Similarly </a:t>
            </a:r>
            <a:r>
              <a:rPr lang="en-GB" sz="1800" dirty="0" err="1"/>
              <a:t>Elective_Course</a:t>
            </a:r>
            <a:r>
              <a:rPr lang="en-GB" sz="1800" dirty="0"/>
              <a:t> table corresponds to </a:t>
            </a:r>
            <a:r>
              <a:rPr lang="en-GB" sz="1800" dirty="0" err="1"/>
              <a:t>Elective_Course</a:t>
            </a:r>
            <a:r>
              <a:rPr lang="en-GB" sz="1800" dirty="0"/>
              <a:t> Entity with key as E-Id. </a:t>
            </a:r>
            <a:r>
              <a:rPr lang="en-GB" sz="1800" dirty="0" err="1"/>
              <a:t>Enrolls</a:t>
            </a:r>
            <a:r>
              <a:rPr lang="en-GB" sz="1800" dirty="0"/>
              <a:t> Table represents relationship between Student and </a:t>
            </a:r>
            <a:r>
              <a:rPr lang="en-GB" sz="1800" dirty="0" err="1"/>
              <a:t>Elective_Course</a:t>
            </a:r>
            <a:r>
              <a:rPr lang="en-GB" sz="1800" dirty="0"/>
              <a:t> (Which student </a:t>
            </a:r>
            <a:r>
              <a:rPr lang="en-GB" sz="1800" dirty="0" err="1"/>
              <a:t>enrolls</a:t>
            </a:r>
            <a:r>
              <a:rPr lang="en-GB" sz="1800" dirty="0"/>
              <a:t> in which course). So it will take attribute S-Id from and Student E-Id from </a:t>
            </a:r>
            <a:r>
              <a:rPr lang="en-GB" sz="1800" dirty="0" err="1"/>
              <a:t>Elective_Course</a:t>
            </a:r>
            <a:r>
              <a:rPr lang="en-GB" sz="1800" dirty="0"/>
              <a:t>. </a:t>
            </a:r>
            <a:br>
              <a:rPr lang="en-GB" sz="1800" dirty="0"/>
            </a:br>
            <a:r>
              <a:rPr lang="en-GB" sz="1800" dirty="0"/>
              <a:t> </a:t>
            </a:r>
          </a:p>
        </p:txBody>
      </p:sp>
      <p:graphicFrame>
        <p:nvGraphicFramePr>
          <p:cNvPr id="4" name="Tablo 3"/>
          <p:cNvGraphicFramePr>
            <a:graphicFrameLocks noGrp="1"/>
          </p:cNvGraphicFramePr>
          <p:nvPr>
            <p:extLst>
              <p:ext uri="{D42A27DB-BD31-4B8C-83A1-F6EECF244321}">
                <p14:modId xmlns:p14="http://schemas.microsoft.com/office/powerpoint/2010/main" val="624884074"/>
              </p:ext>
            </p:extLst>
          </p:nvPr>
        </p:nvGraphicFramePr>
        <p:xfrm>
          <a:off x="1233082" y="1838513"/>
          <a:ext cx="10058400" cy="2933700"/>
        </p:xfrm>
        <a:graphic>
          <a:graphicData uri="http://schemas.openxmlformats.org/drawingml/2006/table">
            <a:tbl>
              <a:tblPr/>
              <a:tblGrid>
                <a:gridCol w="1257300">
                  <a:extLst>
                    <a:ext uri="{9D8B030D-6E8A-4147-A177-3AD203B41FA5}">
                      <a16:colId xmlns:a16="http://schemas.microsoft.com/office/drawing/2014/main" val="1441133982"/>
                    </a:ext>
                  </a:extLst>
                </a:gridCol>
                <a:gridCol w="1257300">
                  <a:extLst>
                    <a:ext uri="{9D8B030D-6E8A-4147-A177-3AD203B41FA5}">
                      <a16:colId xmlns:a16="http://schemas.microsoft.com/office/drawing/2014/main" val="3955535148"/>
                    </a:ext>
                  </a:extLst>
                </a:gridCol>
                <a:gridCol w="1257300">
                  <a:extLst>
                    <a:ext uri="{9D8B030D-6E8A-4147-A177-3AD203B41FA5}">
                      <a16:colId xmlns:a16="http://schemas.microsoft.com/office/drawing/2014/main" val="3778266720"/>
                    </a:ext>
                  </a:extLst>
                </a:gridCol>
                <a:gridCol w="1257300">
                  <a:extLst>
                    <a:ext uri="{9D8B030D-6E8A-4147-A177-3AD203B41FA5}">
                      <a16:colId xmlns:a16="http://schemas.microsoft.com/office/drawing/2014/main" val="1057707906"/>
                    </a:ext>
                  </a:extLst>
                </a:gridCol>
                <a:gridCol w="1257300">
                  <a:extLst>
                    <a:ext uri="{9D8B030D-6E8A-4147-A177-3AD203B41FA5}">
                      <a16:colId xmlns:a16="http://schemas.microsoft.com/office/drawing/2014/main" val="3329370649"/>
                    </a:ext>
                  </a:extLst>
                </a:gridCol>
                <a:gridCol w="1257300">
                  <a:extLst>
                    <a:ext uri="{9D8B030D-6E8A-4147-A177-3AD203B41FA5}">
                      <a16:colId xmlns:a16="http://schemas.microsoft.com/office/drawing/2014/main" val="3645795162"/>
                    </a:ext>
                  </a:extLst>
                </a:gridCol>
                <a:gridCol w="1257300">
                  <a:extLst>
                    <a:ext uri="{9D8B030D-6E8A-4147-A177-3AD203B41FA5}">
                      <a16:colId xmlns:a16="http://schemas.microsoft.com/office/drawing/2014/main" val="570310948"/>
                    </a:ext>
                  </a:extLst>
                </a:gridCol>
                <a:gridCol w="1257300">
                  <a:extLst>
                    <a:ext uri="{9D8B030D-6E8A-4147-A177-3AD203B41FA5}">
                      <a16:colId xmlns:a16="http://schemas.microsoft.com/office/drawing/2014/main" val="2176425722"/>
                    </a:ext>
                  </a:extLst>
                </a:gridCol>
              </a:tblGrid>
              <a:tr h="0">
                <a:tc gridSpan="2">
                  <a:txBody>
                    <a:bodyPr/>
                    <a:lstStyle/>
                    <a:p>
                      <a:pPr algn="l" fontAlgn="base"/>
                      <a:r>
                        <a:rPr lang="en-GB" sz="1250" b="1">
                          <a:effectLst/>
                        </a:rPr>
                        <a:t>Student</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Enrolls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c rowSpan="4">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ase"/>
                      <a:r>
                        <a:rPr lang="en-GB" sz="1250" b="1">
                          <a:effectLst/>
                        </a:rPr>
                        <a:t>Elective_Course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extLst>
                  <a:ext uri="{0D108BD9-81ED-4DB2-BD59-A6C34878D82A}">
                    <a16:rowId xmlns:a16="http://schemas.microsoft.com/office/drawing/2014/main" val="3405344987"/>
                  </a:ext>
                </a:extLst>
              </a:tr>
              <a:tr h="0">
                <a:tc>
                  <a:txBody>
                    <a:bodyPr/>
                    <a:lstStyle/>
                    <a:p>
                      <a:pPr algn="l" fontAlgn="base"/>
                      <a:r>
                        <a:rPr lang="en-GB" sz="1250" b="0" u="sng">
                          <a:effectLst/>
                        </a:rPr>
                        <a:t>S-Id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Other Student 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S-Id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E-Id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u="sng">
                          <a:effectLst/>
                        </a:rPr>
                        <a:t>E-Id</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Other Elective CourseAttribute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51709242"/>
                  </a:ext>
                </a:extLst>
              </a:tr>
              <a:tr h="0">
                <a:tc>
                  <a:txBody>
                    <a:bodyPr/>
                    <a:lstStyle/>
                    <a:p>
                      <a:pPr algn="l" fontAlgn="base"/>
                      <a:r>
                        <a:rPr lang="en-GB" sz="1250" b="0">
                          <a:effectLst/>
                        </a:rPr>
                        <a:t>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S1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0116685"/>
                  </a:ext>
                </a:extLst>
              </a:tr>
              <a:tr h="0">
                <a:tc>
                  <a:txBody>
                    <a:bodyPr/>
                    <a:lstStyle/>
                    <a:p>
                      <a:pPr algn="l" fontAlgn="base"/>
                      <a:r>
                        <a:rPr lang="en-GB" sz="1250" b="0">
                          <a:effectLst/>
                        </a:rPr>
                        <a:t>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S2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vMerge="1">
                  <a:txBody>
                    <a:bodyPr/>
                    <a:lstStyle/>
                    <a:p>
                      <a:endParaRPr lang="en-GB"/>
                    </a:p>
                  </a:txBody>
                  <a:tcPr/>
                </a:tc>
                <a:tc>
                  <a:txBody>
                    <a:bodyPr/>
                    <a:lstStyle/>
                    <a:p>
                      <a:pPr algn="l" fontAlgn="base"/>
                      <a:r>
                        <a:rPr lang="en-GB" sz="1250" b="0">
                          <a:effectLst/>
                        </a:rPr>
                        <a:t>E2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5530898"/>
                  </a:ext>
                </a:extLst>
              </a:tr>
              <a:tr h="0">
                <a:tc>
                  <a:txBody>
                    <a:bodyPr/>
                    <a:lstStyle/>
                    <a:p>
                      <a:pPr algn="l" fontAlgn="base"/>
                      <a:r>
                        <a:rPr lang="en-GB" sz="1250" b="0">
                          <a:effectLst/>
                        </a:rPr>
                        <a:t>S3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S3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0548758"/>
                  </a:ext>
                </a:extLst>
              </a:tr>
              <a:tr h="0">
                <a:tc>
                  <a:txBody>
                    <a:bodyPr/>
                    <a:lstStyle/>
                    <a:p>
                      <a:pPr algn="l" fontAlgn="base"/>
                      <a:r>
                        <a:rPr lang="en-GB" sz="1250" b="0">
                          <a:effectLst/>
                        </a:rPr>
                        <a:t>S4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S4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E1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GB" sz="1250" b="0" dirty="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69632687"/>
                  </a:ext>
                </a:extLst>
              </a:tr>
            </a:tbl>
          </a:graphicData>
        </a:graphic>
      </p:graphicFrame>
      <p:sp>
        <p:nvSpPr>
          <p:cNvPr id="5" name="Dikdörtgen 4"/>
          <p:cNvSpPr/>
          <p:nvPr/>
        </p:nvSpPr>
        <p:spPr>
          <a:xfrm>
            <a:off x="110175" y="2845982"/>
            <a:ext cx="962636" cy="369332"/>
          </a:xfrm>
          <a:prstGeom prst="rect">
            <a:avLst/>
          </a:prstGeom>
        </p:spPr>
        <p:txBody>
          <a:bodyPr wrap="none">
            <a:spAutoFit/>
          </a:bodyPr>
          <a:lstStyle/>
          <a:p>
            <a:r>
              <a:rPr lang="en-GB" b="1" dirty="0">
                <a:solidFill>
                  <a:srgbClr val="273239"/>
                </a:solidFill>
                <a:latin typeface="urw-din"/>
              </a:rPr>
              <a:t>Table 6</a:t>
            </a:r>
            <a:endParaRPr lang="en-GB" dirty="0"/>
          </a:p>
        </p:txBody>
      </p:sp>
    </p:spTree>
    <p:extLst>
      <p:ext uri="{BB962C8B-B14F-4D97-AF65-F5344CB8AC3E}">
        <p14:creationId xmlns:p14="http://schemas.microsoft.com/office/powerpoint/2010/main" val="2477597181"/>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941</Words>
  <Application>Microsoft Office PowerPoint</Application>
  <PresentationFormat>Geniş ekran</PresentationFormat>
  <Paragraphs>282</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Calibri Light</vt:lpstr>
      <vt:lpstr>urw-din</vt:lpstr>
      <vt:lpstr>Geçmişe bakış</vt:lpstr>
      <vt:lpstr>Mapping from ER Model to Relational Model</vt:lpstr>
      <vt:lpstr>Mapping from ER Model to Relational Model </vt:lpstr>
      <vt:lpstr>Mapping from ER Model to Relational Model </vt:lpstr>
      <vt:lpstr>Mapping from ER Model to Relational Model </vt:lpstr>
      <vt:lpstr>Mapping from ER Model to Relational Model </vt:lpstr>
      <vt:lpstr>Mapping from ER Model to Relational Model </vt:lpstr>
      <vt:lpstr>PowerPoint Sunusu</vt:lpstr>
      <vt:lpstr>PowerPoint Sunusu</vt:lpstr>
      <vt:lpstr>PowerPoint Sunusu</vt:lpstr>
      <vt:lpstr>PowerPoint Sunusu</vt:lpstr>
      <vt:lpstr>Case 4: Binary Relationship with m: n cardinality</vt:lpstr>
      <vt:lpstr>PowerPoint Sunusu</vt:lpstr>
      <vt:lpstr>Case 5: Binary Relationship with weak entity</vt:lpstr>
      <vt:lpstr>PowerPoint Sunusu</vt:lpstr>
      <vt:lpstr>PowerPoint Sunusu</vt:lpstr>
      <vt:lpstr>Star Schema in Data Warehouse modeling </vt:lpstr>
      <vt:lpstr>Star Schema in Data Warehouse modeling </vt:lpstr>
      <vt:lpstr>PowerPoint Sunusu</vt:lpstr>
      <vt:lpstr>Advantages and disadvantages of star schema</vt:lpstr>
      <vt:lpstr>Snowflake Schema in Data Warehouse Model </vt:lpstr>
      <vt:lpstr>Snowflake Schema in Data Warehouse Model </vt:lpstr>
      <vt:lpstr>Snowflake Schema in Data Warehouse Model </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Keys in Relational Model (Candidate, Super, Primary, Alternate and Foreign) </dc:title>
  <dc:creator>Lenovo1</dc:creator>
  <cp:lastModifiedBy>Lenovo1</cp:lastModifiedBy>
  <cp:revision>11</cp:revision>
  <dcterms:created xsi:type="dcterms:W3CDTF">2022-02-15T13:26:30Z</dcterms:created>
  <dcterms:modified xsi:type="dcterms:W3CDTF">2022-02-15T14:12:16Z</dcterms:modified>
</cp:coreProperties>
</file>