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Default Extension="svg" ContentType="image/svg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6" Type="http://schemas.openxmlformats.org/officeDocument/2006/relationships/slide" Target="slides/slide45.xml" /><Relationship Id="rId47" Type="http://schemas.openxmlformats.org/officeDocument/2006/relationships/slide" Target="slides/slide46.xml" /><Relationship Id="rId48" Type="http://schemas.openxmlformats.org/officeDocument/2006/relationships/slide" Target="slides/slide47.xml" /><Relationship Id="rId49" Type="http://schemas.openxmlformats.org/officeDocument/2006/relationships/slide" Target="slides/slide48.xml" /><Relationship Id="rId50" Type="http://schemas.openxmlformats.org/officeDocument/2006/relationships/slide" Target="slides/slide49.xml" /><Relationship Id="rId51" Type="http://schemas.openxmlformats.org/officeDocument/2006/relationships/slide" Target="slides/slide50.xml" /><Relationship Id="rId52" Type="http://schemas.openxmlformats.org/officeDocument/2006/relationships/slide" Target="slides/slide51.xml" /><Relationship Id="rId53" Type="http://schemas.openxmlformats.org/officeDocument/2006/relationships/slide" Target="slides/slide52.xml" /><Relationship Id="rId54" Type="http://schemas.openxmlformats.org/officeDocument/2006/relationships/slide" Target="slides/slide53.xml" /><Relationship Id="rId55" Type="http://schemas.openxmlformats.org/officeDocument/2006/relationships/slide" Target="slides/slide54.xml" /><Relationship Id="rId56" Type="http://schemas.openxmlformats.org/officeDocument/2006/relationships/slide" Target="slides/slide55.xml" /><Relationship Id="rId57" Type="http://schemas.openxmlformats.org/officeDocument/2006/relationships/slide" Target="slides/slide56.xml" /><Relationship Id="rId58" Type="http://schemas.openxmlformats.org/officeDocument/2006/relationships/slide" Target="slides/slide57.xml" /><Relationship Id="rId59" Type="http://schemas.openxmlformats.org/officeDocument/2006/relationships/slide" Target="slides/slide58.xml" /><Relationship Id="rId60" Type="http://schemas.openxmlformats.org/officeDocument/2006/relationships/slide" Target="slides/slide59.xml" /><Relationship Id="rId62" Type="http://schemas.openxmlformats.org/officeDocument/2006/relationships/viewProps" Target="viewProps.xml" /><Relationship Id="rId61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4" Type="http://schemas.openxmlformats.org/officeDocument/2006/relationships/tableStyles" Target="tableStyles.xml" /><Relationship Id="rId63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457200" eaLnBrk="1" hangingPunct="1" indent="-457200" latinLnBrk="0" marL="457200" rtl="0">
        <a:spcBef>
          <a:spcPct val="20000"/>
        </a:spcBef>
        <a:buFont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indent="-457200" latinLnBrk="0" marL="914400" rtl="0">
        <a:spcBef>
          <a:spcPct val="20000"/>
        </a:spcBef>
        <a:buFont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indent="-457200" latinLnBrk="0" marL="13716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indent="-457200" latinLnBrk="0" marL="1828800" rtl="0">
        <a:spcBef>
          <a:spcPct val="20000"/>
        </a:spcBef>
        <a:buFont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indent="-457200" latinLnBrk="0" marL="2286000" rtl="0">
        <a:spcBef>
          <a:spcPct val="20000"/>
        </a:spcBef>
        <a:buFont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indent="-457200" latinLnBrk="0" marL="27432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indent="-457200" latinLnBrk="0" marL="32004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indent="-457200" latinLnBrk="0" marL="36576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indent="-457200" latinLnBrk="0" marL="41148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jp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.jp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3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../files/week-1.pdf" TargetMode="External" /><Relationship Id="rId3" Type="http://schemas.openxmlformats.org/officeDocument/2006/relationships/hyperlink" Target="week-1.tr.md_slide.pdf" TargetMode="External" /><Relationship Id="rId4" Type="http://schemas.openxmlformats.org/officeDocument/2006/relationships/hyperlink" Target="week-1.tr.md_word.docx" TargetMode="External" /><Relationship Id="rId5" Type="http://schemas.openxmlformats.org/officeDocument/2006/relationships/hyperlink" Target="week-1.tr.md_slide.pptx" TargetMode="External" /><Relationship Id="rId6" Type="http://schemas.openxmlformats.org/officeDocument/2006/relationships/hyperlink" Target="../files/week-1.pptx" TargetMode="Externa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svg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/Relationships>
</file>

<file path=ppt/slides/_rels/slide49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/Relationships>
</file>

<file path=ppt/slides/_rels/slide5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CE208-Database Management Systems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Intro</a:t>
            </a:r>
            <a:br/>
            <a:br/>
            <a:r>
              <a:rPr/>
              <a:t>Author: Asst. Prof. Dr. Yıldıran YILMAZ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/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Classification of Database Management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By Data Model</a:t>
            </a:r>
          </a:p>
          <a:p>
            <a:pPr lvl="1"/>
            <a:r>
              <a:rPr/>
              <a:t>Hierarchical</a:t>
            </a:r>
          </a:p>
          <a:p>
            <a:pPr lvl="1"/>
            <a:r>
              <a:rPr/>
              <a:t>Network</a:t>
            </a:r>
          </a:p>
          <a:p>
            <a:pPr lvl="1"/>
            <a:r>
              <a:rPr/>
              <a:t>relational</a:t>
            </a:r>
          </a:p>
          <a:p>
            <a:pPr lvl="1"/>
            <a:r>
              <a:rPr/>
              <a:t>Object Oriented</a:t>
            </a:r>
          </a:p>
          <a:p>
            <a:pPr lvl="0"/>
            <a:r>
              <a:rPr/>
              <a:t>By Number of Users</a:t>
            </a:r>
          </a:p>
          <a:p>
            <a:pPr lvl="1"/>
            <a:r>
              <a:rPr/>
              <a:t>single user</a:t>
            </a:r>
          </a:p>
          <a:p>
            <a:pPr lvl="1"/>
            <a:r>
              <a:rPr/>
              <a:t>multi-user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Hierarchical databases</a:t>
            </a:r>
          </a:p>
          <a:p>
            <a:pPr lvl="0"/>
            <a:r>
              <a:rPr/>
              <a:t>It is the first model used for databases.</a:t>
            </a:r>
          </a:p>
          <a:p>
            <a:pPr lvl="0"/>
            <a:r>
              <a:rPr/>
              <a:t>Hierarchical databases store information in a tree structure.</a:t>
            </a:r>
          </a:p>
        </p:txBody>
      </p:sp>
      <p:pic>
        <p:nvPicPr>
          <p:cNvPr descr="fig:  assets/1_veri_tabani_giris_week_10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2171700"/>
            <a:ext cx="5105400" cy="1524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center h:300px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Network databases</a:t>
            </a:r>
          </a:p>
          <a:p>
            <a:pPr lvl="0"/>
            <a:r>
              <a:rPr/>
              <a:t>When hierarchical databases were insufficient, a structure in which data was stored in the form of graphs, which is a more advanced version of trees, emerged at the end of the 1960s.</a:t>
            </a:r>
          </a:p>
        </p:txBody>
      </p:sp>
      <p:pic>
        <p:nvPicPr>
          <p:cNvPr descr="fig:  assets/1_veri_tabani_giris_week_11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219200"/>
            <a:ext cx="5105400" cy="3429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center h:350px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Relational databases</a:t>
            </a:r>
          </a:p>
          <a:p>
            <a:pPr lvl="0"/>
            <a:r>
              <a:rPr/>
              <a:t>It was developed in the early 1970s.</a:t>
            </a:r>
          </a:p>
          <a:p>
            <a:pPr lvl="0"/>
            <a:r>
              <a:rPr/>
              <a:t>In this system, data is stored in tabular form.</a:t>
            </a:r>
          </a:p>
          <a:p>
            <a:pPr lvl="0"/>
            <a:r>
              <a:rPr/>
              <a:t>Connections between tables are represented by mathematical relationships.</a:t>
            </a:r>
          </a:p>
          <a:p>
            <a:pPr lvl="0"/>
            <a:r>
              <a:rPr/>
              <a:t>Almost all database programs today have this structure.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Relational databases</a:t>
            </a:r>
          </a:p>
        </p:txBody>
      </p:sp>
      <p:pic>
        <p:nvPicPr>
          <p:cNvPr descr="fig:  assets/relational-database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647700"/>
            <a:ext cx="5105400" cy="4572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center h:500px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Object Oriented databases</a:t>
            </a:r>
          </a:p>
          <a:p>
            <a:pPr lvl="0"/>
            <a:r>
              <a:rPr/>
              <a:t>Objects used in many word processor and spreadsheet programs today are also used in databases.</a:t>
            </a:r>
          </a:p>
          <a:p>
            <a:pPr lvl="0"/>
            <a:r>
              <a:rPr/>
              <a:t>Object-oriented database means a database created and used in an object-oriented language such as</a:t>
            </a:r>
          </a:p>
          <a:p>
            <a:pPr lvl="1"/>
            <a:r>
              <a:rPr>
                <a:latin typeface="Courier"/>
              </a:rPr>
              <a:t>C++</a:t>
            </a:r>
            <a:r>
              <a:rPr/>
              <a:t>,</a:t>
            </a:r>
          </a:p>
          <a:p>
            <a:pPr lvl="1"/>
            <a:r>
              <a:rPr>
                <a:latin typeface="Courier"/>
              </a:rPr>
              <a:t>C#</a:t>
            </a:r>
            <a:r>
              <a:rPr/>
              <a:t>,</a:t>
            </a:r>
          </a:p>
          <a:p>
            <a:pPr lvl="1"/>
            <a:r>
              <a:rPr>
                <a:latin typeface="Courier"/>
              </a:rPr>
              <a:t>java</a:t>
            </a:r>
            <a:r>
              <a:rPr/>
              <a:t>,</a:t>
            </a:r>
          </a:p>
          <a:p>
            <a:pPr lvl="1"/>
            <a:r>
              <a:rPr>
                <a:latin typeface="Courier"/>
              </a:rPr>
              <a:t>Visual Basic</a:t>
            </a:r>
            <a:r>
              <a:rPr/>
              <a:t>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 use a database?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traditional approach to holding, storing and accessing data uses the approach of grouping data into separate files.</a:t>
            </a:r>
          </a:p>
          <a:p>
            <a:pPr lvl="0"/>
            <a:r>
              <a:rPr/>
              <a:t>With the increase in data and the need to access and edit data at the same time, the traditional approach has been inadequate.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Advantages of the Database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Preventing duplication of common data;</a:t>
            </a:r>
          </a:p>
          <a:p>
            <a:pPr lvl="0"/>
            <a:r>
              <a:rPr/>
              <a:t>Ensuring centralized control and consistency of data</a:t>
            </a:r>
          </a:p>
          <a:p>
            <a:pPr lvl="0"/>
            <a:r>
              <a:rPr/>
              <a:t>Ensuring data sharing</a:t>
            </a:r>
          </a:p>
          <a:p>
            <a:pPr lvl="0"/>
            <a:r>
              <a:rPr/>
              <a:t>Hiding physical structure and access method complexities from the user with multi-layered architectures,</a:t>
            </a:r>
          </a:p>
          <a:p>
            <a:pPr lvl="0"/>
            <a:r>
              <a:rPr/>
              <a:t>Presenting only the data that is of interest to each user in easy, understandable structures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Advantages of the Database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Ease of application software development with the analysis, design and development tools provided.</a:t>
            </a:r>
          </a:p>
          <a:p>
            <a:pPr lvl="0"/>
            <a:r>
              <a:rPr/>
              <a:t>Providing the necessary facilities for data integrity,</a:t>
            </a:r>
          </a:p>
          <a:p>
            <a:pPr lvl="0"/>
            <a:r>
              <a:rPr/>
              <a:t>Ensuring the desired level of security and confidentiality</a:t>
            </a:r>
          </a:p>
          <a:p>
            <a:pPr lvl="0"/>
            <a:r>
              <a:rPr/>
              <a:t>Solving operational problems such as backup, reboot, repair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Database Management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Oracle database</a:t>
            </a:r>
          </a:p>
          <a:p>
            <a:pPr lvl="0"/>
            <a:r>
              <a:rPr/>
              <a:t>IBM DB/2</a:t>
            </a:r>
          </a:p>
          <a:p>
            <a:pPr lvl="0"/>
            <a:r>
              <a:rPr/>
              <a:t>Adaptive Server Enterprise</a:t>
            </a:r>
          </a:p>
          <a:p>
            <a:pPr lvl="0"/>
            <a:r>
              <a:rPr/>
              <a:t>Informix</a:t>
            </a:r>
          </a:p>
          <a:p>
            <a:pPr lvl="0"/>
            <a:r>
              <a:rPr/>
              <a:t>Microsoft Access </a:t>
            </a:r>
          </a:p>
          <a:p>
            <a:pPr lvl="0"/>
            <a:r>
              <a:rPr/>
              <a:t>Microsoft SQL Server </a:t>
            </a:r>
          </a:p>
          <a:p>
            <a:pPr lvl="0"/>
            <a:r>
              <a:rPr/>
              <a:t>Microsoft Visual FoxPro</a:t>
            </a:r>
          </a:p>
          <a:p>
            <a:pPr lvl="0"/>
            <a:r>
              <a:rPr/>
              <a:t>MySQL  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CE208-Database Management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Week-1 (Intro)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Spring Semester, 2021-2022</a:t>
            </a:r>
          </a:p>
          <a:p>
            <a:pPr lvl="0" indent="0" marL="0">
              <a:buNone/>
            </a:pPr>
            <a:r>
              <a:rPr b="1"/>
              <a:t>Instructor:</a:t>
            </a:r>
            <a:r>
              <a:rPr/>
              <a:t> Yıldıran Yılmaz </a:t>
            </a:r>
            <a:r>
              <a:rPr b="1"/>
              <a:t>Email:</a:t>
            </a:r>
            <a:r>
              <a:rPr/>
              <a:t> yildiran.yilmaz@erdogan.edu.tr </a:t>
            </a:r>
            <a:r>
              <a:rPr b="1"/>
              <a:t>Office Hours:</a:t>
            </a:r>
            <a:r>
              <a:rPr/>
              <a:t> Thursday</a:t>
            </a:r>
          </a:p>
          <a:p>
            <a:pPr lvl="0" indent="0" marL="0">
              <a:buNone/>
            </a:pPr>
            <a:r>
              <a:rPr/>
              <a:t>Download </a:t>
            </a:r>
            <a:r>
              <a:rPr>
                <a:hlinkClick r:id="rId2"/>
              </a:rPr>
              <a:t>PDF-MS</a:t>
            </a:r>
            <a:r>
              <a:rPr/>
              <a:t>, </a:t>
            </a:r>
            <a:r>
              <a:rPr>
                <a:hlinkClick r:id="rId3"/>
              </a:rPr>
              <a:t>PDF-MD</a:t>
            </a:r>
            <a:r>
              <a:rPr/>
              <a:t>, </a:t>
            </a:r>
            <a:r>
              <a:rPr>
                <a:hlinkClick r:id="rId4"/>
              </a:rPr>
              <a:t>DOCX-MD</a:t>
            </a:r>
            <a:r>
              <a:rPr/>
              <a:t>, </a:t>
            </a:r>
            <a:r>
              <a:rPr>
                <a:hlinkClick r:id="rId5"/>
              </a:rPr>
              <a:t>PPTX-MD</a:t>
            </a:r>
            <a:r>
              <a:rPr/>
              <a:t>, </a:t>
            </a:r>
            <a:r>
              <a:rPr>
                <a:hlinkClick r:id="rId6"/>
              </a:rPr>
              <a:t>PPTX-MS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Database Management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PostgreSQL</a:t>
            </a:r>
          </a:p>
          <a:p>
            <a:pPr lvl="0"/>
            <a:r>
              <a:rPr/>
              <a:t>Progress</a:t>
            </a:r>
          </a:p>
          <a:p>
            <a:pPr lvl="0"/>
            <a:r>
              <a:rPr/>
              <a:t>SQLite</a:t>
            </a:r>
          </a:p>
          <a:p>
            <a:pPr lvl="0"/>
            <a:r>
              <a:rPr/>
              <a:t>Teradata</a:t>
            </a:r>
          </a:p>
          <a:p>
            <a:pPr lvl="0"/>
            <a:r>
              <a:rPr/>
              <a:t>CSQL</a:t>
            </a:r>
          </a:p>
          <a:p>
            <a:pPr lvl="0"/>
            <a:r>
              <a:rPr/>
              <a:t>OpenLink Virtuoso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Database Structure</a:t>
            </a:r>
          </a:p>
        </p:txBody>
      </p:sp>
      <p:pic>
        <p:nvPicPr>
          <p:cNvPr descr="fig:  assets/week-1-week-1-database-structure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24000" y="1600200"/>
            <a:ext cx="6108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center h:500px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database consists of data stored in tables.</a:t>
            </a:r>
          </a:p>
          <a:p>
            <a:pPr lvl="0"/>
            <a:r>
              <a:rPr/>
              <a:t>Tables are a group of data that is formed by arranging data in rows and columns.</a:t>
            </a:r>
          </a:p>
          <a:p>
            <a:pPr lvl="0"/>
            <a:r>
              <a:rPr/>
              <a:t>For example, 2 tables are created to store the course content and student information in the database:</a:t>
            </a:r>
          </a:p>
          <a:p>
            <a:pPr lvl="1"/>
            <a:r>
              <a:rPr/>
              <a:t>Student information</a:t>
            </a:r>
          </a:p>
          <a:p>
            <a:pPr lvl="1"/>
            <a:r>
              <a:rPr/>
              <a:t>contents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Each piece of information in the table is called a </a:t>
            </a:r>
            <a:r>
              <a:rPr b="1"/>
              <a:t>record</a:t>
            </a:r>
            <a:r>
              <a:rPr/>
              <a:t> , and the columns are called </a:t>
            </a:r>
            <a:r>
              <a:rPr b="1"/>
              <a:t>a field</a:t>
            </a:r>
            <a:r>
              <a:rPr/>
              <a:t> .</a:t>
            </a:r>
          </a:p>
          <a:p>
            <a:pPr lvl="0"/>
            <a:r>
              <a:rPr/>
              <a:t>For example, in the student information table, following information is included.</a:t>
            </a:r>
          </a:p>
          <a:p>
            <a:pPr lvl="1"/>
            <a:r>
              <a:rPr/>
              <a:t>Student number,</a:t>
            </a:r>
          </a:p>
          <a:p>
            <a:pPr lvl="1"/>
            <a:r>
              <a:rPr/>
              <a:t>Name and surname,</a:t>
            </a:r>
          </a:p>
          <a:p>
            <a:pPr lvl="1"/>
            <a:r>
              <a:rPr/>
              <a:t>date of birth,</a:t>
            </a:r>
          </a:p>
          <a:p>
            <a:pPr lvl="1"/>
            <a:r>
              <a:rPr/>
              <a:t>Place of birth,</a:t>
            </a:r>
          </a:p>
          <a:p>
            <a:pPr lvl="1"/>
            <a:r>
              <a:rPr/>
              <a:t>E mail address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Table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8300"/>
                <a:gridCol w="1638300"/>
                <a:gridCol w="1638300"/>
                <a:gridCol w="1638300"/>
                <a:gridCol w="1638300"/>
              </a:tblGrid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Ogr_no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Ad_soyad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d_tarih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d_yeri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e-mail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Ayşe Öztürk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01.11.1979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Konya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ayse@gazi.edu.tr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Sema Özdemir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24.05.1975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Ankara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sema@gazi.edu.tr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Serdar Gülpınar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06.06.1983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Adana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serdar@gazi.edu.tr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Mehmet Efe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11.02.1978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Niğde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mehmet@gazi.edu.tr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Zerrin Polat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22.08.1980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Antalya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zerrin@gazi.edu.tr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Ulviye Kubalı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12.12.1984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İstanbul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ulviye@gazi.edu.tr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Table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Fields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3568700" y="266700"/>
          <a:ext cx="5105400" cy="584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</a:tblGrid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Ogr_no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Ad_soyad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d_tarih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d_yeri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e-mail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Record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3568700" y="266700"/>
          <a:ext cx="5105400" cy="5842000"/>
        </p:xfrm>
        <a:graphic>
          <a:graphicData uri="http://schemas.openxmlformats.org/drawingml/2006/table">
            <a:tbl>
              <a:tblPr firstRow="0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</a:tblGrid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Ayşe Öztürk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01.11.1979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Konya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ayse@gazi.edu.tr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Sema Özdemir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24.05.1975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Ankara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sema@gazi.edu.tr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 order to have information about the structure of the records kept in the database, some properties of the fields must be defined beforehand.</a:t>
            </a:r>
          </a:p>
          <a:p>
            <a:pPr lvl="0"/>
            <a:r>
              <a:rPr i="1"/>
              <a:t>For example</a:t>
            </a:r>
            <a:r>
              <a:rPr/>
              <a:t>, the personnel registration number must be made up of integers, names and surnames must be words.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MYSQL Data Types</a:t>
            </a:r>
          </a:p>
          <a:p>
            <a:pPr lvl="0"/>
            <a:r>
              <a:rPr b="1"/>
              <a:t>Numeric</a:t>
            </a:r>
          </a:p>
          <a:p>
            <a:pPr lvl="0"/>
            <a:r>
              <a:rPr b="1"/>
              <a:t>Date and Time</a:t>
            </a:r>
          </a:p>
          <a:p>
            <a:pPr lvl="0"/>
            <a:r>
              <a:rPr b="1"/>
              <a:t>Textual (String)</a:t>
            </a:r>
          </a:p>
          <a:p>
            <a:pPr lvl="0"/>
            <a:r>
              <a:rPr b="1"/>
              <a:t>Spatial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MYSQL Data Types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TINYINT :</a:t>
            </a:r>
          </a:p>
          <a:p>
            <a:pPr lvl="0"/>
            <a:r>
              <a:rPr/>
              <a:t>For very small integer values</a:t>
            </a:r>
          </a:p>
          <a:p>
            <a:pPr lvl="0"/>
            <a:r>
              <a:rPr/>
              <a:t>When Signed is defined, the values are between </a:t>
            </a:r>
            <a:r>
              <a:rPr>
                <a:latin typeface="Courier"/>
              </a:rPr>
              <a:t>-128</a:t>
            </a:r>
            <a:r>
              <a:rPr/>
              <a:t> and </a:t>
            </a:r>
            <a:r>
              <a:rPr>
                <a:latin typeface="Courier"/>
              </a:rPr>
              <a:t>127</a:t>
            </a:r>
            <a:r>
              <a:rPr/>
              <a:t>.</a:t>
            </a:r>
          </a:p>
          <a:p>
            <a:pPr lvl="0"/>
            <a:r>
              <a:rPr/>
              <a:t>Unsigned defined range is between </a:t>
            </a:r>
            <a:r>
              <a:rPr>
                <a:latin typeface="Courier"/>
              </a:rPr>
              <a:t>0</a:t>
            </a:r>
            <a:r>
              <a:rPr/>
              <a:t> and </a:t>
            </a:r>
            <a:r>
              <a:rPr>
                <a:latin typeface="Courier"/>
              </a:rPr>
              <a:t>255</a:t>
            </a:r>
            <a:r>
              <a:rPr/>
              <a:t>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Outline</a:t>
            </a:r>
          </a:p>
          <a:p>
            <a:pPr lvl="0"/>
            <a:r>
              <a:rPr/>
              <a:t>What is Database?</a:t>
            </a:r>
          </a:p>
          <a:p>
            <a:pPr lvl="0"/>
            <a:r>
              <a:rPr/>
              <a:t>Database Examples</a:t>
            </a:r>
          </a:p>
          <a:p>
            <a:pPr lvl="0"/>
            <a:r>
              <a:rPr/>
              <a:t>Database</a:t>
            </a:r>
          </a:p>
          <a:p>
            <a:pPr lvl="0"/>
            <a:r>
              <a:rPr/>
              <a:t>What is Database Management System?</a:t>
            </a:r>
          </a:p>
          <a:p>
            <a:pPr lvl="0"/>
            <a:r>
              <a:rPr/>
              <a:t>Classification of Database Management Systems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MYSQL Data Types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SMALLINT :</a:t>
            </a:r>
          </a:p>
          <a:p>
            <a:pPr lvl="0"/>
            <a:r>
              <a:rPr/>
              <a:t>For small integer values</a:t>
            </a:r>
          </a:p>
          <a:p>
            <a:pPr lvl="0"/>
            <a:r>
              <a:rPr/>
              <a:t>When Signed is defined, the values are between </a:t>
            </a:r>
            <a:r>
              <a:rPr>
                <a:latin typeface="Courier"/>
              </a:rPr>
              <a:t>-32768</a:t>
            </a:r>
            <a:r>
              <a:rPr/>
              <a:t> and 32767.</a:t>
            </a:r>
          </a:p>
          <a:p>
            <a:pPr lvl="0"/>
            <a:r>
              <a:rPr/>
              <a:t>Unsigned defined range is </a:t>
            </a:r>
            <a:r>
              <a:rPr>
                <a:latin typeface="Courier"/>
              </a:rPr>
              <a:t>0</a:t>
            </a:r>
            <a:r>
              <a:rPr/>
              <a:t> to </a:t>
            </a:r>
            <a:r>
              <a:rPr>
                <a:latin typeface="Courier"/>
              </a:rPr>
              <a:t>65535</a:t>
            </a:r>
            <a:r>
              <a:rPr/>
              <a:t>.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MYSQL Data Types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MEDIUMINT :</a:t>
            </a:r>
          </a:p>
          <a:p>
            <a:pPr lvl="0"/>
            <a:r>
              <a:rPr/>
              <a:t>For medium-sized integer values.</a:t>
            </a:r>
          </a:p>
          <a:p>
            <a:pPr lvl="0"/>
            <a:r>
              <a:rPr/>
              <a:t>When Signed is defined, the values are between </a:t>
            </a:r>
            <a:r>
              <a:rPr>
                <a:latin typeface="Courier"/>
              </a:rPr>
              <a:t>-8388608</a:t>
            </a:r>
            <a:r>
              <a:rPr/>
              <a:t> and </a:t>
            </a:r>
            <a:r>
              <a:rPr>
                <a:latin typeface="Courier"/>
              </a:rPr>
              <a:t>8388607</a:t>
            </a:r>
            <a:r>
              <a:rPr/>
              <a:t>.</a:t>
            </a:r>
          </a:p>
          <a:p>
            <a:pPr lvl="0"/>
            <a:r>
              <a:rPr/>
              <a:t>Unsigned defined range is between 0 and </a:t>
            </a:r>
            <a:r>
              <a:rPr>
                <a:latin typeface="Courier"/>
              </a:rPr>
              <a:t>16777215</a:t>
            </a:r>
            <a:r>
              <a:rPr/>
              <a:t>.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MYSQL Data Types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INT(n):Interger</a:t>
            </a:r>
          </a:p>
          <a:p>
            <a:pPr lvl="0"/>
            <a:r>
              <a:rPr/>
              <a:t>For normal-sized integer values.</a:t>
            </a:r>
          </a:p>
          <a:p>
            <a:pPr lvl="0"/>
            <a:r>
              <a:rPr/>
              <a:t>When Signed is defined, the values are between </a:t>
            </a:r>
            <a:r>
              <a:rPr>
                <a:latin typeface="Courier"/>
              </a:rPr>
              <a:t>-2147483648</a:t>
            </a:r>
            <a:r>
              <a:rPr/>
              <a:t> and </a:t>
            </a:r>
            <a:r>
              <a:rPr>
                <a:latin typeface="Courier"/>
              </a:rPr>
              <a:t>2147483647</a:t>
            </a:r>
            <a:r>
              <a:rPr/>
              <a:t>.</a:t>
            </a:r>
          </a:p>
          <a:p>
            <a:pPr lvl="0"/>
            <a:r>
              <a:rPr/>
              <a:t>Unsigned defined range is between </a:t>
            </a:r>
            <a:r>
              <a:rPr>
                <a:latin typeface="Courier"/>
              </a:rPr>
              <a:t>0</a:t>
            </a:r>
            <a:r>
              <a:rPr/>
              <a:t> and </a:t>
            </a:r>
            <a:r>
              <a:rPr>
                <a:latin typeface="Courier"/>
              </a:rPr>
              <a:t>4294967295</a:t>
            </a:r>
            <a:r>
              <a:rPr/>
              <a:t>.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MYSQL Data Types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BIGINT :</a:t>
            </a:r>
          </a:p>
          <a:p>
            <a:pPr lvl="0"/>
            <a:r>
              <a:rPr/>
              <a:t>For large integer values.</a:t>
            </a:r>
          </a:p>
          <a:p>
            <a:pPr lvl="0"/>
            <a:r>
              <a:rPr/>
              <a:t>Can take integer value </a:t>
            </a:r>
            <a:r>
              <a:rPr>
                <a:latin typeface="Courier"/>
              </a:rPr>
              <a:t>-9223372036854775808</a:t>
            </a:r>
            <a:r>
              <a:rPr/>
              <a:t> to </a:t>
            </a:r>
            <a:r>
              <a:rPr>
                <a:latin typeface="Courier"/>
              </a:rPr>
              <a:t>9223372036854775807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MYSQL Data Types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FLOAT :</a:t>
            </a:r>
          </a:p>
          <a:p>
            <a:pPr lvl="0"/>
            <a:r>
              <a:rPr/>
              <a:t>Keeps numbers with their fractions.</a:t>
            </a:r>
          </a:p>
          <a:p>
            <a:pPr lvl="0"/>
            <a:r>
              <a:rPr/>
              <a:t>Max. character width is taken as a parameter. (</a:t>
            </a:r>
            <a:r>
              <a:rPr>
                <a:latin typeface="Courier"/>
              </a:rPr>
              <a:t>up to 23 digits</a:t>
            </a:r>
            <a:r>
              <a:rPr/>
              <a:t>)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MYSQL Data Types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DOUBLE:</a:t>
            </a:r>
          </a:p>
          <a:p>
            <a:pPr lvl="0"/>
            <a:r>
              <a:rPr/>
              <a:t>Keeps numbers with their fractions.</a:t>
            </a:r>
          </a:p>
          <a:p>
            <a:pPr lvl="0"/>
            <a:r>
              <a:rPr/>
              <a:t>Max. character width is taken as a parameter. (</a:t>
            </a:r>
            <a:r>
              <a:rPr>
                <a:latin typeface="Courier"/>
              </a:rPr>
              <a:t>24 to 53 digits</a:t>
            </a:r>
            <a:r>
              <a:rPr/>
              <a:t>)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MYSQL Data Types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DECIMAL:</a:t>
            </a:r>
          </a:p>
          <a:p>
            <a:pPr lvl="0"/>
            <a:r>
              <a:rPr/>
              <a:t>Keeps numbers with their fractions.</a:t>
            </a:r>
          </a:p>
          <a:p>
            <a:pPr lvl="0"/>
            <a:r>
              <a:rPr/>
              <a:t>The integer part can have a maximum </a:t>
            </a:r>
            <a:r>
              <a:rPr>
                <a:latin typeface="Courier"/>
              </a:rPr>
              <a:t>64 digits</a:t>
            </a:r>
            <a:r>
              <a:rPr/>
              <a:t>, and the fractional part a maximum </a:t>
            </a:r>
            <a:r>
              <a:rPr>
                <a:latin typeface="Courier"/>
              </a:rPr>
              <a:t>30 digits</a:t>
            </a:r>
            <a:r>
              <a:rPr/>
              <a:t>.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MYSQL Data Types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DATETIME:</a:t>
            </a:r>
          </a:p>
          <a:p>
            <a:pPr lvl="0"/>
            <a:r>
              <a:rPr/>
              <a:t>Datetime information in </a:t>
            </a:r>
            <a:r>
              <a:rPr>
                <a:latin typeface="Courier"/>
              </a:rPr>
              <a:t>Year+Month+Day+Hour+Minute+Second</a:t>
            </a:r>
            <a:r>
              <a:rPr/>
              <a:t> format</a:t>
            </a:r>
          </a:p>
          <a:p>
            <a:pPr lvl="0" indent="0">
              <a:buNone/>
            </a:pPr>
            <a:r>
              <a:rPr>
                <a:latin typeface="Courier"/>
              </a:rPr>
              <a:t>YYYY</a:t>
            </a:r>
            <a:r>
              <a:rPr>
                <a:solidFill>
                  <a:srgbClr val="666666"/>
                </a:solidFill>
                <a:latin typeface="Courier"/>
              </a:rPr>
              <a:t>-</a:t>
            </a:r>
            <a:r>
              <a:rPr>
                <a:latin typeface="Courier"/>
              </a:rPr>
              <a:t>MM</a:t>
            </a:r>
            <a:r>
              <a:rPr>
                <a:solidFill>
                  <a:srgbClr val="666666"/>
                </a:solidFill>
                <a:latin typeface="Courier"/>
              </a:rPr>
              <a:t>-</a:t>
            </a:r>
            <a:r>
              <a:rPr>
                <a:latin typeface="Courier"/>
              </a:rPr>
              <a:t>DD HH</a:t>
            </a:r>
            <a:r>
              <a:rPr>
                <a:solidFill>
                  <a:srgbClr val="4070A0"/>
                </a:solidFill>
                <a:latin typeface="Courier"/>
              </a:rPr>
              <a:t>:MM:SS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MYSQL Data Types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TIMESTAMP:</a:t>
            </a:r>
          </a:p>
          <a:p>
            <a:pPr lvl="0"/>
            <a:r>
              <a:rPr/>
              <a:t>Time information from </a:t>
            </a:r>
            <a:r>
              <a:rPr>
                <a:latin typeface="Courier"/>
              </a:rPr>
              <a:t>January 1, 1970</a:t>
            </a:r>
            <a:r>
              <a:rPr/>
              <a:t> to </a:t>
            </a:r>
            <a:r>
              <a:rPr>
                <a:latin typeface="Courier"/>
              </a:rPr>
              <a:t>January 18, 2038</a:t>
            </a:r>
            <a:r>
              <a:rPr/>
              <a:t>, in the format </a:t>
            </a:r>
            <a:r>
              <a:rPr>
                <a:latin typeface="Courier"/>
              </a:rPr>
              <a:t>Year+Month+Day+Hour+Minute+Second</a:t>
            </a:r>
            <a:r>
              <a:rPr/>
              <a:t>.</a:t>
            </a:r>
          </a:p>
          <a:p>
            <a:pPr lvl="0" indent="0">
              <a:buNone/>
            </a:pPr>
            <a:r>
              <a:rPr>
                <a:latin typeface="Courier"/>
              </a:rPr>
              <a:t>YYYYMMDDHHMMSS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MYSQL Data Types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DATE:</a:t>
            </a:r>
          </a:p>
          <a:p>
            <a:pPr lvl="0"/>
            <a:r>
              <a:rPr/>
              <a:t>Date field that can change from </a:t>
            </a:r>
            <a:r>
              <a:rPr>
                <a:latin typeface="Courier"/>
              </a:rPr>
              <a:t>1000-01-01</a:t>
            </a:r>
            <a:r>
              <a:rPr/>
              <a:t> to </a:t>
            </a:r>
            <a:r>
              <a:rPr>
                <a:latin typeface="Courier"/>
              </a:rPr>
              <a:t>9999-12-31</a:t>
            </a:r>
            <a:r>
              <a:rPr/>
              <a:t>.</a:t>
            </a:r>
          </a:p>
          <a:p>
            <a:pPr lvl="0" indent="0">
              <a:buNone/>
            </a:pPr>
            <a:r>
              <a:rPr>
                <a:latin typeface="Courier"/>
              </a:rPr>
              <a:t>YYYY</a:t>
            </a:r>
            <a:r>
              <a:rPr>
                <a:solidFill>
                  <a:srgbClr val="666666"/>
                </a:solidFill>
                <a:latin typeface="Courier"/>
              </a:rPr>
              <a:t>-</a:t>
            </a:r>
            <a:r>
              <a:rPr>
                <a:latin typeface="Courier"/>
              </a:rPr>
              <a:t>MM</a:t>
            </a:r>
            <a:r>
              <a:rPr>
                <a:solidFill>
                  <a:srgbClr val="666666"/>
                </a:solidFill>
                <a:latin typeface="Courier"/>
              </a:rPr>
              <a:t>-</a:t>
            </a:r>
            <a:r>
              <a:rPr>
                <a:latin typeface="Courier"/>
              </a:rPr>
              <a:t>DD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Outline</a:t>
            </a:r>
          </a:p>
          <a:p>
            <a:pPr lvl="0"/>
            <a:r>
              <a:rPr/>
              <a:t>Hierarchical databases</a:t>
            </a:r>
          </a:p>
          <a:p>
            <a:pPr lvl="1"/>
            <a:r>
              <a:rPr/>
              <a:t>Network databases</a:t>
            </a:r>
          </a:p>
          <a:p>
            <a:pPr lvl="1"/>
            <a:r>
              <a:rPr/>
              <a:t>Relational databases</a:t>
            </a:r>
          </a:p>
          <a:p>
            <a:pPr lvl="1"/>
            <a:r>
              <a:rPr/>
              <a:t>Object Oriented databases</a:t>
            </a:r>
          </a:p>
          <a:p>
            <a:pPr lvl="0"/>
            <a:r>
              <a:rPr/>
              <a:t>Why use a database?</a:t>
            </a:r>
          </a:p>
          <a:p>
            <a:pPr lvl="0"/>
            <a:r>
              <a:rPr/>
              <a:t>Advantages of the Database Approach</a:t>
            </a:r>
          </a:p>
          <a:p>
            <a:pPr lvl="0"/>
            <a:r>
              <a:rPr/>
              <a:t>Database Management Systems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MYSQL Data Types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CHAR(n):</a:t>
            </a:r>
          </a:p>
          <a:p>
            <a:pPr lvl="0"/>
            <a:r>
              <a:rPr/>
              <a:t>Fixed-length data with n characters.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MYSQL Data Types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TEXT:</a:t>
            </a:r>
          </a:p>
          <a:p>
            <a:pPr lvl="0"/>
            <a:r>
              <a:rPr/>
              <a:t>A text field that can hold up to </a:t>
            </a:r>
            <a:r>
              <a:rPr>
                <a:latin typeface="Courier"/>
              </a:rPr>
              <a:t>65535</a:t>
            </a:r>
            <a:r>
              <a:rPr/>
              <a:t> characters.</a:t>
            </a:r>
          </a:p>
        </p:txBody>
      </p:sp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MYSQL Data Types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MEDIUMTEXT:</a:t>
            </a:r>
          </a:p>
          <a:p>
            <a:pPr lvl="0"/>
            <a:r>
              <a:rPr/>
              <a:t>Text field up to </a:t>
            </a:r>
            <a:r>
              <a:rPr>
                <a:latin typeface="Courier"/>
              </a:rPr>
              <a:t>16777215</a:t>
            </a:r>
            <a:r>
              <a:rPr/>
              <a:t> characters</a:t>
            </a:r>
          </a:p>
        </p:txBody>
      </p:sp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MYSQL Data Types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VARCHAR(n):</a:t>
            </a:r>
          </a:p>
          <a:p>
            <a:pPr lvl="0"/>
            <a:r>
              <a:rPr/>
              <a:t>Characters of varying size, not exceeding n</a:t>
            </a:r>
          </a:p>
        </p:txBody>
      </p:sp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MYSQL Data Types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BOOL:</a:t>
            </a:r>
          </a:p>
          <a:p>
            <a:pPr lvl="0"/>
            <a:r>
              <a:rPr/>
              <a:t>A data type that takes the value </a:t>
            </a:r>
            <a:r>
              <a:rPr>
                <a:latin typeface="Courier"/>
              </a:rPr>
              <a:t>0</a:t>
            </a:r>
            <a:r>
              <a:rPr/>
              <a:t> or </a:t>
            </a:r>
            <a:r>
              <a:rPr>
                <a:latin typeface="Courier"/>
              </a:rPr>
              <a:t>1</a:t>
            </a:r>
            <a:r>
              <a:rPr/>
              <a:t>. or </a:t>
            </a:r>
            <a:r>
              <a:rPr>
                <a:latin typeface="Courier"/>
              </a:rPr>
              <a:t>True/ False</a:t>
            </a:r>
          </a:p>
        </p:txBody>
      </p:sp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Key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key forces one or more fields to be entered as qualifiers for a row.</a:t>
            </a:r>
          </a:p>
          <a:p>
            <a:pPr lvl="0"/>
            <a:r>
              <a:rPr/>
              <a:t>There are 2 types of keys:</a:t>
            </a:r>
          </a:p>
          <a:p>
            <a:pPr lvl="1"/>
            <a:r>
              <a:rPr/>
              <a:t>Primary Key</a:t>
            </a:r>
          </a:p>
          <a:p>
            <a:pPr lvl="1"/>
            <a:r>
              <a:rPr/>
              <a:t>Foreign Key</a:t>
            </a:r>
          </a:p>
        </p:txBody>
      </p:sp>
    </p:spTree>
  </p:cSld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Primary key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It is the key data that will enable access to a record.</a:t>
            </a:r>
          </a:p>
          <a:p>
            <a:pPr lvl="0"/>
            <a:r>
              <a:rPr/>
              <a:t>For example, there are two Ahmet among the students. Each student must have a unique number in order to find the Ahmet we want while searching.</a:t>
            </a:r>
          </a:p>
          <a:p>
            <a:pPr lvl="0"/>
            <a:r>
              <a:rPr/>
              <a:t>For example student number could be a primary key</a:t>
            </a:r>
          </a:p>
          <a:p>
            <a:pPr lvl="0"/>
            <a:r>
              <a:rPr/>
              <a:t>Multiple fields can have primary keys together</a:t>
            </a:r>
          </a:p>
        </p:txBody>
      </p:sp>
    </p:spTree>
  </p:cSld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Foreign key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foreign key is a set of attributes in a table that refers to the primary key of another table. The foreign key links these two tables.</a:t>
            </a:r>
          </a:p>
        </p:txBody>
      </p:sp>
    </p:spTree>
  </p:cSld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Foreign key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Persons Table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3568700" y="266700"/>
          <a:ext cx="5105400" cy="584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0000"/>
                <a:gridCol w="1270000"/>
                <a:gridCol w="1270000"/>
                <a:gridCol w="1270000"/>
              </a:tblGrid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PersonID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LastName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FirstName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Age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Hansen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Ola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30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Svendson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Tove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23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Pettersen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Kari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20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Foreign key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Orders Table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3568700" y="266700"/>
          <a:ext cx="5105400" cy="584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1800"/>
                <a:gridCol w="1701800"/>
                <a:gridCol w="1701800"/>
              </a:tblGrid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OrderID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OrderNumber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PersonID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77895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44678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22456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24562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Outline</a:t>
            </a:r>
          </a:p>
          <a:p>
            <a:pPr lvl="0"/>
            <a:r>
              <a:rPr/>
              <a:t>Database Structure</a:t>
            </a:r>
          </a:p>
          <a:p>
            <a:pPr lvl="0"/>
            <a:r>
              <a:rPr/>
              <a:t>Table</a:t>
            </a:r>
          </a:p>
          <a:p>
            <a:pPr lvl="0"/>
            <a:r>
              <a:rPr/>
              <a:t>Data Types</a:t>
            </a:r>
          </a:p>
          <a:p>
            <a:pPr lvl="1"/>
            <a:r>
              <a:rPr/>
              <a:t>MYSQL Data Types</a:t>
            </a:r>
          </a:p>
          <a:p>
            <a:pPr lvl="0"/>
            <a:r>
              <a:rPr/>
              <a:t>Key</a:t>
            </a:r>
          </a:p>
          <a:p>
            <a:pPr lvl="0"/>
            <a:r>
              <a:rPr/>
              <a:t>Primary key</a:t>
            </a:r>
          </a:p>
          <a:p>
            <a:pPr lvl="0"/>
            <a:r>
              <a:rPr/>
              <a:t>Foreign key</a:t>
            </a:r>
          </a:p>
          <a:p>
            <a:pPr lvl="0"/>
            <a:r>
              <a:rPr/>
              <a:t>Database Design</a:t>
            </a:r>
          </a:p>
        </p:txBody>
      </p:sp>
    </p:spTree>
  </p:cSld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Foreign key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Notice that the “PersonID” column in the “Orders” table points to the “PersonID” column in the “Persons” table.</a:t>
            </a:r>
          </a:p>
          <a:p>
            <a:pPr lvl="0"/>
            <a:r>
              <a:rPr/>
              <a:t>The “PersonID” column in the “Persons” table is the </a:t>
            </a:r>
            <a:r>
              <a:rPr b="1"/>
              <a:t>PRIMARY KEY</a:t>
            </a:r>
            <a:r>
              <a:rPr/>
              <a:t> in the “Persons” table.</a:t>
            </a:r>
          </a:p>
          <a:p>
            <a:pPr lvl="0"/>
            <a:r>
              <a:rPr/>
              <a:t>The “PersonID” column in the “Orders” table is a </a:t>
            </a:r>
            <a:r>
              <a:rPr b="1"/>
              <a:t>FOREIGN KEY</a:t>
            </a:r>
            <a:r>
              <a:rPr/>
              <a:t> in the “Orders” table.</a:t>
            </a:r>
          </a:p>
          <a:p>
            <a:pPr lvl="0"/>
            <a:r>
              <a:rPr/>
              <a:t>The </a:t>
            </a:r>
            <a:r>
              <a:rPr b="1"/>
              <a:t>FOREIGN KEY</a:t>
            </a:r>
            <a:r>
              <a:rPr/>
              <a:t> constraint prevents invalid data from being inserted into the foreign key column, because it has to be one of he values contained in the parent table.</a:t>
            </a:r>
          </a:p>
        </p:txBody>
      </p:sp>
    </p:spTree>
  </p:cSld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Database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Objects are defined</a:t>
            </a:r>
          </a:p>
          <a:p>
            <a:pPr lvl="1"/>
            <a:r>
              <a:rPr b="1"/>
              <a:t>Library system:</a:t>
            </a:r>
            <a:r>
              <a:rPr/>
              <a:t> books, members, types, loan movements</a:t>
            </a:r>
          </a:p>
        </p:txBody>
      </p:sp>
    </p:spTree>
  </p:cSld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Designing a 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table is created for each object:</a:t>
            </a:r>
          </a:p>
          <a:p>
            <a:pPr lvl="1"/>
            <a:r>
              <a:rPr/>
              <a:t>book,</a:t>
            </a:r>
          </a:p>
          <a:p>
            <a:pPr lvl="1"/>
            <a:r>
              <a:rPr/>
              <a:t>members,</a:t>
            </a:r>
          </a:p>
          <a:p>
            <a:pPr lvl="1"/>
            <a:r>
              <a:rPr/>
              <a:t>types,</a:t>
            </a:r>
          </a:p>
          <a:p>
            <a:pPr lvl="1"/>
            <a:r>
              <a:rPr/>
              <a:t>woodc_movements</a:t>
            </a:r>
          </a:p>
        </p:txBody>
      </p:sp>
    </p:spTree>
  </p:cSld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Designing a 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key field is selected for each table</a:t>
            </a:r>
          </a:p>
          <a:p>
            <a:pPr lvl="1"/>
            <a:r>
              <a:rPr b="1"/>
              <a:t>book table:</a:t>
            </a:r>
            <a:r>
              <a:rPr/>
              <a:t> </a:t>
            </a:r>
            <a:r>
              <a:rPr i="1"/>
              <a:t>book no</a:t>
            </a:r>
          </a:p>
          <a:p>
            <a:pPr lvl="1"/>
            <a:r>
              <a:rPr b="1"/>
              <a:t>Members table:</a:t>
            </a:r>
            <a:r>
              <a:rPr/>
              <a:t> </a:t>
            </a:r>
            <a:r>
              <a:rPr i="1"/>
              <a:t>Userno</a:t>
            </a:r>
          </a:p>
        </p:txBody>
      </p:sp>
    </p:spTree>
  </p:cSld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Designing a 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column is added to the table for each property of the objects</a:t>
            </a:r>
          </a:p>
          <a:p>
            <a:pPr lvl="1"/>
            <a:r>
              <a:rPr b="1"/>
              <a:t>Book table:</a:t>
            </a:r>
            <a:r>
              <a:rPr/>
              <a:t> book number, year, author, name, related field</a:t>
            </a:r>
          </a:p>
        </p:txBody>
      </p:sp>
    </p:spTree>
  </p:cSld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Designing a database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/>
            <a:r>
              <a:rPr/>
              <a:t>Additional tables are created for recurring object properties.</a:t>
            </a:r>
          </a:p>
          <a:p>
            <a:pPr lvl="1"/>
            <a:r>
              <a:rPr b="1"/>
              <a:t>request table: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3568700" y="266700"/>
          <a:ext cx="5105400" cy="584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0900"/>
                <a:gridCol w="850900"/>
                <a:gridCol w="850900"/>
                <a:gridCol w="850900"/>
                <a:gridCol w="850900"/>
                <a:gridCol w="850900"/>
              </a:tblGrid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userno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request_date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Book_name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Book_date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Book_author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Related_field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.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.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.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.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.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.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.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.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.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.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.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.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Designing a 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Fields that are not directly related to the table are determined.</a:t>
            </a:r>
          </a:p>
          <a:p>
            <a:pPr lvl="1"/>
            <a:r>
              <a:rPr/>
              <a:t>The address of the member who borrowed the book in the loan transactions table is not directly related to this table.</a:t>
            </a:r>
          </a:p>
          <a:p>
            <a:pPr lvl="1"/>
            <a:r>
              <a:rPr/>
              <a:t>This data should be included in the </a:t>
            </a:r>
            <a:r>
              <a:rPr b="1"/>
              <a:t>members table</a:t>
            </a:r>
            <a:r>
              <a:rPr/>
              <a:t> where member information is kept.</a:t>
            </a:r>
          </a:p>
        </p:txBody>
      </p:sp>
    </p:spTree>
  </p:cSld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Designing a 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Relationships between tables should be defined.</a:t>
            </a:r>
          </a:p>
          <a:p>
            <a:pPr lvl="1"/>
            <a:r>
              <a:rPr/>
              <a:t>The relationship between the </a:t>
            </a:r>
            <a:r>
              <a:rPr b="1"/>
              <a:t>fields</a:t>
            </a:r>
            <a:r>
              <a:rPr/>
              <a:t> in a </a:t>
            </a:r>
            <a:r>
              <a:rPr b="1"/>
              <a:t>table</a:t>
            </a:r>
            <a:r>
              <a:rPr/>
              <a:t> is defined.</a:t>
            </a:r>
          </a:p>
          <a:p>
            <a:pPr lvl="1"/>
            <a:r>
              <a:rPr/>
              <a:t>For example, the </a:t>
            </a:r>
            <a:r>
              <a:rPr b="1"/>
              <a:t>userno</a:t>
            </a:r>
            <a:r>
              <a:rPr/>
              <a:t> field in the </a:t>
            </a:r>
            <a:r>
              <a:rPr b="1"/>
              <a:t>members table</a:t>
            </a:r>
            <a:r>
              <a:rPr/>
              <a:t> should be associated with the </a:t>
            </a:r>
            <a:r>
              <a:rPr b="1"/>
              <a:t>userno</a:t>
            </a:r>
            <a:r>
              <a:rPr/>
              <a:t> field in the </a:t>
            </a:r>
            <a:r>
              <a:rPr b="1"/>
              <a:t>request table</a:t>
            </a:r>
            <a:r>
              <a:rPr/>
              <a:t>.</a:t>
            </a:r>
          </a:p>
        </p:txBody>
      </p:sp>
    </p:spTree>
  </p:cSld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Köseoğlu, K. (2005). Veri Tabanı Mantığı. Şefik Matbaası. İstanbul</a:t>
            </a:r>
          </a:p>
          <a:p>
            <a:pPr lvl="0"/>
            <a:r>
              <a:rPr/>
              <a:t>Alokoç Burma, Z. (2005). Veritabanı Yönetim Sistemleri ve SQL / PL - SQL / T – SQL. Seçkin Yayıncılık. Ankara</a:t>
            </a:r>
          </a:p>
        </p:txBody>
      </p:sp>
    </p:spTree>
  </p:cSld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t>E</m:t>
                    </m:r>
                    <m:r>
                      <m:t>n</m:t>
                    </m:r>
                    <m:r>
                      <m:t>d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O</m:t>
                    </m:r>
                    <m:r>
                      <m:t>f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W</m:t>
                    </m:r>
                    <m:r>
                      <m:t>e</m:t>
                    </m:r>
                    <m:r>
                      <m:t>e</m:t>
                    </m:r>
                    <m:r>
                      <m:t>k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1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M</m:t>
                    </m:r>
                    <m:r>
                      <m:t>o</m:t>
                    </m:r>
                    <m:r>
                      <m:t>d</m:t>
                    </m:r>
                    <m:r>
                      <m:t>u</m:t>
                    </m:r>
                    <m:r>
                      <m:t>l</m:t>
                    </m:r>
                    <m:r>
                      <m:t>e</m:t>
                    </m:r>
                  </m:oMath>
                </a14:m>
              </a:p>
            </p:txBody>
          </p:sp>
        </mc:Choice>
      </mc:AlternateContent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is Database?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It is an information repository where data that is related to each other is kept.</a:t>
            </a:r>
          </a:p>
          <a:p>
            <a:pPr lvl="0"/>
            <a:r>
              <a:rPr/>
              <a:t>The collection of data arranged in accordance with the purpose of use</a:t>
            </a:r>
          </a:p>
          <a:p>
            <a:pPr lvl="0"/>
            <a:r>
              <a:rPr/>
              <a:t>They are information stores with their logical and physical definitions.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Database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University - Student Affairs Information System</a:t>
            </a:r>
          </a:p>
          <a:p>
            <a:pPr lvl="0"/>
            <a:r>
              <a:rPr/>
              <a:t>Hospital - Patient, doctor, treatment, equipment, financial information</a:t>
            </a:r>
          </a:p>
          <a:p>
            <a:pPr lvl="0"/>
            <a:r>
              <a:rPr/>
              <a:t>A commercial company - Customer, Product, Sales, Payment, Delivery information</a:t>
            </a:r>
          </a:p>
          <a:p>
            <a:pPr lvl="0"/>
            <a:r>
              <a:rPr/>
              <a:t>Bank - Customer, deposit, credit card, credit information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database concept was first introduced in the 1980s.</a:t>
            </a:r>
          </a:p>
          <a:p>
            <a:pPr lvl="0"/>
            <a:r>
              <a:rPr/>
              <a:t>It is used in everywhere from a simple web application up to large and complex data of international organizations</a:t>
            </a:r>
          </a:p>
          <a:p>
            <a:pPr lvl="0"/>
            <a:r>
              <a:rPr/>
              <a:t>Database applications are needed in many areas.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is Database Management System?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It is a software system in which various complex following operations are performed.</a:t>
            </a:r>
          </a:p>
          <a:p>
            <a:pPr lvl="0"/>
            <a:r>
              <a:rPr/>
              <a:t>Creating a new database,</a:t>
            </a:r>
          </a:p>
          <a:p>
            <a:pPr lvl="0"/>
            <a:r>
              <a:rPr/>
              <a:t>Editing the database</a:t>
            </a:r>
          </a:p>
          <a:p>
            <a:pPr lvl="0"/>
            <a:r>
              <a:rPr/>
              <a:t>To use,</a:t>
            </a:r>
          </a:p>
          <a:p>
            <a:pPr lvl="0"/>
            <a:r>
              <a:rPr/>
              <a:t>Develop</a:t>
            </a:r>
          </a:p>
          <a:p>
            <a:pPr lvl="0"/>
            <a:r>
              <a:rPr/>
              <a:t>to take care of (maintanance)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CE208-Database Management Systems</dc:title>
  <dc:creator>Author: Asst. Prof. Dr. Yıldıran YILMAZ</dc:creator>
  <cp:keywords/>
  <dcterms:created xsi:type="dcterms:W3CDTF">2022-03-09T18:51:53Z</dcterms:created>
  <dcterms:modified xsi:type="dcterms:W3CDTF">2022-03-09T18:51:53Z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class">
    <vt:lpwstr>lead</vt:lpwstr>
  </property>
  <property fmtid="{D5CDD505-2E9C-101B-9397-08002B2CF9AE}" pid="3" name="backgroundColor">
    <vt:lpwstr/>
  </property>
  <property fmtid="{D5CDD505-2E9C-101B-9397-08002B2CF9AE}" pid="4" name="backgroundImage">
    <vt:lpwstr>url(‘https://marp.app/assets/hero-background.svg’)</vt:lpwstr>
  </property>
  <property fmtid="{D5CDD505-2E9C-101B-9397-08002B2CF9AE}" pid="5" name="date">
    <vt:lpwstr/>
  </property>
  <property fmtid="{D5CDD505-2E9C-101B-9397-08002B2CF9AE}" pid="6" name="disable-header-and-footer">
    <vt:lpwstr>False</vt:lpwstr>
  </property>
  <property fmtid="{D5CDD505-2E9C-101B-9397-08002B2CF9AE}" pid="7" name="footer">
    <vt:lpwstr>height:50px RTEU CE208 Week-1</vt:lpwstr>
  </property>
  <property fmtid="{D5CDD505-2E9C-101B-9397-08002B2CF9AE}" pid="8" name="footer-center">
    <vt:lpwstr>License: WTFPL</vt:lpwstr>
  </property>
  <property fmtid="{D5CDD505-2E9C-101B-9397-08002B2CF9AE}" pid="9" name="footer-left">
    <vt:lpwstr>© Asst. Prof. Dr. Yıldıran YILMAZ</vt:lpwstr>
  </property>
  <property fmtid="{D5CDD505-2E9C-101B-9397-08002B2CF9AE}" pid="10" name="footer-right">
    <vt:lpwstr/>
  </property>
  <property fmtid="{D5CDD505-2E9C-101B-9397-08002B2CF9AE}" pid="11" name="geometry">
    <vt:lpwstr>left=2.54cm,right=2.54cm,top=1.91cm,bottom=1.91cm</vt:lpwstr>
  </property>
  <property fmtid="{D5CDD505-2E9C-101B-9397-08002B2CF9AE}" pid="12" name="header">
    <vt:lpwstr>CE208-Database Management Systems</vt:lpwstr>
  </property>
  <property fmtid="{D5CDD505-2E9C-101B-9397-08002B2CF9AE}" pid="13" name="header-center">
    <vt:lpwstr/>
  </property>
  <property fmtid="{D5CDD505-2E9C-101B-9397-08002B2CF9AE}" pid="14" name="header-left">
    <vt:lpwstr/>
  </property>
  <property fmtid="{D5CDD505-2E9C-101B-9397-08002B2CF9AE}" pid="15" name="header-right">
    <vt:lpwstr/>
  </property>
  <property fmtid="{D5CDD505-2E9C-101B-9397-08002B2CF9AE}" pid="16" name="links-as-notes">
    <vt:lpwstr>True</vt:lpwstr>
  </property>
  <property fmtid="{D5CDD505-2E9C-101B-9397-08002B2CF9AE}" pid="17" name="listings-disable-line-numbers">
    <vt:lpwstr>True</vt:lpwstr>
  </property>
  <property fmtid="{D5CDD505-2E9C-101B-9397-08002B2CF9AE}" pid="18" name="listings-no-page-break">
    <vt:lpwstr>False</vt:lpwstr>
  </property>
  <property fmtid="{D5CDD505-2E9C-101B-9397-08002B2CF9AE}" pid="19" name="lof">
    <vt:lpwstr>True</vt:lpwstr>
  </property>
  <property fmtid="{D5CDD505-2E9C-101B-9397-08002B2CF9AE}" pid="20" name="logo">
    <vt:lpwstr>assets/2021-10-19-15-01-36-image.png</vt:lpwstr>
  </property>
  <property fmtid="{D5CDD505-2E9C-101B-9397-08002B2CF9AE}" pid="21" name="logo-width">
    <vt:lpwstr>100</vt:lpwstr>
  </property>
  <property fmtid="{D5CDD505-2E9C-101B-9397-08002B2CF9AE}" pid="22" name="lot">
    <vt:lpwstr>True</vt:lpwstr>
  </property>
  <property fmtid="{D5CDD505-2E9C-101B-9397-08002B2CF9AE}" pid="23" name="marp">
    <vt:lpwstr>True</vt:lpwstr>
  </property>
  <property fmtid="{D5CDD505-2E9C-101B-9397-08002B2CF9AE}" pid="24" name="math">
    <vt:lpwstr>katex</vt:lpwstr>
  </property>
  <property fmtid="{D5CDD505-2E9C-101B-9397-08002B2CF9AE}" pid="25" name="page-background">
    <vt:lpwstr/>
  </property>
  <property fmtid="{D5CDD505-2E9C-101B-9397-08002B2CF9AE}" pid="26" name="page-background-opacity">
    <vt:lpwstr/>
  </property>
  <property fmtid="{D5CDD505-2E9C-101B-9397-08002B2CF9AE}" pid="27" name="paginate">
    <vt:lpwstr>True</vt:lpwstr>
  </property>
  <property fmtid="{D5CDD505-2E9C-101B-9397-08002B2CF9AE}" pid="28" name="style">
    <vt:lpwstr>img[alt~=“center”] { display: block; margin: 0 auto; }</vt:lpwstr>
  </property>
  <property fmtid="{D5CDD505-2E9C-101B-9397-08002B2CF9AE}" pid="29" name="subparagraph">
    <vt:lpwstr>True</vt:lpwstr>
  </property>
  <property fmtid="{D5CDD505-2E9C-101B-9397-08002B2CF9AE}" pid="30" name="subtitle">
    <vt:lpwstr>Intro</vt:lpwstr>
  </property>
  <property fmtid="{D5CDD505-2E9C-101B-9397-08002B2CF9AE}" pid="31" name="theme">
    <vt:lpwstr>default</vt:lpwstr>
  </property>
  <property fmtid="{D5CDD505-2E9C-101B-9397-08002B2CF9AE}" pid="32" name="titlepage">
    <vt:lpwstr>True</vt:lpwstr>
  </property>
  <property fmtid="{D5CDD505-2E9C-101B-9397-08002B2CF9AE}" pid="33" name="titlepage-color">
    <vt:lpwstr>FFFFFF</vt:lpwstr>
  </property>
  <property fmtid="{D5CDD505-2E9C-101B-9397-08002B2CF9AE}" pid="34" name="titlepage-rule-color">
    <vt:lpwstr>CCCCCC</vt:lpwstr>
  </property>
  <property fmtid="{D5CDD505-2E9C-101B-9397-08002B2CF9AE}" pid="35" name="titlepage-rule-height">
    <vt:lpwstr>4</vt:lpwstr>
  </property>
  <property fmtid="{D5CDD505-2E9C-101B-9397-08002B2CF9AE}" pid="36" name="titlepage-text-color">
    <vt:lpwstr>000000</vt:lpwstr>
  </property>
</Properties>
</file>