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932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95216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26396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13897B05-D576-4CAE-A39B-8A7366C532E3}"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89159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13897B05-D576-4CAE-A39B-8A7366C532E3}"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3D689AC-E2A5-40B3-B13B-0AECA20359D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758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13897B05-D576-4CAE-A39B-8A7366C532E3}"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151164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13897B05-D576-4CAE-A39B-8A7366C532E3}" type="datetimeFigureOut">
              <a:rPr lang="en-GB" smtClean="0"/>
              <a:t>09/03/2022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1833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13897B05-D576-4CAE-A39B-8A7366C532E3}" type="datetimeFigureOut">
              <a:rPr lang="en-GB" smtClean="0"/>
              <a:t>09/03/2022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363699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897B05-D576-4CAE-A39B-8A7366C532E3}" type="datetimeFigureOut">
              <a:rPr lang="en-GB" smtClean="0"/>
              <a:t>09/03/2022</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4177585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897B05-D576-4CAE-A39B-8A7366C532E3}" type="datetimeFigureOut">
              <a:rPr lang="en-GB" smtClean="0"/>
              <a:t>09/03/2022</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D689AC-E2A5-40B3-B13B-0AECA20359D8}" type="slidenum">
              <a:rPr lang="en-GB" smtClean="0"/>
              <a:t>‹#›</a:t>
            </a:fld>
            <a:endParaRPr lang="en-GB"/>
          </a:p>
        </p:txBody>
      </p:sp>
    </p:spTree>
    <p:extLst>
      <p:ext uri="{BB962C8B-B14F-4D97-AF65-F5344CB8AC3E}">
        <p14:creationId xmlns:p14="http://schemas.microsoft.com/office/powerpoint/2010/main" val="116473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13897B05-D576-4CAE-A39B-8A7366C532E3}"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3D689AC-E2A5-40B3-B13B-0AECA20359D8}" type="slidenum">
              <a:rPr lang="en-GB" smtClean="0"/>
              <a:t>‹#›</a:t>
            </a:fld>
            <a:endParaRPr lang="en-GB"/>
          </a:p>
        </p:txBody>
      </p:sp>
    </p:spTree>
    <p:extLst>
      <p:ext uri="{BB962C8B-B14F-4D97-AF65-F5344CB8AC3E}">
        <p14:creationId xmlns:p14="http://schemas.microsoft.com/office/powerpoint/2010/main" val="232342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897B05-D576-4CAE-A39B-8A7366C532E3}" type="datetimeFigureOut">
              <a:rPr lang="en-GB" smtClean="0"/>
              <a:t>09/03/2022</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D689AC-E2A5-40B3-B13B-0AECA20359D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958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en-GB" b="1" dirty="0"/>
              <a:t>Relational Model in DBMS</a:t>
            </a:r>
            <a:br>
              <a:rPr lang="en-GB" b="1" dirty="0"/>
            </a:br>
            <a:endParaRPr lang="en-GB" dirty="0"/>
          </a:p>
        </p:txBody>
      </p:sp>
      <p:sp>
        <p:nvSpPr>
          <p:cNvPr id="4" name="Dikdörtgen 3"/>
          <p:cNvSpPr/>
          <p:nvPr/>
        </p:nvSpPr>
        <p:spPr>
          <a:xfrm>
            <a:off x="1097280" y="4480225"/>
            <a:ext cx="6096000" cy="1754326"/>
          </a:xfrm>
          <a:prstGeom prst="rect">
            <a:avLst/>
          </a:prstGeom>
        </p:spPr>
        <p:txBody>
          <a:bodyPr>
            <a:spAutoFit/>
          </a:bodyPr>
          <a:lstStyle/>
          <a:p>
            <a:r>
              <a:rPr lang="en-US" altLang="tr-TR" b="1" dirty="0" smtClean="0">
                <a:cs typeface="Times New Roman" panose="02020603050405020304" pitchFamily="18" charset="0"/>
              </a:rPr>
              <a:t>Instructor:</a:t>
            </a:r>
            <a:r>
              <a:rPr lang="en-US" altLang="tr-TR" dirty="0" smtClean="0">
                <a:cs typeface="Times New Roman" panose="02020603050405020304" pitchFamily="18" charset="0"/>
              </a:rPr>
              <a:t> </a:t>
            </a:r>
            <a:r>
              <a:rPr lang="tr-TR" altLang="tr-TR" dirty="0" err="1" smtClean="0">
                <a:cs typeface="Times New Roman" panose="02020603050405020304" pitchFamily="18" charset="0"/>
              </a:rPr>
              <a:t>Assistant</a:t>
            </a:r>
            <a:r>
              <a:rPr lang="tr-TR" altLang="tr-TR" dirty="0" smtClean="0">
                <a:cs typeface="Times New Roman" panose="02020603050405020304" pitchFamily="18" charset="0"/>
              </a:rPr>
              <a:t> Prof. Dr. Yıldıran Yılmaz</a:t>
            </a:r>
            <a:endParaRPr lang="en-US" altLang="tr-TR" dirty="0" smtClean="0">
              <a:cs typeface="Times New Roman" panose="02020603050405020304" pitchFamily="18" charset="0"/>
            </a:endParaRPr>
          </a:p>
          <a:p>
            <a:r>
              <a:rPr lang="en-US" altLang="tr-TR" b="1" dirty="0" smtClean="0">
                <a:cs typeface="Times New Roman" panose="02020603050405020304" pitchFamily="18" charset="0"/>
              </a:rPr>
              <a:t>Email</a:t>
            </a:r>
            <a:r>
              <a:rPr lang="en-US" altLang="tr-TR" dirty="0" smtClean="0">
                <a:cs typeface="Times New Roman" panose="02020603050405020304" pitchFamily="18" charset="0"/>
              </a:rPr>
              <a:t>: </a:t>
            </a:r>
            <a:r>
              <a:rPr lang="tr-TR" altLang="tr-TR" dirty="0" smtClean="0">
                <a:cs typeface="Times New Roman" panose="02020603050405020304" pitchFamily="18" charset="0"/>
              </a:rPr>
              <a:t>yildiran.yilmaz@erdogan.edu.tr</a:t>
            </a:r>
            <a:endParaRPr lang="en-US" altLang="tr-TR" dirty="0" smtClean="0">
              <a:cs typeface="Times New Roman" panose="02020603050405020304" pitchFamily="18" charset="0"/>
            </a:endParaRPr>
          </a:p>
          <a:p>
            <a:r>
              <a:rPr lang="en-US" altLang="tr-TR" b="1" dirty="0" smtClean="0">
                <a:cs typeface="Times New Roman" panose="02020603050405020304" pitchFamily="18" charset="0"/>
              </a:rPr>
              <a:t>Office Hours:</a:t>
            </a:r>
            <a:r>
              <a:rPr lang="en-US" altLang="tr-TR" dirty="0" smtClean="0">
                <a:cs typeface="Times New Roman" panose="02020603050405020304" pitchFamily="18" charset="0"/>
              </a:rPr>
              <a:t> Thursday</a:t>
            </a:r>
          </a:p>
          <a:p>
            <a:r>
              <a:rPr lang="en-US" altLang="tr-TR" b="1" dirty="0" smtClean="0"/>
              <a:t>Teaching Assistant: </a:t>
            </a:r>
            <a:br>
              <a:rPr lang="en-US" altLang="tr-TR" b="1" dirty="0" smtClean="0"/>
            </a:br>
            <a:endParaRPr lang="en-US" altLang="tr-TR" dirty="0" smtClean="0">
              <a:cs typeface="Times New Roman" panose="02020603050405020304" pitchFamily="18" charset="0"/>
            </a:endParaRPr>
          </a:p>
          <a:p>
            <a:endParaRPr lang="en-GB" altLang="en-US" dirty="0"/>
          </a:p>
        </p:txBody>
      </p:sp>
    </p:spTree>
    <p:extLst>
      <p:ext uri="{BB962C8B-B14F-4D97-AF65-F5344CB8AC3E}">
        <p14:creationId xmlns:p14="http://schemas.microsoft.com/office/powerpoint/2010/main" val="188088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Constraints in Relational Model</a:t>
            </a:r>
            <a:endParaRPr lang="en-GB" dirty="0"/>
          </a:p>
        </p:txBody>
      </p:sp>
      <p:sp>
        <p:nvSpPr>
          <p:cNvPr id="3" name="İçerik Yer Tutucusu 2"/>
          <p:cNvSpPr>
            <a:spLocks noGrp="1"/>
          </p:cNvSpPr>
          <p:nvPr>
            <p:ph idx="1"/>
          </p:nvPr>
        </p:nvSpPr>
        <p:spPr/>
        <p:txBody>
          <a:bodyPr/>
          <a:lstStyle/>
          <a:p>
            <a:pPr fontAlgn="base"/>
            <a:r>
              <a:rPr lang="en-GB" b="1" dirty="0"/>
              <a:t>Domain Constraints:</a:t>
            </a:r>
            <a:r>
              <a:rPr lang="en-GB" dirty="0"/>
              <a:t> These are attribute level constraints. An attribute can only take values which lie inside the domain range. </a:t>
            </a:r>
            <a:r>
              <a:rPr lang="en-GB" dirty="0" err="1"/>
              <a:t>e.g</a:t>
            </a:r>
            <a:r>
              <a:rPr lang="en-GB" dirty="0"/>
              <a:t>,; If a constrains AGE&gt;0 is applied on STUDENT relation, inserting negative value of AGE will result in failure. </a:t>
            </a:r>
          </a:p>
          <a:p>
            <a:pPr fontAlgn="base"/>
            <a:r>
              <a:rPr lang="en-GB" b="1" dirty="0"/>
              <a:t>Key Integrity:</a:t>
            </a:r>
            <a:r>
              <a:rPr lang="en-GB" dirty="0"/>
              <a:t> Every relation in the database should have </a:t>
            </a:r>
            <a:r>
              <a:rPr lang="en-GB" dirty="0" err="1"/>
              <a:t>atleast</a:t>
            </a:r>
            <a:r>
              <a:rPr lang="en-GB" dirty="0"/>
              <a:t> one set of attributes which defines a tuple uniquely. Those set of attributes is called key. e.g.; ROLL_NO in STUDENT is a key. No two students can have same roll number. So a key has two properties: </a:t>
            </a:r>
          </a:p>
          <a:p>
            <a:pPr lvl="3" fontAlgn="base"/>
            <a:r>
              <a:rPr lang="en-GB" sz="2000" dirty="0"/>
              <a:t>It should be unique for all tuples.</a:t>
            </a:r>
          </a:p>
          <a:p>
            <a:pPr lvl="3" fontAlgn="base"/>
            <a:r>
              <a:rPr lang="en-GB" sz="2000" dirty="0"/>
              <a:t>It can’t have NULL values.</a:t>
            </a:r>
          </a:p>
          <a:p>
            <a:endParaRPr lang="en-GB" dirty="0"/>
          </a:p>
        </p:txBody>
      </p:sp>
    </p:spTree>
    <p:extLst>
      <p:ext uri="{BB962C8B-B14F-4D97-AF65-F5344CB8AC3E}">
        <p14:creationId xmlns:p14="http://schemas.microsoft.com/office/powerpoint/2010/main" val="144637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Constraints in Relational Model</a:t>
            </a:r>
            <a:endParaRPr lang="en-GB" dirty="0"/>
          </a:p>
        </p:txBody>
      </p:sp>
      <p:sp>
        <p:nvSpPr>
          <p:cNvPr id="3" name="İçerik Yer Tutucusu 2"/>
          <p:cNvSpPr>
            <a:spLocks noGrp="1"/>
          </p:cNvSpPr>
          <p:nvPr>
            <p:ph idx="1"/>
          </p:nvPr>
        </p:nvSpPr>
        <p:spPr/>
        <p:txBody>
          <a:bodyPr/>
          <a:lstStyle/>
          <a:p>
            <a:r>
              <a:rPr lang="en-GB" b="1" dirty="0"/>
              <a:t>Referential Integrity:</a:t>
            </a:r>
            <a:r>
              <a:rPr lang="en-GB" dirty="0"/>
              <a:t> When one attribute of a relation can only take values from other attribute of same relation or any other relation, it is called referential integrity. Let us suppose we have 2 relations </a:t>
            </a:r>
          </a:p>
        </p:txBody>
      </p:sp>
    </p:spTree>
    <p:extLst>
      <p:ext uri="{BB962C8B-B14F-4D97-AF65-F5344CB8AC3E}">
        <p14:creationId xmlns:p14="http://schemas.microsoft.com/office/powerpoint/2010/main" val="85834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70120" y="0"/>
            <a:ext cx="10058400" cy="1450757"/>
          </a:xfrm>
        </p:spPr>
        <p:txBody>
          <a:bodyPr/>
          <a:lstStyle/>
          <a:p>
            <a:r>
              <a:rPr lang="en-GB" b="1" dirty="0"/>
              <a:t>Referential Integrity</a:t>
            </a: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346097271"/>
              </p:ext>
            </p:extLst>
          </p:nvPr>
        </p:nvGraphicFramePr>
        <p:xfrm>
          <a:off x="977775" y="1809279"/>
          <a:ext cx="6299722" cy="2286000"/>
        </p:xfrm>
        <a:graphic>
          <a:graphicData uri="http://schemas.openxmlformats.org/drawingml/2006/table">
            <a:tbl>
              <a:tblPr/>
              <a:tblGrid>
                <a:gridCol w="1130193">
                  <a:extLst>
                    <a:ext uri="{9D8B030D-6E8A-4147-A177-3AD203B41FA5}">
                      <a16:colId xmlns:a16="http://schemas.microsoft.com/office/drawing/2014/main" val="426581914"/>
                    </a:ext>
                  </a:extLst>
                </a:gridCol>
                <a:gridCol w="841973">
                  <a:extLst>
                    <a:ext uri="{9D8B030D-6E8A-4147-A177-3AD203B41FA5}">
                      <a16:colId xmlns:a16="http://schemas.microsoft.com/office/drawing/2014/main" val="197110765"/>
                    </a:ext>
                  </a:extLst>
                </a:gridCol>
                <a:gridCol w="1104522">
                  <a:extLst>
                    <a:ext uri="{9D8B030D-6E8A-4147-A177-3AD203B41FA5}">
                      <a16:colId xmlns:a16="http://schemas.microsoft.com/office/drawing/2014/main" val="3063150649"/>
                    </a:ext>
                  </a:extLst>
                </a:gridCol>
                <a:gridCol w="1131684">
                  <a:extLst>
                    <a:ext uri="{9D8B030D-6E8A-4147-A177-3AD203B41FA5}">
                      <a16:colId xmlns:a16="http://schemas.microsoft.com/office/drawing/2014/main" val="3022504725"/>
                    </a:ext>
                  </a:extLst>
                </a:gridCol>
                <a:gridCol w="606582">
                  <a:extLst>
                    <a:ext uri="{9D8B030D-6E8A-4147-A177-3AD203B41FA5}">
                      <a16:colId xmlns:a16="http://schemas.microsoft.com/office/drawing/2014/main" val="926850162"/>
                    </a:ext>
                  </a:extLst>
                </a:gridCol>
                <a:gridCol w="1484768">
                  <a:extLst>
                    <a:ext uri="{9D8B030D-6E8A-4147-A177-3AD203B41FA5}">
                      <a16:colId xmlns:a16="http://schemas.microsoft.com/office/drawing/2014/main" val="406297825"/>
                    </a:ext>
                  </a:extLst>
                </a:gridCol>
              </a:tblGrid>
              <a:tr h="0">
                <a:tc>
                  <a:txBody>
                    <a:bodyPr/>
                    <a:lstStyle/>
                    <a:p>
                      <a:pPr algn="l" fontAlgn="base"/>
                      <a:r>
                        <a:rPr lang="en-GB" sz="1250" b="1" dirty="0">
                          <a:effectLst/>
                        </a:rPr>
                        <a:t>ROLL_NO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NAME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BRANCH_CODE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216512"/>
                  </a:ext>
                </a:extLst>
              </a:tr>
              <a:tr h="0">
                <a:tc>
                  <a:txBody>
                    <a:bodyPr/>
                    <a:lstStyle/>
                    <a:p>
                      <a:pPr algn="l" fontAlgn="base"/>
                      <a:r>
                        <a:rPr lang="en-GB" sz="125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CS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097834"/>
                  </a:ext>
                </a:extLst>
              </a:tr>
              <a:tr h="0">
                <a:tc>
                  <a:txBody>
                    <a:bodyPr/>
                    <a:lstStyle/>
                    <a:p>
                      <a:pPr algn="l" fontAlgn="base"/>
                      <a:r>
                        <a:rPr lang="en-GB" sz="125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9652431543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CS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20819"/>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ECE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914670"/>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557251"/>
                  </a:ext>
                </a:extLst>
              </a:tr>
            </a:tbl>
          </a:graphicData>
        </a:graphic>
      </p:graphicFrame>
      <p:sp>
        <p:nvSpPr>
          <p:cNvPr id="5" name="Rectangle 1"/>
          <p:cNvSpPr>
            <a:spLocks noChangeArrowheads="1"/>
          </p:cNvSpPr>
          <p:nvPr/>
        </p:nvSpPr>
        <p:spPr bwMode="auto">
          <a:xfrm>
            <a:off x="92028" y="2068486"/>
            <a:ext cx="822372" cy="1858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73239"/>
                </a:solidFill>
                <a:effectLst/>
                <a:latin typeface="urw-din"/>
              </a:rPr>
              <a:t>STUDENT</a:t>
            </a:r>
            <a:r>
              <a:rPr kumimoji="0" lang="en-US" altLang="en-US" sz="1200" b="0" i="0" u="none" strike="noStrike" cap="none" normalizeH="0" baseline="0" dirty="0" smtClean="0">
                <a:ln>
                  <a:noFill/>
                </a:ln>
                <a:solidFill>
                  <a:srgbClr val="273239"/>
                </a:solidFill>
                <a:effectLst/>
                <a:latin typeface="urw-din"/>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6" name="Tablo 5"/>
          <p:cNvGraphicFramePr>
            <a:graphicFrameLocks noGrp="1"/>
          </p:cNvGraphicFramePr>
          <p:nvPr>
            <p:extLst>
              <p:ext uri="{D42A27DB-BD31-4B8C-83A1-F6EECF244321}">
                <p14:modId xmlns:p14="http://schemas.microsoft.com/office/powerpoint/2010/main" val="2699781783"/>
              </p:ext>
            </p:extLst>
          </p:nvPr>
        </p:nvGraphicFramePr>
        <p:xfrm>
          <a:off x="1511929" y="4203920"/>
          <a:ext cx="5694629" cy="2171700"/>
        </p:xfrm>
        <a:graphic>
          <a:graphicData uri="http://schemas.openxmlformats.org/drawingml/2006/table">
            <a:tbl>
              <a:tblPr/>
              <a:tblGrid>
                <a:gridCol w="1155431">
                  <a:extLst>
                    <a:ext uri="{9D8B030D-6E8A-4147-A177-3AD203B41FA5}">
                      <a16:colId xmlns:a16="http://schemas.microsoft.com/office/drawing/2014/main" val="2489516045"/>
                    </a:ext>
                  </a:extLst>
                </a:gridCol>
                <a:gridCol w="4539198">
                  <a:extLst>
                    <a:ext uri="{9D8B030D-6E8A-4147-A177-3AD203B41FA5}">
                      <a16:colId xmlns:a16="http://schemas.microsoft.com/office/drawing/2014/main" val="2181648409"/>
                    </a:ext>
                  </a:extLst>
                </a:gridCol>
              </a:tblGrid>
              <a:tr h="329376">
                <a:tc>
                  <a:txBody>
                    <a:bodyPr/>
                    <a:lstStyle/>
                    <a:p>
                      <a:pPr algn="l" fontAlgn="base"/>
                      <a:r>
                        <a:rPr lang="en-GB" sz="1100" b="1">
                          <a:effectLst/>
                        </a:rPr>
                        <a:t>BRANCH_CODE</a:t>
                      </a:r>
                      <a:endParaRPr lang="en-GB" sz="11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1" dirty="0">
                          <a:effectLst/>
                        </a:rPr>
                        <a:t>BRANCH_NAME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991862"/>
                  </a:ext>
                </a:extLst>
              </a:tr>
              <a:tr h="329376">
                <a:tc>
                  <a:txBody>
                    <a:bodyPr/>
                    <a:lstStyle/>
                    <a:p>
                      <a:pPr algn="l" fontAlgn="base"/>
                      <a:r>
                        <a:rPr lang="en-GB" sz="1100" b="1" dirty="0">
                          <a:effectLst/>
                        </a:rPr>
                        <a:t>CS</a:t>
                      </a:r>
                      <a:endParaRPr lang="en-GB" sz="11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a:effectLst/>
                        </a:rPr>
                        <a:t>COMPUTER SCIENCE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0482903"/>
                  </a:ext>
                </a:extLst>
              </a:tr>
              <a:tr h="329376">
                <a:tc>
                  <a:txBody>
                    <a:bodyPr/>
                    <a:lstStyle/>
                    <a:p>
                      <a:pPr algn="l" fontAlgn="base"/>
                      <a:r>
                        <a:rPr lang="en-GB" sz="1100" b="1" dirty="0">
                          <a:effectLst/>
                        </a:rPr>
                        <a:t>IT</a:t>
                      </a:r>
                      <a:endParaRPr lang="en-GB" sz="11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dirty="0">
                          <a:effectLst/>
                        </a:rPr>
                        <a:t>INFORMATION TECHNOLOGY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5378684"/>
                  </a:ext>
                </a:extLst>
              </a:tr>
              <a:tr h="329376">
                <a:tc>
                  <a:txBody>
                    <a:bodyPr/>
                    <a:lstStyle/>
                    <a:p>
                      <a:pPr algn="l" fontAlgn="base"/>
                      <a:r>
                        <a:rPr lang="en-GB" sz="1100" b="1">
                          <a:effectLst/>
                        </a:rPr>
                        <a:t>ECE</a:t>
                      </a:r>
                      <a:endParaRPr lang="en-GB" sz="11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a:effectLst/>
                        </a:rPr>
                        <a:t>ELECTRONICS AND COMMUNICATION ENGINEERING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0415131"/>
                  </a:ext>
                </a:extLst>
              </a:tr>
              <a:tr h="329376">
                <a:tc>
                  <a:txBody>
                    <a:bodyPr/>
                    <a:lstStyle/>
                    <a:p>
                      <a:pPr algn="l" fontAlgn="base"/>
                      <a:r>
                        <a:rPr lang="en-GB" sz="1100" b="1">
                          <a:effectLst/>
                        </a:rPr>
                        <a:t>CV</a:t>
                      </a:r>
                      <a:endParaRPr lang="en-GB" sz="110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100" b="0" dirty="0">
                          <a:effectLst/>
                        </a:rPr>
                        <a:t>CIVIL ENGINEERING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0157923"/>
                  </a:ext>
                </a:extLst>
              </a:tr>
            </a:tbl>
          </a:graphicData>
        </a:graphic>
      </p:graphicFrame>
      <p:sp>
        <p:nvSpPr>
          <p:cNvPr id="7" name="Rectangle 2"/>
          <p:cNvSpPr>
            <a:spLocks noChangeArrowheads="1"/>
          </p:cNvSpPr>
          <p:nvPr/>
        </p:nvSpPr>
        <p:spPr bwMode="auto">
          <a:xfrm>
            <a:off x="135807" y="4508511"/>
            <a:ext cx="778593"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273239"/>
                </a:solidFill>
                <a:effectLst/>
                <a:latin typeface="urw-din"/>
              </a:rPr>
              <a:t>BRANCH</a:t>
            </a:r>
            <a:r>
              <a:rPr kumimoji="0" lang="en-US" altLang="en-US" sz="1200" b="0" i="0" u="none" strike="noStrike" cap="none" normalizeH="0" baseline="0" dirty="0" smtClean="0">
                <a:ln>
                  <a:noFill/>
                </a:ln>
                <a:solidFill>
                  <a:srgbClr val="273239"/>
                </a:solidFill>
                <a:effectLst/>
                <a:latin typeface="urw-din"/>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Dikdörtgen 7"/>
          <p:cNvSpPr/>
          <p:nvPr/>
        </p:nvSpPr>
        <p:spPr>
          <a:xfrm>
            <a:off x="7610946" y="2172595"/>
            <a:ext cx="4086131" cy="2462213"/>
          </a:xfrm>
          <a:prstGeom prst="rect">
            <a:avLst/>
          </a:prstGeom>
        </p:spPr>
        <p:txBody>
          <a:bodyPr wrap="square">
            <a:spAutoFit/>
          </a:bodyPr>
          <a:lstStyle/>
          <a:p>
            <a:pPr marL="285750" indent="-285750">
              <a:buFont typeface="Arial" panose="020B0604020202020204" pitchFamily="34" charset="0"/>
              <a:buChar char="•"/>
            </a:pPr>
            <a:r>
              <a:rPr lang="en-GB" sz="1400" b="0" i="0" dirty="0" smtClean="0">
                <a:solidFill>
                  <a:srgbClr val="273239"/>
                </a:solidFill>
                <a:effectLst/>
                <a:latin typeface="urw-din"/>
              </a:rPr>
              <a:t>BRANCH_CODE of STUDENT can only take the values which are present in BRANCH_CODE of BRANCH which is called referential integrity constraint. </a:t>
            </a:r>
            <a:endParaRPr lang="tr-TR" sz="1400" b="0" i="0" dirty="0" smtClean="0">
              <a:solidFill>
                <a:srgbClr val="273239"/>
              </a:solidFill>
              <a:effectLst/>
              <a:latin typeface="urw-din"/>
            </a:endParaRPr>
          </a:p>
          <a:p>
            <a:endParaRPr lang="tr-TR" sz="1400" dirty="0">
              <a:solidFill>
                <a:srgbClr val="273239"/>
              </a:solidFill>
              <a:latin typeface="urw-din"/>
            </a:endParaRPr>
          </a:p>
          <a:p>
            <a:pPr marL="285750" indent="-285750">
              <a:buFont typeface="Arial" panose="020B0604020202020204" pitchFamily="34" charset="0"/>
              <a:buChar char="•"/>
            </a:pPr>
            <a:r>
              <a:rPr lang="en-GB" sz="1400" b="0" i="0" dirty="0" smtClean="0">
                <a:solidFill>
                  <a:srgbClr val="273239"/>
                </a:solidFill>
                <a:effectLst/>
                <a:latin typeface="urw-din"/>
              </a:rPr>
              <a:t>The relation which is referencing to other relation is called REFERENCING RELATION (STUDENT in this case) and the relation to which other relations refer is called REFERENCED RELATION (BRANCH in this case). </a:t>
            </a:r>
            <a:endParaRPr lang="en-GB" sz="1400" dirty="0"/>
          </a:p>
        </p:txBody>
      </p:sp>
    </p:spTree>
    <p:extLst>
      <p:ext uri="{BB962C8B-B14F-4D97-AF65-F5344CB8AC3E}">
        <p14:creationId xmlns:p14="http://schemas.microsoft.com/office/powerpoint/2010/main" val="2590690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ANOMALIES</a:t>
            </a:r>
            <a:endParaRPr lang="en-GB" dirty="0"/>
          </a:p>
        </p:txBody>
      </p:sp>
      <p:sp>
        <p:nvSpPr>
          <p:cNvPr id="3" name="İçerik Yer Tutucusu 2"/>
          <p:cNvSpPr>
            <a:spLocks noGrp="1"/>
          </p:cNvSpPr>
          <p:nvPr>
            <p:ph idx="1"/>
          </p:nvPr>
        </p:nvSpPr>
        <p:spPr/>
        <p:txBody>
          <a:bodyPr/>
          <a:lstStyle/>
          <a:p>
            <a:r>
              <a:rPr lang="en-GB" dirty="0"/>
              <a:t>An anomaly is an irregularity, or something which deviates from the expected or normal state. When designing databases, we identify three types of anomalies: Insert, Update and Delete. </a:t>
            </a:r>
          </a:p>
        </p:txBody>
      </p:sp>
    </p:spTree>
    <p:extLst>
      <p:ext uri="{BB962C8B-B14F-4D97-AF65-F5344CB8AC3E}">
        <p14:creationId xmlns:p14="http://schemas.microsoft.com/office/powerpoint/2010/main" val="109691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Insertion Anomaly in Referencing Relation:</a:t>
            </a:r>
            <a:r>
              <a:rPr lang="en-GB" dirty="0"/>
              <a:t> </a:t>
            </a:r>
          </a:p>
        </p:txBody>
      </p:sp>
      <p:sp>
        <p:nvSpPr>
          <p:cNvPr id="3" name="İçerik Yer Tutucusu 2"/>
          <p:cNvSpPr>
            <a:spLocks noGrp="1"/>
          </p:cNvSpPr>
          <p:nvPr>
            <p:ph idx="1"/>
          </p:nvPr>
        </p:nvSpPr>
        <p:spPr/>
        <p:txBody>
          <a:bodyPr/>
          <a:lstStyle/>
          <a:p>
            <a:r>
              <a:rPr lang="en-GB" dirty="0"/>
              <a:t>We can’t insert a row in REFERENCING RELATION if referencing attribute’s value is not present in referenced attribute value. e.g.; Insertion of a student with BRANCH_CODE ‘ME’ in STUDENT relation will result in error because ‘ME’ is not present in BRANCH_CODE of BRANCH. </a:t>
            </a:r>
          </a:p>
        </p:txBody>
      </p:sp>
    </p:spTree>
    <p:extLst>
      <p:ext uri="{BB962C8B-B14F-4D97-AF65-F5344CB8AC3E}">
        <p14:creationId xmlns:p14="http://schemas.microsoft.com/office/powerpoint/2010/main" val="189325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Deletion/ </a:t>
            </a:r>
            <a:r>
              <a:rPr lang="en-GB" b="1" dirty="0" err="1"/>
              <a:t>Updation</a:t>
            </a:r>
            <a:r>
              <a:rPr lang="en-GB" b="1" dirty="0"/>
              <a:t> Anomaly in Referenced Relation:</a:t>
            </a:r>
            <a:r>
              <a:rPr lang="en-GB" dirty="0"/>
              <a:t> </a:t>
            </a:r>
          </a:p>
        </p:txBody>
      </p:sp>
      <p:sp>
        <p:nvSpPr>
          <p:cNvPr id="3" name="İçerik Yer Tutucusu 2"/>
          <p:cNvSpPr>
            <a:spLocks noGrp="1"/>
          </p:cNvSpPr>
          <p:nvPr>
            <p:ph idx="1"/>
          </p:nvPr>
        </p:nvSpPr>
        <p:spPr/>
        <p:txBody>
          <a:bodyPr/>
          <a:lstStyle/>
          <a:p>
            <a:r>
              <a:rPr lang="en-GB" dirty="0"/>
              <a:t>We can’t delete or update a row from REFERENCED RELATION if value of REFERENCED ATTRIBUTE is used in value of REFERENCING ATTRIBUTE. </a:t>
            </a:r>
            <a:r>
              <a:rPr lang="en-GB" dirty="0" err="1"/>
              <a:t>e.g</a:t>
            </a:r>
            <a:r>
              <a:rPr lang="en-GB" dirty="0"/>
              <a:t>; if we try to delete tuple from BRANCH having BRANCH_CODE ‘CS’, it will result in error because ‘CS’ is referenced by BRANCH_CODE of STUDENT, but if we try to delete the row from BRANCH with BRANCH_CODE CV, it will be deleted as the value is not been used by referencing relation. It can be handled by following method: </a:t>
            </a:r>
            <a:endParaRPr lang="tr-TR" dirty="0" smtClean="0"/>
          </a:p>
          <a:p>
            <a:endParaRPr lang="tr-TR" dirty="0"/>
          </a:p>
          <a:p>
            <a:r>
              <a:rPr lang="en-GB" b="1" dirty="0"/>
              <a:t>ON DELETE CASCADE</a:t>
            </a:r>
            <a:r>
              <a:rPr lang="en-GB" b="1" dirty="0" smtClean="0"/>
              <a:t>:</a:t>
            </a:r>
            <a:endParaRPr lang="tr-TR" b="1" dirty="0" smtClean="0"/>
          </a:p>
          <a:p>
            <a:r>
              <a:rPr lang="en-GB" b="1" dirty="0"/>
              <a:t>ON UPDATE CASCADE:</a:t>
            </a:r>
            <a:r>
              <a:rPr lang="en-GB" dirty="0"/>
              <a:t> </a:t>
            </a:r>
            <a:endParaRPr lang="tr-TR" dirty="0" smtClean="0"/>
          </a:p>
          <a:p>
            <a:r>
              <a:rPr lang="en-GB" b="1" dirty="0"/>
              <a:t>SUPER KEYS:</a:t>
            </a:r>
            <a:r>
              <a:rPr lang="en-GB" dirty="0"/>
              <a:t> </a:t>
            </a:r>
          </a:p>
        </p:txBody>
      </p:sp>
    </p:spTree>
    <p:extLst>
      <p:ext uri="{BB962C8B-B14F-4D97-AF65-F5344CB8AC3E}">
        <p14:creationId xmlns:p14="http://schemas.microsoft.com/office/powerpoint/2010/main" val="512019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Deletion/ </a:t>
            </a:r>
            <a:r>
              <a:rPr lang="en-GB" b="1" dirty="0" err="1"/>
              <a:t>Updation</a:t>
            </a:r>
            <a:r>
              <a:rPr lang="en-GB" b="1" dirty="0"/>
              <a:t> Anomaly in Referenced Relation:</a:t>
            </a:r>
            <a:r>
              <a:rPr lang="en-GB" dirty="0"/>
              <a:t> </a:t>
            </a:r>
          </a:p>
        </p:txBody>
      </p:sp>
      <p:sp>
        <p:nvSpPr>
          <p:cNvPr id="3" name="İçerik Yer Tutucusu 2"/>
          <p:cNvSpPr>
            <a:spLocks noGrp="1"/>
          </p:cNvSpPr>
          <p:nvPr>
            <p:ph idx="1"/>
          </p:nvPr>
        </p:nvSpPr>
        <p:spPr/>
        <p:txBody>
          <a:bodyPr/>
          <a:lstStyle/>
          <a:p>
            <a:pPr fontAlgn="base"/>
            <a:r>
              <a:rPr lang="en-GB" b="1" dirty="0"/>
              <a:t>ON DELETE CASCADE:</a:t>
            </a:r>
            <a:r>
              <a:rPr lang="en-GB" dirty="0"/>
              <a:t> It will delete the tuples from REFERENCING RELATION if  value used by REFERENCING ATTRIBUTE is deleted from REFERENCED RELATION. </a:t>
            </a:r>
            <a:r>
              <a:rPr lang="en-GB" dirty="0" err="1"/>
              <a:t>e.g</a:t>
            </a:r>
            <a:r>
              <a:rPr lang="en-GB" dirty="0"/>
              <a:t>;, if we delete a row from BRANCH with BRANCH_CODE ‘CS’, the rows in STUDENT relation with BRANCH_CODE CS (ROLL_NO 1 and 2 in this case) will be deleted. </a:t>
            </a:r>
          </a:p>
          <a:p>
            <a:pPr fontAlgn="base"/>
            <a:r>
              <a:rPr lang="en-GB" b="1" dirty="0"/>
              <a:t>ON UPDATE CASCADE:</a:t>
            </a:r>
            <a:r>
              <a:rPr lang="en-GB" dirty="0"/>
              <a:t> It will update the REFERENCING ATTRIBUTE in REFERENCING RELATION if attribute value used by REFERENCING ATTRIBUTE is updated in REFERENCED RELATION. </a:t>
            </a:r>
            <a:r>
              <a:rPr lang="en-GB" dirty="0" err="1"/>
              <a:t>e.g</a:t>
            </a:r>
            <a:r>
              <a:rPr lang="en-GB" dirty="0"/>
              <a:t>;, if we update a row from BRANCH with BRANCH_CODE ‘CS’ to ‘CSE’, the rows in STUDENT relation with BRANCH_CODE CS (ROLL_NO 1 and 2 in this case) will be updated with BRANCH_CODE ‘CSE’. </a:t>
            </a:r>
          </a:p>
          <a:p>
            <a:endParaRPr lang="en-GB" dirty="0"/>
          </a:p>
        </p:txBody>
      </p:sp>
    </p:spTree>
    <p:extLst>
      <p:ext uri="{BB962C8B-B14F-4D97-AF65-F5344CB8AC3E}">
        <p14:creationId xmlns:p14="http://schemas.microsoft.com/office/powerpoint/2010/main" val="281567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Deletion/ </a:t>
            </a:r>
            <a:r>
              <a:rPr lang="en-GB" b="1" dirty="0" err="1"/>
              <a:t>Updation</a:t>
            </a:r>
            <a:r>
              <a:rPr lang="en-GB" b="1" dirty="0"/>
              <a:t> Anomaly in Referenced Relation:</a:t>
            </a:r>
            <a:r>
              <a:rPr lang="en-GB" dirty="0"/>
              <a:t> </a:t>
            </a:r>
          </a:p>
        </p:txBody>
      </p:sp>
      <p:sp>
        <p:nvSpPr>
          <p:cNvPr id="3" name="İçerik Yer Tutucusu 2"/>
          <p:cNvSpPr>
            <a:spLocks noGrp="1"/>
          </p:cNvSpPr>
          <p:nvPr>
            <p:ph idx="1"/>
          </p:nvPr>
        </p:nvSpPr>
        <p:spPr/>
        <p:txBody>
          <a:bodyPr/>
          <a:lstStyle/>
          <a:p>
            <a:r>
              <a:rPr lang="en-GB" b="1" dirty="0"/>
              <a:t>SUPER KEYS:</a:t>
            </a:r>
            <a:r>
              <a:rPr lang="en-GB" dirty="0"/>
              <a:t> </a:t>
            </a:r>
            <a:br>
              <a:rPr lang="en-GB" dirty="0"/>
            </a:br>
            <a:r>
              <a:rPr lang="en-GB" dirty="0"/>
              <a:t>Any set of attributes that allows us to identify unique rows (tuples) in a given relation are known as super keys. Out of these super keys we can always choose a proper subset among these which can be used as a primary key. Such keys are known as Candidate keys. If there is a combination of two or more attributes which is being used as the primary key then we call it as a Composite key. </a:t>
            </a:r>
          </a:p>
        </p:txBody>
      </p:sp>
    </p:spTree>
    <p:extLst>
      <p:ext uri="{BB962C8B-B14F-4D97-AF65-F5344CB8AC3E}">
        <p14:creationId xmlns:p14="http://schemas.microsoft.com/office/powerpoint/2010/main" val="1798591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en-GB"/>
          </a:p>
        </p:txBody>
      </p:sp>
      <p:sp>
        <p:nvSpPr>
          <p:cNvPr id="3" name="İçerik Yer Tutucusu 2"/>
          <p:cNvSpPr>
            <a:spLocks noGrp="1"/>
          </p:cNvSpPr>
          <p:nvPr>
            <p:ph idx="1"/>
          </p:nvPr>
        </p:nvSpPr>
        <p:spPr/>
        <p:txBody>
          <a:bodyPr/>
          <a:lstStyle/>
          <a:p>
            <a:endParaRPr lang="en-GB"/>
          </a:p>
        </p:txBody>
      </p:sp>
    </p:spTree>
    <p:extLst>
      <p:ext uri="{BB962C8B-B14F-4D97-AF65-F5344CB8AC3E}">
        <p14:creationId xmlns:p14="http://schemas.microsoft.com/office/powerpoint/2010/main" val="211092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Why</a:t>
            </a:r>
            <a:r>
              <a:rPr lang="tr-TR" dirty="0" smtClean="0"/>
              <a:t> </a:t>
            </a:r>
            <a:r>
              <a:rPr lang="tr-TR" dirty="0" err="1" smtClean="0"/>
              <a:t>Relational</a:t>
            </a:r>
            <a:r>
              <a:rPr lang="tr-TR" dirty="0" smtClean="0"/>
              <a:t> Model</a:t>
            </a:r>
            <a:endParaRPr lang="en-GB" dirty="0"/>
          </a:p>
        </p:txBody>
      </p:sp>
      <p:sp>
        <p:nvSpPr>
          <p:cNvPr id="3" name="İçerik Yer Tutucusu 2"/>
          <p:cNvSpPr>
            <a:spLocks noGrp="1"/>
          </p:cNvSpPr>
          <p:nvPr>
            <p:ph idx="1"/>
          </p:nvPr>
        </p:nvSpPr>
        <p:spPr>
          <a:xfrm>
            <a:off x="1160654" y="2986471"/>
            <a:ext cx="10058400" cy="1947668"/>
          </a:xfrm>
        </p:spPr>
        <p:txBody>
          <a:bodyPr/>
          <a:lstStyle/>
          <a:p>
            <a:r>
              <a:rPr lang="en-GB" dirty="0"/>
              <a:t>Relational Model was proposed by E.F. </a:t>
            </a:r>
            <a:r>
              <a:rPr lang="en-GB" dirty="0" err="1"/>
              <a:t>Codd</a:t>
            </a:r>
            <a:r>
              <a:rPr lang="en-GB" dirty="0"/>
              <a:t> to model data in the form of relations or tables. After designing the conceptual model of Database using ER diagram, we need to convert the conceptual model in the relational model which can be implemented using any RDBMS languages like Oracle SQL, MySQL etc. So we will see what Relational Model is.</a:t>
            </a:r>
          </a:p>
        </p:txBody>
      </p:sp>
    </p:spTree>
    <p:extLst>
      <p:ext uri="{BB962C8B-B14F-4D97-AF65-F5344CB8AC3E}">
        <p14:creationId xmlns:p14="http://schemas.microsoft.com/office/powerpoint/2010/main" val="429401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What is Relational Model?</a:t>
            </a:r>
            <a:r>
              <a:rPr lang="en-GB" dirty="0"/>
              <a:t> </a:t>
            </a:r>
          </a:p>
        </p:txBody>
      </p:sp>
      <p:sp>
        <p:nvSpPr>
          <p:cNvPr id="3" name="İçerik Yer Tutucusu 2"/>
          <p:cNvSpPr>
            <a:spLocks noGrp="1"/>
          </p:cNvSpPr>
          <p:nvPr>
            <p:ph idx="1"/>
          </p:nvPr>
        </p:nvSpPr>
        <p:spPr/>
        <p:txBody>
          <a:bodyPr/>
          <a:lstStyle/>
          <a:p>
            <a:r>
              <a:rPr lang="en-GB" dirty="0"/>
              <a:t>Relational Model represents how data is stored in Relational Databases.  A relational database stores data in the form of relations (tables). Consider a </a:t>
            </a:r>
            <a:r>
              <a:rPr lang="en-GB" dirty="0" smtClean="0"/>
              <a:t>relation STUDENT</a:t>
            </a:r>
            <a:r>
              <a:rPr lang="tr-TR" dirty="0" smtClean="0"/>
              <a:t> </a:t>
            </a:r>
            <a:r>
              <a:rPr lang="tr-TR" dirty="0" err="1" smtClean="0"/>
              <a:t>table</a:t>
            </a:r>
            <a:r>
              <a:rPr lang="en-GB" dirty="0" smtClean="0"/>
              <a:t> </a:t>
            </a:r>
            <a:r>
              <a:rPr lang="en-GB" dirty="0"/>
              <a:t>with attributes ROLL_NO, NAME, ADDRESS, PHONE and AGE shown in Table 1. </a:t>
            </a:r>
          </a:p>
        </p:txBody>
      </p:sp>
    </p:spTree>
    <p:extLst>
      <p:ext uri="{BB962C8B-B14F-4D97-AF65-F5344CB8AC3E}">
        <p14:creationId xmlns:p14="http://schemas.microsoft.com/office/powerpoint/2010/main" val="371550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Student</a:t>
            </a:r>
            <a:r>
              <a:rPr lang="tr-TR" dirty="0" smtClean="0"/>
              <a:t> </a:t>
            </a:r>
            <a:r>
              <a:rPr lang="tr-TR" dirty="0" err="1" smtClean="0"/>
              <a:t>Table</a:t>
            </a:r>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2895589466"/>
              </p:ext>
            </p:extLst>
          </p:nvPr>
        </p:nvGraphicFramePr>
        <p:xfrm>
          <a:off x="1096963" y="2714625"/>
          <a:ext cx="10058400" cy="2286000"/>
        </p:xfrm>
        <a:graphic>
          <a:graphicData uri="http://schemas.openxmlformats.org/drawingml/2006/table">
            <a:tbl>
              <a:tblPr/>
              <a:tblGrid>
                <a:gridCol w="2011680">
                  <a:extLst>
                    <a:ext uri="{9D8B030D-6E8A-4147-A177-3AD203B41FA5}">
                      <a16:colId xmlns:a16="http://schemas.microsoft.com/office/drawing/2014/main" val="2159662070"/>
                    </a:ext>
                  </a:extLst>
                </a:gridCol>
                <a:gridCol w="2011680">
                  <a:extLst>
                    <a:ext uri="{9D8B030D-6E8A-4147-A177-3AD203B41FA5}">
                      <a16:colId xmlns:a16="http://schemas.microsoft.com/office/drawing/2014/main" val="4216791082"/>
                    </a:ext>
                  </a:extLst>
                </a:gridCol>
                <a:gridCol w="2011680">
                  <a:extLst>
                    <a:ext uri="{9D8B030D-6E8A-4147-A177-3AD203B41FA5}">
                      <a16:colId xmlns:a16="http://schemas.microsoft.com/office/drawing/2014/main" val="3359114377"/>
                    </a:ext>
                  </a:extLst>
                </a:gridCol>
                <a:gridCol w="2011680">
                  <a:extLst>
                    <a:ext uri="{9D8B030D-6E8A-4147-A177-3AD203B41FA5}">
                      <a16:colId xmlns:a16="http://schemas.microsoft.com/office/drawing/2014/main" val="521415379"/>
                    </a:ext>
                  </a:extLst>
                </a:gridCol>
                <a:gridCol w="2011680">
                  <a:extLst>
                    <a:ext uri="{9D8B030D-6E8A-4147-A177-3AD203B41FA5}">
                      <a16:colId xmlns:a16="http://schemas.microsoft.com/office/drawing/2014/main" val="2171915242"/>
                    </a:ext>
                  </a:extLst>
                </a:gridCol>
              </a:tblGrid>
              <a:tr h="0">
                <a:tc>
                  <a:txBody>
                    <a:bodyPr/>
                    <a:lstStyle/>
                    <a:p>
                      <a:pPr algn="l" fontAlgn="base"/>
                      <a:r>
                        <a:rPr lang="en-GB" sz="1250" b="1" dirty="0">
                          <a:effectLst/>
                        </a:rPr>
                        <a:t>ROLL_NO</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dirty="0">
                          <a:effectLst/>
                        </a:rPr>
                        <a:t>NAME</a:t>
                      </a:r>
                      <a:endParaRPr lang="en-GB" sz="125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ADDRESS</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PHONE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1">
                          <a:effectLst/>
                        </a:rPr>
                        <a:t>AGE</a:t>
                      </a:r>
                      <a:endParaRPr lang="en-GB" sz="1250" b="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5023061"/>
                  </a:ext>
                </a:extLst>
              </a:tr>
              <a:tr h="0">
                <a:tc>
                  <a:txBody>
                    <a:bodyPr/>
                    <a:lstStyle/>
                    <a:p>
                      <a:pPr algn="l" fontAlgn="base"/>
                      <a:r>
                        <a:rPr lang="en-GB" sz="1250" b="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1302125"/>
                  </a:ext>
                </a:extLst>
              </a:tr>
              <a:tr h="0">
                <a:tc>
                  <a:txBody>
                    <a:bodyPr/>
                    <a:lstStyle/>
                    <a:p>
                      <a:pPr algn="l" fontAlgn="base"/>
                      <a:r>
                        <a:rPr lang="en-GB" sz="1250" b="0">
                          <a:effectLst/>
                        </a:rPr>
                        <a:t>2</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RAMESH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GURGAON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9652431543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9522984"/>
                  </a:ext>
                </a:extLst>
              </a:tr>
              <a:tr h="0">
                <a:tc>
                  <a:txBody>
                    <a:bodyPr/>
                    <a:lstStyle/>
                    <a:p>
                      <a:pPr algn="l" fontAlgn="base"/>
                      <a:r>
                        <a:rPr lang="en-GB" sz="1250" b="0">
                          <a:effectLst/>
                        </a:rPr>
                        <a:t>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SUJIT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ROHTAK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9156253131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20</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652883"/>
                  </a:ext>
                </a:extLst>
              </a:tr>
              <a:tr h="0">
                <a:tc>
                  <a:txBody>
                    <a:bodyPr/>
                    <a:lstStyle/>
                    <a:p>
                      <a:pPr algn="l" fontAlgn="base"/>
                      <a:r>
                        <a:rPr lang="en-GB" sz="1250" b="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SURESH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a:effectLst/>
                        </a:rPr>
                        <a:t> </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GB" sz="1250" b="0" dirty="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1789159"/>
                  </a:ext>
                </a:extLst>
              </a:tr>
            </a:tbl>
          </a:graphicData>
        </a:graphic>
      </p:graphicFrame>
      <p:sp>
        <p:nvSpPr>
          <p:cNvPr id="5" name="Rectangle 1"/>
          <p:cNvSpPr>
            <a:spLocks noChangeArrowheads="1"/>
          </p:cNvSpPr>
          <p:nvPr/>
        </p:nvSpPr>
        <p:spPr bwMode="auto">
          <a:xfrm>
            <a:off x="1187497" y="2280524"/>
            <a:ext cx="245199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rgbClr val="273239"/>
                </a:solidFill>
                <a:effectLst/>
                <a:latin typeface="urw-din"/>
              </a:rPr>
              <a:t>STUDENT</a:t>
            </a:r>
            <a:r>
              <a:rPr kumimoji="0" lang="en-US" altLang="en-US" sz="1200" b="0" i="0" u="none" strike="noStrike" cap="none" normalizeH="0" baseline="0" smtClean="0">
                <a:ln>
                  <a:noFill/>
                </a:ln>
                <a:solidFill>
                  <a:srgbClr val="273239"/>
                </a:solidFill>
                <a:effectLst/>
                <a:latin typeface="urw-din"/>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7415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sp>
        <p:nvSpPr>
          <p:cNvPr id="3" name="İçerik Yer Tutucusu 2"/>
          <p:cNvSpPr>
            <a:spLocks noGrp="1"/>
          </p:cNvSpPr>
          <p:nvPr>
            <p:ph idx="1"/>
          </p:nvPr>
        </p:nvSpPr>
        <p:spPr>
          <a:xfrm>
            <a:off x="1097280" y="1845734"/>
            <a:ext cx="10058400" cy="2119684"/>
          </a:xfrm>
        </p:spPr>
        <p:txBody>
          <a:bodyPr/>
          <a:lstStyle/>
          <a:p>
            <a:pPr fontAlgn="base"/>
            <a:r>
              <a:rPr lang="en-GB" b="1" dirty="0"/>
              <a:t>Attribute:</a:t>
            </a:r>
            <a:r>
              <a:rPr lang="en-GB" dirty="0"/>
              <a:t> Attributes are the properties that define a relation. e.g.; </a:t>
            </a:r>
            <a:r>
              <a:rPr lang="en-GB" b="1" dirty="0"/>
              <a:t>ROLL_NO</a:t>
            </a:r>
            <a:r>
              <a:rPr lang="en-GB" dirty="0"/>
              <a:t>, </a:t>
            </a:r>
            <a:r>
              <a:rPr lang="en-GB" b="1" dirty="0"/>
              <a:t>NAME</a:t>
            </a:r>
            <a:endParaRPr lang="en-GB" dirty="0"/>
          </a:p>
          <a:p>
            <a:pPr fontAlgn="base"/>
            <a:r>
              <a:rPr lang="en-GB" b="1" dirty="0"/>
              <a:t>Relation Schema:</a:t>
            </a:r>
            <a:r>
              <a:rPr lang="en-GB" dirty="0"/>
              <a:t> A relation schema represents name of the relation with its attributes. e.g.; STUDENT (ROLL_NO, NAME, ADDRESS, PHONE and AGE) is relation schema for STUDENT. If a schema has more than 1 relation, it is called Relational Schema.</a:t>
            </a:r>
          </a:p>
          <a:p>
            <a:pPr fontAlgn="base"/>
            <a:r>
              <a:rPr lang="en-GB" b="1" dirty="0"/>
              <a:t>Tuple:</a:t>
            </a:r>
            <a:r>
              <a:rPr lang="en-GB" dirty="0"/>
              <a:t> Each row in the relation is known as tuple. The above relation contains 4 tuples, one of which is shown as:</a:t>
            </a:r>
          </a:p>
          <a:p>
            <a:endParaRPr lang="en-GB" dirty="0"/>
          </a:p>
        </p:txBody>
      </p:sp>
      <p:graphicFrame>
        <p:nvGraphicFramePr>
          <p:cNvPr id="4" name="Tablo 3"/>
          <p:cNvGraphicFramePr>
            <a:graphicFrameLocks noGrp="1"/>
          </p:cNvGraphicFramePr>
          <p:nvPr>
            <p:extLst>
              <p:ext uri="{D42A27DB-BD31-4B8C-83A1-F6EECF244321}">
                <p14:modId xmlns:p14="http://schemas.microsoft.com/office/powerpoint/2010/main" val="3942653465"/>
              </p:ext>
            </p:extLst>
          </p:nvPr>
        </p:nvGraphicFramePr>
        <p:xfrm>
          <a:off x="1097280" y="4380463"/>
          <a:ext cx="10058400" cy="457200"/>
        </p:xfrm>
        <a:graphic>
          <a:graphicData uri="http://schemas.openxmlformats.org/drawingml/2006/table">
            <a:tbl>
              <a:tblPr/>
              <a:tblGrid>
                <a:gridCol w="2011680">
                  <a:extLst>
                    <a:ext uri="{9D8B030D-6E8A-4147-A177-3AD203B41FA5}">
                      <a16:colId xmlns:a16="http://schemas.microsoft.com/office/drawing/2014/main" val="3684135497"/>
                    </a:ext>
                  </a:extLst>
                </a:gridCol>
                <a:gridCol w="2011680">
                  <a:extLst>
                    <a:ext uri="{9D8B030D-6E8A-4147-A177-3AD203B41FA5}">
                      <a16:colId xmlns:a16="http://schemas.microsoft.com/office/drawing/2014/main" val="3545946155"/>
                    </a:ext>
                  </a:extLst>
                </a:gridCol>
                <a:gridCol w="2011680">
                  <a:extLst>
                    <a:ext uri="{9D8B030D-6E8A-4147-A177-3AD203B41FA5}">
                      <a16:colId xmlns:a16="http://schemas.microsoft.com/office/drawing/2014/main" val="811617045"/>
                    </a:ext>
                  </a:extLst>
                </a:gridCol>
                <a:gridCol w="2011680">
                  <a:extLst>
                    <a:ext uri="{9D8B030D-6E8A-4147-A177-3AD203B41FA5}">
                      <a16:colId xmlns:a16="http://schemas.microsoft.com/office/drawing/2014/main" val="3322632528"/>
                    </a:ext>
                  </a:extLst>
                </a:gridCol>
                <a:gridCol w="2011680">
                  <a:extLst>
                    <a:ext uri="{9D8B030D-6E8A-4147-A177-3AD203B41FA5}">
                      <a16:colId xmlns:a16="http://schemas.microsoft.com/office/drawing/2014/main" val="2271642816"/>
                    </a:ext>
                  </a:extLst>
                </a:gridCol>
              </a:tblGrid>
              <a:tr h="0">
                <a:tc>
                  <a:txBody>
                    <a:bodyPr/>
                    <a:lstStyle/>
                    <a:p>
                      <a:pPr algn="l" fontAlgn="base"/>
                      <a:r>
                        <a:rPr lang="en-GB" sz="1250" b="0" dirty="0">
                          <a:effectLst/>
                        </a:rPr>
                        <a:t>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a:effectLst/>
                        </a:rPr>
                        <a:t>RAM</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a:effectLst/>
                        </a:rPr>
                        <a:t>DELHI</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a:effectLst/>
                        </a:rPr>
                        <a:t>9455123451</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ase"/>
                      <a:r>
                        <a:rPr lang="en-GB" sz="1250" b="0" dirty="0">
                          <a:effectLst/>
                        </a:rPr>
                        <a:t>18</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679285300"/>
                  </a:ext>
                </a:extLst>
              </a:tr>
            </a:tbl>
          </a:graphicData>
        </a:graphic>
      </p:graphicFrame>
    </p:spTree>
    <p:extLst>
      <p:ext uri="{BB962C8B-B14F-4D97-AF65-F5344CB8AC3E}">
        <p14:creationId xmlns:p14="http://schemas.microsoft.com/office/powerpoint/2010/main" val="1045203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sp>
        <p:nvSpPr>
          <p:cNvPr id="3" name="İçerik Yer Tutucusu 2"/>
          <p:cNvSpPr>
            <a:spLocks noGrp="1"/>
          </p:cNvSpPr>
          <p:nvPr>
            <p:ph idx="1"/>
          </p:nvPr>
        </p:nvSpPr>
        <p:spPr/>
        <p:txBody>
          <a:bodyPr/>
          <a:lstStyle/>
          <a:p>
            <a:pPr fontAlgn="base"/>
            <a:r>
              <a:rPr lang="en-GB" b="1" dirty="0"/>
              <a:t>Relation Instance:</a:t>
            </a:r>
            <a:r>
              <a:rPr lang="en-GB" dirty="0"/>
              <a:t> The set of tuples of a relation at a particular instance of time is called as relation instance. Table 1 shows the relation instance of STUDENT at a particular time. It can change whenever there is insertion, deletion or </a:t>
            </a:r>
            <a:r>
              <a:rPr lang="en-GB" dirty="0" err="1"/>
              <a:t>updation</a:t>
            </a:r>
            <a:r>
              <a:rPr lang="en-GB" dirty="0"/>
              <a:t> in the database.</a:t>
            </a:r>
          </a:p>
          <a:p>
            <a:pPr fontAlgn="base"/>
            <a:r>
              <a:rPr lang="en-GB" b="1" dirty="0"/>
              <a:t>Degree:</a:t>
            </a:r>
            <a:r>
              <a:rPr lang="en-GB" dirty="0"/>
              <a:t> The number of attributes in the relation is known as degree of the relation. The </a:t>
            </a:r>
            <a:r>
              <a:rPr lang="en-GB" b="1" dirty="0"/>
              <a:t>STUDENT</a:t>
            </a:r>
            <a:r>
              <a:rPr lang="en-GB" dirty="0"/>
              <a:t> relation defined above has degree 5.</a:t>
            </a:r>
          </a:p>
          <a:p>
            <a:pPr fontAlgn="base"/>
            <a:r>
              <a:rPr lang="en-GB" b="1" dirty="0"/>
              <a:t>Cardinality: </a:t>
            </a:r>
            <a:r>
              <a:rPr lang="en-GB" dirty="0"/>
              <a:t>The number of tuples in a relation is known as cardinality. The </a:t>
            </a:r>
            <a:r>
              <a:rPr lang="en-GB" b="1" dirty="0"/>
              <a:t>STUDENT</a:t>
            </a:r>
            <a:r>
              <a:rPr lang="en-GB" dirty="0"/>
              <a:t> relation defined above has cardinality 4.</a:t>
            </a:r>
          </a:p>
          <a:p>
            <a:endParaRPr lang="en-GB" dirty="0"/>
          </a:p>
        </p:txBody>
      </p:sp>
    </p:spTree>
    <p:extLst>
      <p:ext uri="{BB962C8B-B14F-4D97-AF65-F5344CB8AC3E}">
        <p14:creationId xmlns:p14="http://schemas.microsoft.com/office/powerpoint/2010/main" val="145493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graphicFrame>
        <p:nvGraphicFramePr>
          <p:cNvPr id="5" name="İçerik Yer Tutucusu 4"/>
          <p:cNvGraphicFramePr>
            <a:graphicFrameLocks noGrp="1"/>
          </p:cNvGraphicFramePr>
          <p:nvPr>
            <p:ph idx="1"/>
            <p:extLst>
              <p:ext uri="{D42A27DB-BD31-4B8C-83A1-F6EECF244321}">
                <p14:modId xmlns:p14="http://schemas.microsoft.com/office/powerpoint/2010/main" val="1865433785"/>
              </p:ext>
            </p:extLst>
          </p:nvPr>
        </p:nvGraphicFramePr>
        <p:xfrm>
          <a:off x="2668651" y="4019095"/>
          <a:ext cx="871254" cy="1549140"/>
        </p:xfrm>
        <a:graphic>
          <a:graphicData uri="http://schemas.openxmlformats.org/drawingml/2006/table">
            <a:tbl>
              <a:tblPr/>
              <a:tblGrid>
                <a:gridCol w="871254">
                  <a:extLst>
                    <a:ext uri="{9D8B030D-6E8A-4147-A177-3AD203B41FA5}">
                      <a16:colId xmlns:a16="http://schemas.microsoft.com/office/drawing/2014/main" val="4293825983"/>
                    </a:ext>
                  </a:extLst>
                </a:gridCol>
              </a:tblGrid>
              <a:tr h="269875">
                <a:tc>
                  <a:txBody>
                    <a:bodyPr/>
                    <a:lstStyle/>
                    <a:p>
                      <a:pPr algn="l" fontAlgn="base"/>
                      <a:r>
                        <a:rPr lang="en-GB" sz="1000" b="1">
                          <a:effectLst/>
                        </a:rPr>
                        <a:t>ROLL_NO</a:t>
                      </a:r>
                      <a:endParaRPr lang="en-GB" sz="1000" b="0">
                        <a:effectLst/>
                      </a:endParaRP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03539520"/>
                  </a:ext>
                </a:extLst>
              </a:tr>
              <a:tr h="269875">
                <a:tc>
                  <a:txBody>
                    <a:bodyPr/>
                    <a:lstStyle/>
                    <a:p>
                      <a:pPr algn="l" fontAlgn="base"/>
                      <a:r>
                        <a:rPr lang="en-GB" sz="1000" b="0" dirty="0">
                          <a:effectLst/>
                        </a:rPr>
                        <a:t>1</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755015969"/>
                  </a:ext>
                </a:extLst>
              </a:tr>
              <a:tr h="269875">
                <a:tc>
                  <a:txBody>
                    <a:bodyPr/>
                    <a:lstStyle/>
                    <a:p>
                      <a:pPr algn="l" fontAlgn="base"/>
                      <a:r>
                        <a:rPr lang="en-GB" sz="1000" b="0">
                          <a:effectLst/>
                        </a:rPr>
                        <a:t>2</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78978850"/>
                  </a:ext>
                </a:extLst>
              </a:tr>
              <a:tr h="269875">
                <a:tc>
                  <a:txBody>
                    <a:bodyPr/>
                    <a:lstStyle/>
                    <a:p>
                      <a:pPr algn="l" fontAlgn="base"/>
                      <a:r>
                        <a:rPr lang="en-GB" sz="1000" b="0">
                          <a:effectLst/>
                        </a:rPr>
                        <a:t>3</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49586765"/>
                  </a:ext>
                </a:extLst>
              </a:tr>
              <a:tr h="269875">
                <a:tc>
                  <a:txBody>
                    <a:bodyPr/>
                    <a:lstStyle/>
                    <a:p>
                      <a:pPr algn="l" fontAlgn="base"/>
                      <a:r>
                        <a:rPr lang="en-GB" sz="1000" b="0" dirty="0">
                          <a:effectLst/>
                        </a:rPr>
                        <a:t>4</a:t>
                      </a:r>
                    </a:p>
                  </a:txBody>
                  <a:tcPr marL="56224" marR="56224" marT="78714" marB="787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26732933"/>
                  </a:ext>
                </a:extLst>
              </a:tr>
            </a:tbl>
          </a:graphicData>
        </a:graphic>
      </p:graphicFrame>
      <p:sp>
        <p:nvSpPr>
          <p:cNvPr id="6" name="Dikdörtgen 5"/>
          <p:cNvSpPr/>
          <p:nvPr/>
        </p:nvSpPr>
        <p:spPr>
          <a:xfrm>
            <a:off x="1097280" y="2641410"/>
            <a:ext cx="10165231" cy="646331"/>
          </a:xfrm>
          <a:prstGeom prst="rect">
            <a:avLst/>
          </a:prstGeom>
        </p:spPr>
        <p:txBody>
          <a:bodyPr wrap="square">
            <a:spAutoFit/>
          </a:bodyPr>
          <a:lstStyle/>
          <a:p>
            <a:pPr fontAlgn="base"/>
            <a:r>
              <a:rPr lang="en-GB" b="1" dirty="0" smtClean="0"/>
              <a:t>Column:</a:t>
            </a:r>
            <a:r>
              <a:rPr lang="en-GB" dirty="0" smtClean="0"/>
              <a:t> Column represents the set of values for a particular attribute. The column </a:t>
            </a:r>
            <a:r>
              <a:rPr lang="en-GB" b="1" dirty="0" smtClean="0"/>
              <a:t>ROLL_NO</a:t>
            </a:r>
            <a:r>
              <a:rPr lang="en-GB" dirty="0" smtClean="0"/>
              <a:t> is extracted from relation STUDENT.</a:t>
            </a:r>
            <a:endParaRPr lang="en-GB" dirty="0"/>
          </a:p>
        </p:txBody>
      </p:sp>
    </p:spTree>
    <p:extLst>
      <p:ext uri="{BB962C8B-B14F-4D97-AF65-F5344CB8AC3E}">
        <p14:creationId xmlns:p14="http://schemas.microsoft.com/office/powerpoint/2010/main" val="15062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 IMPORTANT TERMINOLOGIES</a:t>
            </a:r>
            <a:endParaRPr lang="en-GB" dirty="0"/>
          </a:p>
        </p:txBody>
      </p:sp>
      <p:sp>
        <p:nvSpPr>
          <p:cNvPr id="3" name="İçerik Yer Tutucusu 2"/>
          <p:cNvSpPr>
            <a:spLocks noGrp="1"/>
          </p:cNvSpPr>
          <p:nvPr>
            <p:ph idx="1"/>
          </p:nvPr>
        </p:nvSpPr>
        <p:spPr>
          <a:xfrm>
            <a:off x="1196869" y="3185647"/>
            <a:ext cx="10058400" cy="4023360"/>
          </a:xfrm>
        </p:spPr>
        <p:txBody>
          <a:bodyPr/>
          <a:lstStyle/>
          <a:p>
            <a:r>
              <a:rPr lang="en-GB" b="1" dirty="0"/>
              <a:t>NULL Values:</a:t>
            </a:r>
            <a:r>
              <a:rPr lang="en-GB" dirty="0"/>
              <a:t> The value which is not known or unavailable is called NULL value. It is represented by blank space. e.g.; PHONE of STUDENT having ROLL_NO 4 is NULL. </a:t>
            </a:r>
          </a:p>
          <a:p>
            <a:endParaRPr lang="en-GB" dirty="0"/>
          </a:p>
        </p:txBody>
      </p:sp>
    </p:spTree>
    <p:extLst>
      <p:ext uri="{BB962C8B-B14F-4D97-AF65-F5344CB8AC3E}">
        <p14:creationId xmlns:p14="http://schemas.microsoft.com/office/powerpoint/2010/main" val="28600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dirty="0"/>
              <a:t>Constraints in Relational Model</a:t>
            </a:r>
            <a:endParaRPr lang="en-GB" dirty="0"/>
          </a:p>
        </p:txBody>
      </p:sp>
      <p:sp>
        <p:nvSpPr>
          <p:cNvPr id="3" name="İçerik Yer Tutucusu 2"/>
          <p:cNvSpPr>
            <a:spLocks noGrp="1"/>
          </p:cNvSpPr>
          <p:nvPr>
            <p:ph idx="1"/>
          </p:nvPr>
        </p:nvSpPr>
        <p:spPr>
          <a:xfrm>
            <a:off x="1097280" y="2506637"/>
            <a:ext cx="10058400" cy="1657957"/>
          </a:xfrm>
        </p:spPr>
        <p:txBody>
          <a:bodyPr/>
          <a:lstStyle/>
          <a:p>
            <a:r>
              <a:rPr lang="en-GB" dirty="0"/>
              <a:t>While designing Relational Model, we define some conditions which must hold for data present in database are called Constraints. These constraints are checked before performing any operation (insertion, deletion and </a:t>
            </a:r>
            <a:r>
              <a:rPr lang="en-GB" dirty="0" err="1"/>
              <a:t>updation</a:t>
            </a:r>
            <a:r>
              <a:rPr lang="en-GB" dirty="0"/>
              <a:t>) in database. If there is a violation in any of constrains, operation will fail. </a:t>
            </a:r>
          </a:p>
        </p:txBody>
      </p:sp>
    </p:spTree>
    <p:extLst>
      <p:ext uri="{BB962C8B-B14F-4D97-AF65-F5344CB8AC3E}">
        <p14:creationId xmlns:p14="http://schemas.microsoft.com/office/powerpoint/2010/main" val="33346855"/>
      </p:ext>
    </p:extLst>
  </p:cSld>
  <p:clrMapOvr>
    <a:masterClrMapping/>
  </p:clrMapOvr>
</p:sld>
</file>

<file path=ppt/theme/theme1.xml><?xml version="1.0" encoding="utf-8"?>
<a:theme xmlns:a="http://schemas.openxmlformats.org/drawingml/2006/main" name="Geçmişe bakış">
  <a:themeElements>
    <a:clrScheme name="Geçmişe bakış">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TotalTime>
  <Words>539</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Times New Roman</vt:lpstr>
      <vt:lpstr>urw-din</vt:lpstr>
      <vt:lpstr>Geçmişe bakış</vt:lpstr>
      <vt:lpstr>Relational Model in DBMS </vt:lpstr>
      <vt:lpstr>Why Relational Model</vt:lpstr>
      <vt:lpstr>What is Relational Model? </vt:lpstr>
      <vt:lpstr>Student Table</vt:lpstr>
      <vt:lpstr> IMPORTANT TERMINOLOGIES</vt:lpstr>
      <vt:lpstr> IMPORTANT TERMINOLOGIES</vt:lpstr>
      <vt:lpstr> IMPORTANT TERMINOLOGIES</vt:lpstr>
      <vt:lpstr> IMPORTANT TERMINOLOGIES</vt:lpstr>
      <vt:lpstr>Constraints in Relational Model</vt:lpstr>
      <vt:lpstr>Constraints in Relational Model</vt:lpstr>
      <vt:lpstr>Constraints in Relational Model</vt:lpstr>
      <vt:lpstr>Referential Integrity</vt:lpstr>
      <vt:lpstr>ANOMALIES</vt:lpstr>
      <vt:lpstr>Insertion Anomaly in Referencing Relation: </vt:lpstr>
      <vt:lpstr>Deletion/ Updation Anomaly in Referenced Relation: </vt:lpstr>
      <vt:lpstr>Deletion/ Updation Anomaly in Referenced Relation: </vt:lpstr>
      <vt:lpstr>Deletion/ Updation Anomaly in Referenced Relation: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Model in DBMS</dc:title>
  <dc:creator>Lenovo1</dc:creator>
  <cp:lastModifiedBy>ugur.coruh</cp:lastModifiedBy>
  <cp:revision>10</cp:revision>
  <dcterms:created xsi:type="dcterms:W3CDTF">2022-02-15T11:33:50Z</dcterms:created>
  <dcterms:modified xsi:type="dcterms:W3CDTF">2022-03-09T18:59:32Z</dcterms:modified>
</cp:coreProperties>
</file>