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5" Type="http://schemas.openxmlformats.org/officeDocument/2006/relationships/viewProps" Target="viewProps.xml" /><Relationship Id="rId24" Type="http://schemas.openxmlformats.org/officeDocument/2006/relationships/presProps" Target="presProps.xml" /><Relationship Id="rId1" Type="http://schemas.openxmlformats.org/officeDocument/2006/relationships/slideMaster" Target="slideMasters/slideMaster1.xml" /><Relationship Id="rId27" Type="http://schemas.openxmlformats.org/officeDocument/2006/relationships/tableStyles" Target="tableStyles.xml" /><Relationship Id="rId2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files/week-4.pdf" TargetMode="External" /><Relationship Id="rId3" Type="http://schemas.openxmlformats.org/officeDocument/2006/relationships/hyperlink" Target="week-4.tr.md_slide.pdf" TargetMode="External" /><Relationship Id="rId4" Type="http://schemas.openxmlformats.org/officeDocument/2006/relationships/hyperlink" Target="week-4.tr.md_word.docx" TargetMode="External" /><Relationship Id="rId5" Type="http://schemas.openxmlformats.org/officeDocument/2006/relationships/hyperlink" Target="week-4.tr.md_slide.pptx" TargetMode="External" /><Relationship Id="rId6" Type="http://schemas.openxmlformats.org/officeDocument/2006/relationships/hyperlink" Target="../files/week-4.pptx"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CE208-Database Management Systems</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Case-Study</a:t>
            </a:r>
            <a:br/>
            <a:br/>
            <a:r>
              <a:rPr/>
              <a:t>Author: Asst. Prof. Dr. Yıldıran YILMAZ</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Banking System</a:t>
            </a:r>
          </a:p>
        </p:txBody>
      </p:sp>
      <p:sp>
        <p:nvSpPr>
          <p:cNvPr id="3" name="Content Placeholder 2"/>
          <p:cNvSpPr>
            <a:spLocks noGrp="1"/>
          </p:cNvSpPr>
          <p:nvPr>
            <p:ph idx="1"/>
          </p:nvPr>
        </p:nvSpPr>
        <p:spPr/>
        <p:txBody>
          <a:bodyPr/>
          <a:lstStyle/>
          <a:p>
            <a:pPr lvl="0"/>
            <a:r>
              <a:rPr/>
              <a:t>A bank stores account information of its customers:</a:t>
            </a:r>
          </a:p>
          <a:p>
            <a:pPr lvl="1"/>
            <a:r>
              <a:rPr/>
              <a:t>Each customer has customer number, name, surname, phone (work, home and mobile), address and customer type (individual or corporate) information.</a:t>
            </a:r>
          </a:p>
          <a:p>
            <a:pPr lvl="1"/>
            <a:r>
              <a:rPr/>
              <a:t>Each account has account number, IBAN number, account opening date, account type (currency, TL), account status (active or passive) and balance amount information.</a:t>
            </a:r>
          </a:p>
          <a:p>
            <a:pPr lvl="1"/>
            <a:r>
              <a:rPr/>
              <a:t>Every customer has at least one account. Each account must belong to a customer, either individually or institutionally. Any account can be opened for multiple customers as a joint account.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Banking System</a:t>
            </a:r>
          </a:p>
        </p:txBody>
      </p:sp>
      <p:sp>
        <p:nvSpPr>
          <p:cNvPr id="3" name="Content Placeholder 2"/>
          <p:cNvSpPr>
            <a:spLocks noGrp="1"/>
          </p:cNvSpPr>
          <p:nvPr>
            <p:ph idx="1"/>
          </p:nvPr>
        </p:nvSpPr>
        <p:spPr/>
        <p:txBody>
          <a:bodyPr/>
          <a:lstStyle/>
          <a:p>
            <a:pPr lvl="0" indent="0" marL="0">
              <a:buNone/>
            </a:pPr>
            <a:r>
              <a:rPr b="1"/>
              <a:t>Lets Build Model Together…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Airline System</a:t>
            </a:r>
          </a:p>
        </p:txBody>
      </p:sp>
      <p:sp>
        <p:nvSpPr>
          <p:cNvPr id="3" name="Content Placeholder 2"/>
          <p:cNvSpPr>
            <a:spLocks noGrp="1"/>
          </p:cNvSpPr>
          <p:nvPr>
            <p:ph idx="1"/>
          </p:nvPr>
        </p:nvSpPr>
        <p:spPr/>
        <p:txBody>
          <a:bodyPr/>
          <a:lstStyle/>
          <a:p>
            <a:pPr lvl="0"/>
            <a:r>
              <a:rPr/>
              <a:t>An airline company will use database automation:</a:t>
            </a:r>
          </a:p>
          <a:p>
            <a:pPr lvl="1"/>
            <a:r>
              <a:rPr/>
              <a:t>Each aircraft in the company’s fleet is registered with a code number. In addition, the brand, model, passenger capacity and range information of this aircraft are also stored. Not all aircraft are in active use, some may be under maintenance/repair.</a:t>
            </a:r>
          </a:p>
          <a:p>
            <a:pPr lvl="1"/>
            <a:r>
              <a:rPr/>
              <a:t>Every flight has a number. The departure and arrival points of this flight are determined. In addition, the date and time of this flight and which aircraft will be operated are determined.</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Airline System</a:t>
            </a:r>
          </a:p>
        </p:txBody>
      </p:sp>
      <p:sp>
        <p:nvSpPr>
          <p:cNvPr id="3" name="Content Placeholder 2"/>
          <p:cNvSpPr>
            <a:spLocks noGrp="1"/>
          </p:cNvSpPr>
          <p:nvPr>
            <p:ph idx="1"/>
          </p:nvPr>
        </p:nvSpPr>
        <p:spPr/>
        <p:txBody>
          <a:bodyPr/>
          <a:lstStyle/>
          <a:p>
            <a:pPr lvl="0"/>
            <a:r>
              <a:rPr/>
              <a:t>An airline company will use database automation:</a:t>
            </a:r>
          </a:p>
          <a:p>
            <a:pPr lvl="1"/>
            <a:r>
              <a:rPr/>
              <a:t>Each passenger is given a number by company to be used on all flights with that company. In addition, the name, surname, phone (work, home and mobile) and address of that passenger are also stored.</a:t>
            </a:r>
          </a:p>
          <a:p>
            <a:pPr lvl="1"/>
            <a:r>
              <a:rPr/>
              <a:t>All flights operated by a passenger can be easily accessed by the relationship between flight and passenger information.</a:t>
            </a:r>
          </a:p>
          <a:p>
            <a:pPr lvl="0"/>
            <a:r>
              <a:rPr/>
              <a:t>There can be more than one passenger on a flight. There must be at least one passenger on a flight. A passenger must have taken at least one flight. A passenger may have joined more than one flight.</a:t>
            </a:r>
          </a:p>
          <a:p>
            <a:pPr lvl="0"/>
            <a:r>
              <a:rPr/>
              <a:t>An airplane can make more than one flight. An aircraft may not be used on some flights. There must be a plane belonging to a flight.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Airline System</a:t>
            </a:r>
          </a:p>
        </p:txBody>
      </p:sp>
      <p:sp>
        <p:nvSpPr>
          <p:cNvPr id="3" name="Content Placeholder 2"/>
          <p:cNvSpPr>
            <a:spLocks noGrp="1"/>
          </p:cNvSpPr>
          <p:nvPr>
            <p:ph idx="1"/>
          </p:nvPr>
        </p:nvSpPr>
        <p:spPr/>
        <p:txBody>
          <a:bodyPr/>
          <a:lstStyle/>
          <a:p>
            <a:pPr lvl="0" indent="0" marL="0">
              <a:buNone/>
            </a:pPr>
            <a:r>
              <a:rPr b="1"/>
              <a:t>Lets Build Model Together…</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Case-Study-3</a:t>
            </a:r>
            <a:r>
              <a:rPr/>
              <a:t> : Reading E-R Diagram</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E-R Diagram</a:t>
            </a:r>
          </a:p>
        </p:txBody>
      </p:sp>
      <p:sp>
        <p:nvSpPr>
          <p:cNvPr id="3" name="Content Placeholder 2"/>
          <p:cNvSpPr>
            <a:spLocks noGrp="1"/>
          </p:cNvSpPr>
          <p:nvPr>
            <p:ph idx="1"/>
          </p:nvPr>
        </p:nvSpPr>
        <p:spPr/>
        <p:txBody>
          <a:bodyPr/>
          <a:lstStyle/>
          <a:p>
            <a:pPr lvl="0" indent="0" marL="0">
              <a:buNone/>
            </a:pPr>
            <a:r>
              <a:rPr/>
              <a:t>Below is the entity-relationship diagram of the automation system of a multi-divisional company that produces various projects and sells over the internet.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E-R Diagram</a:t>
            </a:r>
          </a:p>
        </p:txBody>
      </p:sp>
      <p:sp>
        <p:nvSpPr>
          <p:cNvPr id="3" name="Content Placeholder 2"/>
          <p:cNvSpPr>
            <a:spLocks noGrp="1"/>
          </p:cNvSpPr>
          <p:nvPr>
            <p:ph idx="1"/>
          </p:nvPr>
        </p:nvSpPr>
        <p:spPr/>
        <p:txBody>
          <a:bodyPr/>
          <a:lstStyle/>
          <a:p>
            <a:pPr lvl="0"/>
            <a:r>
              <a:rPr/>
              <a:t>Please explain how many elements there are in all the relations in the diagram, and the participation constraints of all the relations, by specifying the relation number.</a:t>
            </a:r>
          </a:p>
          <a:p>
            <a:pPr lvl="1"/>
            <a:r>
              <a:rPr/>
              <a:t>(Example: “A doctor can care for more than one patient; every patient must be treated by a doctor.”)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3-09-21-22-15-image.png" id="0" name="Picture 1"/>
          <p:cNvPicPr>
            <a:picLocks noGrp="1" noChangeAspect="1"/>
          </p:cNvPicPr>
          <p:nvPr/>
        </p:nvPicPr>
        <p:blipFill>
          <a:blip r:embed="rId2"/>
          <a:stretch>
            <a:fillRect/>
          </a:stretch>
        </p:blipFill>
        <p:spPr bwMode="auto">
          <a:xfrm>
            <a:off x="1993900" y="1600200"/>
            <a:ext cx="5143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center h:550px</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E-R Diagram</a:t>
            </a:r>
          </a:p>
        </p:txBody>
      </p:sp>
      <p:sp>
        <p:nvSpPr>
          <p:cNvPr id="3" name="Content Placeholder 2"/>
          <p:cNvSpPr>
            <a:spLocks noGrp="1"/>
          </p:cNvSpPr>
          <p:nvPr>
            <p:ph idx="1"/>
          </p:nvPr>
        </p:nvSpPr>
        <p:spPr/>
        <p:txBody>
          <a:bodyPr/>
          <a:lstStyle/>
          <a:p>
            <a:pPr lvl="0"/>
            <a:r>
              <a:rPr/>
              <a:t>In the entity relation diagram below;</a:t>
            </a:r>
          </a:p>
          <a:p>
            <a:pPr lvl="1"/>
            <a:r>
              <a:rPr/>
              <a:t>Determine the degrees of relations</a:t>
            </a:r>
          </a:p>
          <a:p>
            <a:pPr lvl="1"/>
            <a:r>
              <a:rPr/>
              <a:t>Express the entities, attributes and constraints based on the given entity relation diagram.</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CE208-Database Management Systems</a:t>
            </a:r>
          </a:p>
        </p:txBody>
      </p:sp>
      <p:sp>
        <p:nvSpPr>
          <p:cNvPr id="3" name="Content Placeholder 2"/>
          <p:cNvSpPr>
            <a:spLocks noGrp="1"/>
          </p:cNvSpPr>
          <p:nvPr>
            <p:ph idx="1"/>
          </p:nvPr>
        </p:nvSpPr>
        <p:spPr/>
        <p:txBody>
          <a:bodyPr/>
          <a:lstStyle/>
          <a:p>
            <a:pPr lvl="0" indent="0" marL="0">
              <a:spcBef>
                <a:spcPts val="3000"/>
              </a:spcBef>
              <a:buNone/>
            </a:pPr>
            <a:r>
              <a:rPr b="1"/>
              <a:t>Week-4 (Case Study)</a:t>
            </a:r>
          </a:p>
          <a:p>
            <a:pPr lvl="0" indent="0" marL="0">
              <a:spcBef>
                <a:spcPts val="3000"/>
              </a:spcBef>
              <a:buNone/>
            </a:pPr>
            <a:r>
              <a:rPr b="1"/>
              <a:t>Spring Semester, 2021-2022</a:t>
            </a:r>
          </a:p>
          <a:p>
            <a:pPr lvl="0" indent="0" marL="0">
              <a:buNone/>
            </a:pPr>
            <a:r>
              <a:rPr b="1"/>
              <a:t>Instructor:</a:t>
            </a:r>
            <a:r>
              <a:rPr/>
              <a:t> Yıldıran Yılmaz </a:t>
            </a:r>
            <a:r>
              <a:rPr b="1"/>
              <a:t>Email:</a:t>
            </a:r>
            <a:r>
              <a:rPr/>
              <a:t> yildiran.yilmaz@erdogan.edu.tr </a:t>
            </a:r>
            <a:r>
              <a:rPr b="1"/>
              <a:t>Office Hours:</a:t>
            </a:r>
            <a:r>
              <a:rPr/>
              <a:t> Thursday</a:t>
            </a:r>
          </a:p>
          <a:p>
            <a:pPr lvl="0" indent="0" marL="0">
              <a:buNone/>
            </a:pPr>
            <a:r>
              <a:rPr/>
              <a:t>Download </a:t>
            </a:r>
            <a:r>
              <a:rPr>
                <a:hlinkClick r:id="rId2"/>
              </a:rPr>
              <a:t>PDF-MS</a:t>
            </a:r>
            <a:r>
              <a:rPr/>
              <a:t>, </a:t>
            </a:r>
            <a:r>
              <a:rPr>
                <a:hlinkClick r:id="rId3"/>
              </a:rPr>
              <a:t>PDF-MD</a:t>
            </a:r>
            <a:r>
              <a:rPr/>
              <a:t>, </a:t>
            </a:r>
            <a:r>
              <a:rPr>
                <a:hlinkClick r:id="rId4"/>
              </a:rPr>
              <a:t>DOCX-MD</a:t>
            </a:r>
            <a:r>
              <a:rPr/>
              <a:t>, </a:t>
            </a:r>
            <a:r>
              <a:rPr>
                <a:hlinkClick r:id="rId5"/>
              </a:rPr>
              <a:t>PPTX-MD</a:t>
            </a:r>
            <a:r>
              <a:rPr/>
              <a:t>, </a:t>
            </a:r>
            <a:r>
              <a:rPr>
                <a:hlinkClick r:id="rId6"/>
              </a:rPr>
              <a:t>PPTX-MS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E-R Diagram</a:t>
            </a:r>
          </a:p>
        </p:txBody>
      </p:sp>
      <p:pic>
        <p:nvPicPr>
          <p:cNvPr descr="fig:  assets/2022-03-09-21-23-35-image.png" id="0" name="Picture 1"/>
          <p:cNvPicPr>
            <a:picLocks noGrp="1" noChangeAspect="1"/>
          </p:cNvPicPr>
          <p:nvPr/>
        </p:nvPicPr>
        <p:blipFill>
          <a:blip r:embed="rId2"/>
          <a:stretch>
            <a:fillRect/>
          </a:stretch>
        </p:blipFill>
        <p:spPr bwMode="auto">
          <a:xfrm>
            <a:off x="2095500" y="1600200"/>
            <a:ext cx="4953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center h:550px</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a:t>
            </a:r>
          </a:p>
        </p:txBody>
      </p:sp>
      <p:sp>
        <p:nvSpPr>
          <p:cNvPr id="3" name="Content Placeholder 2"/>
          <p:cNvSpPr>
            <a:spLocks noGrp="1"/>
          </p:cNvSpPr>
          <p:nvPr>
            <p:ph idx="1"/>
          </p:nvPr>
        </p:nvSpPr>
        <p:spPr/>
        <p:txBody>
          <a:bodyPr/>
          <a:lstStyle/>
          <a:p>
            <a:pPr lvl="0"/>
            <a:r>
              <a:rPr/>
              <a:t>Tokdemir, G. ve Çağıltay, N. E. (2010). Veritabanı Sistemleri Dersi. Seçkin yayıncılık, Ankara.</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5</m:t>
                    </m:r>
                    <m:r>
                      <m:rPr>
                        <m:sty m:val="p"/>
                      </m:rPr>
                      <m:t>−</m:t>
                    </m:r>
                    <m:r>
                      <m:t>M</m:t>
                    </m:r>
                    <m:r>
                      <m:t>o</m:t>
                    </m:r>
                    <m:r>
                      <m:t>d</m:t>
                    </m:r>
                    <m:r>
                      <m:t>u</m:t>
                    </m:r>
                    <m:r>
                      <m:t>l</m:t>
                    </m:r>
                    <m:r>
                      <m:t>e</m:t>
                    </m:r>
                  </m:oMath>
                </a14:m>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Case-Study-1</a:t>
            </a:r>
            <a:r>
              <a:rPr/>
              <a:t>: Reading Entity Relationship (E-R) Diagrams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Entity Relationship (E-R) Diagrams</a:t>
            </a:r>
          </a:p>
        </p:txBody>
      </p:sp>
      <p:pic>
        <p:nvPicPr>
          <p:cNvPr descr="fig:  assets/2022-03-09-21-05-04-image.png" id="0" name="Picture 1"/>
          <p:cNvPicPr>
            <a:picLocks noGrp="1" noChangeAspect="1"/>
          </p:cNvPicPr>
          <p:nvPr/>
        </p:nvPicPr>
        <p:blipFill>
          <a:blip r:embed="rId2"/>
          <a:stretch>
            <a:fillRect/>
          </a:stretch>
        </p:blipFill>
        <p:spPr bwMode="auto">
          <a:xfrm>
            <a:off x="457200" y="1600200"/>
            <a:ext cx="8229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center h:550px</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Entity Relationship (E-R) Diagrams</a:t>
            </a:r>
          </a:p>
        </p:txBody>
      </p:sp>
      <p:sp>
        <p:nvSpPr>
          <p:cNvPr id="3" name="Content Placeholder 2"/>
          <p:cNvSpPr>
            <a:spLocks noGrp="1"/>
          </p:cNvSpPr>
          <p:nvPr>
            <p:ph idx="1"/>
          </p:nvPr>
        </p:nvSpPr>
        <p:spPr/>
        <p:txBody>
          <a:bodyPr/>
          <a:lstStyle/>
          <a:p>
            <a:pPr lvl="0"/>
            <a:r>
              <a:rPr/>
              <a:t>An entity relation diagram given in the figure above can be read as follows: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Entity Relationship (E-R) Diagrams</a:t>
            </a:r>
          </a:p>
        </p:txBody>
      </p:sp>
      <p:sp>
        <p:nvSpPr>
          <p:cNvPr id="3" name="Content Placeholder 2"/>
          <p:cNvSpPr>
            <a:spLocks noGrp="1"/>
          </p:cNvSpPr>
          <p:nvPr>
            <p:ph idx="1"/>
          </p:nvPr>
        </p:nvSpPr>
        <p:spPr/>
        <p:txBody>
          <a:bodyPr/>
          <a:lstStyle/>
          <a:p>
            <a:pPr lvl="0"/>
            <a:r>
              <a:rPr/>
              <a:t>Exams are defined as an entity and each exam is identified by a code. Exams are also defined with date, name, duration, location and explanation attributes,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Entity Relationship (E-R) Diagrams</a:t>
            </a:r>
          </a:p>
        </p:txBody>
      </p:sp>
      <p:sp>
        <p:nvSpPr>
          <p:cNvPr id="3" name="Content Placeholder 2"/>
          <p:cNvSpPr>
            <a:spLocks noGrp="1"/>
          </p:cNvSpPr>
          <p:nvPr>
            <p:ph idx="1"/>
          </p:nvPr>
        </p:nvSpPr>
        <p:spPr/>
        <p:txBody>
          <a:bodyPr/>
          <a:lstStyle/>
          <a:p>
            <a:pPr lvl="0"/>
            <a:r>
              <a:rPr/>
              <a:t>Reads are defined as an entity, and code information (primary key) enables a read piece to be completed on its own in the system. Reading entity is identified by name, weight, fileName, and code attributes,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Entity Relationship (E-R) Diagrams</a:t>
            </a:r>
          </a:p>
        </p:txBody>
      </p:sp>
      <p:sp>
        <p:nvSpPr>
          <p:cNvPr id="3" name="Content Placeholder 2"/>
          <p:cNvSpPr>
            <a:spLocks noGrp="1"/>
          </p:cNvSpPr>
          <p:nvPr>
            <p:ph idx="1"/>
          </p:nvPr>
        </p:nvSpPr>
        <p:spPr/>
        <p:txBody>
          <a:bodyPr/>
          <a:lstStyle/>
          <a:p>
            <a:pPr lvl="0"/>
            <a:r>
              <a:rPr/>
              <a:t>There is a relation between exams and readings entities, called examReading. In addition, sequence information (index) should be kept showing the order in which an exam reading passage should be displayed in that exam. This information is defined by the index attribute added to the exam-readings relation. This relation is of M-N type and according to this relation:</a:t>
            </a:r>
          </a:p>
          <a:p>
            <a:pPr lvl="1" indent="-457200" marL="914400">
              <a:buAutoNum type="alphaLcParenBoth"/>
            </a:pPr>
            <a:r>
              <a:rPr/>
              <a:t>More than one reading of an exam can be defined,</a:t>
            </a:r>
          </a:p>
          <a:p>
            <a:pPr lvl="1" indent="-457200" marL="914400">
              <a:buAutoNum startAt="2" type="alphaLcParenBoth"/>
            </a:pPr>
            <a:r>
              <a:rPr/>
              <a:t>A reading passage can be used for more than one exam,</a:t>
            </a:r>
          </a:p>
          <a:p>
            <a:pPr lvl="1" indent="-457200" marL="914400">
              <a:buAutoNum startAt="3" type="alphaLcParenBoth"/>
            </a:pPr>
            <a:r>
              <a:rPr/>
              <a:t>At least one reading passage must be defined for an exam.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Case-Study-2:</a:t>
            </a:r>
            <a:r>
              <a:rPr/>
              <a:t> Draw the entity-relationship diagrams corresponding to the requirements analysis given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CE208-Database Management Systems</dc:title>
  <dc:creator>Author: Asst. Prof. Dr. Yıldıran YILMAZ</dc:creator>
  <cp:keywords/>
  <dcterms:created xsi:type="dcterms:W3CDTF">2022-03-09T18:54:12Z</dcterms:created>
  <dcterms:modified xsi:type="dcterms:W3CDTF">2022-03-09T18:54:12Z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CE208 Week-4</vt:lpwstr>
  </property>
  <property fmtid="{D5CDD505-2E9C-101B-9397-08002B2CF9AE}" pid="8" name="footer-center">
    <vt:lpwstr>License: WTFPL</vt:lpwstr>
  </property>
  <property fmtid="{D5CDD505-2E9C-101B-9397-08002B2CF9AE}" pid="9" name="footer-left">
    <vt:lpwstr>© Asst. Prof. Dr. Yıldıran YILMAZ</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CE208-Database Management Systems</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Case-Study</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