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2" Type="http://schemas.openxmlformats.org/officeDocument/2006/relationships/viewProps" Target="viewProps.xml" /><Relationship Id="rId6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4" Type="http://schemas.openxmlformats.org/officeDocument/2006/relationships/tableStyles" Target="tableStyles.xml" /><Relationship Id="rId6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files/week-2.pdf" TargetMode="External" /><Relationship Id="rId3" Type="http://schemas.openxmlformats.org/officeDocument/2006/relationships/hyperlink" Target="week-2.tr.md_slide.pdf" TargetMode="External" /><Relationship Id="rId4" Type="http://schemas.openxmlformats.org/officeDocument/2006/relationships/hyperlink" Target="week-2.tr.md_word.docx" TargetMode="External" /><Relationship Id="rId5" Type="http://schemas.openxmlformats.org/officeDocument/2006/relationships/hyperlink" Target="week-2.tr.md_slide.pptx" TargetMode="External" /><Relationship Id="rId6" Type="http://schemas.openxmlformats.org/officeDocument/2006/relationships/hyperlink" Target="../files/week-2.pptx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jp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8.png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9.png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CE208-Database Management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Database and Fundamental Concepts</a:t>
            </a:r>
            <a:br/>
            <a:br/>
            <a:r>
              <a:rPr/>
              <a:t>Author: Asst. Prof. Dr. Yıldıran YILMAZ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The biggest drawback for lists is that it combines different types of information into a table.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For DMS, the process of placing different types of information in different tables is called </a:t>
            </a:r>
            <a:r>
              <a:rPr b="1"/>
              <a:t>normalisation</a:t>
            </a:r>
            <a:r>
              <a:rPr/>
              <a:t>.</a:t>
            </a:r>
          </a:p>
          <a:p>
            <a:pPr lvl="0"/>
            <a:r>
              <a:rPr/>
              <a:t>For the previous list;</a:t>
            </a:r>
          </a:p>
          <a:p>
            <a:pPr lvl="1"/>
            <a:r>
              <a:rPr/>
              <a:t>customers</a:t>
            </a:r>
          </a:p>
          <a:p>
            <a:pPr lvl="1"/>
            <a:r>
              <a:rPr/>
              <a:t>Worked companies</a:t>
            </a:r>
          </a:p>
          <a:p>
            <a:pPr lvl="1"/>
            <a:r>
              <a:rPr/>
              <a:t>sales information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Customers</a:t>
            </a:r>
          </a:p>
        </p:txBody>
      </p:sp>
      <p:pic>
        <p:nvPicPr>
          <p:cNvPr descr="fig:  assets/2022-03-09-17-45-46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75100" y="266700"/>
            <a:ext cx="42799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Worked Companies</a:t>
            </a:r>
          </a:p>
        </p:txBody>
      </p:sp>
      <p:pic>
        <p:nvPicPr>
          <p:cNvPr descr="fig:  assets/2022-03-09-17-46-31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47800"/>
            <a:ext cx="5105400" cy="295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Sales Information</a:t>
            </a:r>
          </a:p>
        </p:txBody>
      </p:sp>
      <p:pic>
        <p:nvPicPr>
          <p:cNvPr descr="fig:  assets/2022-03-09-17-47-16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13200" y="266700"/>
            <a:ext cx="42037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When different types of information are placed in different tables, most of the problems related to the following works are eliminated;</a:t>
            </a:r>
          </a:p>
          <a:p>
            <a:pPr lvl="1"/>
            <a:r>
              <a:rPr/>
              <a:t>changing information</a:t>
            </a:r>
          </a:p>
          <a:p>
            <a:pPr lvl="1"/>
            <a:r>
              <a:rPr/>
              <a:t>deleted information</a:t>
            </a:r>
          </a:p>
          <a:p>
            <a:pPr lvl="1"/>
            <a:r>
              <a:rPr/>
              <a:t>with shared information.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When different types of data are in different tables;</a:t>
            </a:r>
          </a:p>
          <a:p>
            <a:pPr lvl="1"/>
            <a:r>
              <a:rPr/>
              <a:t>Relationships need to be established in order to answer questions such as which customer bought the product from which company ?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Relations</a:t>
            </a:r>
          </a:p>
        </p:txBody>
      </p:sp>
      <p:pic>
        <p:nvPicPr>
          <p:cNvPr descr="fig:  assets/2022-03-09-17-48-15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01800"/>
            <a:ext cx="5105400" cy="245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Relations</a:t>
            </a:r>
          </a:p>
        </p:txBody>
      </p:sp>
      <p:pic>
        <p:nvPicPr>
          <p:cNvPr descr="fig:  assets/2022-03-09-17-49-34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663700"/>
            <a:ext cx="5105400" cy="252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Joining tables</a:t>
            </a:r>
          </a:p>
          <a:p>
            <a:pPr lvl="1"/>
            <a:r>
              <a:rPr/>
              <a:t>So what is done to get the initial holistic list?</a:t>
            </a:r>
          </a:p>
          <a:p>
            <a:pPr lvl="1"/>
            <a:r>
              <a:rPr/>
              <a:t>SQL language is used.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CE208-Database Management Systems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Week-2 (Database and Fundamental Concepts)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 b="1"/>
              <a:t>Instructor:</a:t>
            </a:r>
            <a:r>
              <a:rPr/>
              <a:t> Yıldıran Yılmaz </a:t>
            </a:r>
            <a:r>
              <a:rPr b="1"/>
              <a:t>Email:</a:t>
            </a:r>
            <a:r>
              <a:rPr/>
              <a:t> yildiran.yilmaz@erdogan.edu.tr </a:t>
            </a:r>
            <a:r>
              <a:rPr b="1"/>
              <a:t>Office Hours:</a:t>
            </a:r>
            <a:r>
              <a:rPr/>
              <a:t> Thursday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PDF-MS</a:t>
            </a:r>
            <a:r>
              <a:rPr/>
              <a:t>, </a:t>
            </a:r>
            <a:r>
              <a:rPr>
                <a:hlinkClick r:id="rId3"/>
              </a:rPr>
              <a:t>PDF-MD</a:t>
            </a:r>
            <a:r>
              <a:rPr/>
              <a:t>, </a:t>
            </a:r>
            <a:r>
              <a:rPr>
                <a:hlinkClick r:id="rId4"/>
              </a:rPr>
              <a:t>DOCX-MD</a:t>
            </a:r>
            <a:r>
              <a:rPr/>
              <a:t>, </a:t>
            </a:r>
            <a:r>
              <a:rPr>
                <a:hlinkClick r:id="rId5"/>
              </a:rPr>
              <a:t>PPTX-MD</a:t>
            </a:r>
            <a:r>
              <a:rPr/>
              <a:t>, </a:t>
            </a:r>
            <a:r>
              <a:rPr>
                <a:hlinkClick r:id="rId6"/>
              </a:rPr>
              <a:t>PPTX-MS</a:t>
            </a:r>
          </a:p>
          <a:p>
            <a:pPr lvl="0" indent="0" marL="0">
              <a:spcBef>
                <a:spcPts val="3000"/>
              </a:spcBef>
              <a:buNone/>
            </a:pP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database management system?</a:t>
            </a:r>
          </a:p>
          <a:p>
            <a:pPr lvl="0"/>
            <a:r>
              <a:rPr/>
              <a:t>Components of the database system;</a:t>
            </a:r>
          </a:p>
        </p:txBody>
      </p:sp>
      <p:pic>
        <p:nvPicPr>
          <p:cNvPr descr="fig:  assets/2022-03-09-17-50-46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171700"/>
            <a:ext cx="5105400" cy="151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database management system?</a:t>
            </a:r>
          </a:p>
          <a:p>
            <a:pPr lvl="0"/>
            <a:r>
              <a:rPr/>
              <a:t>The user does the following:</a:t>
            </a:r>
          </a:p>
          <a:p>
            <a:pPr lvl="1"/>
            <a:r>
              <a:rPr/>
              <a:t>It uses the database to perform its work,</a:t>
            </a:r>
          </a:p>
          <a:p>
            <a:pPr lvl="1"/>
            <a:r>
              <a:rPr/>
              <a:t>Adds new data</a:t>
            </a:r>
          </a:p>
          <a:p>
            <a:pPr lvl="1"/>
            <a:r>
              <a:rPr/>
              <a:t>Modify existing data,</a:t>
            </a:r>
          </a:p>
          <a:p>
            <a:pPr lvl="1"/>
            <a:r>
              <a:rPr/>
              <a:t>deletes data,</a:t>
            </a:r>
          </a:p>
          <a:p>
            <a:pPr lvl="1"/>
            <a:r>
              <a:rPr/>
              <a:t>Reads data through queries or reports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database management system?</a:t>
            </a:r>
          </a:p>
          <a:p>
            <a:pPr lvl="0"/>
            <a:r>
              <a:rPr/>
              <a:t>Database Application:</a:t>
            </a:r>
          </a:p>
          <a:p>
            <a:pPr lvl="1"/>
            <a:r>
              <a:rPr/>
              <a:t>It is one or more computer programs that provide communication between the database management system and the user.</a:t>
            </a:r>
          </a:p>
          <a:p>
            <a:pPr lvl="1"/>
            <a:r>
              <a:rPr/>
              <a:t>Creates queries and reports,</a:t>
            </a:r>
          </a:p>
          <a:p>
            <a:pPr lvl="1"/>
            <a:r>
              <a:rPr/>
              <a:t>Receives data from the user or sends the data to the user,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database management system?</a:t>
            </a:r>
          </a:p>
          <a:p>
            <a:pPr lvl="0"/>
            <a:r>
              <a:rPr/>
              <a:t>Database Management System:</a:t>
            </a:r>
          </a:p>
          <a:p>
            <a:pPr lvl="1"/>
            <a:r>
              <a:rPr/>
              <a:t>It receives requests from the application and performs them by reading or writing data on database files,</a:t>
            </a:r>
          </a:p>
          <a:p>
            <a:pPr lvl="1"/>
            <a:r>
              <a:rPr/>
              <a:t>It reads SQL statements and converts these statements into instructions for the computer’s operating system to read or write data on database files.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database management system?</a:t>
            </a:r>
          </a:p>
          <a:p>
            <a:pPr lvl="0"/>
            <a:r>
              <a:rPr/>
              <a:t>Functions of Database Application</a:t>
            </a:r>
          </a:p>
          <a:p>
            <a:pPr lvl="0"/>
            <a:r>
              <a:rPr/>
              <a:t>Functions of Database Management System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database management system?</a:t>
            </a:r>
          </a:p>
          <a:p>
            <a:pPr lvl="0"/>
            <a:r>
              <a:rPr/>
              <a:t>Database Application:</a:t>
            </a:r>
          </a:p>
          <a:p>
            <a:pPr lvl="1"/>
            <a:r>
              <a:rPr/>
              <a:t>Creates and processes forms,</a:t>
            </a:r>
          </a:p>
          <a:p>
            <a:pPr lvl="1"/>
            <a:r>
              <a:rPr/>
              <a:t>Creates queries and forwards queries,</a:t>
            </a:r>
          </a:p>
          <a:p>
            <a:pPr lvl="1"/>
            <a:r>
              <a:rPr/>
              <a:t>Creates and operates reports,</a:t>
            </a:r>
          </a:p>
          <a:p>
            <a:pPr lvl="1"/>
            <a:r>
              <a:rPr/>
              <a:t>Performs application logic,</a:t>
            </a:r>
          </a:p>
          <a:p>
            <a:pPr lvl="1"/>
            <a:r>
              <a:rPr/>
              <a:t>Controls the application.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database management system?</a:t>
            </a:r>
          </a:p>
          <a:p>
            <a:pPr lvl="0"/>
            <a:r>
              <a:rPr/>
              <a:t>Database Application:</a:t>
            </a:r>
          </a:p>
          <a:p>
            <a:pPr lvl="0"/>
            <a:r>
              <a:rPr/>
              <a:t>Creates and processes forms, for example, in a web-based application;</a:t>
            </a:r>
          </a:p>
          <a:p>
            <a:pPr lvl="1"/>
            <a:r>
              <a:rPr/>
              <a:t>Creates HTML and other web formats to be displayed on the user’s computer,</a:t>
            </a:r>
          </a:p>
          <a:p>
            <a:pPr lvl="1"/>
            <a:r>
              <a:rPr/>
              <a:t>When the user fills out the forms and sends the data back, it sends the DBMS requests for the necessary adjustments.</a:t>
            </a:r>
          </a:p>
          <a:p>
            <a:pPr lvl="1"/>
            <a:r>
              <a:rPr/>
              <a:t>If an error occurs in the process, it displays the necessary message to the user and/or performs the necessary actions.</a:t>
            </a:r>
          </a:p>
        </p:txBody>
      </p:sp>
      <p:pic>
        <p:nvPicPr>
          <p:cNvPr descr="fig:  assets/2_veri_tabani_temel_kavramlar_hafta_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68300"/>
            <a:ext cx="5105400" cy="511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right:30% h:400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database management system?</a:t>
            </a:r>
          </a:p>
          <a:p>
            <a:pPr lvl="0"/>
            <a:r>
              <a:rPr/>
              <a:t>Database Application:</a:t>
            </a:r>
          </a:p>
          <a:p>
            <a:pPr lvl="0"/>
            <a:r>
              <a:rPr/>
              <a:t>Creates queries and forwards queries,</a:t>
            </a:r>
          </a:p>
          <a:p>
            <a:pPr lvl="1"/>
            <a:r>
              <a:rPr/>
              <a:t>Generates the query to be transmitted to DBMS,</a:t>
            </a:r>
          </a:p>
          <a:p>
            <a:pPr lvl="1"/>
            <a:r>
              <a:rPr/>
              <a:t>These requests are usually expressed in SQL,</a:t>
            </a:r>
          </a:p>
          <a:p>
            <a:pPr lvl="1"/>
            <a:r>
              <a:rPr/>
              <a:t>When the query is executed, the results are formatted and transmitted to the user,</a:t>
            </a:r>
          </a:p>
        </p:txBody>
      </p:sp>
      <p:pic>
        <p:nvPicPr>
          <p:cNvPr descr="fig:  assets/2_veri_tabani_temel_kavramlar_hafta_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09700"/>
            <a:ext cx="5105400" cy="303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h:380px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database management system?</a:t>
            </a:r>
          </a:p>
          <a:p>
            <a:pPr lvl="0"/>
            <a:r>
              <a:rPr/>
              <a:t>Database Application:</a:t>
            </a:r>
          </a:p>
          <a:p>
            <a:pPr lvl="0"/>
            <a:r>
              <a:rPr/>
              <a:t>Creates and operates reports,</a:t>
            </a:r>
          </a:p>
          <a:p>
            <a:pPr lvl="1"/>
            <a:r>
              <a:rPr/>
              <a:t>Data is requested from DBMS through queries and query results are presented in the form of reports,</a:t>
            </a:r>
          </a:p>
        </p:txBody>
      </p:sp>
      <p:pic>
        <p:nvPicPr>
          <p:cNvPr descr="fig:  assets/2_veri_tabani_temel_kavramlar_hafta_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71900" y="266700"/>
            <a:ext cx="4711700" cy="533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h:650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database management system?</a:t>
            </a:r>
          </a:p>
          <a:p>
            <a:pPr lvl="0"/>
            <a:r>
              <a:rPr/>
              <a:t>Database Application:</a:t>
            </a:r>
          </a:p>
          <a:p>
            <a:pPr lvl="0"/>
            <a:r>
              <a:rPr/>
              <a:t>Performs application logic,</a:t>
            </a:r>
          </a:p>
          <a:p>
            <a:pPr lvl="1"/>
            <a:r>
              <a:rPr/>
              <a:t>For example, the user made a request for 10 units, but 8 units were found in stock,</a:t>
            </a:r>
          </a:p>
          <a:p>
            <a:pPr lvl="1"/>
            <a:r>
              <a:rPr/>
              <a:t>What happens depends on the logic of the program,</a:t>
            </a:r>
          </a:p>
          <a:p>
            <a:pPr lvl="1"/>
            <a:r>
              <a:rPr/>
              <a:t>It is the task of the application program to implement the appropriate logic.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The purpose of the database;</a:t>
            </a:r>
          </a:p>
          <a:p>
            <a:pPr lvl="1"/>
            <a:r>
              <a:rPr/>
              <a:t>helping people and organizations keep track of things.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database management system?</a:t>
            </a:r>
          </a:p>
          <a:p>
            <a:pPr lvl="0"/>
            <a:r>
              <a:rPr/>
              <a:t>Database Application:</a:t>
            </a:r>
          </a:p>
          <a:p>
            <a:pPr lvl="1"/>
            <a:r>
              <a:rPr/>
              <a:t>Controls the application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database management system?</a:t>
            </a:r>
          </a:p>
          <a:p>
            <a:pPr lvl="0"/>
            <a:r>
              <a:rPr/>
              <a:t>The Database Management System does the following:</a:t>
            </a:r>
          </a:p>
          <a:p>
            <a:pPr lvl="1"/>
            <a:r>
              <a:rPr/>
              <a:t>Creating the database, creating the tables,</a:t>
            </a:r>
          </a:p>
          <a:p>
            <a:pPr lvl="1"/>
            <a:r>
              <a:rPr/>
              <a:t>Reading data from the database and updating the data,</a:t>
            </a:r>
          </a:p>
          <a:p>
            <a:pPr lvl="1"/>
            <a:r>
              <a:rPr/>
              <a:t>Realizing the limitations on data values,</a:t>
            </a:r>
          </a:p>
          <a:p>
            <a:pPr lvl="1"/>
            <a:r>
              <a:rPr/>
              <a:t>It prevents one user’s process from interfering with the other user’s process.</a:t>
            </a:r>
          </a:p>
          <a:p>
            <a:pPr lvl="1"/>
            <a:r>
              <a:rPr/>
              <a:t>Allowing users to take action within the limits of their authority,</a:t>
            </a:r>
          </a:p>
          <a:p>
            <a:pPr lvl="1"/>
            <a:r>
              <a:rPr/>
              <a:t>Backing up data in the database.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Database is data stores that consist of following related records.</a:t>
            </a:r>
          </a:p>
          <a:p>
            <a:pPr lvl="1"/>
            <a:r>
              <a:rPr/>
              <a:t>Metadata (metadata)</a:t>
            </a:r>
          </a:p>
          <a:p>
            <a:pPr lvl="1"/>
            <a:r>
              <a:rPr/>
              <a:t>index</a:t>
            </a:r>
          </a:p>
          <a:p>
            <a:pPr lvl="1"/>
            <a:r>
              <a:rPr/>
              <a:t>stored procedure</a:t>
            </a:r>
          </a:p>
          <a:p>
            <a:pPr lvl="1"/>
            <a:r>
              <a:rPr/>
              <a:t>trigger</a:t>
            </a:r>
          </a:p>
          <a:p>
            <a:pPr lvl="1"/>
            <a:r>
              <a:rPr/>
              <a:t>data integrity (referential integrity)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Data about the structure of the database is called metadata.</a:t>
            </a:r>
          </a:p>
          <a:p>
            <a:pPr lvl="1"/>
            <a:r>
              <a:rPr/>
              <a:t>Table names</a:t>
            </a:r>
          </a:p>
          <a:p>
            <a:pPr lvl="1"/>
            <a:r>
              <a:rPr/>
              <a:t>column names</a:t>
            </a:r>
          </a:p>
          <a:p>
            <a:pPr lvl="1"/>
            <a:r>
              <a:rPr/>
              <a:t>Properties of tables and columns etc.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Metadata example:</a:t>
            </a:r>
          </a:p>
        </p:txBody>
      </p:sp>
      <p:pic>
        <p:nvPicPr>
          <p:cNvPr descr="fig:  assets/2022-03-09-18-00-08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39800"/>
            <a:ext cx="5105400" cy="398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Some databases contain application metadata.</a:t>
            </a:r>
          </a:p>
          <a:p>
            <a:pPr lvl="0"/>
            <a:r>
              <a:rPr/>
              <a:t>This metadata defines application components such as forms and reports.</a:t>
            </a:r>
          </a:p>
          <a:p>
            <a:pPr lvl="0"/>
            <a:r>
              <a:rPr/>
              <a:t>DBMS has several tools to show the structure of the database.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At the same time, there are indexes used in databases to improve the performance of the database.</a:t>
            </a:r>
          </a:p>
          <a:p>
            <a:pPr lvl="0"/>
            <a:r>
              <a:rPr/>
              <a:t>Indexes are tools that show which records are in which tables.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Stored procedures are compiled SQL statements.</a:t>
            </a:r>
          </a:p>
          <a:p>
            <a:pPr lvl="0"/>
            <a:r>
              <a:rPr/>
              <a:t>Because they are database objects, they are directly included in the database manager program.</a:t>
            </a:r>
          </a:p>
          <a:p>
            <a:pPr lvl="0"/>
            <a:r>
              <a:rPr/>
              <a:t>For example, stored procedures can be created for the purpose of taking a backup of data in a table or remove a backup of data that has passed more than a year.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Stored procedures are codes for doing a specific duty defined in a database.</a:t>
            </a:r>
          </a:p>
          <a:p>
            <a:pPr lvl="0"/>
            <a:r>
              <a:rPr/>
              <a:t>These codes are optimized because they are compiled at the same time as they are written, and they are the fastest ready-to-run codes.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A trigger is a special type of stored procedure that automatically runs when an event occurs in the database server.</a:t>
            </a:r>
          </a:p>
          <a:p>
            <a:pPr lvl="0"/>
            <a:r>
              <a:rPr/>
              <a:t>The events that trigger the triggers on the table are insert, update, delete events.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Lists are used to keep track of things without using a database.</a:t>
            </a:r>
          </a:p>
          <a:p>
            <a:pPr lvl="1"/>
            <a:r>
              <a:rPr/>
              <a:t>Shopping list,</a:t>
            </a:r>
          </a:p>
          <a:p>
            <a:pPr lvl="1"/>
            <a:r>
              <a:rPr/>
              <a:t>to-do list,</a:t>
            </a:r>
          </a:p>
          <a:p>
            <a:pPr lvl="1"/>
            <a:r>
              <a:rPr/>
              <a:t>List of paid invoices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For example, it is a typical use of triggers to decrease or increase the amount of stock as a result of stock movements.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Since both </a:t>
            </a:r>
            <a:r>
              <a:rPr b="1"/>
              <a:t>triggers</a:t>
            </a:r>
            <a:r>
              <a:rPr/>
              <a:t> and </a:t>
            </a:r>
            <a:r>
              <a:rPr b="1"/>
              <a:t>stored procedures</a:t>
            </a:r>
            <a:r>
              <a:rPr/>
              <a:t> are codes on the database, they run on the database server.</a:t>
            </a:r>
          </a:p>
          <a:p>
            <a:pPr lvl="0"/>
            <a:r>
              <a:rPr/>
              <a:t>It is one of the powerful components of the Client &amp; Server architecture.</a:t>
            </a:r>
          </a:p>
          <a:p>
            <a:pPr lvl="0"/>
            <a:r>
              <a:rPr/>
              <a:t>There are databases in client &amp; server architecture as follows.</a:t>
            </a:r>
          </a:p>
          <a:p>
            <a:pPr lvl="1"/>
            <a:r>
              <a:rPr/>
              <a:t>Oracle, Sybase, MS SQL, Interbase, FireBird etc.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Because they work on the server where the data is located, the data does not go back and forth between the client and the server.</a:t>
            </a:r>
          </a:p>
          <a:p>
            <a:pPr lvl="0"/>
            <a:r>
              <a:rPr/>
              <a:t>Therefore minimal data is sent from the server to the client side.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In a relational database</a:t>
            </a:r>
          </a:p>
          <a:p>
            <a:pPr lvl="0"/>
            <a:r>
              <a:rPr/>
              <a:t>Let’s assume that the department information of the person in the </a:t>
            </a:r>
            <a:r>
              <a:rPr b="1"/>
              <a:t>PERSONNEL</a:t>
            </a:r>
            <a:r>
              <a:rPr/>
              <a:t> table is kept in the </a:t>
            </a:r>
            <a:r>
              <a:rPr b="1"/>
              <a:t>SECTION_NO</a:t>
            </a:r>
            <a:r>
              <a:rPr/>
              <a:t> variable and</a:t>
            </a:r>
          </a:p>
          <a:p>
            <a:pPr lvl="0"/>
            <a:r>
              <a:rPr/>
              <a:t>the name of the department is in the </a:t>
            </a:r>
            <a:r>
              <a:rPr b="1"/>
              <a:t>SECTION</a:t>
            </a:r>
            <a:r>
              <a:rPr/>
              <a:t> table.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If the section numbered as 1 is used by any personnel, the record with SECTION_NO value of 1 from the SECTION table must not be deleted.</a:t>
            </a:r>
          </a:p>
          <a:p>
            <a:pPr lvl="0"/>
            <a:r>
              <a:rPr/>
              <a:t>Protecting data integrity by making such controls is called </a:t>
            </a:r>
            <a:r>
              <a:rPr b="1"/>
              <a:t>referential integrity</a:t>
            </a:r>
            <a:r>
              <a:rPr/>
              <a:t>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The use of triggers is highly preferred in order to ensure data integrity.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There can be 3 types of database systems:</a:t>
            </a:r>
          </a:p>
          <a:p>
            <a:pPr lvl="1"/>
            <a:r>
              <a:rPr/>
              <a:t>used by a single person,</a:t>
            </a:r>
          </a:p>
          <a:p>
            <a:pPr lvl="1"/>
            <a:r>
              <a:rPr/>
              <a:t>used by small businesses,</a:t>
            </a:r>
          </a:p>
          <a:p>
            <a:pPr lvl="1"/>
            <a:r>
              <a:rPr/>
              <a:t>Used by large international companies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</a:t>
            </a:r>
          </a:p>
          <a:p>
            <a:pPr lvl="0"/>
            <a:r>
              <a:rPr/>
              <a:t>used by a single person,</a:t>
            </a:r>
          </a:p>
          <a:p>
            <a:pPr lvl="1"/>
            <a:r>
              <a:rPr/>
              <a:t>Painter</a:t>
            </a:r>
          </a:p>
          <a:p>
            <a:pPr lvl="1"/>
            <a:r>
              <a:rPr/>
              <a:t>Whose house was painted, when and how much?</a:t>
            </a:r>
          </a:p>
          <a:p>
            <a:pPr lvl="1"/>
            <a:r>
              <a:rPr/>
              <a:t>What was painted in the painting, what colors and styles were used?</a:t>
            </a:r>
          </a:p>
          <a:p>
            <a:pPr lvl="1"/>
            <a:r>
              <a:rPr/>
              <a:t>Who referenced others? Who are the referrals?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 Systems</a:t>
            </a:r>
          </a:p>
          <a:p>
            <a:pPr lvl="0" indent="0" marL="0">
              <a:buNone/>
            </a:pPr>
            <a:r>
              <a:rPr/>
              <a:t>used by a single person,</a:t>
            </a:r>
          </a:p>
        </p:txBody>
      </p:sp>
      <p:pic>
        <p:nvPicPr>
          <p:cNvPr descr="fig:  assets/2_veri_tabani_temel_kavramlar_hafta_2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00100"/>
            <a:ext cx="5105400" cy="425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 Systems</a:t>
            </a:r>
          </a:p>
          <a:p>
            <a:pPr lvl="0" indent="0" marL="0">
              <a:buNone/>
            </a:pPr>
            <a:r>
              <a:rPr/>
              <a:t>used by a single person,</a:t>
            </a:r>
          </a:p>
        </p:txBody>
      </p:sp>
      <p:pic>
        <p:nvPicPr>
          <p:cNvPr descr="fig:  assets/2_veri_tabani_temel_kavramlar_hafta_25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97000"/>
            <a:ext cx="5105400" cy="307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</p:txBody>
      </p:sp>
      <p:pic>
        <p:nvPicPr>
          <p:cNvPr descr="fig:  assets/2022-03-09-17-45-19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587500"/>
            <a:ext cx="5105400" cy="270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 Systems</a:t>
            </a:r>
          </a:p>
          <a:p>
            <a:pPr lvl="0" indent="0" marL="0">
              <a:buNone/>
            </a:pPr>
            <a:r>
              <a:rPr/>
              <a:t>used by a single person,</a:t>
            </a:r>
          </a:p>
        </p:txBody>
      </p:sp>
      <p:pic>
        <p:nvPicPr>
          <p:cNvPr descr="fig:  assets/2_veri_tabani_temel_kavramlar_hafta_2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90600"/>
            <a:ext cx="5105400" cy="388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 Systems</a:t>
            </a:r>
          </a:p>
          <a:p>
            <a:pPr lvl="0"/>
            <a:r>
              <a:rPr/>
              <a:t>used by small businesses,</a:t>
            </a:r>
          </a:p>
          <a:p>
            <a:pPr lvl="1"/>
            <a:r>
              <a:rPr/>
              <a:t>What are the rented musical instruments? How much is it rented?</a:t>
            </a:r>
          </a:p>
          <a:p>
            <a:pPr lvl="1"/>
            <a:r>
              <a:rPr/>
              <a:t>Which musical instruments are rented the most?</a:t>
            </a:r>
          </a:p>
          <a:p>
            <a:pPr lvl="1"/>
            <a:r>
              <a:rPr/>
              <a:t>Who made the lease? (multi-user database)</a:t>
            </a:r>
          </a:p>
          <a:p>
            <a:pPr lvl="1"/>
            <a:r>
              <a:rPr/>
              <a:t>The same instrument cannot be selected by two different dealers at the same time!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 Systems</a:t>
            </a:r>
          </a:p>
          <a:p>
            <a:pPr lvl="0" indent="0" marL="0">
              <a:buNone/>
            </a:pPr>
            <a:r>
              <a:rPr/>
              <a:t>used by small businesses,</a:t>
            </a:r>
          </a:p>
        </p:txBody>
      </p:sp>
      <p:pic>
        <p:nvPicPr>
          <p:cNvPr descr="fig:  assets/2_veri_tabani_temel_kavramlar_hafta_2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70000"/>
            <a:ext cx="5105400" cy="332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 Systems</a:t>
            </a:r>
          </a:p>
          <a:p>
            <a:pPr lvl="0" indent="0" marL="0">
              <a:buNone/>
            </a:pPr>
            <a:r>
              <a:rPr/>
              <a:t>used by small businesses,</a:t>
            </a:r>
          </a:p>
        </p:txBody>
      </p:sp>
      <p:pic>
        <p:nvPicPr>
          <p:cNvPr descr="fig:  assets/2_veri_tabani_temel_kavramlar_hafta_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43000"/>
            <a:ext cx="5105400" cy="358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 Systems</a:t>
            </a:r>
          </a:p>
          <a:p>
            <a:pPr lvl="0" indent="0" marL="0">
              <a:buNone/>
            </a:pPr>
            <a:r>
              <a:rPr/>
              <a:t>used by small businesses,</a:t>
            </a:r>
          </a:p>
        </p:txBody>
      </p:sp>
      <p:pic>
        <p:nvPicPr>
          <p:cNvPr descr="fig:  assets/2_veri_tabani_temel_kavramlar_hafta_2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73200"/>
            <a:ext cx="51054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 Systems</a:t>
            </a:r>
          </a:p>
          <a:p>
            <a:pPr lvl="0" indent="0" marL="0">
              <a:buNone/>
            </a:pPr>
            <a:r>
              <a:rPr/>
              <a:t>used by small businesses,</a:t>
            </a:r>
          </a:p>
        </p:txBody>
      </p:sp>
      <p:pic>
        <p:nvPicPr>
          <p:cNvPr descr="fig:  assets/2_veri_tabani_temel_kavramlar_hafta_2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22400"/>
            <a:ext cx="5105400" cy="3009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 Systems</a:t>
            </a:r>
          </a:p>
          <a:p>
            <a:pPr lvl="0"/>
            <a:r>
              <a:rPr/>
              <a:t>Used by large international companies,</a:t>
            </a:r>
          </a:p>
          <a:p>
            <a:pPr lvl="1"/>
            <a:r>
              <a:rPr/>
              <a:t>Driver licensing and auto registration office</a:t>
            </a:r>
          </a:p>
          <a:p>
            <a:pPr lvl="1"/>
            <a:r>
              <a:rPr/>
              <a:t>It has 52 different centers</a:t>
            </a:r>
          </a:p>
          <a:p>
            <a:pPr lvl="1"/>
            <a:r>
              <a:rPr/>
              <a:t>Accidents of people, traffic violations are kept,</a:t>
            </a:r>
          </a:p>
          <a:p>
            <a:pPr lvl="1"/>
            <a:r>
              <a:rPr/>
              <a:t>Is the license renewable, are there any limitations?</a:t>
            </a:r>
          </a:p>
          <a:p>
            <a:pPr lvl="1"/>
            <a:r>
              <a:rPr/>
              <a:t>Database is used by 100s of people</a:t>
            </a:r>
          </a:p>
          <a:p>
            <a:pPr lvl="2"/>
            <a:r>
              <a:rPr/>
              <a:t>Licensing and registration staff</a:t>
            </a:r>
          </a:p>
          <a:p>
            <a:pPr lvl="2"/>
            <a:r>
              <a:rPr/>
              <a:t>Those who follow law enforcement</a:t>
            </a:r>
          </a:p>
          <a:p>
            <a:pPr lvl="2"/>
            <a:r>
              <a:rPr/>
              <a:t>Finance department staff</a:t>
            </a:r>
          </a:p>
          <a:p>
            <a:pPr lvl="1"/>
            <a:r>
              <a:rPr/>
              <a:t>Reachable 24 hours a day, 7 days a week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 Systems</a:t>
            </a:r>
          </a:p>
          <a:p>
            <a:pPr lvl="0" indent="0" marL="0">
              <a:buNone/>
            </a:pPr>
            <a:r>
              <a:rPr/>
              <a:t>Used by large international companies,</a:t>
            </a:r>
          </a:p>
        </p:txBody>
      </p:sp>
      <p:pic>
        <p:nvPicPr>
          <p:cNvPr descr="fig:  assets/2_veri_tabani_temel_kavramlar_hafta_2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31900"/>
            <a:ext cx="5105400" cy="341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h:450px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Kroenke, D. M. (2006). </a:t>
            </a:r>
            <a:r>
              <a:rPr b="1"/>
              <a:t>Database Processing:</a:t>
            </a:r>
            <a:r>
              <a:rPr/>
              <a:t> </a:t>
            </a:r>
            <a:r>
              <a:rPr b="1"/>
              <a:t>Fundamentals, Design, and Implementation</a:t>
            </a:r>
            <a:r>
              <a:rPr/>
              <a:t> .Pearson Education International. Singapore,Canada,Japan.</a:t>
            </a:r>
          </a:p>
          <a:p>
            <a:pPr lvl="0"/>
            <a:r>
              <a:rPr/>
              <a:t>http://www.delphiturkiye.com/trigger.htm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2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Problems with lists;</a:t>
            </a:r>
          </a:p>
          <a:p>
            <a:pPr lvl="1"/>
            <a:r>
              <a:rPr/>
              <a:t>For example, the address of company B has changed.</a:t>
            </a:r>
          </a:p>
          <a:p>
            <a:pPr lvl="1"/>
            <a:r>
              <a:rPr/>
              <a:t>Address information in 3 lines should also change</a:t>
            </a:r>
          </a:p>
          <a:p>
            <a:pPr lvl="1"/>
            <a:r>
              <a:rPr/>
              <a:t>If it is missing, information inconsistency occurs.</a:t>
            </a:r>
          </a:p>
          <a:p>
            <a:pPr lvl="1"/>
            <a:r>
              <a:rPr/>
              <a:t>It can cause both </a:t>
            </a:r>
            <a:r>
              <a:rPr b="1"/>
              <a:t>a waste of time</a:t>
            </a:r>
            <a:r>
              <a:rPr/>
              <a:t> and an </a:t>
            </a:r>
            <a:r>
              <a:rPr b="1"/>
              <a:t>error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Problems with lists;</a:t>
            </a:r>
          </a:p>
          <a:p>
            <a:pPr lvl="1"/>
            <a:r>
              <a:rPr/>
              <a:t>For example, company A no longer works with your company,</a:t>
            </a:r>
          </a:p>
          <a:p>
            <a:pPr lvl="1"/>
            <a:r>
              <a:rPr/>
              <a:t>If you delete the record related to company A from the list, you will lose information such as customer information and company address where the product was sold.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Problems with shared data;</a:t>
            </a:r>
          </a:p>
          <a:p>
            <a:pPr lvl="0"/>
            <a:r>
              <a:rPr/>
              <a:t>For example, different departments of your company need to display company information;</a:t>
            </a:r>
          </a:p>
          <a:p>
            <a:pPr lvl="1"/>
            <a:r>
              <a:rPr/>
              <a:t>Communication department: company, address</a:t>
            </a:r>
          </a:p>
          <a:p>
            <a:pPr lvl="1"/>
            <a:r>
              <a:rPr/>
              <a:t>Marketing department: company, price</a:t>
            </a:r>
          </a:p>
          <a:p>
            <a:pPr lvl="1"/>
            <a:r>
              <a:rPr/>
              <a:t>Customer service: customer name, job, company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we use the database?</a:t>
            </a:r>
          </a:p>
          <a:p>
            <a:pPr lvl="0"/>
            <a:r>
              <a:rPr/>
              <a:t>Problems with shared data;</a:t>
            </a:r>
          </a:p>
          <a:p>
            <a:pPr lvl="1"/>
            <a:r>
              <a:rPr/>
              <a:t>Sharing all of this information with all departments is inconvenient for different reasons.</a:t>
            </a:r>
          </a:p>
          <a:p>
            <a:pPr lvl="1"/>
            <a:r>
              <a:rPr/>
              <a:t>Security</a:t>
            </a:r>
          </a:p>
          <a:p>
            <a:pPr lvl="1"/>
            <a:r>
              <a:rPr/>
              <a:t>customer privacy</a:t>
            </a:r>
          </a:p>
          <a:p>
            <a:pPr lvl="1"/>
            <a:r>
              <a:rPr/>
              <a:t>etc.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CE208-Database Management Systems</dc:title>
  <dc:creator>Author: Asst. Prof. Dr. Yıldıran YILMAZ</dc:creator>
  <cp:keywords/>
  <dcterms:created xsi:type="dcterms:W3CDTF">2022-03-09T18:52:39Z</dcterms:created>
  <dcterms:modified xsi:type="dcterms:W3CDTF">2022-03-09T18:52:39Z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CE208 Week-2</vt:lpwstr>
  </property>
  <property fmtid="{D5CDD505-2E9C-101B-9397-08002B2CF9AE}" pid="8" name="footer-center">
    <vt:lpwstr>License: WTFPL</vt:lpwstr>
  </property>
  <property fmtid="{D5CDD505-2E9C-101B-9397-08002B2CF9AE}" pid="9" name="footer-left">
    <vt:lpwstr>© Asst. Prof. Dr. Yıldıran YILMAZ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CE208-Database Management Systems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Database and Fundamental Concepts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