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58"/>
  </p:notesMasterIdLst>
  <p:sldIdLst>
    <p:sldId id="256" r:id="rId2"/>
    <p:sldId id="257" r:id="rId3"/>
    <p:sldId id="306" r:id="rId4"/>
    <p:sldId id="260" r:id="rId5"/>
    <p:sldId id="259" r:id="rId6"/>
    <p:sldId id="258" r:id="rId7"/>
    <p:sldId id="261" r:id="rId8"/>
    <p:sldId id="308" r:id="rId9"/>
    <p:sldId id="307" r:id="rId10"/>
    <p:sldId id="262" r:id="rId11"/>
    <p:sldId id="263" r:id="rId12"/>
    <p:sldId id="264" r:id="rId13"/>
    <p:sldId id="265" r:id="rId14"/>
    <p:sldId id="311" r:id="rId15"/>
    <p:sldId id="266" r:id="rId16"/>
    <p:sldId id="312" r:id="rId17"/>
    <p:sldId id="313" r:id="rId18"/>
    <p:sldId id="310" r:id="rId19"/>
    <p:sldId id="309" r:id="rId20"/>
    <p:sldId id="314" r:id="rId21"/>
    <p:sldId id="267" r:id="rId22"/>
    <p:sldId id="276" r:id="rId23"/>
    <p:sldId id="277" r:id="rId24"/>
    <p:sldId id="274" r:id="rId25"/>
    <p:sldId id="268" r:id="rId26"/>
    <p:sldId id="269" r:id="rId27"/>
    <p:sldId id="270" r:id="rId28"/>
    <p:sldId id="271" r:id="rId29"/>
    <p:sldId id="272" r:id="rId30"/>
    <p:sldId id="275" r:id="rId31"/>
    <p:sldId id="280" r:id="rId32"/>
    <p:sldId id="281" r:id="rId33"/>
    <p:sldId id="279" r:id="rId34"/>
    <p:sldId id="305" r:id="rId35"/>
    <p:sldId id="283" r:id="rId36"/>
    <p:sldId id="282" r:id="rId37"/>
    <p:sldId id="284" r:id="rId38"/>
    <p:sldId id="287" r:id="rId39"/>
    <p:sldId id="285" r:id="rId40"/>
    <p:sldId id="288" r:id="rId41"/>
    <p:sldId id="286" r:id="rId42"/>
    <p:sldId id="289" r:id="rId43"/>
    <p:sldId id="290" r:id="rId44"/>
    <p:sldId id="291" r:id="rId45"/>
    <p:sldId id="292" r:id="rId46"/>
    <p:sldId id="293" r:id="rId47"/>
    <p:sldId id="295" r:id="rId48"/>
    <p:sldId id="294" r:id="rId49"/>
    <p:sldId id="296" r:id="rId50"/>
    <p:sldId id="297" r:id="rId51"/>
    <p:sldId id="298" r:id="rId52"/>
    <p:sldId id="299" r:id="rId53"/>
    <p:sldId id="301" r:id="rId54"/>
    <p:sldId id="302" r:id="rId55"/>
    <p:sldId id="303" r:id="rId56"/>
    <p:sldId id="304" r:id="rId57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21AC766-48BC-4090-84ED-6577A5B75C7B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888F395-C7B0-4B4F-AE49-312C6D28176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mtClean="0"/>
          </a:p>
        </p:txBody>
      </p:sp>
      <p:sp>
        <p:nvSpPr>
          <p:cNvPr id="40964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F749DA-2F92-45F2-9169-9F4B78BFAD69}" type="slidenum">
              <a:rPr lang="tr-TR" altLang="tr-TR"/>
              <a:pPr>
                <a:spcBef>
                  <a:spcPct val="0"/>
                </a:spcBef>
              </a:pPr>
              <a:t>31</a:t>
            </a:fld>
            <a:endParaRPr lang="tr-TR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AFA95-6108-4DEC-9857-0B1BD8506ADF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0D056-AE38-4CA9-A3FA-A6D37373BD23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27265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1392B-AEF0-457D-909C-34421B29F371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63CD9-7EA4-461B-837F-A8194212EABB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14169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BE0D4-53B9-4EAB-A9DA-11BA7D983E66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B7261-4F53-4B98-93BB-BA329EE3479E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12353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9619E-56CC-4DD4-92E7-2168EBAE36ED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5958E-CF72-4FEE-AB8A-1C3CAC2F2A6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2017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64677-194E-4029-BDAE-FB225A76EC46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D14C5-A68C-412D-B5FE-D7438A6CE007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14866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379F9-BEB2-4499-A59C-07BB8F414D81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1A3E3-64C9-439D-AC1E-E072412A5740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4293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92D4-F4E6-45AD-A4ED-D48A71B87760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26922-5ED0-4234-A4B1-07EE5FA758C0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89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AD10E-269E-4191-B60B-B5642741A194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E9A59-989B-4B87-9A5E-2071B5DE30A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08065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1B5E2-6E5B-4A1C-B620-D9582A86E049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0A608-76DB-497D-85AC-840AA3633480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23661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BDB8EF72-065E-48BC-9E37-E564157A6D00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61271EF-C58E-46EA-9187-F25EF27D4ED5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0742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35BC1-1C45-48C6-BC69-6DC779B6F9D7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36ABC-C25C-4716-A4E0-079AC862D22B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3066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  <a:endParaRPr lang="en-US" altLang="tr-T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3739CB-07D8-4B39-8479-40EE68FA4955}" type="datetimeFigureOut">
              <a:rPr lang="tr-TR"/>
              <a:pPr>
                <a:defRPr/>
              </a:pPr>
              <a:t>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236270-1568-42CD-A9FD-5BD75FE7471F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0" r:id="rId2"/>
    <p:sldLayoutId id="2147483906" r:id="rId3"/>
    <p:sldLayoutId id="2147483901" r:id="rId4"/>
    <p:sldLayoutId id="2147483902" r:id="rId5"/>
    <p:sldLayoutId id="2147483903" r:id="rId6"/>
    <p:sldLayoutId id="2147483907" r:id="rId7"/>
    <p:sldLayoutId id="2147483908" r:id="rId8"/>
    <p:sldLayoutId id="2147483909" r:id="rId9"/>
    <p:sldLayoutId id="2147483904" r:id="rId10"/>
    <p:sldLayoutId id="2147483910" r:id="rId11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822325" y="758825"/>
            <a:ext cx="7543800" cy="19494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4800" dirty="0">
                <a:solidFill>
                  <a:schemeClr val="tx2">
                    <a:satMod val="130000"/>
                  </a:schemeClr>
                </a:solidFill>
              </a:rPr>
              <a:t>Requirements Analysis and Entity </a:t>
            </a:r>
            <a:r>
              <a:rPr lang="en-GB" sz="4800" dirty="0" smtClean="0">
                <a:solidFill>
                  <a:schemeClr val="tx2">
                    <a:satMod val="130000"/>
                  </a:schemeClr>
                </a:solidFill>
              </a:rPr>
              <a:t>Relation</a:t>
            </a:r>
            <a:r>
              <a:rPr lang="tr-TR" sz="4800" dirty="0" err="1" smtClean="0">
                <a:solidFill>
                  <a:schemeClr val="tx2">
                    <a:satMod val="130000"/>
                  </a:schemeClr>
                </a:solidFill>
              </a:rPr>
              <a:t>ship</a:t>
            </a:r>
            <a:r>
              <a:rPr lang="en-GB" sz="48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GB" sz="4800" dirty="0">
                <a:solidFill>
                  <a:schemeClr val="tx2">
                    <a:satMod val="130000"/>
                  </a:schemeClr>
                </a:solidFill>
              </a:rPr>
              <a:t>Diagram</a:t>
            </a:r>
            <a:endParaRPr lang="tr-TR" sz="4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Dikdörtgen 3"/>
          <p:cNvSpPr>
            <a:spLocks noChangeArrowheads="1"/>
          </p:cNvSpPr>
          <p:nvPr/>
        </p:nvSpPr>
        <p:spPr bwMode="auto">
          <a:xfrm>
            <a:off x="838200" y="4581525"/>
            <a:ext cx="4572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b="1">
                <a:cs typeface="Times New Roman" panose="02020603050405020304" pitchFamily="18" charset="0"/>
              </a:rPr>
              <a:t>Instructor:</a:t>
            </a:r>
            <a:r>
              <a:rPr lang="en-US" altLang="tr-TR">
                <a:cs typeface="Times New Roman" panose="02020603050405020304" pitchFamily="18" charset="0"/>
              </a:rPr>
              <a:t> </a:t>
            </a:r>
            <a:r>
              <a:rPr lang="tr-TR" altLang="tr-TR">
                <a:cs typeface="Times New Roman" panose="02020603050405020304" pitchFamily="18" charset="0"/>
              </a:rPr>
              <a:t>Yıldıran Yılmaz</a:t>
            </a:r>
            <a:endParaRPr lang="en-US" altLang="tr-TR">
              <a:cs typeface="Times New Roman" panose="02020603050405020304" pitchFamily="18" charset="0"/>
            </a:endParaRPr>
          </a:p>
          <a:p>
            <a:r>
              <a:rPr lang="en-US" altLang="tr-TR" b="1">
                <a:cs typeface="Times New Roman" panose="02020603050405020304" pitchFamily="18" charset="0"/>
              </a:rPr>
              <a:t>Email</a:t>
            </a:r>
            <a:r>
              <a:rPr lang="en-US" altLang="tr-TR">
                <a:cs typeface="Times New Roman" panose="02020603050405020304" pitchFamily="18" charset="0"/>
              </a:rPr>
              <a:t>: </a:t>
            </a:r>
            <a:r>
              <a:rPr lang="tr-TR" altLang="tr-TR">
                <a:cs typeface="Times New Roman" panose="02020603050405020304" pitchFamily="18" charset="0"/>
              </a:rPr>
              <a:t>yildiran.yilmaz@erdogan.edu.tr</a:t>
            </a:r>
            <a:endParaRPr lang="en-US" altLang="tr-TR">
              <a:cs typeface="Times New Roman" panose="02020603050405020304" pitchFamily="18" charset="0"/>
            </a:endParaRPr>
          </a:p>
          <a:p>
            <a:r>
              <a:rPr lang="en-US" altLang="tr-TR" b="1">
                <a:cs typeface="Times New Roman" panose="02020603050405020304" pitchFamily="18" charset="0"/>
              </a:rPr>
              <a:t>Office Hours:</a:t>
            </a:r>
            <a:r>
              <a:rPr lang="en-US" altLang="tr-TR">
                <a:cs typeface="Times New Roman" panose="02020603050405020304" pitchFamily="18" charset="0"/>
              </a:rPr>
              <a:t> Thursday</a:t>
            </a:r>
          </a:p>
          <a:p>
            <a:r>
              <a:rPr lang="en-US" altLang="tr-TR" b="1"/>
              <a:t>Teaching Assistant: </a:t>
            </a:r>
            <a:br>
              <a:rPr lang="en-US" altLang="tr-TR" b="1"/>
            </a:br>
            <a:endParaRPr lang="en-US" altLang="tr-TR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Requirements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Analysis</a:t>
            </a:r>
          </a:p>
        </p:txBody>
      </p:sp>
      <p:sp>
        <p:nvSpPr>
          <p:cNvPr id="1843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It is the work of preparing the collected requirements for system design by grouping them according to their characteristics.</a:t>
            </a:r>
          </a:p>
          <a:p>
            <a:endParaRPr lang="en-GB" altLang="tr-TR" smtClean="0"/>
          </a:p>
          <a:p>
            <a:r>
              <a:rPr lang="en-GB" altLang="tr-TR" smtClean="0"/>
              <a:t>Entity Relation Diagrams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Sample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945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An e-exam system</a:t>
            </a:r>
          </a:p>
          <a:p>
            <a:endParaRPr lang="en-GB" altLang="tr-TR" smtClean="0"/>
          </a:p>
          <a:p>
            <a:r>
              <a:rPr lang="en-GB" altLang="tr-TR" smtClean="0"/>
              <a:t>User Groups</a:t>
            </a:r>
          </a:p>
          <a:p>
            <a:pPr lvl="1"/>
            <a:r>
              <a:rPr lang="en-GB" altLang="tr-TR" sz="2000" smtClean="0"/>
              <a:t>Teachers</a:t>
            </a:r>
          </a:p>
          <a:p>
            <a:pPr lvl="1"/>
            <a:r>
              <a:rPr lang="en-GB" altLang="tr-TR" sz="2000" smtClean="0"/>
              <a:t>Students</a:t>
            </a:r>
          </a:p>
          <a:p>
            <a:pPr lvl="1"/>
            <a:r>
              <a:rPr lang="en-GB" altLang="tr-TR" sz="2000" smtClean="0"/>
              <a:t>System administrators</a:t>
            </a:r>
            <a:endParaRPr lang="tr-TR" altLang="tr-T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Sample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Method:</a:t>
            </a:r>
          </a:p>
          <a:p>
            <a:pPr lvl="1"/>
            <a:r>
              <a:rPr lang="en-GB" altLang="tr-TR" sz="2000" smtClean="0"/>
              <a:t>Brainstorming</a:t>
            </a:r>
          </a:p>
          <a:p>
            <a:pPr lvl="1"/>
            <a:r>
              <a:rPr lang="en-GB" altLang="tr-TR" sz="2000" smtClean="0"/>
              <a:t>one-on-one conversations</a:t>
            </a:r>
          </a:p>
          <a:p>
            <a:pPr lvl="1"/>
            <a:r>
              <a:rPr lang="en-GB" altLang="tr-TR" sz="2000" smtClean="0"/>
              <a:t>Examination of the current exam system</a:t>
            </a:r>
            <a:r>
              <a:rPr lang="tr-TR" altLang="tr-TR" sz="2000" smtClean="0"/>
              <a:t> </a:t>
            </a:r>
            <a:r>
              <a:rPr lang="en-GB" altLang="tr-TR" sz="2000" smtClean="0"/>
              <a:t>used</a:t>
            </a:r>
            <a:endParaRPr lang="tr-TR" altLang="tr-TR" sz="2000" smtClean="0"/>
          </a:p>
          <a:p>
            <a:pPr lvl="2"/>
            <a:endParaRPr lang="tr-TR" altLang="tr-TR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Sample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Questions are created</a:t>
            </a:r>
            <a:endParaRPr lang="tr-TR" altLang="tr-TR" smtClean="0"/>
          </a:p>
          <a:p>
            <a:endParaRPr lang="en-GB" altLang="tr-TR" smtClean="0"/>
          </a:p>
          <a:p>
            <a:pPr lvl="1"/>
            <a:r>
              <a:rPr lang="en-GB" altLang="tr-TR" sz="2000" smtClean="0"/>
              <a:t>Who will use the system?</a:t>
            </a:r>
          </a:p>
          <a:p>
            <a:pPr lvl="1"/>
            <a:r>
              <a:rPr lang="en-GB" altLang="tr-TR" sz="2000" smtClean="0"/>
              <a:t>How many types of managers will there be? What will be the powers of the administrators?</a:t>
            </a:r>
          </a:p>
          <a:p>
            <a:pPr lvl="1"/>
            <a:r>
              <a:rPr lang="en-GB" altLang="tr-TR" sz="2000" smtClean="0"/>
              <a:t>What information about teachers will be </a:t>
            </a:r>
            <a:r>
              <a:rPr lang="tr-TR" altLang="tr-TR" sz="2000" smtClean="0"/>
              <a:t>stored?</a:t>
            </a:r>
            <a:endParaRPr lang="en-GB" altLang="tr-TR" sz="2000" smtClean="0"/>
          </a:p>
          <a:p>
            <a:pPr lvl="1"/>
            <a:r>
              <a:rPr lang="en-GB" altLang="tr-TR" sz="2000" smtClean="0"/>
              <a:t>What information about students will be </a:t>
            </a:r>
            <a:r>
              <a:rPr lang="tr-TR" altLang="tr-TR" sz="2000" smtClean="0"/>
              <a:t>stored?</a:t>
            </a:r>
            <a:endParaRPr lang="en-GB" altLang="tr-TR" sz="2000" smtClean="0"/>
          </a:p>
          <a:p>
            <a:pPr lvl="1"/>
            <a:r>
              <a:rPr lang="en-GB" altLang="tr-TR" sz="2000" smtClean="0"/>
              <a:t>What will be the content of the questions?</a:t>
            </a:r>
          </a:p>
          <a:p>
            <a:pPr lvl="1"/>
            <a:r>
              <a:rPr lang="en-GB" altLang="tr-TR" sz="2000" smtClean="0"/>
              <a:t>Will there be a certain time limit in the administration of the exams?</a:t>
            </a:r>
            <a:endParaRPr lang="tr-TR" altLang="tr-T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Sample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31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The answers to the questions are collected</a:t>
            </a:r>
          </a:p>
          <a:p>
            <a:r>
              <a:rPr lang="en-GB" altLang="tr-TR" smtClean="0"/>
              <a:t>If there are contradictory and inconsistent points in the views of the target audience, these views are agreed upon.</a:t>
            </a:r>
            <a:endParaRPr lang="tr-TR" altLang="tr-TR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Sample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4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fontAlgn="auto">
              <a:lnSpc>
                <a:spcPct val="120000"/>
              </a:lnSpc>
              <a:buFont typeface="Calibri" panose="020F0502020204030204" pitchFamily="34" charset="0"/>
              <a:buNone/>
              <a:defRPr/>
            </a:pPr>
            <a:r>
              <a:rPr lang="en-GB" altLang="tr-T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requirements are determined in line with the opinions obtained.</a:t>
            </a:r>
          </a:p>
          <a:p>
            <a:pPr marL="0" indent="0" fontAlgn="auto">
              <a:lnSpc>
                <a:spcPct val="120000"/>
              </a:lnSpc>
              <a:buFont typeface="Calibri" panose="020F0502020204030204" pitchFamily="34" charset="0"/>
              <a:buNone/>
              <a:defRPr/>
            </a:pPr>
            <a:endParaRPr lang="en-GB" altLang="tr-T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lnSpc>
                <a:spcPct val="120000"/>
              </a:lnSpc>
              <a:buFont typeface="Calibri" panose="020F0502020204030204" pitchFamily="34" charset="0"/>
              <a:buNone/>
              <a:defRPr/>
            </a:pPr>
            <a:r>
              <a:rPr lang="tr-TR" alt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</a:t>
            </a:r>
            <a:r>
              <a:rPr lang="tr-TR" alt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alt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GB" altLang="tr-T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Administrator, teacher and student will use the system</a:t>
            </a:r>
          </a:p>
          <a:p>
            <a:pPr marL="0" indent="0" fontAlgn="auto">
              <a:lnSpc>
                <a:spcPct val="120000"/>
              </a:lnSpc>
              <a:buFont typeface="Calibri" panose="020F0502020204030204" pitchFamily="34" charset="0"/>
              <a:buNone/>
              <a:defRPr/>
            </a:pPr>
            <a:endParaRPr lang="en-GB" altLang="tr-T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lnSpc>
                <a:spcPct val="120000"/>
              </a:lnSpc>
              <a:buFont typeface="Calibri" panose="020F0502020204030204" pitchFamily="34" charset="0"/>
              <a:buNone/>
              <a:defRPr/>
            </a:pPr>
            <a:r>
              <a:rPr lang="tr-TR" altLang="tr-TR" sz="2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</a:t>
            </a:r>
            <a:r>
              <a:rPr lang="tr-TR" altLang="tr-T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alt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GB" altLang="tr-T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There will be two types of managers. </a:t>
            </a:r>
            <a:r>
              <a:rPr lang="tr-TR" alt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GB" alt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ain</a:t>
            </a:r>
            <a:r>
              <a:rPr lang="en-GB" alt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altLang="tr-T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 will have access to any kind of information in the system. Other admin will only be able to see information about creating </a:t>
            </a:r>
            <a:r>
              <a:rPr lang="tr-TR" alt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exams</a:t>
            </a:r>
            <a:r>
              <a:rPr lang="tr-TR" alt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GB" altLang="tr-T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lnSpc>
                <a:spcPct val="120000"/>
              </a:lnSpc>
              <a:buFont typeface="Calibri" panose="020F0502020204030204" pitchFamily="34" charset="0"/>
              <a:buNone/>
              <a:defRPr/>
            </a:pPr>
            <a:endParaRPr lang="en-GB" altLang="tr-TR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lnSpc>
                <a:spcPct val="120000"/>
              </a:lnSpc>
              <a:buFont typeface="Calibri" panose="020F0502020204030204" pitchFamily="34" charset="0"/>
              <a:buNone/>
              <a:defRPr/>
            </a:pPr>
            <a:r>
              <a:rPr lang="tr-TR" altLang="tr-TR" sz="2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</a:t>
            </a:r>
            <a:r>
              <a:rPr lang="tr-TR" altLang="tr-T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alt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GB" altLang="tr-TR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Teachers name, age, field, email information will be </a:t>
            </a:r>
            <a:r>
              <a:rPr lang="tr-TR" alt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stored</a:t>
            </a:r>
            <a:r>
              <a:rPr lang="tr-TR" alt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Sample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79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tr-TR" sz="2000" smtClean="0"/>
              <a:t>The database development team should review the information obtained in line with the data requirements and group the relevant data requirements.</a:t>
            </a:r>
            <a:endParaRPr lang="tr-TR" altLang="tr-TR" sz="2000" smtClean="0"/>
          </a:p>
          <a:p>
            <a:pPr lvl="1"/>
            <a:endParaRPr lang="en-GB" altLang="tr-TR" sz="2000" smtClean="0"/>
          </a:p>
          <a:p>
            <a:pPr lvl="1"/>
            <a:r>
              <a:rPr lang="tr-TR" altLang="tr-TR" sz="2000" smtClean="0"/>
              <a:t>They</a:t>
            </a:r>
            <a:r>
              <a:rPr lang="en-GB" altLang="tr-TR" sz="2000" smtClean="0"/>
              <a:t> should remove the unnecessary </a:t>
            </a:r>
            <a:r>
              <a:rPr lang="tr-TR" altLang="tr-TR" sz="2000" smtClean="0"/>
              <a:t>requirements</a:t>
            </a:r>
            <a:r>
              <a:rPr lang="en-GB" altLang="tr-TR" sz="2000" smtClean="0"/>
              <a:t>.</a:t>
            </a:r>
            <a:endParaRPr lang="tr-TR" altLang="tr-TR" sz="20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Sample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tr-TR" sz="2000" smtClean="0"/>
              <a:t>The final report on the data requirements should be submitted to the approval of the users and the project owner, </a:t>
            </a:r>
            <a:endParaRPr lang="tr-TR" altLang="tr-TR" sz="2000" smtClean="0"/>
          </a:p>
          <a:p>
            <a:pPr lvl="1"/>
            <a:endParaRPr lang="tr-TR" altLang="tr-TR" sz="2000" smtClean="0"/>
          </a:p>
          <a:p>
            <a:pPr lvl="1"/>
            <a:r>
              <a:rPr lang="en-GB" altLang="tr-TR" sz="2000" smtClean="0"/>
              <a:t>and the opinions of the users should be obtained by preparing samples for the forms, reports and menus</a:t>
            </a:r>
            <a:r>
              <a:rPr lang="en-GB" altLang="tr-TR" smtClean="0"/>
              <a:t>.</a:t>
            </a:r>
            <a:endParaRPr lang="tr-TR" altLang="tr-TR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Homework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27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>
              <a:buFont typeface="Calibri Light" panose="020F0302020204030204" pitchFamily="34" charset="0"/>
              <a:buAutoNum type="arabicPeriod"/>
            </a:pPr>
            <a:r>
              <a:rPr lang="en-GB" altLang="tr-TR" smtClean="0"/>
              <a:t>Identifying a subject to develop an information system</a:t>
            </a:r>
          </a:p>
          <a:p>
            <a:pPr marL="596900" indent="-514350">
              <a:buFont typeface="Calibri Light" panose="020F0302020204030204" pitchFamily="34" charset="0"/>
              <a:buAutoNum type="arabicPeriod"/>
            </a:pPr>
            <a:r>
              <a:rPr lang="en-GB" altLang="tr-TR" smtClean="0"/>
              <a:t>Define the target audience that will use this system</a:t>
            </a:r>
          </a:p>
          <a:p>
            <a:pPr marL="596900" indent="-514350">
              <a:buFont typeface="Calibri Light" panose="020F0302020204030204" pitchFamily="34" charset="0"/>
              <a:buAutoNum type="arabicPeriod"/>
            </a:pPr>
            <a:r>
              <a:rPr lang="en-GB" altLang="tr-TR" smtClean="0"/>
              <a:t>Define data collection methods</a:t>
            </a:r>
          </a:p>
          <a:p>
            <a:pPr marL="596900" indent="-514350">
              <a:buFont typeface="Calibri Light" panose="020F0302020204030204" pitchFamily="34" charset="0"/>
              <a:buAutoNum type="arabicPeriod"/>
            </a:pPr>
            <a:r>
              <a:rPr lang="en-GB" altLang="tr-TR" smtClean="0"/>
              <a:t>Developing the data collection tool</a:t>
            </a:r>
          </a:p>
          <a:p>
            <a:pPr marL="596900" indent="-514350">
              <a:buFont typeface="Calibri Light" panose="020F0302020204030204" pitchFamily="34" charset="0"/>
              <a:buAutoNum type="arabicPeriod"/>
            </a:pPr>
            <a:r>
              <a:rPr lang="en-GB" altLang="tr-TR" smtClean="0"/>
              <a:t>Data collection</a:t>
            </a:r>
          </a:p>
          <a:p>
            <a:pPr marL="596900" indent="-514350">
              <a:buFont typeface="Calibri Light" panose="020F0302020204030204" pitchFamily="34" charset="0"/>
              <a:buAutoNum type="arabicPeriod"/>
            </a:pPr>
            <a:r>
              <a:rPr lang="en-GB" altLang="tr-TR" smtClean="0"/>
              <a:t>Sorting and grouping data requirements</a:t>
            </a:r>
            <a:endParaRPr lang="tr-TR" altLang="tr-TR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22325" y="260350"/>
            <a:ext cx="7543800" cy="1450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Stages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2228850" y="2989263"/>
            <a:ext cx="1738313" cy="113506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6" name="Yuvarlatılmış Dikdörtgen 5"/>
          <p:cNvSpPr/>
          <p:nvPr/>
        </p:nvSpPr>
        <p:spPr>
          <a:xfrm>
            <a:off x="971550" y="1916113"/>
            <a:ext cx="1512888" cy="1008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Determining</a:t>
            </a:r>
            <a:r>
              <a:rPr lang="tr-TR" sz="1600" dirty="0"/>
              <a:t> </a:t>
            </a:r>
            <a:r>
              <a:rPr lang="tr-TR" sz="1600" dirty="0" err="1"/>
              <a:t>Requirements</a:t>
            </a:r>
            <a:endParaRPr lang="en-GB" sz="1600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2339975" y="3062288"/>
            <a:ext cx="1511300" cy="100806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Conceptual</a:t>
            </a:r>
            <a:r>
              <a:rPr lang="tr-TR" sz="1600" dirty="0"/>
              <a:t> model</a:t>
            </a:r>
            <a:endParaRPr lang="en-GB" sz="1600" dirty="0"/>
          </a:p>
        </p:txBody>
      </p:sp>
      <p:sp>
        <p:nvSpPr>
          <p:cNvPr id="8" name="Yuvarlatılmış Dikdörtgen 7"/>
          <p:cNvSpPr/>
          <p:nvPr/>
        </p:nvSpPr>
        <p:spPr>
          <a:xfrm>
            <a:off x="3708400" y="4189413"/>
            <a:ext cx="1511300" cy="100806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Logical</a:t>
            </a:r>
            <a:r>
              <a:rPr lang="tr-TR" sz="1600" dirty="0"/>
              <a:t> model</a:t>
            </a:r>
            <a:endParaRPr lang="en-GB" sz="1600" dirty="0"/>
          </a:p>
        </p:txBody>
      </p:sp>
      <p:sp>
        <p:nvSpPr>
          <p:cNvPr id="9" name="Yuvarlatılmış Dikdörtgen 8"/>
          <p:cNvSpPr/>
          <p:nvPr/>
        </p:nvSpPr>
        <p:spPr>
          <a:xfrm>
            <a:off x="5148263" y="5260975"/>
            <a:ext cx="1511300" cy="100806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Physical</a:t>
            </a:r>
            <a:r>
              <a:rPr lang="tr-TR" sz="1600" dirty="0"/>
              <a:t> model</a:t>
            </a:r>
            <a:endParaRPr lang="en-GB" sz="1600" dirty="0"/>
          </a:p>
        </p:txBody>
      </p:sp>
      <p:sp>
        <p:nvSpPr>
          <p:cNvPr id="10" name="Yukarı Bükülü Ok 9"/>
          <p:cNvSpPr/>
          <p:nvPr/>
        </p:nvSpPr>
        <p:spPr>
          <a:xfrm rot="5400000">
            <a:off x="1692275" y="3062288"/>
            <a:ext cx="647700" cy="6540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Yukarı Bükülü Ok 10"/>
          <p:cNvSpPr/>
          <p:nvPr/>
        </p:nvSpPr>
        <p:spPr>
          <a:xfrm rot="5400000">
            <a:off x="3005932" y="4161631"/>
            <a:ext cx="647700" cy="6556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Yukarı Bükülü Ok 11"/>
          <p:cNvSpPr/>
          <p:nvPr/>
        </p:nvSpPr>
        <p:spPr>
          <a:xfrm rot="5400000">
            <a:off x="4452938" y="5257800"/>
            <a:ext cx="647700" cy="6540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>
                <a:solidFill>
                  <a:schemeClr val="tx2">
                    <a:satMod val="130000"/>
                  </a:schemeClr>
                </a:solidFill>
              </a:rPr>
              <a:t>Example</a:t>
            </a:r>
            <a:r>
              <a:rPr lang="tr-TR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satMod val="130000"/>
                  </a:schemeClr>
                </a:solidFill>
              </a:rPr>
              <a:t>cases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Development of an information system</a:t>
            </a:r>
            <a:endParaRPr lang="tr-TR" altLang="tr-TR" smtClean="0"/>
          </a:p>
          <a:p>
            <a:endParaRPr lang="en-GB" altLang="tr-TR" smtClean="0"/>
          </a:p>
          <a:p>
            <a:pPr marL="749300" lvl="1" indent="-457200">
              <a:buFont typeface="Calibri Light" panose="020F0302020204030204" pitchFamily="34" charset="0"/>
              <a:buAutoNum type="arabicPeriod"/>
            </a:pPr>
            <a:r>
              <a:rPr lang="en-GB" altLang="tr-TR" smtClean="0"/>
              <a:t>Hospital Information System</a:t>
            </a:r>
          </a:p>
          <a:p>
            <a:pPr marL="749300" lvl="1" indent="-457200">
              <a:buFont typeface="Calibri Light" panose="020F0302020204030204" pitchFamily="34" charset="0"/>
              <a:buAutoNum type="arabicPeriod"/>
            </a:pPr>
            <a:r>
              <a:rPr lang="en-GB" altLang="tr-TR" smtClean="0"/>
              <a:t>Library Information System</a:t>
            </a:r>
          </a:p>
          <a:p>
            <a:pPr marL="749300" lvl="1" indent="-457200">
              <a:buFont typeface="Calibri Light" panose="020F0302020204030204" pitchFamily="34" charset="0"/>
              <a:buAutoNum type="arabicPeriod"/>
            </a:pPr>
            <a:r>
              <a:rPr lang="en-GB" altLang="tr-TR" smtClean="0"/>
              <a:t>Shopping Center Information system</a:t>
            </a:r>
          </a:p>
          <a:p>
            <a:endParaRPr lang="en-GB" altLang="tr-TR" smtClean="0"/>
          </a:p>
          <a:p>
            <a:r>
              <a:rPr lang="en-GB" altLang="tr-TR" smtClean="0"/>
              <a:t>Database content and structure + Application to run on database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Conceptual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</a:p>
        </p:txBody>
      </p:sp>
      <p:sp>
        <p:nvSpPr>
          <p:cNvPr id="33794" name="İçerik Yer Tutucus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 fontAlgn="auto">
              <a:defRPr/>
            </a:pP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requirements model, which is prepared in a way that users and the project owner can understand, should be transformed into a model that can be used in database design by database experts,</a:t>
            </a:r>
          </a:p>
          <a:p>
            <a:pPr marL="91440" indent="-91440" fontAlgn="auto">
              <a:defRPr/>
            </a:pP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model is called the </a:t>
            </a:r>
            <a:r>
              <a:rPr lang="en-GB" altLang="tr-TR" dirty="0">
                <a:solidFill>
                  <a:schemeClr val="accent1">
                    <a:lumMod val="75000"/>
                  </a:schemeClr>
                </a:solidFill>
              </a:rPr>
              <a:t>Conceptual model.</a:t>
            </a:r>
            <a:endParaRPr lang="tr-TR" altLang="tr-T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>
                <a:solidFill>
                  <a:schemeClr val="tx2">
                    <a:satMod val="130000"/>
                  </a:schemeClr>
                </a:solidFill>
              </a:rPr>
              <a:t>Example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Dikdörtgen 2"/>
          <p:cNvSpPr>
            <a:spLocks noChangeArrowheads="1"/>
          </p:cNvSpPr>
          <p:nvPr/>
        </p:nvSpPr>
        <p:spPr bwMode="auto">
          <a:xfrm>
            <a:off x="971550" y="1844675"/>
            <a:ext cx="77406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/>
              <a:t>I</a:t>
            </a:r>
            <a:r>
              <a:rPr lang="en-GB" altLang="tr-TR"/>
              <a:t>n conceptual modeling</a:t>
            </a:r>
            <a:r>
              <a:rPr lang="tr-TR" altLang="tr-TR"/>
              <a:t>, </a:t>
            </a:r>
            <a:r>
              <a:rPr lang="en-GB" altLang="tr-TR"/>
              <a:t>Entity Relation (E-R) Diagrams, which </a:t>
            </a:r>
            <a:r>
              <a:rPr lang="tr-TR" altLang="tr-TR"/>
              <a:t>illustrates</a:t>
            </a:r>
            <a:r>
              <a:rPr lang="en-GB" altLang="tr-TR"/>
              <a:t> requirements analysis, are prepared.</a:t>
            </a:r>
          </a:p>
          <a:p>
            <a:endParaRPr lang="en-GB" altLang="tr-TR"/>
          </a:p>
          <a:p>
            <a:r>
              <a:rPr lang="en-GB" altLang="tr-TR"/>
              <a:t>Entity Relation Diagrams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tr-TR"/>
              <a:t>The </a:t>
            </a:r>
            <a:r>
              <a:rPr lang="tr-TR" altLang="tr-TR"/>
              <a:t>entities</a:t>
            </a:r>
            <a:r>
              <a:rPr lang="en-GB" altLang="tr-TR"/>
              <a:t> that should be in the information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tr-TR"/>
              <a:t>Attributes of </a:t>
            </a:r>
            <a:r>
              <a:rPr lang="tr-TR" altLang="tr-TR"/>
              <a:t>entities</a:t>
            </a:r>
            <a:endParaRPr lang="en-GB" altLang="tr-TR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tr-TR"/>
              <a:t>Inter-entity 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>
                <a:solidFill>
                  <a:schemeClr val="tx2">
                    <a:satMod val="130000"/>
                  </a:schemeClr>
                </a:solidFill>
              </a:rPr>
              <a:t>Entity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Everything that has meaning on its own within the database system and can be separated from other entities.</a:t>
            </a:r>
          </a:p>
          <a:p>
            <a:endParaRPr lang="en-GB" altLang="tr-TR" smtClean="0"/>
          </a:p>
          <a:p>
            <a:r>
              <a:rPr lang="en-GB" altLang="tr-TR" smtClean="0"/>
              <a:t>E.g</a:t>
            </a:r>
          </a:p>
          <a:p>
            <a:pPr lvl="1"/>
            <a:r>
              <a:rPr lang="en-GB" altLang="tr-TR" smtClean="0"/>
              <a:t>User</a:t>
            </a:r>
          </a:p>
          <a:p>
            <a:pPr lvl="1"/>
            <a:r>
              <a:rPr lang="en-GB" altLang="tr-TR" smtClean="0"/>
              <a:t>exams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Entity-Attributes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Entities are defined with one or more attributes that determine their properties.</a:t>
            </a:r>
          </a:p>
          <a:p>
            <a:endParaRPr lang="en-GB" altLang="tr-TR" smtClean="0"/>
          </a:p>
          <a:p>
            <a:r>
              <a:rPr lang="en-GB" altLang="tr-TR" smtClean="0"/>
              <a:t>Every entity must have a primary key attribute.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Entity-Attributes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051050" y="3644900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/>
              <a:t>User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116013" y="2781300"/>
            <a:ext cx="1295400" cy="503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password</a:t>
            </a:r>
            <a:endParaRPr lang="en-GB" sz="1400" dirty="0"/>
          </a:p>
        </p:txBody>
      </p:sp>
      <p:sp>
        <p:nvSpPr>
          <p:cNvPr id="6" name="Oval 5"/>
          <p:cNvSpPr/>
          <p:nvPr/>
        </p:nvSpPr>
        <p:spPr>
          <a:xfrm>
            <a:off x="2325688" y="2168525"/>
            <a:ext cx="8778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email</a:t>
            </a:r>
            <a:endParaRPr lang="en-GB" sz="1400" dirty="0"/>
          </a:p>
        </p:txBody>
      </p:sp>
      <p:sp>
        <p:nvSpPr>
          <p:cNvPr id="7" name="Oval 6"/>
          <p:cNvSpPr/>
          <p:nvPr/>
        </p:nvSpPr>
        <p:spPr>
          <a:xfrm>
            <a:off x="3635375" y="222250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/>
              <a:t>tel</a:t>
            </a:r>
            <a:endParaRPr lang="en-GB" sz="1400" dirty="0"/>
          </a:p>
        </p:txBody>
      </p:sp>
      <p:sp>
        <p:nvSpPr>
          <p:cNvPr id="8" name="Oval 7"/>
          <p:cNvSpPr/>
          <p:nvPr/>
        </p:nvSpPr>
        <p:spPr>
          <a:xfrm>
            <a:off x="4308475" y="2757488"/>
            <a:ext cx="877888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fax</a:t>
            </a:r>
            <a:endParaRPr lang="en-GB" sz="1400" dirty="0"/>
          </a:p>
        </p:txBody>
      </p:sp>
      <p:sp>
        <p:nvSpPr>
          <p:cNvPr id="45" name="Oval 44"/>
          <p:cNvSpPr/>
          <p:nvPr/>
        </p:nvSpPr>
        <p:spPr>
          <a:xfrm>
            <a:off x="3740150" y="2305050"/>
            <a:ext cx="715963" cy="331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12775" y="344805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u="sng" dirty="0" err="1"/>
              <a:t>code</a:t>
            </a:r>
            <a:endParaRPr lang="en-GB" sz="1400" u="sng" dirty="0"/>
          </a:p>
        </p:txBody>
      </p:sp>
      <p:sp>
        <p:nvSpPr>
          <p:cNvPr id="10" name="Oval 9"/>
          <p:cNvSpPr/>
          <p:nvPr/>
        </p:nvSpPr>
        <p:spPr>
          <a:xfrm>
            <a:off x="4238625" y="3640138"/>
            <a:ext cx="877888" cy="468312"/>
          </a:xfrm>
          <a:prstGeom prst="ellipse">
            <a:avLst/>
          </a:prstGeom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age</a:t>
            </a:r>
            <a:endParaRPr lang="en-GB" sz="1400" dirty="0"/>
          </a:p>
        </p:txBody>
      </p:sp>
      <p:sp>
        <p:nvSpPr>
          <p:cNvPr id="11" name="Oval 10"/>
          <p:cNvSpPr/>
          <p:nvPr/>
        </p:nvSpPr>
        <p:spPr>
          <a:xfrm>
            <a:off x="4532313" y="4249738"/>
            <a:ext cx="877887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Birth</a:t>
            </a:r>
            <a:r>
              <a:rPr lang="tr-TR" sz="1400" dirty="0"/>
              <a:t> </a:t>
            </a:r>
            <a:r>
              <a:rPr lang="tr-TR" sz="1400" dirty="0" err="1"/>
              <a:t>date</a:t>
            </a:r>
            <a:endParaRPr lang="en-GB" sz="1400" dirty="0"/>
          </a:p>
        </p:txBody>
      </p:sp>
      <p:sp>
        <p:nvSpPr>
          <p:cNvPr id="12" name="Oval 11"/>
          <p:cNvSpPr/>
          <p:nvPr/>
        </p:nvSpPr>
        <p:spPr>
          <a:xfrm>
            <a:off x="3232150" y="5326063"/>
            <a:ext cx="1223963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address</a:t>
            </a:r>
            <a:endParaRPr lang="en-GB" sz="1400" dirty="0"/>
          </a:p>
        </p:txBody>
      </p:sp>
      <p:sp>
        <p:nvSpPr>
          <p:cNvPr id="13" name="Oval 12"/>
          <p:cNvSpPr/>
          <p:nvPr/>
        </p:nvSpPr>
        <p:spPr>
          <a:xfrm>
            <a:off x="1368425" y="5497513"/>
            <a:ext cx="15176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explanation</a:t>
            </a:r>
            <a:endParaRPr lang="en-GB" sz="1400" dirty="0"/>
          </a:p>
        </p:txBody>
      </p:sp>
      <p:sp>
        <p:nvSpPr>
          <p:cNvPr id="14" name="Oval 13"/>
          <p:cNvSpPr/>
          <p:nvPr/>
        </p:nvSpPr>
        <p:spPr>
          <a:xfrm>
            <a:off x="5480050" y="508000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/>
              <a:t>name</a:t>
            </a:r>
            <a:endParaRPr lang="en-GB" sz="1400" dirty="0"/>
          </a:p>
        </p:txBody>
      </p:sp>
      <p:sp>
        <p:nvSpPr>
          <p:cNvPr id="15" name="Oval 14"/>
          <p:cNvSpPr/>
          <p:nvPr/>
        </p:nvSpPr>
        <p:spPr>
          <a:xfrm>
            <a:off x="6084888" y="5727700"/>
            <a:ext cx="8778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/>
              <a:t>name</a:t>
            </a:r>
            <a:endParaRPr lang="en-GB" sz="1400" dirty="0"/>
          </a:p>
        </p:txBody>
      </p:sp>
      <p:sp>
        <p:nvSpPr>
          <p:cNvPr id="16" name="Oval 15"/>
          <p:cNvSpPr/>
          <p:nvPr/>
        </p:nvSpPr>
        <p:spPr>
          <a:xfrm>
            <a:off x="5972175" y="4335463"/>
            <a:ext cx="1365250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surname</a:t>
            </a:r>
            <a:endParaRPr lang="en-GB" sz="1400" dirty="0"/>
          </a:p>
        </p:txBody>
      </p:sp>
      <p:cxnSp>
        <p:nvCxnSpPr>
          <p:cNvPr id="17" name="Düz Bağlayıcı 16"/>
          <p:cNvCxnSpPr>
            <a:stCxn id="3" idx="0"/>
            <a:endCxn id="4" idx="4"/>
          </p:cNvCxnSpPr>
          <p:nvPr/>
        </p:nvCxnSpPr>
        <p:spPr>
          <a:xfrm flipH="1" flipV="1">
            <a:off x="1763713" y="3284538"/>
            <a:ext cx="1079500" cy="36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/>
          <p:cNvCxnSpPr>
            <a:stCxn id="3" idx="0"/>
            <a:endCxn id="6" idx="4"/>
          </p:cNvCxnSpPr>
          <p:nvPr/>
        </p:nvCxnSpPr>
        <p:spPr>
          <a:xfrm flipH="1" flipV="1">
            <a:off x="2765425" y="2636838"/>
            <a:ext cx="77788" cy="100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>
            <a:stCxn id="3" idx="0"/>
            <a:endCxn id="7" idx="4"/>
          </p:cNvCxnSpPr>
          <p:nvPr/>
        </p:nvCxnSpPr>
        <p:spPr>
          <a:xfrm flipV="1">
            <a:off x="2843213" y="2690813"/>
            <a:ext cx="1231900" cy="95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>
            <a:stCxn id="3" idx="0"/>
            <a:endCxn id="9" idx="0"/>
          </p:cNvCxnSpPr>
          <p:nvPr/>
        </p:nvCxnSpPr>
        <p:spPr>
          <a:xfrm flipH="1" flipV="1">
            <a:off x="1050925" y="3448050"/>
            <a:ext cx="1792288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>
            <a:stCxn id="3" idx="0"/>
            <a:endCxn id="8" idx="4"/>
          </p:cNvCxnSpPr>
          <p:nvPr/>
        </p:nvCxnSpPr>
        <p:spPr>
          <a:xfrm flipV="1">
            <a:off x="2843213" y="3225800"/>
            <a:ext cx="1903412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/>
          <p:cNvCxnSpPr>
            <a:stCxn id="3" idx="3"/>
            <a:endCxn id="10" idx="2"/>
          </p:cNvCxnSpPr>
          <p:nvPr/>
        </p:nvCxnSpPr>
        <p:spPr>
          <a:xfrm flipV="1">
            <a:off x="3635375" y="3873500"/>
            <a:ext cx="603250" cy="13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>
            <a:stCxn id="3" idx="3"/>
            <a:endCxn id="11" idx="2"/>
          </p:cNvCxnSpPr>
          <p:nvPr/>
        </p:nvCxnSpPr>
        <p:spPr>
          <a:xfrm>
            <a:off x="3635375" y="4005263"/>
            <a:ext cx="896938" cy="47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/>
          <p:cNvCxnSpPr>
            <a:stCxn id="3" idx="3"/>
            <a:endCxn id="12" idx="0"/>
          </p:cNvCxnSpPr>
          <p:nvPr/>
        </p:nvCxnSpPr>
        <p:spPr>
          <a:xfrm>
            <a:off x="3635375" y="4005263"/>
            <a:ext cx="207963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/>
          <p:cNvCxnSpPr>
            <a:stCxn id="3" idx="2"/>
            <a:endCxn id="13" idx="0"/>
          </p:cNvCxnSpPr>
          <p:nvPr/>
        </p:nvCxnSpPr>
        <p:spPr>
          <a:xfrm flipH="1">
            <a:off x="2127250" y="4365625"/>
            <a:ext cx="715963" cy="113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/>
          <p:cNvCxnSpPr>
            <a:stCxn id="3" idx="3"/>
            <a:endCxn id="14" idx="2"/>
          </p:cNvCxnSpPr>
          <p:nvPr/>
        </p:nvCxnSpPr>
        <p:spPr>
          <a:xfrm>
            <a:off x="3635375" y="4005263"/>
            <a:ext cx="1844675" cy="130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>
            <a:stCxn id="14" idx="6"/>
            <a:endCxn id="16" idx="4"/>
          </p:cNvCxnSpPr>
          <p:nvPr/>
        </p:nvCxnSpPr>
        <p:spPr>
          <a:xfrm flipV="1">
            <a:off x="6357938" y="4803775"/>
            <a:ext cx="296862" cy="50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/>
          <p:cNvCxnSpPr>
            <a:stCxn id="14" idx="6"/>
            <a:endCxn id="15" idx="0"/>
          </p:cNvCxnSpPr>
          <p:nvPr/>
        </p:nvCxnSpPr>
        <p:spPr>
          <a:xfrm>
            <a:off x="6357938" y="5313363"/>
            <a:ext cx="165100" cy="41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>
                <a:solidFill>
                  <a:schemeClr val="tx2">
                    <a:satMod val="130000"/>
                  </a:schemeClr>
                </a:solidFill>
              </a:rPr>
              <a:t>Example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379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Attributes</a:t>
            </a:r>
            <a:r>
              <a:rPr lang="tr-TR" altLang="tr-TR" smtClean="0"/>
              <a:t> could be</a:t>
            </a:r>
            <a:endParaRPr lang="en-GB" altLang="tr-TR" smtClean="0"/>
          </a:p>
          <a:p>
            <a:pPr lvl="1"/>
            <a:r>
              <a:rPr lang="en-GB" altLang="tr-TR" sz="2000" smtClean="0"/>
              <a:t>Core</a:t>
            </a:r>
          </a:p>
          <a:p>
            <a:pPr lvl="1"/>
            <a:r>
              <a:rPr lang="en-GB" altLang="tr-TR" sz="2000" smtClean="0"/>
              <a:t>Unified</a:t>
            </a:r>
          </a:p>
          <a:p>
            <a:pPr lvl="1"/>
            <a:r>
              <a:rPr lang="en-GB" altLang="tr-TR" sz="2000" smtClean="0"/>
              <a:t>derived</a:t>
            </a:r>
          </a:p>
          <a:p>
            <a:pPr lvl="1"/>
            <a:r>
              <a:rPr lang="en-GB" altLang="tr-TR" sz="2000" smtClean="0"/>
              <a:t>can take multiple values</a:t>
            </a:r>
            <a:endParaRPr lang="tr-TR" altLang="tr-T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Example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Cores are attributes that cannot be further subdivided.</a:t>
            </a:r>
            <a:endParaRPr lang="tr-TR" altLang="tr-TR" smtClean="0"/>
          </a:p>
        </p:txBody>
      </p:sp>
      <p:sp>
        <p:nvSpPr>
          <p:cNvPr id="5" name="Oval 4"/>
          <p:cNvSpPr/>
          <p:nvPr/>
        </p:nvSpPr>
        <p:spPr>
          <a:xfrm>
            <a:off x="2916238" y="3500438"/>
            <a:ext cx="877887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email</a:t>
            </a:r>
            <a:endParaRPr lang="en-GB" sz="1400" dirty="0"/>
          </a:p>
        </p:txBody>
      </p:sp>
      <p:sp>
        <p:nvSpPr>
          <p:cNvPr id="6" name="Oval 5"/>
          <p:cNvSpPr/>
          <p:nvPr/>
        </p:nvSpPr>
        <p:spPr>
          <a:xfrm>
            <a:off x="4308475" y="2757488"/>
            <a:ext cx="877888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fax</a:t>
            </a:r>
            <a:endParaRPr lang="en-GB" sz="1400" dirty="0"/>
          </a:p>
        </p:txBody>
      </p:sp>
      <p:sp>
        <p:nvSpPr>
          <p:cNvPr id="7" name="Oval 6"/>
          <p:cNvSpPr/>
          <p:nvPr/>
        </p:nvSpPr>
        <p:spPr>
          <a:xfrm>
            <a:off x="4532313" y="4249738"/>
            <a:ext cx="877887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Birth</a:t>
            </a:r>
            <a:r>
              <a:rPr lang="tr-TR" sz="1400" dirty="0"/>
              <a:t> </a:t>
            </a:r>
            <a:r>
              <a:rPr lang="tr-TR" sz="1400" dirty="0" err="1"/>
              <a:t>date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Example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584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Unified </a:t>
            </a:r>
            <a:r>
              <a:rPr lang="tr-TR" altLang="tr-TR" smtClean="0"/>
              <a:t>attributes </a:t>
            </a:r>
            <a:r>
              <a:rPr lang="en-GB" altLang="tr-TR" smtClean="0"/>
              <a:t>are attributes formed by the combination of more than one core attribute.</a:t>
            </a:r>
            <a:endParaRPr lang="tr-TR" altLang="tr-TR" smtClean="0"/>
          </a:p>
        </p:txBody>
      </p:sp>
      <p:sp>
        <p:nvSpPr>
          <p:cNvPr id="5" name="Oval 4"/>
          <p:cNvSpPr/>
          <p:nvPr/>
        </p:nvSpPr>
        <p:spPr>
          <a:xfrm>
            <a:off x="2916238" y="3644900"/>
            <a:ext cx="8778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/>
              <a:t>name</a:t>
            </a:r>
            <a:endParaRPr lang="en-GB" sz="1400" dirty="0"/>
          </a:p>
        </p:txBody>
      </p:sp>
      <p:sp>
        <p:nvSpPr>
          <p:cNvPr id="6" name="Oval 5"/>
          <p:cNvSpPr/>
          <p:nvPr/>
        </p:nvSpPr>
        <p:spPr>
          <a:xfrm>
            <a:off x="3519488" y="4294188"/>
            <a:ext cx="877887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/>
              <a:t>name</a:t>
            </a:r>
            <a:endParaRPr lang="en-GB" sz="1400" dirty="0"/>
          </a:p>
        </p:txBody>
      </p:sp>
      <p:sp>
        <p:nvSpPr>
          <p:cNvPr id="7" name="Oval 6"/>
          <p:cNvSpPr/>
          <p:nvPr/>
        </p:nvSpPr>
        <p:spPr>
          <a:xfrm>
            <a:off x="3408363" y="2900363"/>
            <a:ext cx="1363662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surname</a:t>
            </a:r>
            <a:endParaRPr lang="en-GB" sz="1400" dirty="0"/>
          </a:p>
        </p:txBody>
      </p:sp>
      <p:cxnSp>
        <p:nvCxnSpPr>
          <p:cNvPr id="8" name="Düz Bağlayıcı 7"/>
          <p:cNvCxnSpPr>
            <a:stCxn id="5" idx="6"/>
            <a:endCxn id="7" idx="4"/>
          </p:cNvCxnSpPr>
          <p:nvPr/>
        </p:nvCxnSpPr>
        <p:spPr>
          <a:xfrm flipV="1">
            <a:off x="3794125" y="3368675"/>
            <a:ext cx="296863" cy="50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>
            <a:stCxn id="5" idx="6"/>
            <a:endCxn id="6" idx="0"/>
          </p:cNvCxnSpPr>
          <p:nvPr/>
        </p:nvCxnSpPr>
        <p:spPr>
          <a:xfrm>
            <a:off x="3794125" y="3878263"/>
            <a:ext cx="163513" cy="41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Example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Derived attributes</a:t>
            </a:r>
            <a:r>
              <a:rPr lang="en-GB" altLang="tr-TR" smtClean="0"/>
              <a:t> are attributes that are not actually </a:t>
            </a:r>
            <a:r>
              <a:rPr lang="tr-TR" altLang="tr-TR" smtClean="0"/>
              <a:t>stored</a:t>
            </a:r>
            <a:r>
              <a:rPr lang="en-GB" altLang="tr-TR" smtClean="0"/>
              <a:t> as a value in the database, but are calculated using other existing attributes.</a:t>
            </a:r>
            <a:endParaRPr lang="tr-TR" altLang="tr-TR" smtClean="0"/>
          </a:p>
        </p:txBody>
      </p:sp>
      <p:sp>
        <p:nvSpPr>
          <p:cNvPr id="5" name="Oval 4"/>
          <p:cNvSpPr/>
          <p:nvPr/>
        </p:nvSpPr>
        <p:spPr>
          <a:xfrm>
            <a:off x="2843213" y="3640138"/>
            <a:ext cx="2273300" cy="1444625"/>
          </a:xfrm>
          <a:prstGeom prst="ellipse">
            <a:avLst/>
          </a:prstGeom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2800" dirty="0" err="1"/>
              <a:t>age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Example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Multi-valued attributes are attributes that can take more than one value in the database.</a:t>
            </a:r>
            <a:endParaRPr lang="tr-TR" altLang="tr-TR" smtClean="0"/>
          </a:p>
        </p:txBody>
      </p:sp>
      <p:sp>
        <p:nvSpPr>
          <p:cNvPr id="5" name="Oval 4"/>
          <p:cNvSpPr/>
          <p:nvPr/>
        </p:nvSpPr>
        <p:spPr>
          <a:xfrm>
            <a:off x="2205038" y="3348038"/>
            <a:ext cx="2606675" cy="1062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3600" dirty="0"/>
              <a:t>tel</a:t>
            </a:r>
            <a:endParaRPr lang="en-GB" sz="3600" dirty="0"/>
          </a:p>
        </p:txBody>
      </p:sp>
      <p:sp>
        <p:nvSpPr>
          <p:cNvPr id="6" name="Oval 5"/>
          <p:cNvSpPr/>
          <p:nvPr/>
        </p:nvSpPr>
        <p:spPr>
          <a:xfrm>
            <a:off x="2484438" y="3467100"/>
            <a:ext cx="2124075" cy="754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uvarlatılmış Dikdörtgen 2"/>
          <p:cNvSpPr/>
          <p:nvPr/>
        </p:nvSpPr>
        <p:spPr>
          <a:xfrm>
            <a:off x="822325" y="1831975"/>
            <a:ext cx="1739900" cy="113506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Stages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971550" y="1916113"/>
            <a:ext cx="1512888" cy="1008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Determining</a:t>
            </a:r>
            <a:r>
              <a:rPr lang="tr-TR" sz="1600" dirty="0"/>
              <a:t> </a:t>
            </a:r>
            <a:r>
              <a:rPr lang="tr-TR" sz="1600" dirty="0" err="1"/>
              <a:t>Requirements</a:t>
            </a:r>
            <a:endParaRPr lang="en-GB" sz="1600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2339975" y="3062288"/>
            <a:ext cx="1511300" cy="100806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Conceptual</a:t>
            </a:r>
            <a:r>
              <a:rPr lang="tr-TR" sz="1600" dirty="0"/>
              <a:t> model</a:t>
            </a:r>
            <a:endParaRPr lang="en-GB" sz="1600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3708400" y="4189413"/>
            <a:ext cx="1511300" cy="100806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Logical</a:t>
            </a:r>
            <a:r>
              <a:rPr lang="tr-TR" sz="1600" dirty="0"/>
              <a:t> model</a:t>
            </a:r>
            <a:endParaRPr lang="en-GB" sz="1600" dirty="0"/>
          </a:p>
        </p:txBody>
      </p:sp>
      <p:sp>
        <p:nvSpPr>
          <p:cNvPr id="8" name="Yuvarlatılmış Dikdörtgen 7"/>
          <p:cNvSpPr/>
          <p:nvPr/>
        </p:nvSpPr>
        <p:spPr>
          <a:xfrm>
            <a:off x="5148263" y="5260975"/>
            <a:ext cx="1511300" cy="100806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Physical</a:t>
            </a:r>
            <a:r>
              <a:rPr lang="tr-TR" sz="1600" dirty="0"/>
              <a:t> model</a:t>
            </a:r>
            <a:endParaRPr lang="en-GB" sz="1600" dirty="0"/>
          </a:p>
        </p:txBody>
      </p:sp>
      <p:sp>
        <p:nvSpPr>
          <p:cNvPr id="9" name="Yukarı Bükülü Ok 8"/>
          <p:cNvSpPr/>
          <p:nvPr/>
        </p:nvSpPr>
        <p:spPr>
          <a:xfrm rot="5400000">
            <a:off x="1692275" y="3062288"/>
            <a:ext cx="647700" cy="6540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Yukarı Bükülü Ok 9"/>
          <p:cNvSpPr/>
          <p:nvPr/>
        </p:nvSpPr>
        <p:spPr>
          <a:xfrm rot="5400000">
            <a:off x="3005932" y="4161631"/>
            <a:ext cx="647700" cy="6556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Yukarı Bükülü Ok 10"/>
          <p:cNvSpPr/>
          <p:nvPr/>
        </p:nvSpPr>
        <p:spPr>
          <a:xfrm rot="5400000">
            <a:off x="4452938" y="5257800"/>
            <a:ext cx="647700" cy="6540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Attribute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types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051050" y="3644900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/>
              <a:t>User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116013" y="2781300"/>
            <a:ext cx="1295400" cy="503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password</a:t>
            </a:r>
            <a:endParaRPr lang="en-GB" sz="1400" dirty="0"/>
          </a:p>
        </p:txBody>
      </p:sp>
      <p:sp>
        <p:nvSpPr>
          <p:cNvPr id="6" name="Oval 5"/>
          <p:cNvSpPr/>
          <p:nvPr/>
        </p:nvSpPr>
        <p:spPr>
          <a:xfrm>
            <a:off x="2325688" y="2168525"/>
            <a:ext cx="8778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email</a:t>
            </a:r>
            <a:endParaRPr lang="en-GB" sz="1400" dirty="0"/>
          </a:p>
        </p:txBody>
      </p:sp>
      <p:sp>
        <p:nvSpPr>
          <p:cNvPr id="7" name="Oval 6"/>
          <p:cNvSpPr/>
          <p:nvPr/>
        </p:nvSpPr>
        <p:spPr>
          <a:xfrm>
            <a:off x="3635375" y="222250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/>
              <a:t>tel</a:t>
            </a:r>
            <a:endParaRPr lang="en-GB" sz="1400" dirty="0"/>
          </a:p>
        </p:txBody>
      </p:sp>
      <p:sp>
        <p:nvSpPr>
          <p:cNvPr id="8" name="Oval 7"/>
          <p:cNvSpPr/>
          <p:nvPr/>
        </p:nvSpPr>
        <p:spPr>
          <a:xfrm>
            <a:off x="4308475" y="2757488"/>
            <a:ext cx="877888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fax</a:t>
            </a:r>
            <a:endParaRPr lang="en-GB" sz="1400" dirty="0"/>
          </a:p>
        </p:txBody>
      </p:sp>
      <p:sp>
        <p:nvSpPr>
          <p:cNvPr id="9" name="Oval 8"/>
          <p:cNvSpPr/>
          <p:nvPr/>
        </p:nvSpPr>
        <p:spPr>
          <a:xfrm>
            <a:off x="3740150" y="2305050"/>
            <a:ext cx="715963" cy="331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12775" y="344805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u="sng" dirty="0" err="1"/>
              <a:t>code</a:t>
            </a:r>
            <a:endParaRPr lang="en-GB" sz="1400" u="sng" dirty="0"/>
          </a:p>
        </p:txBody>
      </p:sp>
      <p:sp>
        <p:nvSpPr>
          <p:cNvPr id="11" name="Oval 10"/>
          <p:cNvSpPr/>
          <p:nvPr/>
        </p:nvSpPr>
        <p:spPr>
          <a:xfrm>
            <a:off x="4238625" y="3640138"/>
            <a:ext cx="877888" cy="468312"/>
          </a:xfrm>
          <a:prstGeom prst="ellipse">
            <a:avLst/>
          </a:prstGeom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age</a:t>
            </a:r>
            <a:endParaRPr lang="en-GB" sz="1400" dirty="0"/>
          </a:p>
        </p:txBody>
      </p:sp>
      <p:sp>
        <p:nvSpPr>
          <p:cNvPr id="12" name="Oval 11"/>
          <p:cNvSpPr/>
          <p:nvPr/>
        </p:nvSpPr>
        <p:spPr>
          <a:xfrm>
            <a:off x="4532313" y="4249738"/>
            <a:ext cx="877887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Birth</a:t>
            </a:r>
            <a:r>
              <a:rPr lang="tr-TR" sz="1400" dirty="0"/>
              <a:t> </a:t>
            </a:r>
            <a:r>
              <a:rPr lang="tr-TR" sz="1400" dirty="0" err="1"/>
              <a:t>date</a:t>
            </a:r>
            <a:endParaRPr lang="en-GB" sz="1400" dirty="0"/>
          </a:p>
        </p:txBody>
      </p:sp>
      <p:sp>
        <p:nvSpPr>
          <p:cNvPr id="13" name="Oval 12"/>
          <p:cNvSpPr/>
          <p:nvPr/>
        </p:nvSpPr>
        <p:spPr>
          <a:xfrm>
            <a:off x="3232150" y="5326063"/>
            <a:ext cx="1223963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address</a:t>
            </a:r>
            <a:endParaRPr lang="en-GB" sz="1400" dirty="0"/>
          </a:p>
        </p:txBody>
      </p:sp>
      <p:sp>
        <p:nvSpPr>
          <p:cNvPr id="14" name="Oval 13"/>
          <p:cNvSpPr/>
          <p:nvPr/>
        </p:nvSpPr>
        <p:spPr>
          <a:xfrm>
            <a:off x="1368425" y="5497513"/>
            <a:ext cx="15176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explanation</a:t>
            </a:r>
            <a:endParaRPr lang="en-GB" sz="1400" dirty="0"/>
          </a:p>
        </p:txBody>
      </p:sp>
      <p:sp>
        <p:nvSpPr>
          <p:cNvPr id="15" name="Oval 14"/>
          <p:cNvSpPr/>
          <p:nvPr/>
        </p:nvSpPr>
        <p:spPr>
          <a:xfrm>
            <a:off x="5480050" y="508000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/>
              <a:t>name</a:t>
            </a:r>
            <a:endParaRPr lang="en-GB" sz="1400" dirty="0"/>
          </a:p>
        </p:txBody>
      </p:sp>
      <p:sp>
        <p:nvSpPr>
          <p:cNvPr id="16" name="Oval 15"/>
          <p:cNvSpPr/>
          <p:nvPr/>
        </p:nvSpPr>
        <p:spPr>
          <a:xfrm>
            <a:off x="6084888" y="5727700"/>
            <a:ext cx="8778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/>
              <a:t>name</a:t>
            </a:r>
            <a:endParaRPr lang="en-GB" sz="1400" dirty="0"/>
          </a:p>
        </p:txBody>
      </p:sp>
      <p:sp>
        <p:nvSpPr>
          <p:cNvPr id="17" name="Oval 16"/>
          <p:cNvSpPr/>
          <p:nvPr/>
        </p:nvSpPr>
        <p:spPr>
          <a:xfrm>
            <a:off x="5972175" y="4335463"/>
            <a:ext cx="1365250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surname</a:t>
            </a:r>
            <a:endParaRPr lang="en-GB" sz="1400" dirty="0"/>
          </a:p>
        </p:txBody>
      </p:sp>
      <p:cxnSp>
        <p:nvCxnSpPr>
          <p:cNvPr id="18" name="Düz Bağlayıcı 17"/>
          <p:cNvCxnSpPr>
            <a:stCxn id="4" idx="0"/>
            <a:endCxn id="5" idx="4"/>
          </p:cNvCxnSpPr>
          <p:nvPr/>
        </p:nvCxnSpPr>
        <p:spPr>
          <a:xfrm flipH="1" flipV="1">
            <a:off x="1763713" y="3284538"/>
            <a:ext cx="1079500" cy="36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/>
          <p:cNvCxnSpPr>
            <a:stCxn id="4" idx="0"/>
            <a:endCxn id="6" idx="4"/>
          </p:cNvCxnSpPr>
          <p:nvPr/>
        </p:nvCxnSpPr>
        <p:spPr>
          <a:xfrm flipH="1" flipV="1">
            <a:off x="2765425" y="2636838"/>
            <a:ext cx="77788" cy="100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>
            <a:stCxn id="4" idx="0"/>
            <a:endCxn id="7" idx="4"/>
          </p:cNvCxnSpPr>
          <p:nvPr/>
        </p:nvCxnSpPr>
        <p:spPr>
          <a:xfrm flipV="1">
            <a:off x="2843213" y="2690813"/>
            <a:ext cx="1231900" cy="95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>
            <a:stCxn id="4" idx="0"/>
            <a:endCxn id="10" idx="0"/>
          </p:cNvCxnSpPr>
          <p:nvPr/>
        </p:nvCxnSpPr>
        <p:spPr>
          <a:xfrm flipH="1" flipV="1">
            <a:off x="1050925" y="3448050"/>
            <a:ext cx="1792288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>
            <a:stCxn id="4" idx="0"/>
            <a:endCxn id="8" idx="4"/>
          </p:cNvCxnSpPr>
          <p:nvPr/>
        </p:nvCxnSpPr>
        <p:spPr>
          <a:xfrm flipV="1">
            <a:off x="2843213" y="3225800"/>
            <a:ext cx="1903412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>
            <a:stCxn id="4" idx="3"/>
            <a:endCxn id="11" idx="2"/>
          </p:cNvCxnSpPr>
          <p:nvPr/>
        </p:nvCxnSpPr>
        <p:spPr>
          <a:xfrm flipV="1">
            <a:off x="3635375" y="3873500"/>
            <a:ext cx="603250" cy="13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/>
          <p:cNvCxnSpPr>
            <a:stCxn id="4" idx="3"/>
            <a:endCxn id="12" idx="2"/>
          </p:cNvCxnSpPr>
          <p:nvPr/>
        </p:nvCxnSpPr>
        <p:spPr>
          <a:xfrm>
            <a:off x="3635375" y="4005263"/>
            <a:ext cx="896938" cy="47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/>
          <p:cNvCxnSpPr>
            <a:stCxn id="4" idx="3"/>
            <a:endCxn id="13" idx="0"/>
          </p:cNvCxnSpPr>
          <p:nvPr/>
        </p:nvCxnSpPr>
        <p:spPr>
          <a:xfrm>
            <a:off x="3635375" y="4005263"/>
            <a:ext cx="207963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>
            <a:stCxn id="4" idx="2"/>
            <a:endCxn id="14" idx="0"/>
          </p:cNvCxnSpPr>
          <p:nvPr/>
        </p:nvCxnSpPr>
        <p:spPr>
          <a:xfrm flipH="1">
            <a:off x="2127250" y="4365625"/>
            <a:ext cx="715963" cy="113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Bağlayıcı 26"/>
          <p:cNvCxnSpPr>
            <a:stCxn id="4" idx="3"/>
            <a:endCxn id="15" idx="2"/>
          </p:cNvCxnSpPr>
          <p:nvPr/>
        </p:nvCxnSpPr>
        <p:spPr>
          <a:xfrm>
            <a:off x="3635375" y="4005263"/>
            <a:ext cx="1844675" cy="130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/>
          <p:cNvCxnSpPr>
            <a:stCxn id="15" idx="6"/>
            <a:endCxn id="17" idx="4"/>
          </p:cNvCxnSpPr>
          <p:nvPr/>
        </p:nvCxnSpPr>
        <p:spPr>
          <a:xfrm flipV="1">
            <a:off x="6357938" y="4803775"/>
            <a:ext cx="296862" cy="50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/>
          <p:cNvCxnSpPr>
            <a:stCxn id="15" idx="6"/>
            <a:endCxn id="16" idx="0"/>
          </p:cNvCxnSpPr>
          <p:nvPr/>
        </p:nvCxnSpPr>
        <p:spPr>
          <a:xfrm>
            <a:off x="6357938" y="5313363"/>
            <a:ext cx="165100" cy="41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1" name="Metin kutusu 2"/>
          <p:cNvSpPr txBox="1">
            <a:spLocks noChangeArrowheads="1"/>
          </p:cNvSpPr>
          <p:nvPr/>
        </p:nvSpPr>
        <p:spPr bwMode="auto">
          <a:xfrm>
            <a:off x="4264025" y="1804988"/>
            <a:ext cx="3573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tr-TR" sz="1600"/>
              <a:t>attribute that can take multiple values</a:t>
            </a:r>
          </a:p>
        </p:txBody>
      </p:sp>
      <p:sp>
        <p:nvSpPr>
          <p:cNvPr id="38942" name="Metin kutusu 30"/>
          <p:cNvSpPr txBox="1">
            <a:spLocks noChangeArrowheads="1"/>
          </p:cNvSpPr>
          <p:nvPr/>
        </p:nvSpPr>
        <p:spPr bwMode="auto">
          <a:xfrm>
            <a:off x="222250" y="2020888"/>
            <a:ext cx="1428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 sz="1600"/>
              <a:t>Core </a:t>
            </a:r>
            <a:r>
              <a:rPr lang="en-GB" altLang="tr-TR" sz="1600"/>
              <a:t>attribute</a:t>
            </a:r>
          </a:p>
        </p:txBody>
      </p:sp>
      <p:sp>
        <p:nvSpPr>
          <p:cNvPr id="38943" name="Dikdörtgen 29"/>
          <p:cNvSpPr>
            <a:spLocks noChangeArrowheads="1"/>
          </p:cNvSpPr>
          <p:nvPr/>
        </p:nvSpPr>
        <p:spPr bwMode="auto">
          <a:xfrm>
            <a:off x="4273550" y="590867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/>
              <a:t>Unified </a:t>
            </a:r>
            <a:r>
              <a:rPr lang="en-GB" altLang="tr-TR"/>
              <a:t>attribute</a:t>
            </a:r>
          </a:p>
        </p:txBody>
      </p:sp>
      <p:sp>
        <p:nvSpPr>
          <p:cNvPr id="38944" name="Dikdörtgen 31"/>
          <p:cNvSpPr>
            <a:spLocks noChangeArrowheads="1"/>
          </p:cNvSpPr>
          <p:nvPr/>
        </p:nvSpPr>
        <p:spPr bwMode="auto">
          <a:xfrm>
            <a:off x="5233988" y="3392488"/>
            <a:ext cx="187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/>
              <a:t>Derived </a:t>
            </a:r>
            <a:r>
              <a:rPr lang="en-GB" altLang="tr-TR"/>
              <a:t>attribute</a:t>
            </a:r>
          </a:p>
        </p:txBody>
      </p:sp>
      <p:cxnSp>
        <p:nvCxnSpPr>
          <p:cNvPr id="35" name="Düz Bağlayıcı 34"/>
          <p:cNvCxnSpPr>
            <a:stCxn id="6" idx="2"/>
            <a:endCxn id="38942" idx="3"/>
          </p:cNvCxnSpPr>
          <p:nvPr/>
        </p:nvCxnSpPr>
        <p:spPr>
          <a:xfrm flipH="1" flipV="1">
            <a:off x="1651000" y="2189163"/>
            <a:ext cx="674688" cy="21431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>
            <a:stCxn id="38941" idx="2"/>
            <a:endCxn id="7" idx="6"/>
          </p:cNvCxnSpPr>
          <p:nvPr/>
        </p:nvCxnSpPr>
        <p:spPr>
          <a:xfrm flipH="1">
            <a:off x="4513263" y="2143125"/>
            <a:ext cx="1538287" cy="31432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/>
          <p:cNvCxnSpPr>
            <a:stCxn id="38944" idx="2"/>
            <a:endCxn id="11" idx="6"/>
          </p:cNvCxnSpPr>
          <p:nvPr/>
        </p:nvCxnSpPr>
        <p:spPr>
          <a:xfrm flipH="1">
            <a:off x="5116513" y="3760788"/>
            <a:ext cx="1057275" cy="11271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Bağlayıcı 42"/>
          <p:cNvCxnSpPr>
            <a:stCxn id="15" idx="4"/>
            <a:endCxn id="38943" idx="0"/>
          </p:cNvCxnSpPr>
          <p:nvPr/>
        </p:nvCxnSpPr>
        <p:spPr>
          <a:xfrm flipH="1">
            <a:off x="5173663" y="5548313"/>
            <a:ext cx="746125" cy="36036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Weak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satMod val="130000"/>
                  </a:schemeClr>
                </a:solidFill>
              </a:rPr>
              <a:t>Entities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They are entities dependent on another entity that cannot stand alone in the system.</a:t>
            </a:r>
            <a:endParaRPr lang="tr-TR" altLang="tr-TR" smtClean="0"/>
          </a:p>
        </p:txBody>
      </p:sp>
      <p:sp>
        <p:nvSpPr>
          <p:cNvPr id="5" name="Dikdörtgen 4"/>
          <p:cNvSpPr/>
          <p:nvPr/>
        </p:nvSpPr>
        <p:spPr>
          <a:xfrm>
            <a:off x="3505200" y="4473575"/>
            <a:ext cx="1584325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 err="1"/>
              <a:t>question</a:t>
            </a:r>
            <a:r>
              <a:rPr lang="tr-TR" dirty="0"/>
              <a:t> </a:t>
            </a:r>
            <a:r>
              <a:rPr lang="tr-TR" dirty="0" err="1"/>
              <a:t>choices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570163" y="3608388"/>
            <a:ext cx="1295400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Points</a:t>
            </a:r>
            <a:endParaRPr lang="en-GB" sz="1400" dirty="0"/>
          </a:p>
        </p:txBody>
      </p:sp>
      <p:sp>
        <p:nvSpPr>
          <p:cNvPr id="7" name="Oval 6"/>
          <p:cNvSpPr/>
          <p:nvPr/>
        </p:nvSpPr>
        <p:spPr>
          <a:xfrm>
            <a:off x="3779838" y="2997200"/>
            <a:ext cx="13096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keywords</a:t>
            </a:r>
            <a:endParaRPr lang="en-GB" sz="1400" dirty="0"/>
          </a:p>
        </p:txBody>
      </p:sp>
      <p:sp>
        <p:nvSpPr>
          <p:cNvPr id="8" name="Oval 7"/>
          <p:cNvSpPr/>
          <p:nvPr/>
        </p:nvSpPr>
        <p:spPr>
          <a:xfrm>
            <a:off x="5762625" y="3586163"/>
            <a:ext cx="877888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text</a:t>
            </a:r>
            <a:endParaRPr lang="en-GB" sz="1400" dirty="0"/>
          </a:p>
        </p:txBody>
      </p:sp>
      <p:sp>
        <p:nvSpPr>
          <p:cNvPr id="9" name="Oval 8"/>
          <p:cNvSpPr/>
          <p:nvPr/>
        </p:nvSpPr>
        <p:spPr>
          <a:xfrm>
            <a:off x="2066925" y="4275138"/>
            <a:ext cx="877888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u="sng" dirty="0" err="1"/>
              <a:t>code</a:t>
            </a:r>
            <a:endParaRPr lang="en-GB" sz="1400" u="sng" dirty="0"/>
          </a:p>
        </p:txBody>
      </p:sp>
      <p:cxnSp>
        <p:nvCxnSpPr>
          <p:cNvPr id="10" name="Düz Bağlayıcı 9"/>
          <p:cNvCxnSpPr>
            <a:stCxn id="5" idx="0"/>
            <a:endCxn id="6" idx="4"/>
          </p:cNvCxnSpPr>
          <p:nvPr/>
        </p:nvCxnSpPr>
        <p:spPr>
          <a:xfrm flipH="1" flipV="1">
            <a:off x="3217863" y="4113213"/>
            <a:ext cx="1079500" cy="36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>
            <a:stCxn id="5" idx="0"/>
            <a:endCxn id="7" idx="4"/>
          </p:cNvCxnSpPr>
          <p:nvPr/>
        </p:nvCxnSpPr>
        <p:spPr>
          <a:xfrm flipV="1">
            <a:off x="4297363" y="3465513"/>
            <a:ext cx="138112" cy="100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>
            <a:stCxn id="5" idx="0"/>
            <a:endCxn id="8" idx="2"/>
          </p:cNvCxnSpPr>
          <p:nvPr/>
        </p:nvCxnSpPr>
        <p:spPr>
          <a:xfrm flipV="1">
            <a:off x="4297363" y="3819525"/>
            <a:ext cx="1465262" cy="65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>
            <a:stCxn id="5" idx="0"/>
            <a:endCxn id="9" idx="0"/>
          </p:cNvCxnSpPr>
          <p:nvPr/>
        </p:nvCxnSpPr>
        <p:spPr>
          <a:xfrm flipH="1" flipV="1">
            <a:off x="2505075" y="4275138"/>
            <a:ext cx="1792288" cy="19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Relationships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Between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Entities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Entities in the database can be related to each other.</a:t>
            </a:r>
          </a:p>
          <a:p>
            <a:endParaRPr lang="en-GB" altLang="tr-TR" smtClean="0"/>
          </a:p>
          <a:p>
            <a:r>
              <a:rPr lang="en-GB" altLang="tr-TR" smtClean="0"/>
              <a:t>Relationships are represented by diamond</a:t>
            </a:r>
            <a:r>
              <a:rPr lang="tr-TR" altLang="tr-TR" smtClean="0"/>
              <a:t> shape</a:t>
            </a:r>
            <a:r>
              <a:rPr lang="en-GB" altLang="tr-TR" smtClean="0"/>
              <a:t> in Entity Relationship Diagrams.</a:t>
            </a:r>
          </a:p>
          <a:p>
            <a:endParaRPr lang="en-GB" altLang="tr-TR" smtClean="0"/>
          </a:p>
          <a:p>
            <a:r>
              <a:rPr lang="en-GB" altLang="tr-TR" smtClean="0"/>
              <a:t>Each relation is given a short and meaningful name.</a:t>
            </a:r>
            <a:endParaRPr lang="tr-TR" altLang="tr-TR" smtClean="0"/>
          </a:p>
        </p:txBody>
      </p:sp>
      <p:sp>
        <p:nvSpPr>
          <p:cNvPr id="3" name="Elmas 2"/>
          <p:cNvSpPr/>
          <p:nvPr/>
        </p:nvSpPr>
        <p:spPr>
          <a:xfrm>
            <a:off x="4211638" y="3209925"/>
            <a:ext cx="1728787" cy="6477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Relationships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Between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Entities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2309813" y="3233738"/>
            <a:ext cx="1584325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 err="1"/>
              <a:t>questionTypes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1360488" y="2108200"/>
            <a:ext cx="16017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explanation</a:t>
            </a:r>
            <a:endParaRPr lang="en-GB" sz="1400" dirty="0"/>
          </a:p>
        </p:txBody>
      </p:sp>
      <p:sp>
        <p:nvSpPr>
          <p:cNvPr id="18" name="Oval 17"/>
          <p:cNvSpPr/>
          <p:nvPr/>
        </p:nvSpPr>
        <p:spPr>
          <a:xfrm>
            <a:off x="869950" y="303530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u="sng" dirty="0" err="1"/>
              <a:t>code</a:t>
            </a:r>
            <a:endParaRPr lang="en-GB" sz="1400" u="sng" dirty="0"/>
          </a:p>
        </p:txBody>
      </p:sp>
      <p:cxnSp>
        <p:nvCxnSpPr>
          <p:cNvPr id="20" name="Düz Bağlayıcı 19"/>
          <p:cNvCxnSpPr>
            <a:stCxn id="14" idx="0"/>
            <a:endCxn id="16" idx="4"/>
          </p:cNvCxnSpPr>
          <p:nvPr/>
        </p:nvCxnSpPr>
        <p:spPr>
          <a:xfrm flipH="1" flipV="1">
            <a:off x="2160588" y="2576513"/>
            <a:ext cx="941387" cy="65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>
            <a:stCxn id="14" idx="0"/>
            <a:endCxn id="18" idx="0"/>
          </p:cNvCxnSpPr>
          <p:nvPr/>
        </p:nvCxnSpPr>
        <p:spPr>
          <a:xfrm flipH="1" flipV="1">
            <a:off x="1309688" y="3035300"/>
            <a:ext cx="1792287" cy="19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kdörtgen 23"/>
          <p:cNvSpPr/>
          <p:nvPr/>
        </p:nvSpPr>
        <p:spPr>
          <a:xfrm>
            <a:off x="6300788" y="5157788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 err="1"/>
              <a:t>questions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802188" y="4257675"/>
            <a:ext cx="1295400" cy="503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order</a:t>
            </a:r>
            <a:endParaRPr lang="en-GB" sz="1400" dirty="0"/>
          </a:p>
        </p:txBody>
      </p:sp>
      <p:sp>
        <p:nvSpPr>
          <p:cNvPr id="26" name="Oval 25"/>
          <p:cNvSpPr/>
          <p:nvPr/>
        </p:nvSpPr>
        <p:spPr>
          <a:xfrm>
            <a:off x="6011863" y="3644900"/>
            <a:ext cx="13096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weight</a:t>
            </a:r>
            <a:endParaRPr lang="en-GB" sz="1400" dirty="0"/>
          </a:p>
        </p:txBody>
      </p:sp>
      <p:sp>
        <p:nvSpPr>
          <p:cNvPr id="27" name="Oval 26"/>
          <p:cNvSpPr/>
          <p:nvPr/>
        </p:nvSpPr>
        <p:spPr>
          <a:xfrm>
            <a:off x="7554913" y="4233863"/>
            <a:ext cx="1317625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fileName</a:t>
            </a:r>
            <a:endParaRPr lang="en-GB" sz="1400" dirty="0"/>
          </a:p>
        </p:txBody>
      </p:sp>
      <p:sp>
        <p:nvSpPr>
          <p:cNvPr id="28" name="Oval 27"/>
          <p:cNvSpPr/>
          <p:nvPr/>
        </p:nvSpPr>
        <p:spPr>
          <a:xfrm>
            <a:off x="4298950" y="4924425"/>
            <a:ext cx="877888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u="sng" dirty="0" err="1"/>
              <a:t>code</a:t>
            </a:r>
            <a:endParaRPr lang="en-GB" sz="1400" u="sng" dirty="0"/>
          </a:p>
        </p:txBody>
      </p:sp>
      <p:cxnSp>
        <p:nvCxnSpPr>
          <p:cNvPr id="29" name="Düz Bağlayıcı 28"/>
          <p:cNvCxnSpPr>
            <a:stCxn id="24" idx="0"/>
            <a:endCxn id="25" idx="4"/>
          </p:cNvCxnSpPr>
          <p:nvPr/>
        </p:nvCxnSpPr>
        <p:spPr>
          <a:xfrm flipH="1" flipV="1">
            <a:off x="5449888" y="4760913"/>
            <a:ext cx="1643062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>
            <a:stCxn id="24" idx="0"/>
            <a:endCxn id="26" idx="4"/>
          </p:cNvCxnSpPr>
          <p:nvPr/>
        </p:nvCxnSpPr>
        <p:spPr>
          <a:xfrm flipH="1" flipV="1">
            <a:off x="6667500" y="4113213"/>
            <a:ext cx="425450" cy="104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>
            <a:stCxn id="24" idx="0"/>
            <a:endCxn id="27" idx="2"/>
          </p:cNvCxnSpPr>
          <p:nvPr/>
        </p:nvCxnSpPr>
        <p:spPr>
          <a:xfrm flipV="1">
            <a:off x="7092950" y="4467225"/>
            <a:ext cx="461963" cy="690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/>
          <p:cNvCxnSpPr>
            <a:stCxn id="24" idx="0"/>
            <a:endCxn id="28" idx="0"/>
          </p:cNvCxnSpPr>
          <p:nvPr/>
        </p:nvCxnSpPr>
        <p:spPr>
          <a:xfrm flipH="1" flipV="1">
            <a:off x="4737100" y="4924425"/>
            <a:ext cx="2355850" cy="23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Relationships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Between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Entities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164388" y="4149725"/>
            <a:ext cx="1584325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 err="1"/>
              <a:t>questionTypes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7308850" y="2641600"/>
            <a:ext cx="1600200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explanation</a:t>
            </a:r>
            <a:endParaRPr lang="en-GB" sz="1400" dirty="0"/>
          </a:p>
        </p:txBody>
      </p:sp>
      <p:sp>
        <p:nvSpPr>
          <p:cNvPr id="6" name="Oval 5"/>
          <p:cNvSpPr/>
          <p:nvPr/>
        </p:nvSpPr>
        <p:spPr>
          <a:xfrm>
            <a:off x="6172200" y="2873375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u="sng" dirty="0" err="1"/>
              <a:t>code</a:t>
            </a:r>
            <a:endParaRPr lang="en-GB" sz="1400" u="sng" dirty="0"/>
          </a:p>
        </p:txBody>
      </p:sp>
      <p:cxnSp>
        <p:nvCxnSpPr>
          <p:cNvPr id="7" name="Düz Bağlayıcı 6"/>
          <p:cNvCxnSpPr>
            <a:stCxn id="4" idx="0"/>
            <a:endCxn id="5" idx="4"/>
          </p:cNvCxnSpPr>
          <p:nvPr/>
        </p:nvCxnSpPr>
        <p:spPr>
          <a:xfrm flipV="1">
            <a:off x="7956550" y="3109913"/>
            <a:ext cx="152400" cy="1039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>
            <a:stCxn id="4" idx="0"/>
            <a:endCxn id="6" idx="0"/>
          </p:cNvCxnSpPr>
          <p:nvPr/>
        </p:nvCxnSpPr>
        <p:spPr>
          <a:xfrm flipH="1" flipV="1">
            <a:off x="6611938" y="2873375"/>
            <a:ext cx="1344612" cy="127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2036763" y="4221163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 err="1"/>
              <a:t>questions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38163" y="3321050"/>
            <a:ext cx="1296987" cy="503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order</a:t>
            </a:r>
            <a:endParaRPr lang="en-GB" sz="1400" dirty="0"/>
          </a:p>
        </p:txBody>
      </p:sp>
      <p:sp>
        <p:nvSpPr>
          <p:cNvPr id="11" name="Oval 10"/>
          <p:cNvSpPr/>
          <p:nvPr/>
        </p:nvSpPr>
        <p:spPr>
          <a:xfrm>
            <a:off x="1749425" y="2708275"/>
            <a:ext cx="13096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weight</a:t>
            </a:r>
            <a:endParaRPr lang="en-GB" sz="1400" dirty="0"/>
          </a:p>
        </p:txBody>
      </p:sp>
      <p:sp>
        <p:nvSpPr>
          <p:cNvPr id="12" name="Oval 11"/>
          <p:cNvSpPr/>
          <p:nvPr/>
        </p:nvSpPr>
        <p:spPr>
          <a:xfrm>
            <a:off x="3292475" y="3297238"/>
            <a:ext cx="1317625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fileName</a:t>
            </a:r>
            <a:endParaRPr lang="en-GB" sz="1400" dirty="0"/>
          </a:p>
        </p:txBody>
      </p:sp>
      <p:sp>
        <p:nvSpPr>
          <p:cNvPr id="13" name="Oval 12"/>
          <p:cNvSpPr/>
          <p:nvPr/>
        </p:nvSpPr>
        <p:spPr>
          <a:xfrm>
            <a:off x="34925" y="398780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u="sng" dirty="0" err="1"/>
              <a:t>code</a:t>
            </a:r>
            <a:endParaRPr lang="en-GB" sz="1400" u="sng" dirty="0"/>
          </a:p>
        </p:txBody>
      </p:sp>
      <p:cxnSp>
        <p:nvCxnSpPr>
          <p:cNvPr id="14" name="Düz Bağlayıcı 13"/>
          <p:cNvCxnSpPr>
            <a:stCxn id="9" idx="0"/>
            <a:endCxn id="10" idx="4"/>
          </p:cNvCxnSpPr>
          <p:nvPr/>
        </p:nvCxnSpPr>
        <p:spPr>
          <a:xfrm flipH="1" flipV="1">
            <a:off x="1187450" y="3824288"/>
            <a:ext cx="16414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>
            <a:stCxn id="9" idx="0"/>
            <a:endCxn id="11" idx="4"/>
          </p:cNvCxnSpPr>
          <p:nvPr/>
        </p:nvCxnSpPr>
        <p:spPr>
          <a:xfrm flipH="1" flipV="1">
            <a:off x="2403475" y="3176588"/>
            <a:ext cx="425450" cy="104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>
            <a:stCxn id="9" idx="0"/>
            <a:endCxn id="12" idx="2"/>
          </p:cNvCxnSpPr>
          <p:nvPr/>
        </p:nvCxnSpPr>
        <p:spPr>
          <a:xfrm flipV="1">
            <a:off x="2828925" y="3532188"/>
            <a:ext cx="463550" cy="68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>
            <a:stCxn id="9" idx="0"/>
            <a:endCxn id="13" idx="0"/>
          </p:cNvCxnSpPr>
          <p:nvPr/>
        </p:nvCxnSpPr>
        <p:spPr>
          <a:xfrm flipH="1" flipV="1">
            <a:off x="474663" y="3987800"/>
            <a:ext cx="2354262" cy="23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mas 22"/>
          <p:cNvSpPr/>
          <p:nvPr/>
        </p:nvSpPr>
        <p:spPr>
          <a:xfrm>
            <a:off x="4530725" y="4076700"/>
            <a:ext cx="1724025" cy="936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questionType</a:t>
            </a:r>
            <a:endParaRPr lang="en-GB" sz="1400" dirty="0"/>
          </a:p>
        </p:txBody>
      </p:sp>
      <p:cxnSp>
        <p:nvCxnSpPr>
          <p:cNvPr id="25" name="Düz Bağlayıcı 24"/>
          <p:cNvCxnSpPr>
            <a:stCxn id="9" idx="3"/>
            <a:endCxn id="23" idx="1"/>
          </p:cNvCxnSpPr>
          <p:nvPr/>
        </p:nvCxnSpPr>
        <p:spPr>
          <a:xfrm flipV="1">
            <a:off x="3621088" y="4545013"/>
            <a:ext cx="909637" cy="3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Bağlayıcı 26"/>
          <p:cNvCxnSpPr>
            <a:stCxn id="23" idx="3"/>
            <a:endCxn id="4" idx="1"/>
          </p:cNvCxnSpPr>
          <p:nvPr/>
        </p:nvCxnSpPr>
        <p:spPr>
          <a:xfrm flipV="1">
            <a:off x="6254750" y="4508500"/>
            <a:ext cx="909638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779838" y="4508500"/>
            <a:ext cx="144462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0" name="Düz Bağlayıcı 29"/>
          <p:cNvCxnSpPr>
            <a:stCxn id="28" idx="2"/>
          </p:cNvCxnSpPr>
          <p:nvPr/>
        </p:nvCxnSpPr>
        <p:spPr>
          <a:xfrm flipH="1" flipV="1">
            <a:off x="3621088" y="4456113"/>
            <a:ext cx="158750" cy="12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/>
          <p:cNvCxnSpPr>
            <a:stCxn id="28" idx="2"/>
          </p:cNvCxnSpPr>
          <p:nvPr/>
        </p:nvCxnSpPr>
        <p:spPr>
          <a:xfrm flipH="1">
            <a:off x="3621088" y="4581525"/>
            <a:ext cx="158750" cy="15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/>
          <p:cNvCxnSpPr/>
          <p:nvPr/>
        </p:nvCxnSpPr>
        <p:spPr>
          <a:xfrm>
            <a:off x="6948488" y="4437063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/>
          <p:cNvCxnSpPr/>
          <p:nvPr/>
        </p:nvCxnSpPr>
        <p:spPr>
          <a:xfrm>
            <a:off x="7019925" y="4437063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Data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Integrity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505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In its broadest use, “data integrity” refers to </a:t>
            </a:r>
            <a:r>
              <a:rPr lang="en-GB" altLang="tr-TR" b="1" smtClean="0"/>
              <a:t>the accuracy and consistency of data stored in a database</a:t>
            </a:r>
            <a:r>
              <a:rPr lang="tr-TR" altLang="tr-TR" b="1" smtClean="0"/>
              <a:t>.</a:t>
            </a:r>
          </a:p>
          <a:p>
            <a:endParaRPr lang="tr-TR" altLang="tr-TR" b="1" smtClean="0"/>
          </a:p>
          <a:p>
            <a:r>
              <a:rPr lang="en-GB" altLang="tr-TR" smtClean="0"/>
              <a:t>In relational database models, </a:t>
            </a:r>
            <a:r>
              <a:rPr lang="tr-TR" altLang="tr-TR" smtClean="0"/>
              <a:t>data integrity is </a:t>
            </a:r>
            <a:r>
              <a:rPr lang="en-GB" altLang="tr-TR" smtClean="0"/>
              <a:t>the consistency of the data distributed in different tables</a:t>
            </a:r>
            <a:r>
              <a:rPr lang="tr-TR" altLang="tr-TR" smtClean="0"/>
              <a:t> and </a:t>
            </a:r>
            <a:r>
              <a:rPr lang="en-GB" altLang="tr-TR" smtClean="0"/>
              <a:t>to prevent the </a:t>
            </a:r>
            <a:r>
              <a:rPr lang="tr-TR" altLang="tr-TR" smtClean="0"/>
              <a:t>storage</a:t>
            </a:r>
            <a:r>
              <a:rPr lang="en-GB" altLang="tr-TR" smtClean="0"/>
              <a:t> of incorrect or unrelated data in the database in various ways,.</a:t>
            </a:r>
            <a:endParaRPr lang="tr-TR" altLang="tr-TR" smtClean="0"/>
          </a:p>
          <a:p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Integrity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Constraints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defining relationships between entities, the integrity constraints of the relationship should also be defined.</a:t>
            </a:r>
          </a:p>
          <a:p>
            <a:pPr marL="539496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Elements Integrity Constraints</a:t>
            </a:r>
          </a:p>
          <a:p>
            <a:pPr marL="539496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Participation integrity constraint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>
                <a:solidFill>
                  <a:schemeClr val="tx2">
                    <a:satMod val="130000"/>
                  </a:schemeClr>
                </a:solidFill>
              </a:rPr>
              <a:t>Number of Elements Integrity Constraints</a:t>
            </a:r>
            <a:endParaRPr lang="tr-TR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7107" name="2 İçerik Yer Tutucusu"/>
          <p:cNvSpPr>
            <a:spLocks noGrp="1"/>
          </p:cNvSpPr>
          <p:nvPr>
            <p:ph idx="1"/>
          </p:nvPr>
        </p:nvSpPr>
        <p:spPr>
          <a:xfrm>
            <a:off x="1403350" y="2420938"/>
            <a:ext cx="7169150" cy="4800600"/>
          </a:xfrm>
        </p:spPr>
        <p:txBody>
          <a:bodyPr/>
          <a:lstStyle/>
          <a:p>
            <a:r>
              <a:rPr lang="en-GB" altLang="tr-TR" sz="3000" smtClean="0"/>
              <a:t>One-to-One Relation (1-1)</a:t>
            </a:r>
          </a:p>
          <a:p>
            <a:pPr lvl="1"/>
            <a:r>
              <a:rPr lang="en-GB" altLang="tr-TR" sz="2800" smtClean="0"/>
              <a:t>An element in one entity must correspond to an element in another entity.</a:t>
            </a:r>
          </a:p>
          <a:p>
            <a:pPr lvl="1"/>
            <a:r>
              <a:rPr lang="en-GB" altLang="tr-TR" sz="2800" smtClean="0"/>
              <a:t>For example, </a:t>
            </a:r>
            <a:r>
              <a:rPr lang="tr-TR" altLang="tr-TR" sz="2800" smtClean="0"/>
              <a:t>Lecturer</a:t>
            </a:r>
            <a:r>
              <a:rPr lang="en-GB" altLang="tr-TR" sz="2800" smtClean="0"/>
              <a:t> and office </a:t>
            </a:r>
            <a:r>
              <a:rPr lang="tr-TR" altLang="tr-TR" sz="2800" smtClean="0"/>
              <a:t>entities</a:t>
            </a:r>
            <a:r>
              <a:rPr lang="en-GB" altLang="tr-TR" sz="2800" smtClean="0"/>
              <a:t>.</a:t>
            </a:r>
          </a:p>
          <a:p>
            <a:pPr lvl="1"/>
            <a:r>
              <a:rPr lang="en-GB" altLang="tr-TR" sz="2800" smtClean="0"/>
              <a:t>A constraint is that a lecturer can only have one office.</a:t>
            </a:r>
            <a:endParaRPr lang="tr-TR" altLang="tr-TR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 txBox="1">
            <a:spLocks/>
          </p:cNvSpPr>
          <p:nvPr/>
        </p:nvSpPr>
        <p:spPr>
          <a:xfrm>
            <a:off x="827088" y="285750"/>
            <a:ext cx="7543800" cy="1450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tr-TR" dirty="0" err="1" smtClean="0">
                <a:solidFill>
                  <a:schemeClr val="tx2">
                    <a:satMod val="130000"/>
                  </a:schemeClr>
                </a:solidFill>
              </a:rPr>
              <a:t>Relationships</a:t>
            </a:r>
            <a:r>
              <a:rPr lang="tr-TR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satMod val="130000"/>
                  </a:schemeClr>
                </a:solidFill>
              </a:rPr>
              <a:t>Between</a:t>
            </a:r>
            <a:r>
              <a:rPr lang="tr-TR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satMod val="130000"/>
                  </a:schemeClr>
                </a:solidFill>
              </a:rPr>
              <a:t>Entities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5810250" y="4149725"/>
            <a:ext cx="1584325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/>
              <a:t>Office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954713" y="2641600"/>
            <a:ext cx="16017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type</a:t>
            </a:r>
            <a:endParaRPr lang="en-GB" sz="1400" dirty="0"/>
          </a:p>
        </p:txBody>
      </p:sp>
      <p:sp>
        <p:nvSpPr>
          <p:cNvPr id="7" name="Oval 6"/>
          <p:cNvSpPr/>
          <p:nvPr/>
        </p:nvSpPr>
        <p:spPr>
          <a:xfrm>
            <a:off x="4819650" y="2873375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u="sng" dirty="0" err="1"/>
              <a:t>code</a:t>
            </a:r>
            <a:endParaRPr lang="en-GB" sz="1400" u="sng" dirty="0"/>
          </a:p>
        </p:txBody>
      </p:sp>
      <p:cxnSp>
        <p:nvCxnSpPr>
          <p:cNvPr id="8" name="Düz Bağlayıcı 7"/>
          <p:cNvCxnSpPr>
            <a:stCxn id="5" idx="0"/>
            <a:endCxn id="6" idx="4"/>
          </p:cNvCxnSpPr>
          <p:nvPr/>
        </p:nvCxnSpPr>
        <p:spPr>
          <a:xfrm flipV="1">
            <a:off x="6602413" y="3109913"/>
            <a:ext cx="152400" cy="1039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>
            <a:stCxn id="5" idx="0"/>
            <a:endCxn id="7" idx="0"/>
          </p:cNvCxnSpPr>
          <p:nvPr/>
        </p:nvCxnSpPr>
        <p:spPr>
          <a:xfrm flipH="1" flipV="1">
            <a:off x="5257800" y="2873375"/>
            <a:ext cx="1344613" cy="127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kdörtgen 9"/>
          <p:cNvSpPr/>
          <p:nvPr/>
        </p:nvSpPr>
        <p:spPr>
          <a:xfrm>
            <a:off x="684213" y="4221163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 err="1"/>
              <a:t>Lecturer</a:t>
            </a:r>
            <a:endParaRPr lang="en-GB" dirty="0"/>
          </a:p>
        </p:txBody>
      </p:sp>
      <p:sp>
        <p:nvSpPr>
          <p:cNvPr id="19" name="Elmas 18"/>
          <p:cNvSpPr/>
          <p:nvPr/>
        </p:nvSpPr>
        <p:spPr>
          <a:xfrm>
            <a:off x="3176588" y="4076700"/>
            <a:ext cx="1725612" cy="936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offices</a:t>
            </a:r>
            <a:endParaRPr lang="en-GB" sz="1400" dirty="0"/>
          </a:p>
        </p:txBody>
      </p:sp>
      <p:cxnSp>
        <p:nvCxnSpPr>
          <p:cNvPr id="20" name="Düz Bağlayıcı 19"/>
          <p:cNvCxnSpPr>
            <a:stCxn id="10" idx="3"/>
            <a:endCxn id="19" idx="1"/>
          </p:cNvCxnSpPr>
          <p:nvPr/>
        </p:nvCxnSpPr>
        <p:spPr>
          <a:xfrm flipV="1">
            <a:off x="2268538" y="4545013"/>
            <a:ext cx="908050" cy="3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>
            <a:stCxn id="19" idx="3"/>
            <a:endCxn id="5" idx="1"/>
          </p:cNvCxnSpPr>
          <p:nvPr/>
        </p:nvCxnSpPr>
        <p:spPr>
          <a:xfrm flipV="1">
            <a:off x="4902200" y="4508500"/>
            <a:ext cx="908050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25700" y="4508500"/>
            <a:ext cx="144463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5" name="Düz Bağlayıcı 24"/>
          <p:cNvCxnSpPr/>
          <p:nvPr/>
        </p:nvCxnSpPr>
        <p:spPr>
          <a:xfrm>
            <a:off x="5594350" y="4437063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>
            <a:off x="5667375" y="4437063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61275" y="2906713"/>
            <a:ext cx="1049338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/>
              <a:t>tel</a:t>
            </a:r>
            <a:endParaRPr lang="en-GB" sz="1400" dirty="0"/>
          </a:p>
        </p:txBody>
      </p:sp>
      <p:cxnSp>
        <p:nvCxnSpPr>
          <p:cNvPr id="28" name="Düz Bağlayıcı 27"/>
          <p:cNvCxnSpPr>
            <a:stCxn id="5" idx="0"/>
            <a:endCxn id="27" idx="4"/>
          </p:cNvCxnSpPr>
          <p:nvPr/>
        </p:nvCxnSpPr>
        <p:spPr>
          <a:xfrm flipV="1">
            <a:off x="6602413" y="3375025"/>
            <a:ext cx="1582737" cy="7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/>
          <p:nvPr/>
        </p:nvCxnSpPr>
        <p:spPr>
          <a:xfrm>
            <a:off x="2339975" y="4508500"/>
            <a:ext cx="0" cy="19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6" name="Metin kutusu 28"/>
          <p:cNvSpPr txBox="1">
            <a:spLocks noChangeArrowheads="1"/>
          </p:cNvSpPr>
          <p:nvPr/>
        </p:nvSpPr>
        <p:spPr bwMode="auto">
          <a:xfrm>
            <a:off x="3348038" y="5805488"/>
            <a:ext cx="149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/>
              <a:t>1 -1 Relation</a:t>
            </a:r>
            <a:endParaRPr lang="en-GB" altLang="tr-TR"/>
          </a:p>
        </p:txBody>
      </p:sp>
      <p:cxnSp>
        <p:nvCxnSpPr>
          <p:cNvPr id="32" name="Düz Ok Bağlayıcısı 31"/>
          <p:cNvCxnSpPr>
            <a:stCxn id="48146" idx="0"/>
          </p:cNvCxnSpPr>
          <p:nvPr/>
        </p:nvCxnSpPr>
        <p:spPr>
          <a:xfrm flipH="1" flipV="1">
            <a:off x="2722563" y="4868863"/>
            <a:ext cx="1371600" cy="93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>
            <a:stCxn id="48146" idx="0"/>
          </p:cNvCxnSpPr>
          <p:nvPr/>
        </p:nvCxnSpPr>
        <p:spPr>
          <a:xfrm flipV="1">
            <a:off x="4094163" y="4868863"/>
            <a:ext cx="1360487" cy="93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>
                <a:solidFill>
                  <a:schemeClr val="tx2">
                    <a:satMod val="130000"/>
                  </a:schemeClr>
                </a:solidFill>
              </a:rPr>
              <a:t>Number of Elements Integrity Constraints</a:t>
            </a:r>
            <a:endParaRPr lang="tr-TR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9155" name="2 İçerik Yer Tutucusu"/>
          <p:cNvSpPr>
            <a:spLocks noGrp="1"/>
          </p:cNvSpPr>
          <p:nvPr>
            <p:ph idx="1"/>
          </p:nvPr>
        </p:nvSpPr>
        <p:spPr>
          <a:xfrm>
            <a:off x="1331913" y="2084388"/>
            <a:ext cx="6881812" cy="4800600"/>
          </a:xfrm>
        </p:spPr>
        <p:txBody>
          <a:bodyPr/>
          <a:lstStyle/>
          <a:p>
            <a:r>
              <a:rPr lang="en-GB" altLang="tr-TR" sz="3000" smtClean="0"/>
              <a:t>One-to-Many Relations (1-N)</a:t>
            </a:r>
          </a:p>
          <a:p>
            <a:pPr lvl="1"/>
            <a:r>
              <a:rPr lang="en-GB" altLang="tr-TR" sz="2800" smtClean="0"/>
              <a:t>An element in one entity can match more than one element in another entity.</a:t>
            </a:r>
          </a:p>
          <a:p>
            <a:pPr lvl="1"/>
            <a:r>
              <a:rPr lang="en-GB" altLang="tr-TR" sz="2800" smtClean="0"/>
              <a:t>For example, Questions and question types entities.</a:t>
            </a:r>
          </a:p>
          <a:p>
            <a:pPr lvl="1"/>
            <a:r>
              <a:rPr lang="en-GB" altLang="tr-TR" sz="2800" smtClean="0"/>
              <a:t>A question type can match more than one question.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2">
                    <a:satMod val="130000"/>
                  </a:schemeClr>
                </a:solidFill>
              </a:rPr>
              <a:t>First </a:t>
            </a:r>
            <a:r>
              <a:rPr lang="tr-TR" dirty="0" err="1" smtClean="0">
                <a:solidFill>
                  <a:schemeClr val="tx2">
                    <a:satMod val="130000"/>
                  </a:schemeClr>
                </a:solidFill>
              </a:rPr>
              <a:t>Stage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229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Making a complete and accurate description of the system to be developed.</a:t>
            </a:r>
          </a:p>
          <a:p>
            <a:endParaRPr lang="en-GB" altLang="tr-TR" smtClean="0"/>
          </a:p>
          <a:p>
            <a:r>
              <a:rPr lang="en-GB" altLang="tr-TR" smtClean="0"/>
              <a:t>How?</a:t>
            </a:r>
          </a:p>
          <a:p>
            <a:pPr lvl="1"/>
            <a:r>
              <a:rPr lang="en-GB" altLang="tr-TR" smtClean="0"/>
              <a:t>Defining the user group of the system</a:t>
            </a:r>
          </a:p>
          <a:p>
            <a:pPr lvl="1"/>
            <a:r>
              <a:rPr lang="en-GB" altLang="tr-TR" smtClean="0"/>
              <a:t>Determining user requirements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>
                <a:solidFill>
                  <a:schemeClr val="tx2">
                    <a:satMod val="130000"/>
                  </a:schemeClr>
                </a:solidFill>
              </a:rPr>
              <a:t>Number of Elements Integrity Constraints</a:t>
            </a:r>
            <a:endParaRPr lang="tr-TR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164388" y="4149725"/>
            <a:ext cx="1584325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 err="1"/>
              <a:t>questionTypes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7308850" y="2641600"/>
            <a:ext cx="1600200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explanation</a:t>
            </a:r>
            <a:endParaRPr lang="en-GB" sz="1400" dirty="0"/>
          </a:p>
        </p:txBody>
      </p:sp>
      <p:sp>
        <p:nvSpPr>
          <p:cNvPr id="6" name="Oval 5"/>
          <p:cNvSpPr/>
          <p:nvPr/>
        </p:nvSpPr>
        <p:spPr>
          <a:xfrm>
            <a:off x="6172200" y="2873375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u="sng" dirty="0" err="1"/>
              <a:t>code</a:t>
            </a:r>
            <a:endParaRPr lang="en-GB" sz="1400" u="sng" dirty="0"/>
          </a:p>
        </p:txBody>
      </p:sp>
      <p:cxnSp>
        <p:nvCxnSpPr>
          <p:cNvPr id="7" name="Düz Bağlayıcı 6"/>
          <p:cNvCxnSpPr>
            <a:stCxn id="4" idx="0"/>
            <a:endCxn id="5" idx="4"/>
          </p:cNvCxnSpPr>
          <p:nvPr/>
        </p:nvCxnSpPr>
        <p:spPr>
          <a:xfrm flipV="1">
            <a:off x="7956550" y="3109913"/>
            <a:ext cx="152400" cy="1039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>
            <a:stCxn id="4" idx="0"/>
            <a:endCxn id="6" idx="0"/>
          </p:cNvCxnSpPr>
          <p:nvPr/>
        </p:nvCxnSpPr>
        <p:spPr>
          <a:xfrm flipH="1" flipV="1">
            <a:off x="6611938" y="2873375"/>
            <a:ext cx="1344612" cy="127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2036763" y="4221163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 err="1"/>
              <a:t>questions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38163" y="3321050"/>
            <a:ext cx="1296987" cy="503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order</a:t>
            </a:r>
            <a:endParaRPr lang="en-GB" sz="1400" dirty="0"/>
          </a:p>
        </p:txBody>
      </p:sp>
      <p:sp>
        <p:nvSpPr>
          <p:cNvPr id="11" name="Oval 10"/>
          <p:cNvSpPr/>
          <p:nvPr/>
        </p:nvSpPr>
        <p:spPr>
          <a:xfrm>
            <a:off x="1749425" y="2708275"/>
            <a:ext cx="13096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weight</a:t>
            </a:r>
            <a:endParaRPr lang="en-GB" sz="1400" dirty="0"/>
          </a:p>
        </p:txBody>
      </p:sp>
      <p:sp>
        <p:nvSpPr>
          <p:cNvPr id="12" name="Oval 11"/>
          <p:cNvSpPr/>
          <p:nvPr/>
        </p:nvSpPr>
        <p:spPr>
          <a:xfrm>
            <a:off x="3292475" y="3297238"/>
            <a:ext cx="1317625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fileName</a:t>
            </a:r>
            <a:endParaRPr lang="en-GB" sz="1400" dirty="0"/>
          </a:p>
        </p:txBody>
      </p:sp>
      <p:sp>
        <p:nvSpPr>
          <p:cNvPr id="13" name="Oval 12"/>
          <p:cNvSpPr/>
          <p:nvPr/>
        </p:nvSpPr>
        <p:spPr>
          <a:xfrm>
            <a:off x="34925" y="398780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u="sng" dirty="0" err="1"/>
              <a:t>code</a:t>
            </a:r>
            <a:endParaRPr lang="en-GB" sz="1400" u="sng" dirty="0"/>
          </a:p>
        </p:txBody>
      </p:sp>
      <p:cxnSp>
        <p:nvCxnSpPr>
          <p:cNvPr id="14" name="Düz Bağlayıcı 13"/>
          <p:cNvCxnSpPr>
            <a:stCxn id="9" idx="0"/>
            <a:endCxn id="10" idx="4"/>
          </p:cNvCxnSpPr>
          <p:nvPr/>
        </p:nvCxnSpPr>
        <p:spPr>
          <a:xfrm flipH="1" flipV="1">
            <a:off x="1187450" y="3824288"/>
            <a:ext cx="16414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>
            <a:stCxn id="9" idx="0"/>
            <a:endCxn id="11" idx="4"/>
          </p:cNvCxnSpPr>
          <p:nvPr/>
        </p:nvCxnSpPr>
        <p:spPr>
          <a:xfrm flipH="1" flipV="1">
            <a:off x="2403475" y="3176588"/>
            <a:ext cx="425450" cy="104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>
            <a:stCxn id="9" idx="0"/>
            <a:endCxn id="12" idx="2"/>
          </p:cNvCxnSpPr>
          <p:nvPr/>
        </p:nvCxnSpPr>
        <p:spPr>
          <a:xfrm flipV="1">
            <a:off x="2828925" y="3532188"/>
            <a:ext cx="463550" cy="68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>
            <a:stCxn id="9" idx="0"/>
            <a:endCxn id="13" idx="0"/>
          </p:cNvCxnSpPr>
          <p:nvPr/>
        </p:nvCxnSpPr>
        <p:spPr>
          <a:xfrm flipH="1" flipV="1">
            <a:off x="474663" y="3987800"/>
            <a:ext cx="2354262" cy="23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mas 17"/>
          <p:cNvSpPr/>
          <p:nvPr/>
        </p:nvSpPr>
        <p:spPr>
          <a:xfrm>
            <a:off x="4530725" y="4076700"/>
            <a:ext cx="1724025" cy="936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400" dirty="0" err="1"/>
              <a:t>questionType</a:t>
            </a:r>
            <a:endParaRPr lang="en-GB" sz="1400" dirty="0"/>
          </a:p>
        </p:txBody>
      </p:sp>
      <p:cxnSp>
        <p:nvCxnSpPr>
          <p:cNvPr id="19" name="Düz Bağlayıcı 18"/>
          <p:cNvCxnSpPr>
            <a:stCxn id="9" idx="3"/>
            <a:endCxn id="18" idx="1"/>
          </p:cNvCxnSpPr>
          <p:nvPr/>
        </p:nvCxnSpPr>
        <p:spPr>
          <a:xfrm flipV="1">
            <a:off x="3621088" y="4545013"/>
            <a:ext cx="909637" cy="3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>
            <a:stCxn id="18" idx="3"/>
            <a:endCxn id="4" idx="1"/>
          </p:cNvCxnSpPr>
          <p:nvPr/>
        </p:nvCxnSpPr>
        <p:spPr>
          <a:xfrm flipV="1">
            <a:off x="6254750" y="4508500"/>
            <a:ext cx="909638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779838" y="4508500"/>
            <a:ext cx="144462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" name="Düz Bağlayıcı 21"/>
          <p:cNvCxnSpPr>
            <a:stCxn id="21" idx="2"/>
          </p:cNvCxnSpPr>
          <p:nvPr/>
        </p:nvCxnSpPr>
        <p:spPr>
          <a:xfrm flipH="1" flipV="1">
            <a:off x="3621088" y="4456113"/>
            <a:ext cx="158750" cy="12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>
            <a:stCxn id="21" idx="2"/>
          </p:cNvCxnSpPr>
          <p:nvPr/>
        </p:nvCxnSpPr>
        <p:spPr>
          <a:xfrm flipH="1">
            <a:off x="3621088" y="4581525"/>
            <a:ext cx="158750" cy="15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/>
          <p:cNvCxnSpPr/>
          <p:nvPr/>
        </p:nvCxnSpPr>
        <p:spPr>
          <a:xfrm>
            <a:off x="6948488" y="4437063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/>
          <p:cNvCxnSpPr/>
          <p:nvPr/>
        </p:nvCxnSpPr>
        <p:spPr>
          <a:xfrm>
            <a:off x="7019925" y="4437063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01" name="Metin kutusu 25"/>
          <p:cNvSpPr txBox="1">
            <a:spLocks noChangeArrowheads="1"/>
          </p:cNvSpPr>
          <p:nvPr/>
        </p:nvSpPr>
        <p:spPr bwMode="auto">
          <a:xfrm>
            <a:off x="4679950" y="5792788"/>
            <a:ext cx="153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/>
              <a:t>1 -N Relation</a:t>
            </a:r>
            <a:endParaRPr lang="en-GB" altLang="tr-TR"/>
          </a:p>
        </p:txBody>
      </p:sp>
      <p:cxnSp>
        <p:nvCxnSpPr>
          <p:cNvPr id="27" name="Düz Ok Bağlayıcısı 26"/>
          <p:cNvCxnSpPr>
            <a:stCxn id="50201" idx="0"/>
          </p:cNvCxnSpPr>
          <p:nvPr/>
        </p:nvCxnSpPr>
        <p:spPr>
          <a:xfrm flipH="1" flipV="1">
            <a:off x="4054475" y="4856163"/>
            <a:ext cx="1390650" cy="93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50201" idx="0"/>
          </p:cNvCxnSpPr>
          <p:nvPr/>
        </p:nvCxnSpPr>
        <p:spPr>
          <a:xfrm flipV="1">
            <a:off x="5445125" y="4856163"/>
            <a:ext cx="1341438" cy="93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>
                <a:solidFill>
                  <a:schemeClr val="tx2">
                    <a:satMod val="130000"/>
                  </a:schemeClr>
                </a:solidFill>
              </a:rPr>
              <a:t>Number of Elements Integrity Constraints</a:t>
            </a:r>
            <a:endParaRPr lang="tr-TR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03" name="2 İçerik Yer Tutucusu"/>
          <p:cNvSpPr>
            <a:spLocks noGrp="1"/>
          </p:cNvSpPr>
          <p:nvPr>
            <p:ph idx="1"/>
          </p:nvPr>
        </p:nvSpPr>
        <p:spPr>
          <a:xfrm>
            <a:off x="1476375" y="2420938"/>
            <a:ext cx="6450013" cy="4800600"/>
          </a:xfrm>
        </p:spPr>
        <p:txBody>
          <a:bodyPr/>
          <a:lstStyle/>
          <a:p>
            <a:r>
              <a:rPr lang="en-GB" altLang="tr-TR" sz="2800" smtClean="0"/>
              <a:t>Many Many Relation (M-N)</a:t>
            </a:r>
          </a:p>
          <a:p>
            <a:pPr lvl="1"/>
            <a:r>
              <a:rPr lang="en-GB" altLang="tr-TR" sz="2600" smtClean="0"/>
              <a:t>Multiple elements in one entity can match more than one element in another entity.</a:t>
            </a:r>
          </a:p>
          <a:p>
            <a:pPr lvl="1"/>
            <a:r>
              <a:rPr lang="en-GB" altLang="tr-TR" sz="2600" smtClean="0"/>
              <a:t>For example, the Questions and </a:t>
            </a:r>
            <a:r>
              <a:rPr lang="tr-TR" altLang="tr-TR" sz="2600" smtClean="0"/>
              <a:t>exam</a:t>
            </a:r>
            <a:r>
              <a:rPr lang="en-GB" altLang="tr-TR" sz="2600" smtClean="0"/>
              <a:t> types entities.</a:t>
            </a:r>
          </a:p>
          <a:p>
            <a:pPr lvl="1"/>
            <a:r>
              <a:rPr lang="en-GB" altLang="tr-TR" sz="2600" smtClean="0"/>
              <a:t>A question may appear in more than one exam, an exam contains more than one question.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>
                <a:solidFill>
                  <a:schemeClr val="tx2">
                    <a:satMod val="130000"/>
                  </a:schemeClr>
                </a:solidFill>
              </a:rPr>
              <a:t>Number of Elements Integrity Constraints</a:t>
            </a:r>
            <a:endParaRPr lang="tr-TR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164388" y="4149725"/>
            <a:ext cx="1584325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exams</a:t>
            </a:r>
            <a:endParaRPr lang="en-GB" sz="1600" dirty="0"/>
          </a:p>
        </p:txBody>
      </p:sp>
      <p:sp>
        <p:nvSpPr>
          <p:cNvPr id="5" name="Oval 4"/>
          <p:cNvSpPr/>
          <p:nvPr/>
        </p:nvSpPr>
        <p:spPr>
          <a:xfrm>
            <a:off x="7308850" y="2641600"/>
            <a:ext cx="1600200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explanation</a:t>
            </a:r>
            <a:endParaRPr lang="en-GB" sz="1200" dirty="0"/>
          </a:p>
        </p:txBody>
      </p:sp>
      <p:sp>
        <p:nvSpPr>
          <p:cNvPr id="6" name="Oval 5"/>
          <p:cNvSpPr/>
          <p:nvPr/>
        </p:nvSpPr>
        <p:spPr>
          <a:xfrm>
            <a:off x="6172200" y="2873375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u="sng" dirty="0" err="1"/>
              <a:t>code</a:t>
            </a:r>
            <a:endParaRPr lang="en-GB" sz="1200" u="sng" dirty="0"/>
          </a:p>
        </p:txBody>
      </p:sp>
      <p:cxnSp>
        <p:nvCxnSpPr>
          <p:cNvPr id="7" name="Düz Bağlayıcı 6"/>
          <p:cNvCxnSpPr>
            <a:stCxn id="4" idx="0"/>
            <a:endCxn id="5" idx="4"/>
          </p:cNvCxnSpPr>
          <p:nvPr/>
        </p:nvCxnSpPr>
        <p:spPr>
          <a:xfrm flipV="1">
            <a:off x="7956550" y="3109913"/>
            <a:ext cx="152400" cy="1039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>
            <a:stCxn id="4" idx="0"/>
            <a:endCxn id="6" idx="0"/>
          </p:cNvCxnSpPr>
          <p:nvPr/>
        </p:nvCxnSpPr>
        <p:spPr>
          <a:xfrm flipH="1" flipV="1">
            <a:off x="6611938" y="2873375"/>
            <a:ext cx="1344612" cy="127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2036763" y="4221163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questions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538163" y="3321050"/>
            <a:ext cx="1296987" cy="503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order</a:t>
            </a:r>
            <a:endParaRPr lang="en-GB" sz="1200" dirty="0"/>
          </a:p>
        </p:txBody>
      </p:sp>
      <p:sp>
        <p:nvSpPr>
          <p:cNvPr id="11" name="Oval 10"/>
          <p:cNvSpPr/>
          <p:nvPr/>
        </p:nvSpPr>
        <p:spPr>
          <a:xfrm>
            <a:off x="1749425" y="2708275"/>
            <a:ext cx="13096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weight</a:t>
            </a:r>
            <a:endParaRPr lang="en-GB" sz="1200" dirty="0"/>
          </a:p>
        </p:txBody>
      </p:sp>
      <p:sp>
        <p:nvSpPr>
          <p:cNvPr id="12" name="Oval 11"/>
          <p:cNvSpPr/>
          <p:nvPr/>
        </p:nvSpPr>
        <p:spPr>
          <a:xfrm>
            <a:off x="3292475" y="3297238"/>
            <a:ext cx="1317625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fileName</a:t>
            </a:r>
            <a:endParaRPr lang="en-GB" sz="1200" dirty="0"/>
          </a:p>
        </p:txBody>
      </p:sp>
      <p:sp>
        <p:nvSpPr>
          <p:cNvPr id="13" name="Oval 12"/>
          <p:cNvSpPr/>
          <p:nvPr/>
        </p:nvSpPr>
        <p:spPr>
          <a:xfrm>
            <a:off x="34925" y="398780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u="sng" dirty="0" err="1"/>
              <a:t>code</a:t>
            </a:r>
            <a:endParaRPr lang="en-GB" sz="1200" u="sng" dirty="0"/>
          </a:p>
        </p:txBody>
      </p:sp>
      <p:cxnSp>
        <p:nvCxnSpPr>
          <p:cNvPr id="14" name="Düz Bağlayıcı 13"/>
          <p:cNvCxnSpPr>
            <a:stCxn id="9" idx="0"/>
            <a:endCxn id="10" idx="4"/>
          </p:cNvCxnSpPr>
          <p:nvPr/>
        </p:nvCxnSpPr>
        <p:spPr>
          <a:xfrm flipH="1" flipV="1">
            <a:off x="1187450" y="3824288"/>
            <a:ext cx="16414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>
            <a:stCxn id="9" idx="0"/>
            <a:endCxn id="11" idx="4"/>
          </p:cNvCxnSpPr>
          <p:nvPr/>
        </p:nvCxnSpPr>
        <p:spPr>
          <a:xfrm flipH="1" flipV="1">
            <a:off x="2403475" y="3176588"/>
            <a:ext cx="425450" cy="104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>
            <a:stCxn id="9" idx="0"/>
            <a:endCxn id="12" idx="2"/>
          </p:cNvCxnSpPr>
          <p:nvPr/>
        </p:nvCxnSpPr>
        <p:spPr>
          <a:xfrm flipV="1">
            <a:off x="2828925" y="3532188"/>
            <a:ext cx="463550" cy="68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>
            <a:stCxn id="9" idx="0"/>
            <a:endCxn id="13" idx="0"/>
          </p:cNvCxnSpPr>
          <p:nvPr/>
        </p:nvCxnSpPr>
        <p:spPr>
          <a:xfrm flipH="1" flipV="1">
            <a:off x="474663" y="3987800"/>
            <a:ext cx="2354262" cy="23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mas 17"/>
          <p:cNvSpPr/>
          <p:nvPr/>
        </p:nvSpPr>
        <p:spPr>
          <a:xfrm>
            <a:off x="4140200" y="4076700"/>
            <a:ext cx="2663825" cy="936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examQuestions</a:t>
            </a:r>
            <a:endParaRPr lang="en-GB" sz="1200" dirty="0"/>
          </a:p>
        </p:txBody>
      </p:sp>
      <p:cxnSp>
        <p:nvCxnSpPr>
          <p:cNvPr id="19" name="Düz Bağlayıcı 18"/>
          <p:cNvCxnSpPr>
            <a:stCxn id="9" idx="3"/>
            <a:endCxn id="18" idx="1"/>
          </p:cNvCxnSpPr>
          <p:nvPr/>
        </p:nvCxnSpPr>
        <p:spPr>
          <a:xfrm flipV="1">
            <a:off x="3621088" y="4545013"/>
            <a:ext cx="519112" cy="3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>
            <a:stCxn id="18" idx="3"/>
            <a:endCxn id="4" idx="1"/>
          </p:cNvCxnSpPr>
          <p:nvPr/>
        </p:nvCxnSpPr>
        <p:spPr>
          <a:xfrm flipV="1">
            <a:off x="6804025" y="4508500"/>
            <a:ext cx="360363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 flipH="1" flipV="1">
            <a:off x="3621088" y="4456113"/>
            <a:ext cx="158750" cy="12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 flipH="1">
            <a:off x="3621088" y="4581525"/>
            <a:ext cx="158750" cy="15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46" name="Metin kutusu 25"/>
          <p:cNvSpPr txBox="1">
            <a:spLocks noChangeArrowheads="1"/>
          </p:cNvSpPr>
          <p:nvPr/>
        </p:nvSpPr>
        <p:spPr bwMode="auto">
          <a:xfrm>
            <a:off x="4679950" y="5792788"/>
            <a:ext cx="1495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 sz="1600"/>
              <a:t>M - N Relation</a:t>
            </a:r>
            <a:endParaRPr lang="en-GB" altLang="tr-TR" sz="1600"/>
          </a:p>
        </p:txBody>
      </p:sp>
      <p:cxnSp>
        <p:nvCxnSpPr>
          <p:cNvPr id="27" name="Düz Ok Bağlayıcısı 26"/>
          <p:cNvCxnSpPr>
            <a:stCxn id="52246" idx="0"/>
          </p:cNvCxnSpPr>
          <p:nvPr/>
        </p:nvCxnSpPr>
        <p:spPr>
          <a:xfrm flipH="1" flipV="1">
            <a:off x="4054475" y="4856163"/>
            <a:ext cx="1373188" cy="93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52246" idx="0"/>
          </p:cNvCxnSpPr>
          <p:nvPr/>
        </p:nvCxnSpPr>
        <p:spPr>
          <a:xfrm flipV="1">
            <a:off x="5427663" y="4856163"/>
            <a:ext cx="1358900" cy="93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/>
          <p:cNvCxnSpPr/>
          <p:nvPr/>
        </p:nvCxnSpPr>
        <p:spPr>
          <a:xfrm>
            <a:off x="3840163" y="4483100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16738" y="4452938"/>
            <a:ext cx="144462" cy="144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600"/>
          </a:p>
        </p:txBody>
      </p:sp>
      <p:cxnSp>
        <p:nvCxnSpPr>
          <p:cNvPr id="38" name="Düz Bağlayıcı 37"/>
          <p:cNvCxnSpPr>
            <a:endCxn id="37" idx="6"/>
          </p:cNvCxnSpPr>
          <p:nvPr/>
        </p:nvCxnSpPr>
        <p:spPr>
          <a:xfrm flipH="1">
            <a:off x="7061200" y="4354513"/>
            <a:ext cx="100013" cy="1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/>
          <p:cNvCxnSpPr>
            <a:stCxn id="37" idx="6"/>
          </p:cNvCxnSpPr>
          <p:nvPr/>
        </p:nvCxnSpPr>
        <p:spPr>
          <a:xfrm>
            <a:off x="7061200" y="4524375"/>
            <a:ext cx="100013" cy="13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749925" y="3419475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date</a:t>
            </a:r>
            <a:endParaRPr lang="en-GB" sz="1200" dirty="0"/>
          </a:p>
        </p:txBody>
      </p:sp>
      <p:sp>
        <p:nvSpPr>
          <p:cNvPr id="47" name="Oval 46"/>
          <p:cNvSpPr/>
          <p:nvPr/>
        </p:nvSpPr>
        <p:spPr>
          <a:xfrm>
            <a:off x="8308975" y="327660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place</a:t>
            </a:r>
            <a:endParaRPr lang="en-GB" sz="1200" dirty="0"/>
          </a:p>
        </p:txBody>
      </p:sp>
      <p:sp>
        <p:nvSpPr>
          <p:cNvPr id="48" name="Oval 47"/>
          <p:cNvSpPr/>
          <p:nvPr/>
        </p:nvSpPr>
        <p:spPr>
          <a:xfrm>
            <a:off x="6545263" y="2108200"/>
            <a:ext cx="8778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/>
              <a:t>time</a:t>
            </a:r>
            <a:endParaRPr lang="en-GB" sz="1200" dirty="0"/>
          </a:p>
        </p:txBody>
      </p:sp>
      <p:cxnSp>
        <p:nvCxnSpPr>
          <p:cNvPr id="49" name="Düz Bağlayıcı 48"/>
          <p:cNvCxnSpPr>
            <a:stCxn id="48" idx="4"/>
            <a:endCxn id="4" idx="0"/>
          </p:cNvCxnSpPr>
          <p:nvPr/>
        </p:nvCxnSpPr>
        <p:spPr>
          <a:xfrm>
            <a:off x="6985000" y="2576513"/>
            <a:ext cx="971550" cy="157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üz Bağlayıcı 50"/>
          <p:cNvCxnSpPr>
            <a:stCxn id="46" idx="6"/>
            <a:endCxn id="4" idx="0"/>
          </p:cNvCxnSpPr>
          <p:nvPr/>
        </p:nvCxnSpPr>
        <p:spPr>
          <a:xfrm>
            <a:off x="6627813" y="3652838"/>
            <a:ext cx="1328737" cy="49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Bağlayıcı 52"/>
          <p:cNvCxnSpPr>
            <a:stCxn id="47" idx="3"/>
            <a:endCxn id="4" idx="0"/>
          </p:cNvCxnSpPr>
          <p:nvPr/>
        </p:nvCxnSpPr>
        <p:spPr>
          <a:xfrm flipH="1">
            <a:off x="7956550" y="3676650"/>
            <a:ext cx="481013" cy="4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sz="4000" dirty="0" err="1">
                <a:solidFill>
                  <a:schemeClr val="tx2">
                    <a:satMod val="130000"/>
                  </a:schemeClr>
                </a:solidFill>
              </a:rPr>
              <a:t>Participation</a:t>
            </a:r>
            <a:r>
              <a:rPr lang="tr-TR" sz="40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sz="4000" dirty="0" err="1">
                <a:solidFill>
                  <a:schemeClr val="tx2">
                    <a:satMod val="130000"/>
                  </a:schemeClr>
                </a:solidFill>
              </a:rPr>
              <a:t>Integrity</a:t>
            </a:r>
            <a:r>
              <a:rPr lang="tr-TR" sz="40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sz="4000" dirty="0" err="1">
                <a:solidFill>
                  <a:schemeClr val="tx2">
                    <a:satMod val="130000"/>
                  </a:schemeClr>
                </a:solidFill>
              </a:rPr>
              <a:t>Constraints</a:t>
            </a:r>
            <a:endParaRPr lang="tr-TR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3251" name="2 İçerik Yer Tutucusu"/>
          <p:cNvSpPr>
            <a:spLocks noGrp="1"/>
          </p:cNvSpPr>
          <p:nvPr>
            <p:ph idx="1"/>
          </p:nvPr>
        </p:nvSpPr>
        <p:spPr>
          <a:xfrm>
            <a:off x="1009650" y="2057400"/>
            <a:ext cx="7169150" cy="4800600"/>
          </a:xfrm>
        </p:spPr>
        <p:txBody>
          <a:bodyPr/>
          <a:lstStyle/>
          <a:p>
            <a:r>
              <a:rPr lang="en-GB" altLang="tr-TR" sz="3000" smtClean="0"/>
              <a:t>All (Mandatory) Participation</a:t>
            </a:r>
          </a:p>
          <a:p>
            <a:pPr lvl="1"/>
            <a:r>
              <a:rPr lang="en-GB" altLang="tr-TR" sz="2800" smtClean="0"/>
              <a:t>It is the constraint that entities must participate in a relation.</a:t>
            </a:r>
          </a:p>
          <a:p>
            <a:pPr lvl="1"/>
            <a:r>
              <a:rPr lang="en-GB" altLang="tr-TR" sz="2800" smtClean="0"/>
              <a:t>This obligation is expressed by the straight line placed in the asset part.</a:t>
            </a:r>
          </a:p>
          <a:p>
            <a:pPr lvl="1"/>
            <a:r>
              <a:rPr lang="en-GB" altLang="tr-TR" sz="2800" smtClean="0"/>
              <a:t>For example, a constraint can be created in the exam system that there must be at least one question in each exam.</a:t>
            </a:r>
            <a:endParaRPr lang="tr-TR" altLang="tr-TR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sz="4000" dirty="0" err="1">
                <a:solidFill>
                  <a:schemeClr val="tx2">
                    <a:satMod val="130000"/>
                  </a:schemeClr>
                </a:solidFill>
              </a:rPr>
              <a:t>Participation</a:t>
            </a:r>
            <a:r>
              <a:rPr lang="tr-TR" sz="40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sz="4000" dirty="0" err="1">
                <a:solidFill>
                  <a:schemeClr val="tx2">
                    <a:satMod val="130000"/>
                  </a:schemeClr>
                </a:solidFill>
              </a:rPr>
              <a:t>Integrity</a:t>
            </a:r>
            <a:r>
              <a:rPr lang="tr-TR" sz="40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sz="4000" dirty="0" err="1">
                <a:solidFill>
                  <a:schemeClr val="tx2">
                    <a:satMod val="130000"/>
                  </a:schemeClr>
                </a:solidFill>
              </a:rPr>
              <a:t>Constraints</a:t>
            </a:r>
            <a:endParaRPr lang="tr-TR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164388" y="4149725"/>
            <a:ext cx="1584325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exams</a:t>
            </a:r>
            <a:endParaRPr lang="en-GB" sz="1600" dirty="0"/>
          </a:p>
        </p:txBody>
      </p:sp>
      <p:sp>
        <p:nvSpPr>
          <p:cNvPr id="5" name="Oval 4"/>
          <p:cNvSpPr/>
          <p:nvPr/>
        </p:nvSpPr>
        <p:spPr>
          <a:xfrm>
            <a:off x="7308850" y="2641600"/>
            <a:ext cx="1600200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explanation</a:t>
            </a:r>
            <a:endParaRPr lang="en-GB" sz="1200" dirty="0"/>
          </a:p>
        </p:txBody>
      </p:sp>
      <p:sp>
        <p:nvSpPr>
          <p:cNvPr id="6" name="Oval 5"/>
          <p:cNvSpPr/>
          <p:nvPr/>
        </p:nvSpPr>
        <p:spPr>
          <a:xfrm>
            <a:off x="6172200" y="2873375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u="sng" dirty="0" err="1"/>
              <a:t>code</a:t>
            </a:r>
            <a:endParaRPr lang="en-GB" sz="1200" u="sng" dirty="0"/>
          </a:p>
        </p:txBody>
      </p:sp>
      <p:cxnSp>
        <p:nvCxnSpPr>
          <p:cNvPr id="7" name="Düz Bağlayıcı 6"/>
          <p:cNvCxnSpPr>
            <a:stCxn id="4" idx="0"/>
            <a:endCxn id="5" idx="4"/>
          </p:cNvCxnSpPr>
          <p:nvPr/>
        </p:nvCxnSpPr>
        <p:spPr>
          <a:xfrm flipV="1">
            <a:off x="7956550" y="3109913"/>
            <a:ext cx="152400" cy="1039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>
            <a:stCxn id="4" idx="0"/>
            <a:endCxn id="6" idx="0"/>
          </p:cNvCxnSpPr>
          <p:nvPr/>
        </p:nvCxnSpPr>
        <p:spPr>
          <a:xfrm flipH="1" flipV="1">
            <a:off x="6611938" y="2873375"/>
            <a:ext cx="1344612" cy="127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2036763" y="4221163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questions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538163" y="3321050"/>
            <a:ext cx="1296987" cy="503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order</a:t>
            </a:r>
            <a:endParaRPr lang="en-GB" sz="1200" dirty="0"/>
          </a:p>
        </p:txBody>
      </p:sp>
      <p:sp>
        <p:nvSpPr>
          <p:cNvPr id="11" name="Oval 10"/>
          <p:cNvSpPr/>
          <p:nvPr/>
        </p:nvSpPr>
        <p:spPr>
          <a:xfrm>
            <a:off x="1749425" y="2708275"/>
            <a:ext cx="13096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weight</a:t>
            </a:r>
            <a:endParaRPr lang="en-GB" sz="1200" dirty="0"/>
          </a:p>
        </p:txBody>
      </p:sp>
      <p:sp>
        <p:nvSpPr>
          <p:cNvPr id="12" name="Oval 11"/>
          <p:cNvSpPr/>
          <p:nvPr/>
        </p:nvSpPr>
        <p:spPr>
          <a:xfrm>
            <a:off x="3292475" y="3297238"/>
            <a:ext cx="1317625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fileName</a:t>
            </a:r>
            <a:endParaRPr lang="en-GB" sz="1200" dirty="0"/>
          </a:p>
        </p:txBody>
      </p:sp>
      <p:sp>
        <p:nvSpPr>
          <p:cNvPr id="13" name="Oval 12"/>
          <p:cNvSpPr/>
          <p:nvPr/>
        </p:nvSpPr>
        <p:spPr>
          <a:xfrm>
            <a:off x="34925" y="398780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u="sng" dirty="0" err="1"/>
              <a:t>code</a:t>
            </a:r>
            <a:endParaRPr lang="en-GB" sz="1200" u="sng" dirty="0"/>
          </a:p>
        </p:txBody>
      </p:sp>
      <p:cxnSp>
        <p:nvCxnSpPr>
          <p:cNvPr id="14" name="Düz Bağlayıcı 13"/>
          <p:cNvCxnSpPr>
            <a:stCxn id="9" idx="0"/>
            <a:endCxn id="10" idx="4"/>
          </p:cNvCxnSpPr>
          <p:nvPr/>
        </p:nvCxnSpPr>
        <p:spPr>
          <a:xfrm flipH="1" flipV="1">
            <a:off x="1187450" y="3824288"/>
            <a:ext cx="16414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>
            <a:stCxn id="9" idx="0"/>
            <a:endCxn id="11" idx="4"/>
          </p:cNvCxnSpPr>
          <p:nvPr/>
        </p:nvCxnSpPr>
        <p:spPr>
          <a:xfrm flipH="1" flipV="1">
            <a:off x="2403475" y="3176588"/>
            <a:ext cx="425450" cy="104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>
            <a:stCxn id="9" idx="0"/>
            <a:endCxn id="12" idx="2"/>
          </p:cNvCxnSpPr>
          <p:nvPr/>
        </p:nvCxnSpPr>
        <p:spPr>
          <a:xfrm flipV="1">
            <a:off x="2828925" y="3532188"/>
            <a:ext cx="463550" cy="68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>
            <a:stCxn id="9" idx="0"/>
            <a:endCxn id="13" idx="0"/>
          </p:cNvCxnSpPr>
          <p:nvPr/>
        </p:nvCxnSpPr>
        <p:spPr>
          <a:xfrm flipH="1" flipV="1">
            <a:off x="474663" y="3987800"/>
            <a:ext cx="2354262" cy="23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mas 17"/>
          <p:cNvSpPr/>
          <p:nvPr/>
        </p:nvSpPr>
        <p:spPr>
          <a:xfrm>
            <a:off x="4140200" y="4076700"/>
            <a:ext cx="2663825" cy="936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examQuestions</a:t>
            </a:r>
            <a:endParaRPr lang="en-GB" sz="1200" dirty="0"/>
          </a:p>
        </p:txBody>
      </p:sp>
      <p:cxnSp>
        <p:nvCxnSpPr>
          <p:cNvPr id="19" name="Düz Bağlayıcı 18"/>
          <p:cNvCxnSpPr>
            <a:stCxn id="9" idx="3"/>
            <a:endCxn id="18" idx="1"/>
          </p:cNvCxnSpPr>
          <p:nvPr/>
        </p:nvCxnSpPr>
        <p:spPr>
          <a:xfrm flipV="1">
            <a:off x="3621088" y="4545013"/>
            <a:ext cx="519112" cy="3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>
            <a:stCxn id="18" idx="3"/>
            <a:endCxn id="4" idx="1"/>
          </p:cNvCxnSpPr>
          <p:nvPr/>
        </p:nvCxnSpPr>
        <p:spPr>
          <a:xfrm flipV="1">
            <a:off x="6804025" y="4508500"/>
            <a:ext cx="360363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 flipH="1" flipV="1">
            <a:off x="3621088" y="4456113"/>
            <a:ext cx="158750" cy="12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 flipH="1">
            <a:off x="3621088" y="4581525"/>
            <a:ext cx="158750" cy="15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 flipH="1" flipV="1">
            <a:off x="3840163" y="4679950"/>
            <a:ext cx="1587500" cy="111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>
            <a:off x="3840163" y="4483100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16738" y="4452938"/>
            <a:ext cx="144462" cy="144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600"/>
          </a:p>
        </p:txBody>
      </p:sp>
      <p:cxnSp>
        <p:nvCxnSpPr>
          <p:cNvPr id="28" name="Düz Bağlayıcı 27"/>
          <p:cNvCxnSpPr>
            <a:endCxn id="27" idx="6"/>
          </p:cNvCxnSpPr>
          <p:nvPr/>
        </p:nvCxnSpPr>
        <p:spPr>
          <a:xfrm flipH="1">
            <a:off x="7061200" y="4354513"/>
            <a:ext cx="100013" cy="1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/>
          <p:cNvCxnSpPr>
            <a:stCxn id="27" idx="6"/>
          </p:cNvCxnSpPr>
          <p:nvPr/>
        </p:nvCxnSpPr>
        <p:spPr>
          <a:xfrm>
            <a:off x="7061200" y="4524375"/>
            <a:ext cx="100013" cy="13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49925" y="3419475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date</a:t>
            </a:r>
            <a:endParaRPr lang="en-GB" sz="1200" dirty="0"/>
          </a:p>
        </p:txBody>
      </p:sp>
      <p:sp>
        <p:nvSpPr>
          <p:cNvPr id="31" name="Oval 30"/>
          <p:cNvSpPr/>
          <p:nvPr/>
        </p:nvSpPr>
        <p:spPr>
          <a:xfrm>
            <a:off x="8308975" y="327660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place</a:t>
            </a:r>
            <a:endParaRPr lang="en-GB" sz="1200" dirty="0"/>
          </a:p>
        </p:txBody>
      </p:sp>
      <p:sp>
        <p:nvSpPr>
          <p:cNvPr id="32" name="Oval 31"/>
          <p:cNvSpPr/>
          <p:nvPr/>
        </p:nvSpPr>
        <p:spPr>
          <a:xfrm>
            <a:off x="6545263" y="2108200"/>
            <a:ext cx="8778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/>
              <a:t>time</a:t>
            </a:r>
            <a:endParaRPr lang="en-GB" sz="1200" dirty="0"/>
          </a:p>
        </p:txBody>
      </p:sp>
      <p:cxnSp>
        <p:nvCxnSpPr>
          <p:cNvPr id="33" name="Düz Bağlayıcı 32"/>
          <p:cNvCxnSpPr>
            <a:stCxn id="32" idx="4"/>
            <a:endCxn id="4" idx="0"/>
          </p:cNvCxnSpPr>
          <p:nvPr/>
        </p:nvCxnSpPr>
        <p:spPr>
          <a:xfrm>
            <a:off x="6985000" y="2576513"/>
            <a:ext cx="971550" cy="157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/>
          <p:cNvCxnSpPr>
            <a:stCxn id="30" idx="6"/>
            <a:endCxn id="4" idx="0"/>
          </p:cNvCxnSpPr>
          <p:nvPr/>
        </p:nvCxnSpPr>
        <p:spPr>
          <a:xfrm>
            <a:off x="6627813" y="3652838"/>
            <a:ext cx="1328737" cy="49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/>
          <p:cNvCxnSpPr>
            <a:stCxn id="31" idx="3"/>
            <a:endCxn id="4" idx="0"/>
          </p:cNvCxnSpPr>
          <p:nvPr/>
        </p:nvCxnSpPr>
        <p:spPr>
          <a:xfrm flipH="1">
            <a:off x="7956550" y="3676650"/>
            <a:ext cx="481013" cy="4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05" name="Dikdörtgen 2"/>
          <p:cNvSpPr>
            <a:spLocks noChangeArrowheads="1"/>
          </p:cNvSpPr>
          <p:nvPr/>
        </p:nvSpPr>
        <p:spPr bwMode="auto">
          <a:xfrm>
            <a:off x="4457700" y="5830888"/>
            <a:ext cx="2608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tr-TR"/>
              <a:t>Mandatory Participation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sz="4400" dirty="0" err="1">
                <a:solidFill>
                  <a:schemeClr val="tx2">
                    <a:satMod val="130000"/>
                  </a:schemeClr>
                </a:solidFill>
              </a:rPr>
              <a:t>Participation</a:t>
            </a:r>
            <a:r>
              <a:rPr lang="tr-TR" sz="44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sz="4400" dirty="0" err="1">
                <a:solidFill>
                  <a:schemeClr val="tx2">
                    <a:satMod val="130000"/>
                  </a:schemeClr>
                </a:solidFill>
              </a:rPr>
              <a:t>Integrity</a:t>
            </a:r>
            <a:r>
              <a:rPr lang="tr-TR" sz="44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sz="4400" dirty="0" err="1">
                <a:solidFill>
                  <a:schemeClr val="tx2">
                    <a:satMod val="130000"/>
                  </a:schemeClr>
                </a:solidFill>
              </a:rPr>
              <a:t>Constraints</a:t>
            </a:r>
            <a:endParaRPr lang="tr-TR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5299" name="2 İçerik Yer Tutucusu"/>
          <p:cNvSpPr>
            <a:spLocks noGrp="1"/>
          </p:cNvSpPr>
          <p:nvPr>
            <p:ph idx="1"/>
          </p:nvPr>
        </p:nvSpPr>
        <p:spPr>
          <a:xfrm>
            <a:off x="539750" y="2057400"/>
            <a:ext cx="7961313" cy="4800600"/>
          </a:xfrm>
        </p:spPr>
        <p:txBody>
          <a:bodyPr/>
          <a:lstStyle/>
          <a:p>
            <a:pPr lvl="1"/>
            <a:r>
              <a:rPr lang="en-GB" altLang="tr-TR" sz="2800" smtClean="0"/>
              <a:t>Partial Participation is created if entity participation is optional in a correlation definition.</a:t>
            </a:r>
          </a:p>
          <a:p>
            <a:pPr lvl="1"/>
            <a:r>
              <a:rPr lang="en-GB" altLang="tr-TR" sz="2800" smtClean="0"/>
              <a:t>This requirement is expressed by the round sign.</a:t>
            </a:r>
          </a:p>
          <a:p>
            <a:pPr lvl="1"/>
            <a:r>
              <a:rPr lang="en-GB" altLang="tr-TR" sz="2800" smtClean="0"/>
              <a:t>For example, in the exam system, not every question may be used in an exam.</a:t>
            </a:r>
            <a:endParaRPr lang="tr-TR" altLang="tr-TR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sz="4400" dirty="0" err="1">
                <a:solidFill>
                  <a:schemeClr val="tx2">
                    <a:satMod val="130000"/>
                  </a:schemeClr>
                </a:solidFill>
              </a:rPr>
              <a:t>Participation</a:t>
            </a:r>
            <a:r>
              <a:rPr lang="tr-TR" sz="44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sz="4400" dirty="0" err="1">
                <a:solidFill>
                  <a:schemeClr val="tx2">
                    <a:satMod val="130000"/>
                  </a:schemeClr>
                </a:solidFill>
              </a:rPr>
              <a:t>Integrity</a:t>
            </a:r>
            <a:r>
              <a:rPr lang="tr-TR" sz="44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sz="4400" dirty="0" err="1">
                <a:solidFill>
                  <a:schemeClr val="tx2">
                    <a:satMod val="130000"/>
                  </a:schemeClr>
                </a:solidFill>
              </a:rPr>
              <a:t>Constraints</a:t>
            </a:r>
            <a:endParaRPr lang="tr-TR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7164388" y="4149725"/>
            <a:ext cx="1584325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exams</a:t>
            </a:r>
            <a:endParaRPr lang="en-GB" sz="1600" dirty="0"/>
          </a:p>
        </p:txBody>
      </p:sp>
      <p:sp>
        <p:nvSpPr>
          <p:cNvPr id="6" name="Oval 5"/>
          <p:cNvSpPr/>
          <p:nvPr/>
        </p:nvSpPr>
        <p:spPr>
          <a:xfrm>
            <a:off x="7308850" y="2641600"/>
            <a:ext cx="1600200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explanation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>
            <a:off x="6172200" y="2873375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u="sng" dirty="0" err="1"/>
              <a:t>code</a:t>
            </a:r>
            <a:endParaRPr lang="en-GB" sz="1200" u="sng" dirty="0"/>
          </a:p>
        </p:txBody>
      </p:sp>
      <p:cxnSp>
        <p:nvCxnSpPr>
          <p:cNvPr id="8" name="Düz Bağlayıcı 7"/>
          <p:cNvCxnSpPr>
            <a:stCxn id="5" idx="0"/>
            <a:endCxn id="6" idx="4"/>
          </p:cNvCxnSpPr>
          <p:nvPr/>
        </p:nvCxnSpPr>
        <p:spPr>
          <a:xfrm flipV="1">
            <a:off x="7956550" y="3109913"/>
            <a:ext cx="152400" cy="1039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>
            <a:stCxn id="5" idx="0"/>
            <a:endCxn id="7" idx="0"/>
          </p:cNvCxnSpPr>
          <p:nvPr/>
        </p:nvCxnSpPr>
        <p:spPr>
          <a:xfrm flipH="1" flipV="1">
            <a:off x="6611938" y="2873375"/>
            <a:ext cx="1344612" cy="127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kdörtgen 9"/>
          <p:cNvSpPr/>
          <p:nvPr/>
        </p:nvSpPr>
        <p:spPr>
          <a:xfrm>
            <a:off x="2036763" y="4221163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questions</a:t>
            </a:r>
            <a:endParaRPr lang="en-GB" sz="1600" dirty="0"/>
          </a:p>
        </p:txBody>
      </p:sp>
      <p:sp>
        <p:nvSpPr>
          <p:cNvPr id="11" name="Oval 10"/>
          <p:cNvSpPr/>
          <p:nvPr/>
        </p:nvSpPr>
        <p:spPr>
          <a:xfrm>
            <a:off x="538163" y="3321050"/>
            <a:ext cx="1296987" cy="503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order</a:t>
            </a:r>
            <a:endParaRPr lang="en-GB" sz="1200" dirty="0"/>
          </a:p>
        </p:txBody>
      </p:sp>
      <p:sp>
        <p:nvSpPr>
          <p:cNvPr id="12" name="Oval 11"/>
          <p:cNvSpPr/>
          <p:nvPr/>
        </p:nvSpPr>
        <p:spPr>
          <a:xfrm>
            <a:off x="1749425" y="2708275"/>
            <a:ext cx="13096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weight</a:t>
            </a:r>
            <a:endParaRPr lang="en-GB" sz="1200" dirty="0"/>
          </a:p>
        </p:txBody>
      </p:sp>
      <p:sp>
        <p:nvSpPr>
          <p:cNvPr id="13" name="Oval 12"/>
          <p:cNvSpPr/>
          <p:nvPr/>
        </p:nvSpPr>
        <p:spPr>
          <a:xfrm>
            <a:off x="3292475" y="3297238"/>
            <a:ext cx="1317625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fileName</a:t>
            </a:r>
            <a:endParaRPr lang="en-GB" sz="1200" dirty="0"/>
          </a:p>
        </p:txBody>
      </p:sp>
      <p:sp>
        <p:nvSpPr>
          <p:cNvPr id="14" name="Oval 13"/>
          <p:cNvSpPr/>
          <p:nvPr/>
        </p:nvSpPr>
        <p:spPr>
          <a:xfrm>
            <a:off x="34925" y="398780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u="sng" dirty="0" err="1"/>
              <a:t>code</a:t>
            </a:r>
            <a:endParaRPr lang="en-GB" sz="1200" u="sng" dirty="0"/>
          </a:p>
        </p:txBody>
      </p:sp>
      <p:cxnSp>
        <p:nvCxnSpPr>
          <p:cNvPr id="15" name="Düz Bağlayıcı 14"/>
          <p:cNvCxnSpPr>
            <a:stCxn id="10" idx="0"/>
            <a:endCxn id="11" idx="4"/>
          </p:cNvCxnSpPr>
          <p:nvPr/>
        </p:nvCxnSpPr>
        <p:spPr>
          <a:xfrm flipH="1" flipV="1">
            <a:off x="1187450" y="3824288"/>
            <a:ext cx="16414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>
            <a:stCxn id="10" idx="0"/>
            <a:endCxn id="12" idx="4"/>
          </p:cNvCxnSpPr>
          <p:nvPr/>
        </p:nvCxnSpPr>
        <p:spPr>
          <a:xfrm flipH="1" flipV="1">
            <a:off x="2403475" y="3176588"/>
            <a:ext cx="425450" cy="104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>
            <a:stCxn id="10" idx="0"/>
            <a:endCxn id="13" idx="2"/>
          </p:cNvCxnSpPr>
          <p:nvPr/>
        </p:nvCxnSpPr>
        <p:spPr>
          <a:xfrm flipV="1">
            <a:off x="2828925" y="3532188"/>
            <a:ext cx="463550" cy="68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>
            <a:stCxn id="10" idx="0"/>
            <a:endCxn id="14" idx="0"/>
          </p:cNvCxnSpPr>
          <p:nvPr/>
        </p:nvCxnSpPr>
        <p:spPr>
          <a:xfrm flipH="1" flipV="1">
            <a:off x="474663" y="3987800"/>
            <a:ext cx="2354262" cy="23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mas 18"/>
          <p:cNvSpPr/>
          <p:nvPr/>
        </p:nvSpPr>
        <p:spPr>
          <a:xfrm>
            <a:off x="4140200" y="4076700"/>
            <a:ext cx="2663825" cy="936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examQuestions</a:t>
            </a:r>
            <a:endParaRPr lang="en-GB" sz="1200" dirty="0"/>
          </a:p>
        </p:txBody>
      </p:sp>
      <p:cxnSp>
        <p:nvCxnSpPr>
          <p:cNvPr id="20" name="Düz Bağlayıcı 19"/>
          <p:cNvCxnSpPr>
            <a:stCxn id="10" idx="3"/>
            <a:endCxn id="19" idx="1"/>
          </p:cNvCxnSpPr>
          <p:nvPr/>
        </p:nvCxnSpPr>
        <p:spPr>
          <a:xfrm flipV="1">
            <a:off x="3621088" y="4545013"/>
            <a:ext cx="519112" cy="3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>
            <a:stCxn id="19" idx="3"/>
            <a:endCxn id="5" idx="1"/>
          </p:cNvCxnSpPr>
          <p:nvPr/>
        </p:nvCxnSpPr>
        <p:spPr>
          <a:xfrm flipV="1">
            <a:off x="6804025" y="4508500"/>
            <a:ext cx="360363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 flipH="1" flipV="1">
            <a:off x="3621088" y="4456113"/>
            <a:ext cx="158750" cy="12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 flipH="1">
            <a:off x="3621088" y="4581525"/>
            <a:ext cx="158750" cy="15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>
            <a:endCxn id="26" idx="4"/>
          </p:cNvCxnSpPr>
          <p:nvPr/>
        </p:nvCxnSpPr>
        <p:spPr>
          <a:xfrm flipV="1">
            <a:off x="5427663" y="4597400"/>
            <a:ext cx="1562100" cy="119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/>
          <p:cNvCxnSpPr/>
          <p:nvPr/>
        </p:nvCxnSpPr>
        <p:spPr>
          <a:xfrm>
            <a:off x="3840163" y="4483100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916738" y="4452938"/>
            <a:ext cx="144462" cy="144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600"/>
          </a:p>
        </p:txBody>
      </p:sp>
      <p:cxnSp>
        <p:nvCxnSpPr>
          <p:cNvPr id="27" name="Düz Bağlayıcı 26"/>
          <p:cNvCxnSpPr>
            <a:endCxn id="26" idx="6"/>
          </p:cNvCxnSpPr>
          <p:nvPr/>
        </p:nvCxnSpPr>
        <p:spPr>
          <a:xfrm flipH="1">
            <a:off x="7061200" y="4354513"/>
            <a:ext cx="100013" cy="1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/>
          <p:cNvCxnSpPr>
            <a:stCxn id="26" idx="6"/>
          </p:cNvCxnSpPr>
          <p:nvPr/>
        </p:nvCxnSpPr>
        <p:spPr>
          <a:xfrm>
            <a:off x="7061200" y="4524375"/>
            <a:ext cx="100013" cy="13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49925" y="3419475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date</a:t>
            </a:r>
            <a:endParaRPr lang="en-GB" sz="1200" dirty="0"/>
          </a:p>
        </p:txBody>
      </p:sp>
      <p:sp>
        <p:nvSpPr>
          <p:cNvPr id="30" name="Oval 29"/>
          <p:cNvSpPr/>
          <p:nvPr/>
        </p:nvSpPr>
        <p:spPr>
          <a:xfrm>
            <a:off x="8308975" y="327660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place</a:t>
            </a:r>
            <a:endParaRPr lang="en-GB" sz="1200" dirty="0"/>
          </a:p>
        </p:txBody>
      </p:sp>
      <p:sp>
        <p:nvSpPr>
          <p:cNvPr id="31" name="Oval 30"/>
          <p:cNvSpPr/>
          <p:nvPr/>
        </p:nvSpPr>
        <p:spPr>
          <a:xfrm>
            <a:off x="6545263" y="2108200"/>
            <a:ext cx="8778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/>
              <a:t>time</a:t>
            </a:r>
            <a:endParaRPr lang="en-GB" sz="1200" dirty="0"/>
          </a:p>
        </p:txBody>
      </p:sp>
      <p:cxnSp>
        <p:nvCxnSpPr>
          <p:cNvPr id="32" name="Düz Bağlayıcı 31"/>
          <p:cNvCxnSpPr>
            <a:stCxn id="31" idx="4"/>
            <a:endCxn id="5" idx="0"/>
          </p:cNvCxnSpPr>
          <p:nvPr/>
        </p:nvCxnSpPr>
        <p:spPr>
          <a:xfrm>
            <a:off x="6985000" y="2576513"/>
            <a:ext cx="971550" cy="157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/>
          <p:cNvCxnSpPr>
            <a:stCxn id="29" idx="6"/>
            <a:endCxn id="5" idx="0"/>
          </p:cNvCxnSpPr>
          <p:nvPr/>
        </p:nvCxnSpPr>
        <p:spPr>
          <a:xfrm>
            <a:off x="6627813" y="3652838"/>
            <a:ext cx="1328737" cy="49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/>
          <p:cNvCxnSpPr>
            <a:stCxn id="30" idx="3"/>
            <a:endCxn id="5" idx="0"/>
          </p:cNvCxnSpPr>
          <p:nvPr/>
        </p:nvCxnSpPr>
        <p:spPr>
          <a:xfrm flipH="1">
            <a:off x="7956550" y="3676650"/>
            <a:ext cx="481013" cy="4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53" name="Dikdörtgen 34"/>
          <p:cNvSpPr>
            <a:spLocks noChangeArrowheads="1"/>
          </p:cNvSpPr>
          <p:nvPr/>
        </p:nvSpPr>
        <p:spPr bwMode="auto">
          <a:xfrm>
            <a:off x="4457700" y="5830888"/>
            <a:ext cx="217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tr-TR"/>
              <a:t>Partial Participation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>
                <a:solidFill>
                  <a:schemeClr val="tx2">
                    <a:satMod val="130000"/>
                  </a:schemeClr>
                </a:solidFill>
              </a:rPr>
              <a:t>Existence</a:t>
            </a:r>
            <a:r>
              <a:rPr lang="tr-TR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relationship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734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There must be a correlation of existence between the weak entity and the entity or entities that enable the weak entity to exist in the system.</a:t>
            </a:r>
          </a:p>
          <a:p>
            <a:endParaRPr lang="en-GB" altLang="tr-TR" smtClean="0"/>
          </a:p>
          <a:p>
            <a:r>
              <a:rPr lang="en-GB" altLang="tr-TR" smtClean="0"/>
              <a:t>The correlation between the weak entity and the other entity is shown with a double-lined diamond.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>
                <a:solidFill>
                  <a:schemeClr val="tx2">
                    <a:satMod val="130000"/>
                  </a:schemeClr>
                </a:solidFill>
              </a:rPr>
              <a:t>Existence</a:t>
            </a:r>
            <a:r>
              <a:rPr lang="tr-TR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relation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164388" y="4149725"/>
            <a:ext cx="1584325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questionChoices</a:t>
            </a:r>
            <a:endParaRPr lang="en-GB" sz="1600" dirty="0"/>
          </a:p>
        </p:txBody>
      </p:sp>
      <p:sp>
        <p:nvSpPr>
          <p:cNvPr id="5" name="Oval 4"/>
          <p:cNvSpPr/>
          <p:nvPr/>
        </p:nvSpPr>
        <p:spPr>
          <a:xfrm>
            <a:off x="7308850" y="2641600"/>
            <a:ext cx="1600200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keyWords</a:t>
            </a:r>
            <a:endParaRPr lang="en-GB" sz="1200" dirty="0"/>
          </a:p>
        </p:txBody>
      </p:sp>
      <p:sp>
        <p:nvSpPr>
          <p:cNvPr id="6" name="Oval 5"/>
          <p:cNvSpPr/>
          <p:nvPr/>
        </p:nvSpPr>
        <p:spPr>
          <a:xfrm>
            <a:off x="6172200" y="2873375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u="sng" dirty="0" err="1"/>
              <a:t>code</a:t>
            </a:r>
            <a:endParaRPr lang="en-GB" sz="1200" u="sng" dirty="0"/>
          </a:p>
        </p:txBody>
      </p:sp>
      <p:cxnSp>
        <p:nvCxnSpPr>
          <p:cNvPr id="7" name="Düz Bağlayıcı 6"/>
          <p:cNvCxnSpPr>
            <a:stCxn id="4" idx="0"/>
            <a:endCxn id="5" idx="4"/>
          </p:cNvCxnSpPr>
          <p:nvPr/>
        </p:nvCxnSpPr>
        <p:spPr>
          <a:xfrm flipV="1">
            <a:off x="7956550" y="3109913"/>
            <a:ext cx="152400" cy="1039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>
            <a:stCxn id="4" idx="0"/>
            <a:endCxn id="6" idx="0"/>
          </p:cNvCxnSpPr>
          <p:nvPr/>
        </p:nvCxnSpPr>
        <p:spPr>
          <a:xfrm flipH="1" flipV="1">
            <a:off x="6611938" y="2873375"/>
            <a:ext cx="1344612" cy="127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2036763" y="4221163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questions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538163" y="3321050"/>
            <a:ext cx="1296987" cy="503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order</a:t>
            </a:r>
            <a:endParaRPr lang="en-GB" sz="1200" dirty="0"/>
          </a:p>
        </p:txBody>
      </p:sp>
      <p:sp>
        <p:nvSpPr>
          <p:cNvPr id="11" name="Oval 10"/>
          <p:cNvSpPr/>
          <p:nvPr/>
        </p:nvSpPr>
        <p:spPr>
          <a:xfrm>
            <a:off x="1749425" y="2708275"/>
            <a:ext cx="13096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weight</a:t>
            </a:r>
            <a:endParaRPr lang="en-GB" sz="1200" dirty="0"/>
          </a:p>
        </p:txBody>
      </p:sp>
      <p:sp>
        <p:nvSpPr>
          <p:cNvPr id="12" name="Oval 11"/>
          <p:cNvSpPr/>
          <p:nvPr/>
        </p:nvSpPr>
        <p:spPr>
          <a:xfrm>
            <a:off x="3292475" y="3297238"/>
            <a:ext cx="1317625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fileName</a:t>
            </a:r>
            <a:endParaRPr lang="en-GB" sz="1200" dirty="0"/>
          </a:p>
        </p:txBody>
      </p:sp>
      <p:sp>
        <p:nvSpPr>
          <p:cNvPr id="13" name="Oval 12"/>
          <p:cNvSpPr/>
          <p:nvPr/>
        </p:nvSpPr>
        <p:spPr>
          <a:xfrm>
            <a:off x="34925" y="398780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u="sng" dirty="0" err="1"/>
              <a:t>code</a:t>
            </a:r>
            <a:endParaRPr lang="en-GB" sz="1200" u="sng" dirty="0"/>
          </a:p>
        </p:txBody>
      </p:sp>
      <p:cxnSp>
        <p:nvCxnSpPr>
          <p:cNvPr id="14" name="Düz Bağlayıcı 13"/>
          <p:cNvCxnSpPr>
            <a:stCxn id="9" idx="0"/>
            <a:endCxn id="10" idx="4"/>
          </p:cNvCxnSpPr>
          <p:nvPr/>
        </p:nvCxnSpPr>
        <p:spPr>
          <a:xfrm flipH="1" flipV="1">
            <a:off x="1187450" y="3824288"/>
            <a:ext cx="16414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>
            <a:stCxn id="9" idx="0"/>
            <a:endCxn id="11" idx="4"/>
          </p:cNvCxnSpPr>
          <p:nvPr/>
        </p:nvCxnSpPr>
        <p:spPr>
          <a:xfrm flipH="1" flipV="1">
            <a:off x="2403475" y="3176588"/>
            <a:ext cx="425450" cy="104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>
            <a:stCxn id="9" idx="0"/>
            <a:endCxn id="12" idx="2"/>
          </p:cNvCxnSpPr>
          <p:nvPr/>
        </p:nvCxnSpPr>
        <p:spPr>
          <a:xfrm flipV="1">
            <a:off x="2828925" y="3532188"/>
            <a:ext cx="463550" cy="68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>
            <a:stCxn id="9" idx="0"/>
            <a:endCxn id="13" idx="0"/>
          </p:cNvCxnSpPr>
          <p:nvPr/>
        </p:nvCxnSpPr>
        <p:spPr>
          <a:xfrm flipH="1" flipV="1">
            <a:off x="474663" y="3987800"/>
            <a:ext cx="2354262" cy="23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mas 17"/>
          <p:cNvSpPr/>
          <p:nvPr/>
        </p:nvSpPr>
        <p:spPr>
          <a:xfrm>
            <a:off x="4140200" y="4076700"/>
            <a:ext cx="2663825" cy="936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choices</a:t>
            </a:r>
            <a:endParaRPr lang="en-GB" sz="1200" dirty="0"/>
          </a:p>
        </p:txBody>
      </p:sp>
      <p:cxnSp>
        <p:nvCxnSpPr>
          <p:cNvPr id="19" name="Düz Bağlayıcı 18"/>
          <p:cNvCxnSpPr>
            <a:stCxn id="9" idx="3"/>
            <a:endCxn id="18" idx="1"/>
          </p:cNvCxnSpPr>
          <p:nvPr/>
        </p:nvCxnSpPr>
        <p:spPr>
          <a:xfrm flipV="1">
            <a:off x="3621088" y="4545013"/>
            <a:ext cx="519112" cy="3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>
            <a:stCxn id="18" idx="3"/>
            <a:endCxn id="4" idx="1"/>
          </p:cNvCxnSpPr>
          <p:nvPr/>
        </p:nvCxnSpPr>
        <p:spPr>
          <a:xfrm flipV="1">
            <a:off x="6804025" y="4508500"/>
            <a:ext cx="360363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/>
          <p:cNvCxnSpPr/>
          <p:nvPr/>
        </p:nvCxnSpPr>
        <p:spPr>
          <a:xfrm>
            <a:off x="3779838" y="4445000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 flipH="1">
            <a:off x="7061200" y="4354513"/>
            <a:ext cx="100013" cy="1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Bağlayıcı 26"/>
          <p:cNvCxnSpPr/>
          <p:nvPr/>
        </p:nvCxnSpPr>
        <p:spPr>
          <a:xfrm>
            <a:off x="7061200" y="4524375"/>
            <a:ext cx="100013" cy="13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749925" y="3419475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point</a:t>
            </a:r>
            <a:endParaRPr lang="en-GB" sz="1200" dirty="0"/>
          </a:p>
        </p:txBody>
      </p:sp>
      <p:sp>
        <p:nvSpPr>
          <p:cNvPr id="29" name="Oval 28"/>
          <p:cNvSpPr/>
          <p:nvPr/>
        </p:nvSpPr>
        <p:spPr>
          <a:xfrm>
            <a:off x="8308975" y="3276600"/>
            <a:ext cx="87788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text</a:t>
            </a:r>
            <a:endParaRPr lang="en-GB" sz="1200" dirty="0"/>
          </a:p>
        </p:txBody>
      </p:sp>
      <p:cxnSp>
        <p:nvCxnSpPr>
          <p:cNvPr id="32" name="Düz Bağlayıcı 31"/>
          <p:cNvCxnSpPr>
            <a:stCxn id="28" idx="6"/>
            <a:endCxn id="4" idx="0"/>
          </p:cNvCxnSpPr>
          <p:nvPr/>
        </p:nvCxnSpPr>
        <p:spPr>
          <a:xfrm>
            <a:off x="6627813" y="3652838"/>
            <a:ext cx="1328737" cy="49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/>
          <p:cNvCxnSpPr>
            <a:stCxn id="29" idx="3"/>
            <a:endCxn id="4" idx="0"/>
          </p:cNvCxnSpPr>
          <p:nvPr/>
        </p:nvCxnSpPr>
        <p:spPr>
          <a:xfrm flipH="1">
            <a:off x="7956550" y="3676650"/>
            <a:ext cx="481013" cy="4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/>
          <p:cNvCxnSpPr/>
          <p:nvPr/>
        </p:nvCxnSpPr>
        <p:spPr>
          <a:xfrm>
            <a:off x="3708400" y="4445000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/>
          <p:cNvCxnSpPr/>
          <p:nvPr/>
        </p:nvCxnSpPr>
        <p:spPr>
          <a:xfrm>
            <a:off x="7027863" y="4425950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mas 36"/>
          <p:cNvSpPr/>
          <p:nvPr/>
        </p:nvSpPr>
        <p:spPr>
          <a:xfrm>
            <a:off x="4284663" y="4149725"/>
            <a:ext cx="2343150" cy="78263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00" dirty="0"/>
          </a:p>
        </p:txBody>
      </p:sp>
      <p:sp>
        <p:nvSpPr>
          <p:cNvPr id="38" name="Dikdörtgen 37"/>
          <p:cNvSpPr/>
          <p:nvPr/>
        </p:nvSpPr>
        <p:spPr>
          <a:xfrm>
            <a:off x="7251700" y="4230688"/>
            <a:ext cx="1423988" cy="555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Recursive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relation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4514" name="2 İçerik Yer Tutucusu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91440" indent="-91440" fontAlgn="auto">
              <a:defRPr/>
            </a:pPr>
            <a:r>
              <a:rPr lang="tr-TR" alt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Özyineli</a:t>
            </a:r>
            <a:r>
              <a:rPr lang="tr-TR" alt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bağıntı varlığın kendi içinde oluşturulur. </a:t>
            </a:r>
          </a:p>
          <a:p>
            <a:pPr marL="91440" indent="-91440" fontAlgn="auto">
              <a:defRPr/>
            </a:pPr>
            <a:endParaRPr lang="tr-TR" alt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defRPr/>
            </a:pPr>
            <a:r>
              <a:rPr lang="tr-TR" alt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Örneğin öğretmenler varlığındaki her öğretmenin bir zümre başkanı olması gerekliyse ve zümre başkanı da yine bir öğretmense </a:t>
            </a:r>
            <a:r>
              <a:rPr lang="tr-TR" alt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özyineli</a:t>
            </a:r>
            <a:r>
              <a:rPr lang="tr-TR" alt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bağıntı kurulur.</a:t>
            </a:r>
          </a:p>
          <a:p>
            <a:pPr marL="91440" indent="-91440" fontAlgn="auto">
              <a:defRPr/>
            </a:pP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defRPr/>
            </a:pP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recursive relation is created within the entity itself.</a:t>
            </a:r>
          </a:p>
          <a:p>
            <a:pPr marL="91440" indent="-91440" fontAlgn="auto">
              <a:defRPr/>
            </a:pPr>
            <a:endParaRPr lang="en-GB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defRPr/>
            </a:pP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example, if every teacher in the </a:t>
            </a:r>
            <a:r>
              <a:rPr lang="en-GB" alt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teachers</a:t>
            </a:r>
            <a:r>
              <a:rPr lang="tr-TR" alt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alt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entity</a:t>
            </a:r>
            <a:r>
              <a:rPr lang="en-GB" alt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required to be a group </a:t>
            </a:r>
            <a:r>
              <a:rPr lang="en-GB" alt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tr-TR" alt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alt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group </a:t>
            </a:r>
            <a:r>
              <a:rPr lang="en-GB" alt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tr-TR" alt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alt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GB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a teacher, a recursive relation is established.</a:t>
            </a:r>
            <a:endParaRPr lang="tr-TR" alt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>
                <a:solidFill>
                  <a:schemeClr val="tx2">
                    <a:satMod val="130000"/>
                  </a:schemeClr>
                </a:solidFill>
              </a:rPr>
              <a:t>Requirements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They are the properties that a system must have in order to perform the expected functions.</a:t>
            </a:r>
            <a:endParaRPr lang="tr-TR" altLang="tr-TR" smtClean="0"/>
          </a:p>
          <a:p>
            <a:endParaRPr lang="tr-TR" altLang="tr-TR" smtClean="0"/>
          </a:p>
          <a:p>
            <a:r>
              <a:rPr lang="tr-TR" altLang="tr-TR" smtClean="0"/>
              <a:t>What are the Expected functions?</a:t>
            </a:r>
          </a:p>
          <a:p>
            <a:r>
              <a:rPr lang="en-GB" altLang="tr-TR" smtClean="0"/>
              <a:t>Methods used by users in the current system</a:t>
            </a:r>
            <a:endParaRPr lang="tr-TR" altLang="tr-TR" smtClean="0"/>
          </a:p>
          <a:p>
            <a:pPr lvl="1"/>
            <a:r>
              <a:rPr lang="en-GB" altLang="tr-TR" smtClean="0"/>
              <a:t>System structure</a:t>
            </a:r>
          </a:p>
          <a:p>
            <a:pPr lvl="1"/>
            <a:r>
              <a:rPr lang="en-GB" altLang="tr-TR" smtClean="0"/>
              <a:t>business rules</a:t>
            </a:r>
          </a:p>
          <a:p>
            <a:pPr lvl="1"/>
            <a:r>
              <a:rPr lang="en-GB" altLang="tr-TR" smtClean="0"/>
              <a:t>Troubles and problems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Recursive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relation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2036763" y="4221163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 dirty="0" err="1"/>
              <a:t>Lecturer</a:t>
            </a:r>
            <a:endParaRPr lang="en-GB" sz="1600" dirty="0"/>
          </a:p>
        </p:txBody>
      </p:sp>
      <p:sp>
        <p:nvSpPr>
          <p:cNvPr id="14" name="Elmas 13"/>
          <p:cNvSpPr/>
          <p:nvPr/>
        </p:nvSpPr>
        <p:spPr>
          <a:xfrm>
            <a:off x="4140200" y="4076700"/>
            <a:ext cx="2663825" cy="936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groupLeader</a:t>
            </a:r>
            <a:endParaRPr lang="en-GB" sz="1200" dirty="0"/>
          </a:p>
        </p:txBody>
      </p:sp>
      <p:cxnSp>
        <p:nvCxnSpPr>
          <p:cNvPr id="15" name="Düz Bağlayıcı 14"/>
          <p:cNvCxnSpPr>
            <a:stCxn id="13" idx="3"/>
            <a:endCxn id="14" idx="1"/>
          </p:cNvCxnSpPr>
          <p:nvPr/>
        </p:nvCxnSpPr>
        <p:spPr>
          <a:xfrm flipV="1">
            <a:off x="3621088" y="4545013"/>
            <a:ext cx="519112" cy="3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>
            <a:off x="3779838" y="4445000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/>
          <p:nvPr/>
        </p:nvCxnSpPr>
        <p:spPr>
          <a:xfrm>
            <a:off x="3708400" y="4445000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mas 21"/>
          <p:cNvSpPr/>
          <p:nvPr/>
        </p:nvSpPr>
        <p:spPr>
          <a:xfrm>
            <a:off x="4284663" y="4149725"/>
            <a:ext cx="2343150" cy="78263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00" dirty="0"/>
          </a:p>
        </p:txBody>
      </p:sp>
      <p:cxnSp>
        <p:nvCxnSpPr>
          <p:cNvPr id="23" name="Düz Bağlayıcı 22"/>
          <p:cNvCxnSpPr>
            <a:stCxn id="14" idx="0"/>
          </p:cNvCxnSpPr>
          <p:nvPr/>
        </p:nvCxnSpPr>
        <p:spPr>
          <a:xfrm flipH="1">
            <a:off x="3621088" y="4076700"/>
            <a:ext cx="1851025" cy="24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 flipH="1" flipV="1">
            <a:off x="3621088" y="4221163"/>
            <a:ext cx="15875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/>
          <p:nvPr/>
        </p:nvCxnSpPr>
        <p:spPr>
          <a:xfrm flipH="1">
            <a:off x="3629025" y="4302125"/>
            <a:ext cx="150813" cy="7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779838" y="4221163"/>
            <a:ext cx="144462" cy="119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Relation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Degree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4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Relationships can also be established between more than two entities.</a:t>
            </a:r>
            <a:endParaRPr lang="tr-TR" altLang="tr-TR" smtClean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1692275" y="27813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Bağıntı Tipi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Derecesi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Öz yineli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1-</a:t>
                      </a:r>
                      <a:r>
                        <a:rPr lang="tr-TR" sz="2400" dirty="0" err="1"/>
                        <a:t>li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İki varlık arasındaki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2-</a:t>
                      </a:r>
                      <a:r>
                        <a:rPr lang="tr-TR" sz="2400" dirty="0" err="1"/>
                        <a:t>li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Üç varlık arasındaki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3-</a:t>
                      </a:r>
                      <a:r>
                        <a:rPr lang="tr-TR" sz="2400" dirty="0" err="1"/>
                        <a:t>lü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Üçten</a:t>
                      </a:r>
                      <a:r>
                        <a:rPr lang="tr-TR" sz="2400" baseline="0" dirty="0"/>
                        <a:t> fazla varlık arasındaki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N-</a:t>
                      </a:r>
                      <a:r>
                        <a:rPr lang="tr-TR" sz="2400" dirty="0" err="1"/>
                        <a:t>li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Third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Order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Relation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246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Projects</a:t>
            </a:r>
          </a:p>
          <a:p>
            <a:r>
              <a:rPr lang="en-GB" altLang="tr-TR" smtClean="0"/>
              <a:t>Materials</a:t>
            </a:r>
          </a:p>
          <a:p>
            <a:r>
              <a:rPr lang="en-GB" altLang="tr-TR" smtClean="0"/>
              <a:t>Manufacturer</a:t>
            </a:r>
          </a:p>
          <a:p>
            <a:endParaRPr lang="en-GB" altLang="tr-TR" smtClean="0"/>
          </a:p>
          <a:p>
            <a:r>
              <a:rPr lang="en-GB" altLang="tr-TR" smtClean="0"/>
              <a:t>Which company provided which material for which project?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Third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Order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Relation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118350" y="3257550"/>
            <a:ext cx="1584325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project</a:t>
            </a:r>
            <a:endParaRPr lang="en-GB" sz="1200" dirty="0"/>
          </a:p>
        </p:txBody>
      </p:sp>
      <p:sp>
        <p:nvSpPr>
          <p:cNvPr id="5" name="Oval 4"/>
          <p:cNvSpPr/>
          <p:nvPr/>
        </p:nvSpPr>
        <p:spPr>
          <a:xfrm>
            <a:off x="7262813" y="1751013"/>
            <a:ext cx="1601787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050" dirty="0" err="1"/>
              <a:t>explanation</a:t>
            </a:r>
            <a:endParaRPr lang="en-GB" sz="1050" dirty="0"/>
          </a:p>
        </p:txBody>
      </p:sp>
      <p:sp>
        <p:nvSpPr>
          <p:cNvPr id="6" name="Oval 5"/>
          <p:cNvSpPr/>
          <p:nvPr/>
        </p:nvSpPr>
        <p:spPr>
          <a:xfrm>
            <a:off x="6127750" y="1982788"/>
            <a:ext cx="877888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050" u="sng" dirty="0" err="1"/>
              <a:t>code</a:t>
            </a:r>
            <a:endParaRPr lang="en-GB" sz="1050" u="sng" dirty="0"/>
          </a:p>
        </p:txBody>
      </p:sp>
      <p:cxnSp>
        <p:nvCxnSpPr>
          <p:cNvPr id="7" name="Düz Bağlayıcı 6"/>
          <p:cNvCxnSpPr>
            <a:stCxn id="4" idx="0"/>
            <a:endCxn id="5" idx="4"/>
          </p:cNvCxnSpPr>
          <p:nvPr/>
        </p:nvCxnSpPr>
        <p:spPr>
          <a:xfrm flipV="1">
            <a:off x="7910513" y="2219325"/>
            <a:ext cx="152400" cy="103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>
            <a:stCxn id="4" idx="0"/>
            <a:endCxn id="6" idx="0"/>
          </p:cNvCxnSpPr>
          <p:nvPr/>
        </p:nvCxnSpPr>
        <p:spPr>
          <a:xfrm flipH="1" flipV="1">
            <a:off x="6565900" y="1982788"/>
            <a:ext cx="1344613" cy="127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1990725" y="3330575"/>
            <a:ext cx="1584325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manufacturer</a:t>
            </a:r>
            <a:endParaRPr lang="en-GB" sz="1200" dirty="0"/>
          </a:p>
        </p:txBody>
      </p:sp>
      <p:sp>
        <p:nvSpPr>
          <p:cNvPr id="10" name="Oval 9"/>
          <p:cNvSpPr/>
          <p:nvPr/>
        </p:nvSpPr>
        <p:spPr>
          <a:xfrm>
            <a:off x="493713" y="2428875"/>
            <a:ext cx="1295400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050" dirty="0" err="1"/>
              <a:t>address</a:t>
            </a:r>
            <a:endParaRPr lang="en-GB" sz="1050" dirty="0"/>
          </a:p>
        </p:txBody>
      </p:sp>
      <p:sp>
        <p:nvSpPr>
          <p:cNvPr id="12" name="Oval 11"/>
          <p:cNvSpPr/>
          <p:nvPr/>
        </p:nvSpPr>
        <p:spPr>
          <a:xfrm>
            <a:off x="1968500" y="2312988"/>
            <a:ext cx="736600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050" dirty="0"/>
              <a:t>name</a:t>
            </a:r>
            <a:endParaRPr lang="en-GB" sz="1050" dirty="0"/>
          </a:p>
        </p:txBody>
      </p:sp>
      <p:sp>
        <p:nvSpPr>
          <p:cNvPr id="13" name="Oval 12"/>
          <p:cNvSpPr/>
          <p:nvPr/>
        </p:nvSpPr>
        <p:spPr>
          <a:xfrm>
            <a:off x="-9525" y="3095625"/>
            <a:ext cx="1250950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050" u="sng" dirty="0" err="1"/>
              <a:t>reputation</a:t>
            </a:r>
            <a:endParaRPr lang="en-GB" sz="1050" u="sng" dirty="0"/>
          </a:p>
        </p:txBody>
      </p:sp>
      <p:cxnSp>
        <p:nvCxnSpPr>
          <p:cNvPr id="14" name="Düz Bağlayıcı 13"/>
          <p:cNvCxnSpPr>
            <a:stCxn id="9" idx="0"/>
            <a:endCxn id="10" idx="4"/>
          </p:cNvCxnSpPr>
          <p:nvPr/>
        </p:nvCxnSpPr>
        <p:spPr>
          <a:xfrm flipH="1" flipV="1">
            <a:off x="1141413" y="2933700"/>
            <a:ext cx="16414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>
            <a:stCxn id="9" idx="0"/>
            <a:endCxn id="12" idx="4"/>
          </p:cNvCxnSpPr>
          <p:nvPr/>
        </p:nvCxnSpPr>
        <p:spPr>
          <a:xfrm flipH="1" flipV="1">
            <a:off x="2336800" y="2781300"/>
            <a:ext cx="446088" cy="54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>
            <a:stCxn id="9" idx="0"/>
            <a:endCxn id="13" idx="0"/>
          </p:cNvCxnSpPr>
          <p:nvPr/>
        </p:nvCxnSpPr>
        <p:spPr>
          <a:xfrm flipH="1" flipV="1">
            <a:off x="615950" y="3095625"/>
            <a:ext cx="2166938" cy="23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mas 17"/>
          <p:cNvSpPr/>
          <p:nvPr/>
        </p:nvSpPr>
        <p:spPr>
          <a:xfrm>
            <a:off x="4094163" y="3186113"/>
            <a:ext cx="2663825" cy="9350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050" dirty="0" err="1"/>
              <a:t>provide</a:t>
            </a:r>
            <a:endParaRPr lang="en-GB" sz="1050" dirty="0"/>
          </a:p>
        </p:txBody>
      </p:sp>
      <p:cxnSp>
        <p:nvCxnSpPr>
          <p:cNvPr id="19" name="Düz Bağlayıcı 18"/>
          <p:cNvCxnSpPr>
            <a:stCxn id="9" idx="3"/>
            <a:endCxn id="18" idx="1"/>
          </p:cNvCxnSpPr>
          <p:nvPr/>
        </p:nvCxnSpPr>
        <p:spPr>
          <a:xfrm flipV="1">
            <a:off x="3575050" y="3652838"/>
            <a:ext cx="519113" cy="3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>
            <a:stCxn id="18" idx="3"/>
            <a:endCxn id="4" idx="1"/>
          </p:cNvCxnSpPr>
          <p:nvPr/>
        </p:nvCxnSpPr>
        <p:spPr>
          <a:xfrm flipV="1">
            <a:off x="6757988" y="3617913"/>
            <a:ext cx="360362" cy="3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 flipH="1" flipV="1">
            <a:off x="3575050" y="3563938"/>
            <a:ext cx="158750" cy="12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 flipH="1">
            <a:off x="3575050" y="3689350"/>
            <a:ext cx="158750" cy="15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/>
          <p:cNvCxnSpPr/>
          <p:nvPr/>
        </p:nvCxnSpPr>
        <p:spPr>
          <a:xfrm>
            <a:off x="3794125" y="3590925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72288" y="3560763"/>
            <a:ext cx="142875" cy="144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00"/>
          </a:p>
        </p:txBody>
      </p:sp>
      <p:cxnSp>
        <p:nvCxnSpPr>
          <p:cNvPr id="26" name="Düz Bağlayıcı 25"/>
          <p:cNvCxnSpPr>
            <a:endCxn id="25" idx="6"/>
          </p:cNvCxnSpPr>
          <p:nvPr/>
        </p:nvCxnSpPr>
        <p:spPr>
          <a:xfrm flipH="1">
            <a:off x="7015163" y="3463925"/>
            <a:ext cx="100012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Bağlayıcı 26"/>
          <p:cNvCxnSpPr>
            <a:stCxn id="25" idx="6"/>
          </p:cNvCxnSpPr>
          <p:nvPr/>
        </p:nvCxnSpPr>
        <p:spPr>
          <a:xfrm>
            <a:off x="7015163" y="3633788"/>
            <a:ext cx="100012" cy="134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703888" y="2527300"/>
            <a:ext cx="8778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050" dirty="0"/>
              <a:t>name</a:t>
            </a:r>
            <a:endParaRPr lang="en-GB" sz="1050" dirty="0"/>
          </a:p>
        </p:txBody>
      </p:sp>
      <p:cxnSp>
        <p:nvCxnSpPr>
          <p:cNvPr id="32" name="Düz Bağlayıcı 31"/>
          <p:cNvCxnSpPr>
            <a:stCxn id="28" idx="6"/>
            <a:endCxn id="4" idx="0"/>
          </p:cNvCxnSpPr>
          <p:nvPr/>
        </p:nvCxnSpPr>
        <p:spPr>
          <a:xfrm>
            <a:off x="6581775" y="2762250"/>
            <a:ext cx="1328738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760663" y="2384425"/>
            <a:ext cx="736600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050" dirty="0"/>
              <a:t>tel</a:t>
            </a:r>
            <a:endParaRPr lang="en-GB" sz="1050" dirty="0"/>
          </a:p>
        </p:txBody>
      </p:sp>
      <p:cxnSp>
        <p:nvCxnSpPr>
          <p:cNvPr id="44" name="Düz Bağlayıcı 43"/>
          <p:cNvCxnSpPr>
            <a:stCxn id="9" idx="0"/>
            <a:endCxn id="43" idx="4"/>
          </p:cNvCxnSpPr>
          <p:nvPr/>
        </p:nvCxnSpPr>
        <p:spPr>
          <a:xfrm flipV="1">
            <a:off x="2782888" y="2852738"/>
            <a:ext cx="346075" cy="47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/>
          <p:cNvCxnSpPr>
            <a:stCxn id="63" idx="0"/>
            <a:endCxn id="18" idx="2"/>
          </p:cNvCxnSpPr>
          <p:nvPr/>
        </p:nvCxnSpPr>
        <p:spPr>
          <a:xfrm flipH="1" flipV="1">
            <a:off x="5426075" y="4121150"/>
            <a:ext cx="15875" cy="7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Bağlayıcı 47"/>
          <p:cNvCxnSpPr/>
          <p:nvPr/>
        </p:nvCxnSpPr>
        <p:spPr>
          <a:xfrm flipH="1" flipV="1">
            <a:off x="5435600" y="4702175"/>
            <a:ext cx="158750" cy="12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Bağlayıcı 48"/>
          <p:cNvCxnSpPr/>
          <p:nvPr/>
        </p:nvCxnSpPr>
        <p:spPr>
          <a:xfrm flipH="1">
            <a:off x="5267325" y="4702175"/>
            <a:ext cx="158750" cy="15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Bağlayıcı 58"/>
          <p:cNvCxnSpPr/>
          <p:nvPr/>
        </p:nvCxnSpPr>
        <p:spPr>
          <a:xfrm flipH="1">
            <a:off x="5346700" y="4664075"/>
            <a:ext cx="168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kdörtgen 62"/>
          <p:cNvSpPr/>
          <p:nvPr/>
        </p:nvSpPr>
        <p:spPr>
          <a:xfrm>
            <a:off x="4649788" y="4837113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/>
              <a:t>manufacturer</a:t>
            </a:r>
            <a:endParaRPr lang="en-GB" sz="1200" dirty="0"/>
          </a:p>
        </p:txBody>
      </p:sp>
      <p:sp>
        <p:nvSpPr>
          <p:cNvPr id="65" name="Oval 64"/>
          <p:cNvSpPr/>
          <p:nvPr/>
        </p:nvSpPr>
        <p:spPr>
          <a:xfrm>
            <a:off x="4024313" y="5773738"/>
            <a:ext cx="736600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050" dirty="0"/>
              <a:t>name</a:t>
            </a:r>
            <a:endParaRPr lang="en-GB" sz="1050" dirty="0"/>
          </a:p>
        </p:txBody>
      </p:sp>
      <p:sp>
        <p:nvSpPr>
          <p:cNvPr id="66" name="Oval 65"/>
          <p:cNvSpPr/>
          <p:nvPr/>
        </p:nvSpPr>
        <p:spPr>
          <a:xfrm>
            <a:off x="2390775" y="4610100"/>
            <a:ext cx="1252538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050" u="sng" dirty="0" err="1"/>
              <a:t>code</a:t>
            </a:r>
            <a:endParaRPr lang="en-GB" sz="1050" u="sng" dirty="0"/>
          </a:p>
        </p:txBody>
      </p:sp>
      <p:cxnSp>
        <p:nvCxnSpPr>
          <p:cNvPr id="68" name="Düz Bağlayıcı 67"/>
          <p:cNvCxnSpPr>
            <a:stCxn id="63" idx="2"/>
            <a:endCxn id="65" idx="6"/>
          </p:cNvCxnSpPr>
          <p:nvPr/>
        </p:nvCxnSpPr>
        <p:spPr>
          <a:xfrm flipH="1">
            <a:off x="4760913" y="5557838"/>
            <a:ext cx="681037" cy="44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Bağlayıcı 68"/>
          <p:cNvCxnSpPr>
            <a:stCxn id="63" idx="1"/>
            <a:endCxn id="66" idx="0"/>
          </p:cNvCxnSpPr>
          <p:nvPr/>
        </p:nvCxnSpPr>
        <p:spPr>
          <a:xfrm flipH="1" flipV="1">
            <a:off x="3017838" y="4610100"/>
            <a:ext cx="1631950" cy="587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213350" y="5819775"/>
            <a:ext cx="1368425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1050" dirty="0" err="1"/>
              <a:t>explanation</a:t>
            </a:r>
            <a:endParaRPr lang="en-GB" sz="1050" dirty="0"/>
          </a:p>
        </p:txBody>
      </p:sp>
      <p:cxnSp>
        <p:nvCxnSpPr>
          <p:cNvPr id="74" name="Düz Bağlayıcı 73"/>
          <p:cNvCxnSpPr>
            <a:stCxn id="63" idx="2"/>
            <a:endCxn id="73" idx="0"/>
          </p:cNvCxnSpPr>
          <p:nvPr/>
        </p:nvCxnSpPr>
        <p:spPr>
          <a:xfrm>
            <a:off x="5441950" y="5557838"/>
            <a:ext cx="455613" cy="261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clustering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451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Question bank</a:t>
            </a:r>
          </a:p>
          <a:p>
            <a:pPr lvl="1"/>
            <a:r>
              <a:rPr lang="en-GB" altLang="tr-TR" smtClean="0"/>
              <a:t>Students</a:t>
            </a:r>
          </a:p>
          <a:p>
            <a:pPr lvl="1"/>
            <a:r>
              <a:rPr lang="en-GB" altLang="tr-TR" smtClean="0"/>
              <a:t>exams</a:t>
            </a:r>
          </a:p>
          <a:p>
            <a:pPr lvl="1"/>
            <a:r>
              <a:rPr lang="en-GB" altLang="tr-TR" smtClean="0"/>
              <a:t>Which option did he tick, time taken the exam, date, total score, etc.</a:t>
            </a:r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5492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clustering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0" name="Dikdörtgen 139"/>
          <p:cNvSpPr/>
          <p:nvPr/>
        </p:nvSpPr>
        <p:spPr>
          <a:xfrm>
            <a:off x="7429500" y="1781175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questionChoices</a:t>
            </a:r>
            <a:endParaRPr lang="en-GB" sz="900" dirty="0"/>
          </a:p>
        </p:txBody>
      </p:sp>
      <p:sp>
        <p:nvSpPr>
          <p:cNvPr id="141" name="Oval 140"/>
          <p:cNvSpPr/>
          <p:nvPr/>
        </p:nvSpPr>
        <p:spPr>
          <a:xfrm>
            <a:off x="7388225" y="474663"/>
            <a:ext cx="946150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keyWords</a:t>
            </a:r>
            <a:endParaRPr lang="en-GB" sz="900" dirty="0"/>
          </a:p>
        </p:txBody>
      </p:sp>
      <p:sp>
        <p:nvSpPr>
          <p:cNvPr id="142" name="Oval 141"/>
          <p:cNvSpPr/>
          <p:nvPr/>
        </p:nvSpPr>
        <p:spPr>
          <a:xfrm>
            <a:off x="6437313" y="506413"/>
            <a:ext cx="877887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u="sng" dirty="0" err="1"/>
              <a:t>code</a:t>
            </a:r>
            <a:endParaRPr lang="en-GB" sz="900" u="sng" dirty="0"/>
          </a:p>
        </p:txBody>
      </p:sp>
      <p:cxnSp>
        <p:nvCxnSpPr>
          <p:cNvPr id="143" name="Düz Bağlayıcı 142"/>
          <p:cNvCxnSpPr>
            <a:stCxn id="140" idx="0"/>
            <a:endCxn id="141" idx="4"/>
          </p:cNvCxnSpPr>
          <p:nvPr/>
        </p:nvCxnSpPr>
        <p:spPr>
          <a:xfrm flipH="1" flipV="1">
            <a:off x="7861300" y="941388"/>
            <a:ext cx="360363" cy="839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Düz Bağlayıcı 143"/>
          <p:cNvCxnSpPr>
            <a:stCxn id="140" idx="0"/>
            <a:endCxn id="142" idx="0"/>
          </p:cNvCxnSpPr>
          <p:nvPr/>
        </p:nvCxnSpPr>
        <p:spPr>
          <a:xfrm flipH="1" flipV="1">
            <a:off x="6877050" y="506413"/>
            <a:ext cx="1344613" cy="127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ikdörtgen 144"/>
          <p:cNvSpPr/>
          <p:nvPr/>
        </p:nvSpPr>
        <p:spPr>
          <a:xfrm>
            <a:off x="2301875" y="1854200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questions</a:t>
            </a:r>
            <a:endParaRPr lang="en-GB" sz="900" dirty="0"/>
          </a:p>
        </p:txBody>
      </p:sp>
      <p:sp>
        <p:nvSpPr>
          <p:cNvPr id="146" name="Oval 145"/>
          <p:cNvSpPr/>
          <p:nvPr/>
        </p:nvSpPr>
        <p:spPr>
          <a:xfrm>
            <a:off x="803275" y="954088"/>
            <a:ext cx="1296988" cy="50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order</a:t>
            </a:r>
            <a:endParaRPr lang="en-GB" sz="900" dirty="0"/>
          </a:p>
        </p:txBody>
      </p:sp>
      <p:sp>
        <p:nvSpPr>
          <p:cNvPr id="147" name="Oval 146"/>
          <p:cNvSpPr/>
          <p:nvPr/>
        </p:nvSpPr>
        <p:spPr>
          <a:xfrm>
            <a:off x="2173288" y="957263"/>
            <a:ext cx="1309687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weight</a:t>
            </a:r>
            <a:endParaRPr lang="en-GB" sz="900" dirty="0"/>
          </a:p>
        </p:txBody>
      </p:sp>
      <p:sp>
        <p:nvSpPr>
          <p:cNvPr id="148" name="Oval 147"/>
          <p:cNvSpPr/>
          <p:nvPr/>
        </p:nvSpPr>
        <p:spPr>
          <a:xfrm>
            <a:off x="3462338" y="1206500"/>
            <a:ext cx="1316037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fileName</a:t>
            </a:r>
            <a:endParaRPr lang="en-GB" sz="900" dirty="0"/>
          </a:p>
        </p:txBody>
      </p:sp>
      <p:sp>
        <p:nvSpPr>
          <p:cNvPr id="149" name="Oval 148"/>
          <p:cNvSpPr/>
          <p:nvPr/>
        </p:nvSpPr>
        <p:spPr>
          <a:xfrm>
            <a:off x="300038" y="1620838"/>
            <a:ext cx="877887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u="sng" dirty="0" err="1"/>
              <a:t>code</a:t>
            </a:r>
            <a:endParaRPr lang="en-GB" sz="900" u="sng" dirty="0"/>
          </a:p>
        </p:txBody>
      </p:sp>
      <p:cxnSp>
        <p:nvCxnSpPr>
          <p:cNvPr id="150" name="Düz Bağlayıcı 149"/>
          <p:cNvCxnSpPr>
            <a:stCxn id="145" idx="0"/>
            <a:endCxn id="146" idx="4"/>
          </p:cNvCxnSpPr>
          <p:nvPr/>
        </p:nvCxnSpPr>
        <p:spPr>
          <a:xfrm flipH="1" flipV="1">
            <a:off x="1450975" y="1457325"/>
            <a:ext cx="1643063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Düz Bağlayıcı 150"/>
          <p:cNvCxnSpPr>
            <a:stCxn id="145" idx="0"/>
            <a:endCxn id="147" idx="4"/>
          </p:cNvCxnSpPr>
          <p:nvPr/>
        </p:nvCxnSpPr>
        <p:spPr>
          <a:xfrm flipH="1" flipV="1">
            <a:off x="2828925" y="1425575"/>
            <a:ext cx="265113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Düz Bağlayıcı 151"/>
          <p:cNvCxnSpPr>
            <a:stCxn id="145" idx="0"/>
            <a:endCxn id="148" idx="2"/>
          </p:cNvCxnSpPr>
          <p:nvPr/>
        </p:nvCxnSpPr>
        <p:spPr>
          <a:xfrm flipV="1">
            <a:off x="3094038" y="1439863"/>
            <a:ext cx="368300" cy="41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Düz Bağlayıcı 152"/>
          <p:cNvCxnSpPr>
            <a:stCxn id="145" idx="0"/>
            <a:endCxn id="149" idx="0"/>
          </p:cNvCxnSpPr>
          <p:nvPr/>
        </p:nvCxnSpPr>
        <p:spPr>
          <a:xfrm flipH="1" flipV="1">
            <a:off x="739775" y="1620838"/>
            <a:ext cx="2354263" cy="23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Elmas 153"/>
          <p:cNvSpPr/>
          <p:nvPr/>
        </p:nvSpPr>
        <p:spPr>
          <a:xfrm>
            <a:off x="4405313" y="1709738"/>
            <a:ext cx="2663825" cy="936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choices</a:t>
            </a:r>
            <a:endParaRPr lang="en-GB" sz="900" dirty="0"/>
          </a:p>
        </p:txBody>
      </p:sp>
      <p:cxnSp>
        <p:nvCxnSpPr>
          <p:cNvPr id="155" name="Düz Bağlayıcı 154"/>
          <p:cNvCxnSpPr>
            <a:stCxn id="145" idx="3"/>
            <a:endCxn id="154" idx="1"/>
          </p:cNvCxnSpPr>
          <p:nvPr/>
        </p:nvCxnSpPr>
        <p:spPr>
          <a:xfrm flipV="1">
            <a:off x="3886200" y="2178050"/>
            <a:ext cx="519113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Düz Bağlayıcı 155"/>
          <p:cNvCxnSpPr>
            <a:stCxn id="154" idx="3"/>
            <a:endCxn id="140" idx="1"/>
          </p:cNvCxnSpPr>
          <p:nvPr/>
        </p:nvCxnSpPr>
        <p:spPr>
          <a:xfrm flipV="1">
            <a:off x="7069138" y="2141538"/>
            <a:ext cx="360362" cy="3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Düz Bağlayıcı 156"/>
          <p:cNvCxnSpPr/>
          <p:nvPr/>
        </p:nvCxnSpPr>
        <p:spPr>
          <a:xfrm>
            <a:off x="4044950" y="2078038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Düz Bağlayıcı 157"/>
          <p:cNvCxnSpPr/>
          <p:nvPr/>
        </p:nvCxnSpPr>
        <p:spPr>
          <a:xfrm flipH="1">
            <a:off x="7326313" y="1987550"/>
            <a:ext cx="100012" cy="1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Düz Bağlayıcı 158"/>
          <p:cNvCxnSpPr/>
          <p:nvPr/>
        </p:nvCxnSpPr>
        <p:spPr>
          <a:xfrm>
            <a:off x="7326313" y="2157413"/>
            <a:ext cx="100012" cy="13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6015038" y="1052513"/>
            <a:ext cx="877887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point</a:t>
            </a:r>
            <a:endParaRPr lang="en-GB" sz="900" dirty="0"/>
          </a:p>
        </p:txBody>
      </p:sp>
      <p:sp>
        <p:nvSpPr>
          <p:cNvPr id="161" name="Oval 160"/>
          <p:cNvSpPr/>
          <p:nvPr/>
        </p:nvSpPr>
        <p:spPr>
          <a:xfrm>
            <a:off x="8228013" y="1069975"/>
            <a:ext cx="877887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text</a:t>
            </a:r>
            <a:endParaRPr lang="en-GB" sz="900" dirty="0"/>
          </a:p>
        </p:txBody>
      </p:sp>
      <p:cxnSp>
        <p:nvCxnSpPr>
          <p:cNvPr id="162" name="Düz Bağlayıcı 161"/>
          <p:cNvCxnSpPr>
            <a:stCxn id="160" idx="6"/>
            <a:endCxn id="140" idx="0"/>
          </p:cNvCxnSpPr>
          <p:nvPr/>
        </p:nvCxnSpPr>
        <p:spPr>
          <a:xfrm>
            <a:off x="6892925" y="1285875"/>
            <a:ext cx="1328738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Düz Bağlayıcı 162"/>
          <p:cNvCxnSpPr>
            <a:stCxn id="161" idx="3"/>
            <a:endCxn id="140" idx="0"/>
          </p:cNvCxnSpPr>
          <p:nvPr/>
        </p:nvCxnSpPr>
        <p:spPr>
          <a:xfrm flipH="1">
            <a:off x="8221663" y="1468438"/>
            <a:ext cx="134937" cy="312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Düz Bağlayıcı 163"/>
          <p:cNvCxnSpPr/>
          <p:nvPr/>
        </p:nvCxnSpPr>
        <p:spPr>
          <a:xfrm>
            <a:off x="3973513" y="2078038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Düz Bağlayıcı 164"/>
          <p:cNvCxnSpPr/>
          <p:nvPr/>
        </p:nvCxnSpPr>
        <p:spPr>
          <a:xfrm>
            <a:off x="7292975" y="2058988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Elmas 165"/>
          <p:cNvSpPr/>
          <p:nvPr/>
        </p:nvSpPr>
        <p:spPr>
          <a:xfrm>
            <a:off x="4548188" y="1781175"/>
            <a:ext cx="2344737" cy="78422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900" dirty="0"/>
          </a:p>
        </p:txBody>
      </p:sp>
      <p:sp>
        <p:nvSpPr>
          <p:cNvPr id="167" name="Dikdörtgen 166"/>
          <p:cNvSpPr/>
          <p:nvPr/>
        </p:nvSpPr>
        <p:spPr>
          <a:xfrm>
            <a:off x="7515225" y="1863725"/>
            <a:ext cx="1425575" cy="555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900" dirty="0"/>
          </a:p>
        </p:txBody>
      </p:sp>
      <p:sp>
        <p:nvSpPr>
          <p:cNvPr id="168" name="Dikdörtgen 167"/>
          <p:cNvSpPr/>
          <p:nvPr/>
        </p:nvSpPr>
        <p:spPr>
          <a:xfrm>
            <a:off x="6588125" y="4960938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exams</a:t>
            </a:r>
            <a:endParaRPr lang="en-GB" sz="900" dirty="0"/>
          </a:p>
        </p:txBody>
      </p:sp>
      <p:sp>
        <p:nvSpPr>
          <p:cNvPr id="169" name="Oval 168"/>
          <p:cNvSpPr/>
          <p:nvPr/>
        </p:nvSpPr>
        <p:spPr>
          <a:xfrm>
            <a:off x="7866063" y="3641725"/>
            <a:ext cx="106203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explanation</a:t>
            </a:r>
            <a:endParaRPr lang="en-GB" sz="900" dirty="0"/>
          </a:p>
        </p:txBody>
      </p:sp>
      <p:sp>
        <p:nvSpPr>
          <p:cNvPr id="170" name="Oval 169"/>
          <p:cNvSpPr/>
          <p:nvPr/>
        </p:nvSpPr>
        <p:spPr>
          <a:xfrm>
            <a:off x="6710363" y="3316288"/>
            <a:ext cx="877887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u="sng" dirty="0" err="1"/>
              <a:t>code</a:t>
            </a:r>
            <a:endParaRPr lang="en-GB" sz="900" u="sng" dirty="0"/>
          </a:p>
        </p:txBody>
      </p:sp>
      <p:cxnSp>
        <p:nvCxnSpPr>
          <p:cNvPr id="171" name="Düz Bağlayıcı 170"/>
          <p:cNvCxnSpPr>
            <a:stCxn id="168" idx="0"/>
            <a:endCxn id="169" idx="4"/>
          </p:cNvCxnSpPr>
          <p:nvPr/>
        </p:nvCxnSpPr>
        <p:spPr>
          <a:xfrm flipV="1">
            <a:off x="7380288" y="4110038"/>
            <a:ext cx="1016000" cy="85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Düz Bağlayıcı 171"/>
          <p:cNvCxnSpPr>
            <a:stCxn id="168" idx="0"/>
            <a:endCxn id="170" idx="0"/>
          </p:cNvCxnSpPr>
          <p:nvPr/>
        </p:nvCxnSpPr>
        <p:spPr>
          <a:xfrm flipH="1" flipV="1">
            <a:off x="7148513" y="3316288"/>
            <a:ext cx="231775" cy="164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Dikdörtgen 172"/>
          <p:cNvSpPr/>
          <p:nvPr/>
        </p:nvSpPr>
        <p:spPr>
          <a:xfrm>
            <a:off x="1460500" y="5033963"/>
            <a:ext cx="1584325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student</a:t>
            </a:r>
            <a:endParaRPr lang="en-GB" sz="900" dirty="0"/>
          </a:p>
        </p:txBody>
      </p:sp>
      <p:sp>
        <p:nvSpPr>
          <p:cNvPr id="174" name="Oval 173"/>
          <p:cNvSpPr/>
          <p:nvPr/>
        </p:nvSpPr>
        <p:spPr>
          <a:xfrm>
            <a:off x="714375" y="4097338"/>
            <a:ext cx="1296988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/>
              <a:t>name</a:t>
            </a:r>
            <a:endParaRPr lang="en-GB" sz="900" dirty="0"/>
          </a:p>
        </p:txBody>
      </p:sp>
      <p:sp>
        <p:nvSpPr>
          <p:cNvPr id="175" name="Oval 174"/>
          <p:cNvSpPr/>
          <p:nvPr/>
        </p:nvSpPr>
        <p:spPr>
          <a:xfrm>
            <a:off x="169863" y="4875213"/>
            <a:ext cx="877887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u="sng" dirty="0" err="1"/>
              <a:t>no</a:t>
            </a:r>
            <a:endParaRPr lang="en-GB" sz="900" u="sng" dirty="0"/>
          </a:p>
        </p:txBody>
      </p:sp>
      <p:cxnSp>
        <p:nvCxnSpPr>
          <p:cNvPr id="176" name="Düz Bağlayıcı 175"/>
          <p:cNvCxnSpPr>
            <a:stCxn id="173" idx="0"/>
            <a:endCxn id="174" idx="4"/>
          </p:cNvCxnSpPr>
          <p:nvPr/>
        </p:nvCxnSpPr>
        <p:spPr>
          <a:xfrm flipH="1" flipV="1">
            <a:off x="1362075" y="4602163"/>
            <a:ext cx="890588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Düz Bağlayıcı 176"/>
          <p:cNvCxnSpPr>
            <a:stCxn id="173" idx="0"/>
            <a:endCxn id="175" idx="0"/>
          </p:cNvCxnSpPr>
          <p:nvPr/>
        </p:nvCxnSpPr>
        <p:spPr>
          <a:xfrm flipH="1" flipV="1">
            <a:off x="609600" y="4875213"/>
            <a:ext cx="1643063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Elmas 177"/>
          <p:cNvSpPr/>
          <p:nvPr/>
        </p:nvSpPr>
        <p:spPr>
          <a:xfrm>
            <a:off x="3563938" y="4889500"/>
            <a:ext cx="2663825" cy="9350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studentExams</a:t>
            </a:r>
            <a:endParaRPr lang="en-GB" sz="900" dirty="0"/>
          </a:p>
        </p:txBody>
      </p:sp>
      <p:cxnSp>
        <p:nvCxnSpPr>
          <p:cNvPr id="179" name="Düz Bağlayıcı 178"/>
          <p:cNvCxnSpPr>
            <a:stCxn id="173" idx="3"/>
            <a:endCxn id="178" idx="1"/>
          </p:cNvCxnSpPr>
          <p:nvPr/>
        </p:nvCxnSpPr>
        <p:spPr>
          <a:xfrm flipV="1">
            <a:off x="3044825" y="5356225"/>
            <a:ext cx="519113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Düz Bağlayıcı 179"/>
          <p:cNvCxnSpPr>
            <a:stCxn id="178" idx="3"/>
            <a:endCxn id="168" idx="1"/>
          </p:cNvCxnSpPr>
          <p:nvPr/>
        </p:nvCxnSpPr>
        <p:spPr>
          <a:xfrm flipV="1">
            <a:off x="6227763" y="5321300"/>
            <a:ext cx="360362" cy="3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Düz Bağlayıcı 180"/>
          <p:cNvCxnSpPr/>
          <p:nvPr/>
        </p:nvCxnSpPr>
        <p:spPr>
          <a:xfrm flipH="1" flipV="1">
            <a:off x="3044825" y="5267325"/>
            <a:ext cx="158750" cy="12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Düz Bağlayıcı 181"/>
          <p:cNvCxnSpPr/>
          <p:nvPr/>
        </p:nvCxnSpPr>
        <p:spPr>
          <a:xfrm flipH="1">
            <a:off x="3044825" y="5392738"/>
            <a:ext cx="158750" cy="153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Düz Bağlayıcı 182"/>
          <p:cNvCxnSpPr/>
          <p:nvPr/>
        </p:nvCxnSpPr>
        <p:spPr>
          <a:xfrm>
            <a:off x="3263900" y="5294313"/>
            <a:ext cx="0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6340475" y="5264150"/>
            <a:ext cx="144463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900"/>
          </a:p>
        </p:txBody>
      </p:sp>
      <p:cxnSp>
        <p:nvCxnSpPr>
          <p:cNvPr id="185" name="Düz Bağlayıcı 184"/>
          <p:cNvCxnSpPr>
            <a:endCxn id="184" idx="6"/>
          </p:cNvCxnSpPr>
          <p:nvPr/>
        </p:nvCxnSpPr>
        <p:spPr>
          <a:xfrm flipH="1">
            <a:off x="6484938" y="5167313"/>
            <a:ext cx="100012" cy="1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Düz Bağlayıcı 185"/>
          <p:cNvCxnSpPr>
            <a:stCxn id="184" idx="6"/>
          </p:cNvCxnSpPr>
          <p:nvPr/>
        </p:nvCxnSpPr>
        <p:spPr>
          <a:xfrm>
            <a:off x="6484938" y="5337175"/>
            <a:ext cx="100012" cy="13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6227763" y="3854450"/>
            <a:ext cx="8778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date</a:t>
            </a:r>
            <a:endParaRPr lang="en-GB" sz="900" dirty="0"/>
          </a:p>
        </p:txBody>
      </p:sp>
      <p:sp>
        <p:nvSpPr>
          <p:cNvPr id="188" name="Oval 187"/>
          <p:cNvSpPr/>
          <p:nvPr/>
        </p:nvSpPr>
        <p:spPr>
          <a:xfrm>
            <a:off x="8213725" y="4302125"/>
            <a:ext cx="877888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place</a:t>
            </a:r>
            <a:endParaRPr lang="en-GB" sz="900" dirty="0"/>
          </a:p>
        </p:txBody>
      </p:sp>
      <p:sp>
        <p:nvSpPr>
          <p:cNvPr id="189" name="Oval 188"/>
          <p:cNvSpPr/>
          <p:nvPr/>
        </p:nvSpPr>
        <p:spPr>
          <a:xfrm>
            <a:off x="7545388" y="3040063"/>
            <a:ext cx="877887" cy="468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/>
              <a:t>time</a:t>
            </a:r>
            <a:endParaRPr lang="en-GB" sz="900" dirty="0"/>
          </a:p>
        </p:txBody>
      </p:sp>
      <p:cxnSp>
        <p:nvCxnSpPr>
          <p:cNvPr id="190" name="Düz Bağlayıcı 189"/>
          <p:cNvCxnSpPr>
            <a:stCxn id="189" idx="4"/>
            <a:endCxn id="168" idx="0"/>
          </p:cNvCxnSpPr>
          <p:nvPr/>
        </p:nvCxnSpPr>
        <p:spPr>
          <a:xfrm flipH="1">
            <a:off x="7380288" y="3508375"/>
            <a:ext cx="603250" cy="145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Düz Bağlayıcı 190"/>
          <p:cNvCxnSpPr>
            <a:stCxn id="187" idx="6"/>
            <a:endCxn id="168" idx="0"/>
          </p:cNvCxnSpPr>
          <p:nvPr/>
        </p:nvCxnSpPr>
        <p:spPr>
          <a:xfrm>
            <a:off x="7105650" y="4089400"/>
            <a:ext cx="274638" cy="87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Düz Bağlayıcı 191"/>
          <p:cNvCxnSpPr>
            <a:stCxn id="188" idx="3"/>
            <a:endCxn id="168" idx="0"/>
          </p:cNvCxnSpPr>
          <p:nvPr/>
        </p:nvCxnSpPr>
        <p:spPr>
          <a:xfrm flipH="1">
            <a:off x="7380288" y="4700588"/>
            <a:ext cx="962025" cy="26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Bulut 192"/>
          <p:cNvSpPr/>
          <p:nvPr/>
        </p:nvSpPr>
        <p:spPr>
          <a:xfrm>
            <a:off x="3563938" y="4637088"/>
            <a:ext cx="2752725" cy="1549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900"/>
          </a:p>
        </p:txBody>
      </p:sp>
      <p:sp>
        <p:nvSpPr>
          <p:cNvPr id="194" name="Elmas 193"/>
          <p:cNvSpPr/>
          <p:nvPr/>
        </p:nvSpPr>
        <p:spPr>
          <a:xfrm>
            <a:off x="4098925" y="3238500"/>
            <a:ext cx="1673225" cy="9953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answers</a:t>
            </a:r>
            <a:endParaRPr lang="en-GB" sz="900" dirty="0"/>
          </a:p>
        </p:txBody>
      </p:sp>
      <p:cxnSp>
        <p:nvCxnSpPr>
          <p:cNvPr id="195" name="Düz Bağlayıcı 194"/>
          <p:cNvCxnSpPr>
            <a:stCxn id="194" idx="2"/>
            <a:endCxn id="193" idx="3"/>
          </p:cNvCxnSpPr>
          <p:nvPr/>
        </p:nvCxnSpPr>
        <p:spPr>
          <a:xfrm>
            <a:off x="4935538" y="4233863"/>
            <a:ext cx="4762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Düz Bağlayıcı 195"/>
          <p:cNvCxnSpPr>
            <a:stCxn id="194" idx="0"/>
            <a:endCxn id="140" idx="2"/>
          </p:cNvCxnSpPr>
          <p:nvPr/>
        </p:nvCxnSpPr>
        <p:spPr>
          <a:xfrm flipV="1">
            <a:off x="4935538" y="2501900"/>
            <a:ext cx="3286125" cy="7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799388" y="2528888"/>
            <a:ext cx="144462" cy="142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900"/>
          </a:p>
        </p:txBody>
      </p:sp>
      <p:cxnSp>
        <p:nvCxnSpPr>
          <p:cNvPr id="198" name="Düz Bağlayıcı 197"/>
          <p:cNvCxnSpPr>
            <a:endCxn id="197" idx="6"/>
          </p:cNvCxnSpPr>
          <p:nvPr/>
        </p:nvCxnSpPr>
        <p:spPr>
          <a:xfrm flipH="1">
            <a:off x="7943850" y="2430463"/>
            <a:ext cx="100013" cy="1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Düz Bağlayıcı 198"/>
          <p:cNvCxnSpPr>
            <a:stCxn id="197" idx="6"/>
          </p:cNvCxnSpPr>
          <p:nvPr/>
        </p:nvCxnSpPr>
        <p:spPr>
          <a:xfrm flipV="1">
            <a:off x="7943850" y="2524125"/>
            <a:ext cx="411163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Düz Bağlayıcı 199"/>
          <p:cNvCxnSpPr/>
          <p:nvPr/>
        </p:nvCxnSpPr>
        <p:spPr>
          <a:xfrm flipH="1">
            <a:off x="4749800" y="4602163"/>
            <a:ext cx="185738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Düz Bağlayıcı 200"/>
          <p:cNvCxnSpPr/>
          <p:nvPr/>
        </p:nvCxnSpPr>
        <p:spPr>
          <a:xfrm>
            <a:off x="4935538" y="4602163"/>
            <a:ext cx="163512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/>
          <p:cNvSpPr/>
          <p:nvPr/>
        </p:nvSpPr>
        <p:spPr>
          <a:xfrm>
            <a:off x="4873625" y="4430713"/>
            <a:ext cx="144463" cy="142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900"/>
          </a:p>
        </p:txBody>
      </p:sp>
      <p:sp>
        <p:nvSpPr>
          <p:cNvPr id="203" name="Oval 202"/>
          <p:cNvSpPr/>
          <p:nvPr/>
        </p:nvSpPr>
        <p:spPr>
          <a:xfrm>
            <a:off x="2808288" y="3051175"/>
            <a:ext cx="8778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value</a:t>
            </a:r>
            <a:endParaRPr lang="en-GB" sz="900" dirty="0"/>
          </a:p>
        </p:txBody>
      </p:sp>
      <p:sp>
        <p:nvSpPr>
          <p:cNvPr id="204" name="Oval 203"/>
          <p:cNvSpPr/>
          <p:nvPr/>
        </p:nvSpPr>
        <p:spPr>
          <a:xfrm>
            <a:off x="2846388" y="3765550"/>
            <a:ext cx="877887" cy="468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900" dirty="0" err="1"/>
              <a:t>point</a:t>
            </a:r>
            <a:endParaRPr lang="en-GB" sz="900" dirty="0"/>
          </a:p>
        </p:txBody>
      </p:sp>
      <p:cxnSp>
        <p:nvCxnSpPr>
          <p:cNvPr id="205" name="Düz Bağlayıcı 204"/>
          <p:cNvCxnSpPr>
            <a:stCxn id="203" idx="6"/>
            <a:endCxn id="194" idx="1"/>
          </p:cNvCxnSpPr>
          <p:nvPr/>
        </p:nvCxnSpPr>
        <p:spPr>
          <a:xfrm>
            <a:off x="3686175" y="3286125"/>
            <a:ext cx="412750" cy="44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Düz Bağlayıcı 205"/>
          <p:cNvCxnSpPr>
            <a:stCxn id="204" idx="6"/>
            <a:endCxn id="194" idx="1"/>
          </p:cNvCxnSpPr>
          <p:nvPr/>
        </p:nvCxnSpPr>
        <p:spPr>
          <a:xfrm flipV="1">
            <a:off x="3724275" y="3735388"/>
            <a:ext cx="374650" cy="2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>
                <a:solidFill>
                  <a:schemeClr val="tx2">
                    <a:satMod val="130000"/>
                  </a:schemeClr>
                </a:solidFill>
              </a:rPr>
              <a:t>References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656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Tokdemir, G.  ve Çağıltay, N. E. (2010).  </a:t>
            </a:r>
            <a:r>
              <a:rPr lang="tr-TR" altLang="tr-TR" i="1" smtClean="0"/>
              <a:t>Veritabanı Sistemleri Dersi</a:t>
            </a:r>
            <a:r>
              <a:rPr lang="tr-TR" altLang="tr-TR" smtClean="0"/>
              <a:t>. Seçkin yayıncılık, Ankara.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765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sz="4000" dirty="0">
                <a:solidFill>
                  <a:schemeClr val="tx2">
                    <a:satMod val="130000"/>
                  </a:schemeClr>
                </a:solidFill>
              </a:rPr>
              <a:t>1. </a:t>
            </a:r>
            <a:r>
              <a:rPr lang="tr-TR" sz="4000" dirty="0" err="1">
                <a:solidFill>
                  <a:schemeClr val="tx2">
                    <a:satMod val="130000"/>
                  </a:schemeClr>
                </a:solidFill>
              </a:rPr>
              <a:t>Identifying</a:t>
            </a:r>
            <a:r>
              <a:rPr lang="tr-TR" sz="40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sz="4000" dirty="0" err="1">
                <a:solidFill>
                  <a:schemeClr val="tx2">
                    <a:satMod val="130000"/>
                  </a:schemeClr>
                </a:solidFill>
              </a:rPr>
              <a:t>the</a:t>
            </a:r>
            <a:r>
              <a:rPr lang="tr-TR" sz="40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sz="4000" dirty="0" err="1" smtClean="0">
                <a:solidFill>
                  <a:schemeClr val="tx2">
                    <a:satMod val="130000"/>
                  </a:schemeClr>
                </a:solidFill>
              </a:rPr>
              <a:t>Requirements</a:t>
            </a:r>
            <a:endParaRPr lang="tr-TR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Yuvarlatılmış Dikdörtgen 2"/>
          <p:cNvSpPr/>
          <p:nvPr/>
        </p:nvSpPr>
        <p:spPr>
          <a:xfrm>
            <a:off x="3492500" y="2349500"/>
            <a:ext cx="1943100" cy="1223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Identifying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the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Requirements</a:t>
            </a:r>
            <a:endParaRPr lang="en-GB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2049463" y="4292600"/>
            <a:ext cx="1944687" cy="1223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Collection of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the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Requirements</a:t>
            </a:r>
            <a:endParaRPr lang="en-GB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4668838" y="4292600"/>
            <a:ext cx="1943100" cy="1223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Analysis of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the</a:t>
            </a: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Requirements</a:t>
            </a:r>
            <a:endParaRPr lang="en-GB" dirty="0"/>
          </a:p>
        </p:txBody>
      </p:sp>
      <p:cxnSp>
        <p:nvCxnSpPr>
          <p:cNvPr id="12" name="Dirsek Bağlayıcısı 11"/>
          <p:cNvCxnSpPr>
            <a:stCxn id="3" idx="2"/>
            <a:endCxn id="5" idx="0"/>
          </p:cNvCxnSpPr>
          <p:nvPr/>
        </p:nvCxnSpPr>
        <p:spPr>
          <a:xfrm rot="5400000">
            <a:off x="3383756" y="3212307"/>
            <a:ext cx="719137" cy="14414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irsek Bağlayıcısı 13"/>
          <p:cNvCxnSpPr>
            <a:stCxn id="3" idx="2"/>
            <a:endCxn id="6" idx="0"/>
          </p:cNvCxnSpPr>
          <p:nvPr/>
        </p:nvCxnSpPr>
        <p:spPr>
          <a:xfrm rot="16200000" flipH="1">
            <a:off x="4692650" y="3344863"/>
            <a:ext cx="719137" cy="11763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>
                <a:solidFill>
                  <a:schemeClr val="tx2">
                    <a:satMod val="130000"/>
                  </a:schemeClr>
                </a:solidFill>
              </a:rPr>
              <a:t>Collection of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Requirements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Dikdörtgen 2"/>
          <p:cNvSpPr>
            <a:spLocks noChangeArrowheads="1"/>
          </p:cNvSpPr>
          <p:nvPr/>
        </p:nvSpPr>
        <p:spPr bwMode="auto">
          <a:xfrm>
            <a:off x="2124075" y="2420938"/>
            <a:ext cx="45720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tr-TR"/>
              <a:t>Traditional Methods</a:t>
            </a:r>
            <a:endParaRPr lang="tr-TR" altLang="tr-TR"/>
          </a:p>
          <a:p>
            <a:endParaRPr lang="en-GB" altLang="tr-TR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tr-TR"/>
              <a:t>Surveys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tr-TR"/>
              <a:t>open-ended conversations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tr-TR"/>
              <a:t>Document analysis</a:t>
            </a:r>
            <a:endParaRPr lang="tr-TR" altLang="tr-TR"/>
          </a:p>
          <a:p>
            <a:pPr lvl="1">
              <a:buFont typeface="Arial" panose="020B0604020202020204" pitchFamily="34" charset="0"/>
              <a:buChar char="•"/>
            </a:pPr>
            <a:endParaRPr lang="en-GB" altLang="tr-TR"/>
          </a:p>
          <a:p>
            <a:r>
              <a:rPr lang="en-GB" altLang="tr-TR"/>
              <a:t>Group Methods</a:t>
            </a:r>
            <a:endParaRPr lang="tr-TR" altLang="tr-TR"/>
          </a:p>
          <a:p>
            <a:endParaRPr lang="en-GB" altLang="tr-TR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tr-TR"/>
              <a:t>Brainstorming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tr-TR"/>
              <a:t>Prototyping</a:t>
            </a:r>
            <a:endParaRPr lang="tr-TR" altLang="tr-TR"/>
          </a:p>
          <a:p>
            <a:pPr lvl="1">
              <a:buFont typeface="Arial" panose="020B0604020202020204" pitchFamily="34" charset="0"/>
              <a:buChar char="•"/>
            </a:pPr>
            <a:endParaRPr lang="tr-TR" altLang="tr-TR"/>
          </a:p>
          <a:p>
            <a:r>
              <a:rPr lang="tr-TR" altLang="tr-TR"/>
              <a:t>Requirement Analyst</a:t>
            </a:r>
            <a:endParaRPr lang="en-GB" altLang="tr-TR"/>
          </a:p>
          <a:p>
            <a:endParaRPr lang="en-GB" alt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Collection of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Requirements</a:t>
            </a:r>
            <a:endParaRPr lang="tr-T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Dikdörtgen 2"/>
          <p:cNvSpPr>
            <a:spLocks noChangeArrowheads="1"/>
          </p:cNvSpPr>
          <p:nvPr/>
        </p:nvSpPr>
        <p:spPr bwMode="auto">
          <a:xfrm>
            <a:off x="1331913" y="2133600"/>
            <a:ext cx="78120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/>
              <a:t>R</a:t>
            </a:r>
            <a:r>
              <a:rPr lang="en-GB" altLang="tr-TR"/>
              <a:t>equirements analyst</a:t>
            </a:r>
            <a:endParaRPr lang="tr-TR" altLang="tr-TR"/>
          </a:p>
          <a:p>
            <a:endParaRPr lang="en-GB" altLang="tr-TR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tr-TR"/>
              <a:t>He should guide the people</a:t>
            </a:r>
            <a:r>
              <a:rPr lang="tr-TR" altLang="tr-TR"/>
              <a:t> </a:t>
            </a:r>
            <a:r>
              <a:rPr lang="en-GB" altLang="tr-TR"/>
              <a:t>well he meets</a:t>
            </a:r>
            <a:r>
              <a:rPr lang="tr-TR" altLang="tr-TR"/>
              <a:t>/interviewed</a:t>
            </a:r>
            <a:r>
              <a:rPr lang="en-GB" altLang="tr-TR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tr-TR"/>
              <a:t>Asking the right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tr-TR"/>
              <a:t>Revealing hidden and forgotten needs with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tr-TR"/>
              <a:t>Must address purpose, content and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satMod val="130000"/>
                  </a:schemeClr>
                </a:solidFill>
              </a:rPr>
              <a:t>Collection of </a:t>
            </a:r>
            <a:r>
              <a:rPr lang="tr-TR" dirty="0" err="1">
                <a:solidFill>
                  <a:schemeClr val="tx2">
                    <a:satMod val="130000"/>
                  </a:schemeClr>
                </a:solidFill>
              </a:rPr>
              <a:t>Requirements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11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smtClean="0"/>
              <a:t>Incorrect or incompletely collected requirements lead to the development of systems that </a:t>
            </a:r>
            <a:endParaRPr lang="tr-TR" altLang="tr-TR" smtClean="0"/>
          </a:p>
          <a:p>
            <a:pPr lvl="2"/>
            <a:r>
              <a:rPr lang="en-GB" altLang="tr-TR" sz="1800" smtClean="0"/>
              <a:t>do </a:t>
            </a:r>
            <a:r>
              <a:rPr lang="tr-TR" altLang="tr-TR" sz="1800" smtClean="0"/>
              <a:t>u</a:t>
            </a:r>
            <a:r>
              <a:rPr lang="en-GB" altLang="tr-TR" sz="1800" smtClean="0"/>
              <a:t>ndesirable jobs </a:t>
            </a:r>
            <a:endParaRPr lang="tr-TR" altLang="tr-TR" sz="1800" smtClean="0"/>
          </a:p>
          <a:p>
            <a:pPr lvl="2"/>
            <a:r>
              <a:rPr lang="en-GB" altLang="tr-TR" sz="1800" smtClean="0"/>
              <a:t>or do </a:t>
            </a:r>
            <a:r>
              <a:rPr lang="tr-TR" altLang="tr-TR" sz="1800" smtClean="0"/>
              <a:t>d</a:t>
            </a:r>
            <a:r>
              <a:rPr lang="en-GB" altLang="tr-TR" sz="1800" smtClean="0"/>
              <a:t>esired jobs incorrectly.</a:t>
            </a:r>
            <a:endParaRPr lang="tr-TR" altLang="tr-TR" sz="18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660</TotalTime>
  <Words>1537</Words>
  <Application>Microsoft Office PowerPoint</Application>
  <PresentationFormat>On-screen Show (4:3)</PresentationFormat>
  <Paragraphs>408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 Light</vt:lpstr>
      <vt:lpstr>Calibri</vt:lpstr>
      <vt:lpstr>Times New Roman</vt:lpstr>
      <vt:lpstr>Wingdings 2</vt:lpstr>
      <vt:lpstr>Geçmişe bakış</vt:lpstr>
      <vt:lpstr>Requirements Analysis and Entity Relationship Diagram</vt:lpstr>
      <vt:lpstr>Example cases</vt:lpstr>
      <vt:lpstr>Development Stages</vt:lpstr>
      <vt:lpstr>First Stage</vt:lpstr>
      <vt:lpstr>Requirements</vt:lpstr>
      <vt:lpstr>1. Identifying the Requirements</vt:lpstr>
      <vt:lpstr>Collection of Requirements</vt:lpstr>
      <vt:lpstr>Collection of Requirements</vt:lpstr>
      <vt:lpstr>Collection of Requirements</vt:lpstr>
      <vt:lpstr>Requirements Analysis</vt:lpstr>
      <vt:lpstr>Sample</vt:lpstr>
      <vt:lpstr>Sample</vt:lpstr>
      <vt:lpstr>Sample</vt:lpstr>
      <vt:lpstr>Sample</vt:lpstr>
      <vt:lpstr>Sample</vt:lpstr>
      <vt:lpstr>Sample</vt:lpstr>
      <vt:lpstr>Sample</vt:lpstr>
      <vt:lpstr>Homework</vt:lpstr>
      <vt:lpstr>Stages</vt:lpstr>
      <vt:lpstr>Conceptual Model</vt:lpstr>
      <vt:lpstr>Example</vt:lpstr>
      <vt:lpstr>Entity</vt:lpstr>
      <vt:lpstr>Entity-Attributes</vt:lpstr>
      <vt:lpstr>Entity-Attributes</vt:lpstr>
      <vt:lpstr>Example</vt:lpstr>
      <vt:lpstr>Example</vt:lpstr>
      <vt:lpstr>Example</vt:lpstr>
      <vt:lpstr>Example</vt:lpstr>
      <vt:lpstr>Example</vt:lpstr>
      <vt:lpstr>Attribute types</vt:lpstr>
      <vt:lpstr>Weak Entities</vt:lpstr>
      <vt:lpstr>Relationships Between Entities</vt:lpstr>
      <vt:lpstr>Relationships Between Entities</vt:lpstr>
      <vt:lpstr>Relationships Between Entities</vt:lpstr>
      <vt:lpstr>Data Integrity</vt:lpstr>
      <vt:lpstr>Integrity Constraints</vt:lpstr>
      <vt:lpstr>Number of Elements Integrity Constraints</vt:lpstr>
      <vt:lpstr>PowerPoint Presentation</vt:lpstr>
      <vt:lpstr>Number of Elements Integrity Constraints</vt:lpstr>
      <vt:lpstr>Number of Elements Integrity Constraints</vt:lpstr>
      <vt:lpstr>Number of Elements Integrity Constraints</vt:lpstr>
      <vt:lpstr>Number of Elements Integrity Constraints</vt:lpstr>
      <vt:lpstr>Participation Integrity Constraints</vt:lpstr>
      <vt:lpstr>Participation Integrity Constraints</vt:lpstr>
      <vt:lpstr>Participation Integrity Constraints</vt:lpstr>
      <vt:lpstr>Participation Integrity Constraints</vt:lpstr>
      <vt:lpstr>Existence relationship</vt:lpstr>
      <vt:lpstr>Existence relation</vt:lpstr>
      <vt:lpstr>Recursive relation</vt:lpstr>
      <vt:lpstr>Recursive relation</vt:lpstr>
      <vt:lpstr>Relation Degree</vt:lpstr>
      <vt:lpstr>Third Order Relation</vt:lpstr>
      <vt:lpstr>Third Order Relation</vt:lpstr>
      <vt:lpstr>clustering</vt:lpstr>
      <vt:lpstr>clustering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sibel</dc:creator>
  <cp:lastModifiedBy>ugur.coruh</cp:lastModifiedBy>
  <cp:revision>189</cp:revision>
  <dcterms:created xsi:type="dcterms:W3CDTF">2011-03-03T07:58:59Z</dcterms:created>
  <dcterms:modified xsi:type="dcterms:W3CDTF">2022-03-09T12:36:30Z</dcterms:modified>
</cp:coreProperties>
</file>