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7" r:id="rId3"/>
    <p:sldId id="258" r:id="rId4"/>
    <p:sldId id="259" r:id="rId5"/>
    <p:sldId id="260" r:id="rId6"/>
    <p:sldId id="261" r:id="rId7"/>
    <p:sldId id="262" r:id="rId8"/>
    <p:sldId id="263" r:id="rId9"/>
    <p:sldId id="264" r:id="rId10"/>
    <p:sldId id="266" r:id="rId11"/>
    <p:sldId id="267" r:id="rId12"/>
    <p:sldId id="268" r:id="rId13"/>
    <p:sldId id="269" r:id="rId14"/>
    <p:sldId id="270" r:id="rId15"/>
    <p:sldId id="271" r:id="rId16"/>
    <p:sldId id="273" r:id="rId17"/>
    <p:sldId id="274" r:id="rId18"/>
    <p:sldId id="275" r:id="rId19"/>
    <p:sldId id="272" r:id="rId20"/>
  </p:sldIdLst>
  <p:sldSz cx="12192000" cy="6858000"/>
  <p:notesSz cx="6858000" cy="9144000"/>
  <p:custDataLst>
    <p:tags r:id="rId24"/>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4" Type="http://schemas.openxmlformats.org/officeDocument/2006/relationships/tags" Target="tags/tag7.xml"/><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tags" Target="../tags/tag2.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tags" Target="../tags/tag3.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tags" Target="../tags/tag4.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tags" Target="../tags/tag5.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tags" Target="../tags/tag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png"/><Relationship Id="rId1" Type="http://schemas.openxmlformats.org/officeDocument/2006/relationships/tags" Target="../tags/tag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What is RPC?</a:t>
            </a:r>
            <a:endParaRPr lang="en-US" altLang="zh-CN"/>
          </a:p>
        </p:txBody>
      </p:sp>
      <p:sp>
        <p:nvSpPr>
          <p:cNvPr id="3" name="内容占位符 2"/>
          <p:cNvSpPr>
            <a:spLocks noGrp="1"/>
          </p:cNvSpPr>
          <p:nvPr>
            <p:ph idx="1"/>
          </p:nvPr>
        </p:nvSpPr>
        <p:spPr/>
        <p:txBody>
          <a:bodyPr/>
          <a:p>
            <a:r>
              <a:rPr lang="zh-CN" altLang="en-US"/>
              <a:t>Professional definition: RPC (Remote Procedure Call) is a computer communication protocol that allows programs to communicate and interact between different computers, just like local calls.</a:t>
            </a:r>
            <a:endParaRPr lang="zh-CN" altLang="en-US"/>
          </a:p>
          <a:p>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597535" y="144780"/>
            <a:ext cx="10996930" cy="4351655"/>
          </a:xfrm>
        </p:spPr>
        <p:txBody>
          <a:bodyPr/>
          <a:p>
            <a:r>
              <a:rPr lang="en-US" altLang="zh-CN" sz="1800"/>
              <a:t>2)</a:t>
            </a:r>
            <a:r>
              <a:rPr lang="zh-CN" altLang="en-US" sz="1800"/>
              <a:t>Start the service consumer in debug mode and execute the main method.</a:t>
            </a:r>
            <a:endParaRPr lang="zh-CN" altLang="en-US" sz="1800"/>
          </a:p>
          <a:p>
            <a:r>
              <a:rPr lang="zh-CN" altLang="en-US" sz="1800"/>
              <a:t>Add a breakpoint in the ServiceProxy proxy class. You can see that when userService is called, the invoke method of the proxy object is actually called, and information such as serviceName, methodName, parameter type, and list are obtained.</a:t>
            </a:r>
            <a:endParaRPr lang="zh-CN" altLang="en-US" sz="1800"/>
          </a:p>
        </p:txBody>
      </p:sp>
      <p:pic>
        <p:nvPicPr>
          <p:cNvPr id="6" name="图片 5"/>
          <p:cNvPicPr>
            <a:picLocks noChangeAspect="1"/>
          </p:cNvPicPr>
          <p:nvPr>
            <p:custDataLst>
              <p:tags r:id="rId1"/>
            </p:custDataLst>
          </p:nvPr>
        </p:nvPicPr>
        <p:blipFill>
          <a:blip r:embed="rId2"/>
          <a:stretch>
            <a:fillRect/>
          </a:stretch>
        </p:blipFill>
        <p:spPr>
          <a:xfrm>
            <a:off x="966470" y="1676400"/>
            <a:ext cx="9554210" cy="451040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597535" y="144780"/>
            <a:ext cx="10996930" cy="4351655"/>
          </a:xfrm>
        </p:spPr>
        <p:txBody>
          <a:bodyPr/>
          <a:p>
            <a:r>
              <a:rPr lang="zh-CN" altLang="en-US" sz="1800"/>
              <a:t>3) Continue debugging, you can see the serialized request object, the structure is a byte array:</a:t>
            </a:r>
            <a:endParaRPr lang="zh-CN" altLang="en-US" sz="1800"/>
          </a:p>
        </p:txBody>
      </p:sp>
      <p:pic>
        <p:nvPicPr>
          <p:cNvPr id="4" name="图片 3"/>
          <p:cNvPicPr>
            <a:picLocks noChangeAspect="1"/>
          </p:cNvPicPr>
          <p:nvPr>
            <p:custDataLst>
              <p:tags r:id="rId1"/>
            </p:custDataLst>
          </p:nvPr>
        </p:nvPicPr>
        <p:blipFill>
          <a:blip r:embed="rId2"/>
          <a:stretch>
            <a:fillRect/>
          </a:stretch>
        </p:blipFill>
        <p:spPr>
          <a:xfrm>
            <a:off x="878205" y="894080"/>
            <a:ext cx="9629775" cy="523303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597535" y="144780"/>
            <a:ext cx="10996930" cy="4351655"/>
          </a:xfrm>
        </p:spPr>
        <p:txBody>
          <a:bodyPr/>
          <a:p>
            <a:r>
              <a:rPr lang="zh-CN" altLang="en-US" sz="1800"/>
              <a:t>4) Break the point in the request processor of the service provider module, and you can see that the accepted and deserialized request is consistent with the content when sent:</a:t>
            </a:r>
            <a:endParaRPr lang="zh-CN" altLang="en-US" sz="1800"/>
          </a:p>
        </p:txBody>
      </p:sp>
      <p:pic>
        <p:nvPicPr>
          <p:cNvPr id="2" name="图片 1"/>
          <p:cNvPicPr>
            <a:picLocks noChangeAspect="1"/>
          </p:cNvPicPr>
          <p:nvPr>
            <p:custDataLst>
              <p:tags r:id="rId1"/>
            </p:custDataLst>
          </p:nvPr>
        </p:nvPicPr>
        <p:blipFill>
          <a:blip r:embed="rId2"/>
          <a:stretch>
            <a:fillRect/>
          </a:stretch>
        </p:blipFill>
        <p:spPr>
          <a:xfrm>
            <a:off x="1172210" y="1300480"/>
            <a:ext cx="9584690" cy="425767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597535" y="144780"/>
            <a:ext cx="10996930" cy="4351655"/>
          </a:xfrm>
        </p:spPr>
        <p:txBody>
          <a:bodyPr/>
          <a:p>
            <a:r>
              <a:rPr lang="zh-CN" altLang="en-US" sz="1800"/>
              <a:t>5) Continue debugging and you can see that in the request processor, the method is successfully called through reflection and the returned User object is obtained.</a:t>
            </a:r>
            <a:endParaRPr lang="zh-CN" altLang="en-US" sz="1800"/>
          </a:p>
        </p:txBody>
      </p:sp>
      <p:pic>
        <p:nvPicPr>
          <p:cNvPr id="5" name="图片 4"/>
          <p:cNvPicPr>
            <a:picLocks noChangeAspect="1"/>
          </p:cNvPicPr>
          <p:nvPr>
            <p:custDataLst>
              <p:tags r:id="rId1"/>
            </p:custDataLst>
          </p:nvPr>
        </p:nvPicPr>
        <p:blipFill>
          <a:blip r:embed="rId2"/>
          <a:stretch>
            <a:fillRect/>
          </a:stretch>
        </p:blipFill>
        <p:spPr>
          <a:xfrm>
            <a:off x="1162050" y="1050925"/>
            <a:ext cx="9867900" cy="503174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597535" y="144780"/>
            <a:ext cx="10996930" cy="4351655"/>
          </a:xfrm>
        </p:spPr>
        <p:txBody>
          <a:bodyPr/>
          <a:p>
            <a:r>
              <a:rPr lang="zh-CN" altLang="en-US" sz="1800"/>
              <a:t>6) Finally, the user name is output in both the service provider and consumer modules, indicating that the entire calling process is successful.</a:t>
            </a:r>
            <a:endParaRPr lang="zh-CN" altLang="en-US" sz="1800"/>
          </a:p>
        </p:txBody>
      </p:sp>
      <p:pic>
        <p:nvPicPr>
          <p:cNvPr id="6" name="图片 5"/>
          <p:cNvPicPr>
            <a:picLocks noChangeAspect="1"/>
          </p:cNvPicPr>
          <p:nvPr>
            <p:custDataLst>
              <p:tags r:id="rId1"/>
            </p:custDataLst>
          </p:nvPr>
        </p:nvPicPr>
        <p:blipFill>
          <a:blip r:embed="rId2"/>
          <a:stretch>
            <a:fillRect/>
          </a:stretch>
        </p:blipFill>
        <p:spPr>
          <a:xfrm>
            <a:off x="1497330" y="1629410"/>
            <a:ext cx="8500745" cy="371221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519430" y="0"/>
            <a:ext cx="10515600" cy="904875"/>
          </a:xfrm>
        </p:spPr>
        <p:txBody>
          <a:bodyPr>
            <a:normAutofit/>
          </a:bodyPr>
          <a:p>
            <a:r>
              <a:rPr lang="en-US" altLang="zh-CN" sz="3200"/>
              <a:t>I</a:t>
            </a:r>
            <a:r>
              <a:rPr lang="zh-CN" altLang="en-US" sz="3200"/>
              <a:t>nteresting question</a:t>
            </a:r>
            <a:endParaRPr lang="zh-CN" altLang="en-US" sz="3200"/>
          </a:p>
        </p:txBody>
      </p:sp>
      <p:sp>
        <p:nvSpPr>
          <p:cNvPr id="3" name="内容占位符 2"/>
          <p:cNvSpPr>
            <a:spLocks noGrp="1"/>
          </p:cNvSpPr>
          <p:nvPr>
            <p:ph idx="1"/>
          </p:nvPr>
        </p:nvSpPr>
        <p:spPr>
          <a:xfrm>
            <a:off x="201295" y="847725"/>
            <a:ext cx="11788775" cy="6022975"/>
          </a:xfrm>
        </p:spPr>
        <p:txBody>
          <a:bodyPr>
            <a:normAutofit fontScale="60000"/>
          </a:bodyPr>
          <a:p>
            <a:pPr marL="0" indent="0">
              <a:buNone/>
            </a:pPr>
            <a:r>
              <a:rPr lang="zh-CN" altLang="en-US"/>
              <a:t>What is the difference between RPC and HTTP? Which layer of computer network protocol is RPC?</a:t>
            </a:r>
            <a:endParaRPr lang="zh-CN" altLang="en-US"/>
          </a:p>
          <a:p>
            <a:pPr marL="0" indent="0">
              <a:buNone/>
            </a:pPr>
            <a:endParaRPr lang="zh-CN" altLang="en-US"/>
          </a:p>
          <a:p>
            <a:r>
              <a:rPr lang="zh-CN" altLang="en-US"/>
              <a:t>1) Design purpose:</a:t>
            </a:r>
            <a:endParaRPr lang="zh-CN" altLang="en-US"/>
          </a:p>
          <a:p>
            <a:r>
              <a:rPr lang="zh-CN" altLang="en-US"/>
              <a:t>RPC: used to implement remote method calls in distributed systems, allowing applications to call remote services just like calling local methods.</a:t>
            </a:r>
            <a:endParaRPr lang="zh-CN" altLang="en-US"/>
          </a:p>
          <a:p>
            <a:r>
              <a:rPr lang="zh-CN" altLang="en-US"/>
              <a:t>HTTP: Used to transfer hypertext documents between clients and servers and used for communication between web applications.</a:t>
            </a:r>
            <a:endParaRPr lang="zh-CN" altLang="en-US"/>
          </a:p>
          <a:p>
            <a:endParaRPr lang="zh-CN" altLang="en-US"/>
          </a:p>
          <a:p>
            <a:r>
              <a:rPr lang="zh-CN" altLang="en-US"/>
              <a:t>2) Implementation method:</a:t>
            </a:r>
            <a:endParaRPr lang="zh-CN" altLang="en-US"/>
          </a:p>
          <a:p>
            <a:r>
              <a:rPr lang="zh-CN" altLang="en-US"/>
              <a:t>RPC: Usually based on specific communication protocols and encoding mechanisms, such as message transmission based on TCP and custom protocol headers, which can provide higher performance.</a:t>
            </a:r>
            <a:endParaRPr lang="zh-CN" altLang="en-US"/>
          </a:p>
          <a:p>
            <a:r>
              <a:rPr lang="zh-CN" altLang="en-US"/>
              <a:t>HTTP: Based on the TCP protocol, communication is carried out through the request-response model, using message headers and message bodies in text format.</a:t>
            </a:r>
            <a:endParaRPr lang="zh-CN" altLang="en-US"/>
          </a:p>
          <a:p>
            <a:endParaRPr lang="zh-CN" altLang="en-US"/>
          </a:p>
          <a:p>
            <a:r>
              <a:rPr lang="zh-CN" altLang="en-US"/>
              <a:t>3) Usage scenarios: RPC is more used for communication between servers; HTTP can be used for server-side, back-end and front-end communication at the same time.</a:t>
            </a:r>
            <a:endParaRPr lang="zh-CN" altLang="en-US"/>
          </a:p>
          <a:p>
            <a:endParaRPr lang="zh-CN" altLang="en-US"/>
          </a:p>
          <a:p>
            <a:r>
              <a:rPr lang="zh-CN" altLang="en-US"/>
              <a:t>To put it bluntly: HTTP is just an optional method of network transmission in the RPC framework.</a:t>
            </a:r>
            <a:endParaRPr lang="zh-CN" altLang="en-US"/>
          </a:p>
          <a:p>
            <a:endParaRPr lang="zh-CN"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519430" y="0"/>
            <a:ext cx="10515600" cy="904875"/>
          </a:xfrm>
        </p:spPr>
        <p:txBody>
          <a:bodyPr>
            <a:normAutofit/>
          </a:bodyPr>
          <a:p>
            <a:r>
              <a:rPr lang="en-US" altLang="zh-CN" sz="3200"/>
              <a:t>I</a:t>
            </a:r>
            <a:r>
              <a:rPr lang="zh-CN" altLang="en-US" sz="3200"/>
              <a:t>nteresting question</a:t>
            </a:r>
            <a:endParaRPr lang="zh-CN" altLang="en-US" sz="3200"/>
          </a:p>
        </p:txBody>
      </p:sp>
      <p:sp>
        <p:nvSpPr>
          <p:cNvPr id="3" name="内容占位符 2"/>
          <p:cNvSpPr>
            <a:spLocks noGrp="1"/>
          </p:cNvSpPr>
          <p:nvPr>
            <p:ph idx="1"/>
          </p:nvPr>
        </p:nvSpPr>
        <p:spPr>
          <a:xfrm>
            <a:off x="201295" y="847725"/>
            <a:ext cx="11788775" cy="6022975"/>
          </a:xfrm>
        </p:spPr>
        <p:txBody>
          <a:bodyPr>
            <a:normAutofit/>
          </a:bodyPr>
          <a:p>
            <a:pPr marL="0" indent="0">
              <a:buNone/>
            </a:pPr>
            <a:r>
              <a:rPr lang="zh-CN" altLang="en-US"/>
              <a:t>What protocols do</a:t>
            </a:r>
            <a:r>
              <a:rPr lang="en-US" altLang="zh-CN"/>
              <a:t>es</a:t>
            </a:r>
            <a:r>
              <a:rPr lang="zh-CN" altLang="en-US"/>
              <a:t> </a:t>
            </a:r>
            <a:r>
              <a:rPr lang="en-US" altLang="zh-CN"/>
              <a:t>my</a:t>
            </a:r>
            <a:r>
              <a:rPr lang="zh-CN" altLang="en-US"/>
              <a:t> RPC framework use? </a:t>
            </a:r>
            <a:endParaRPr lang="zh-CN" altLang="en-US"/>
          </a:p>
          <a:p>
            <a:r>
              <a:rPr lang="zh-CN" altLang="en-US" sz="1600"/>
              <a:t>In order to improve request performance and reduce data transmission, I independently designed a set of RPC protocols, including custom message structures and network transmission methods.</a:t>
            </a:r>
            <a:endParaRPr lang="zh-CN" altLang="en-US" sz="1600"/>
          </a:p>
          <a:p>
            <a:r>
              <a:rPr lang="zh-CN" altLang="en-US" sz="1600"/>
              <a:t>When I designed a custom protocol, I drew on Dubbo's protocol.</a:t>
            </a:r>
            <a:endParaRPr lang="zh-CN" altLang="en-US" sz="1600"/>
          </a:p>
          <a:p>
            <a:r>
              <a:rPr lang="zh-CN" altLang="en-US" sz="1600"/>
              <a:t>1) Custom message structure: The core concept of the design is "use the least space to transmit the required information", so I use a byte array to store the spliced ​​message. The message content is divided into message header + message body. The content in the message header includes magic number, version number, serializer, message type, status, request id, and message body length information.</a:t>
            </a:r>
            <a:endParaRPr lang="zh-CN" altLang="en-US" sz="1600"/>
          </a:p>
          <a:p>
            <a:r>
              <a:rPr lang="zh-CN" altLang="en-US" sz="1600"/>
              <a:t>2) Network transmission method: I choose to use the TCP protocol to complete network transmission, which has higher performance than the HTTP protocol.</a:t>
            </a:r>
            <a:endParaRPr lang="zh-CN" altLang="en-US" sz="1600"/>
          </a:p>
          <a:p>
            <a:r>
              <a:rPr lang="zh-CN" altLang="en-US" sz="1600"/>
              <a:t>Because the HTTP header information is relatively large, it will affect the transmission performance. In addition to this, HTTP itself is a stateless protocol, which means that each HTTP request is independent, and the connection must be re-established and closed for each request/response, which will also affect performance.</a:t>
            </a:r>
            <a:endParaRPr lang="zh-CN" altLang="en-US" sz="16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519430" y="0"/>
            <a:ext cx="10515600" cy="904875"/>
          </a:xfrm>
        </p:spPr>
        <p:txBody>
          <a:bodyPr>
            <a:normAutofit/>
          </a:bodyPr>
          <a:p>
            <a:r>
              <a:rPr lang="en-US" altLang="zh-CN" sz="3200"/>
              <a:t>I</a:t>
            </a:r>
            <a:r>
              <a:rPr lang="zh-CN" altLang="en-US" sz="3200"/>
              <a:t>nteresting question</a:t>
            </a:r>
            <a:endParaRPr lang="zh-CN" altLang="en-US" sz="3200"/>
          </a:p>
        </p:txBody>
      </p:sp>
      <p:sp>
        <p:nvSpPr>
          <p:cNvPr id="3" name="内容占位符 2"/>
          <p:cNvSpPr>
            <a:spLocks noGrp="1"/>
          </p:cNvSpPr>
          <p:nvPr>
            <p:ph idx="1"/>
          </p:nvPr>
        </p:nvSpPr>
        <p:spPr>
          <a:xfrm>
            <a:off x="201295" y="847725"/>
            <a:ext cx="11788775" cy="6022975"/>
          </a:xfrm>
        </p:spPr>
        <p:txBody>
          <a:bodyPr>
            <a:normAutofit/>
          </a:bodyPr>
          <a:p>
            <a:pPr marL="0" indent="0">
              <a:buNone/>
            </a:pPr>
            <a:r>
              <a:rPr lang="zh-CN" altLang="en-US"/>
              <a:t>Why customize the protocol?</a:t>
            </a:r>
            <a:endParaRPr lang="zh-CN" altLang="en-US"/>
          </a:p>
          <a:p>
            <a:r>
              <a:rPr lang="zh-CN" altLang="en-US" sz="1600"/>
              <a:t>Why customize the protocol? The reasons are as follows:</a:t>
            </a:r>
            <a:endParaRPr lang="zh-CN" altLang="en-US" sz="1600"/>
          </a:p>
          <a:p>
            <a:r>
              <a:rPr lang="zh-CN" altLang="en-US" sz="1600"/>
              <a:t>1</a:t>
            </a:r>
            <a:r>
              <a:rPr lang="en-US" altLang="zh-CN" sz="1600"/>
              <a:t>.</a:t>
            </a:r>
            <a:r>
              <a:rPr lang="zh-CN" altLang="en-US" sz="1600"/>
              <a:t>Higher performance. Custom protocols allow me to design data formats and communication mechanisms based on the specific needs of the application, thereby reducing unnecessary data transmission, reducing network latency, and increasing data processing speed.</a:t>
            </a:r>
            <a:endParaRPr lang="zh-CN" altLang="en-US" sz="1600"/>
          </a:p>
          <a:p>
            <a:r>
              <a:rPr lang="zh-CN" altLang="en-US" sz="1600"/>
              <a:t>2</a:t>
            </a:r>
            <a:r>
              <a:rPr lang="en-US" altLang="zh-CN" sz="1600"/>
              <a:t>.</a:t>
            </a:r>
            <a:r>
              <a:rPr lang="zh-CN" altLang="en-US" sz="1600"/>
              <a:t>Flexibility and scalability. By customizing the protocol, I designed a protocol header that contains version information to support backward compatibility and protocol upgrades.</a:t>
            </a:r>
            <a:endParaRPr lang="zh-CN" altLang="en-US" sz="1600"/>
          </a:p>
          <a:p>
            <a:r>
              <a:rPr lang="zh-CN" altLang="en-US" sz="1600"/>
              <a:t>3</a:t>
            </a:r>
            <a:r>
              <a:rPr lang="en-US" altLang="zh-CN" sz="1600"/>
              <a:t>.</a:t>
            </a:r>
            <a:r>
              <a:rPr lang="zh-CN" altLang="en-US" sz="1600"/>
              <a:t>safety. For example, a magic number is introduced in the message header for security verification.</a:t>
            </a:r>
            <a:endParaRPr lang="zh-CN" altLang="en-US" sz="16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3273425" y="1984375"/>
            <a:ext cx="10996930" cy="4351655"/>
          </a:xfrm>
        </p:spPr>
        <p:txBody>
          <a:bodyPr/>
          <a:p>
            <a:pPr marL="0" indent="0">
              <a:buNone/>
            </a:pPr>
            <a:r>
              <a:rPr lang="en-US" altLang="zh-CN" sz="8800"/>
              <a:t>THANKS!</a:t>
            </a:r>
            <a:endParaRPr lang="en-US" altLang="zh-CN" sz="88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Why do you need RPC?</a:t>
            </a:r>
            <a:endParaRPr lang="en-US" altLang="zh-CN"/>
          </a:p>
        </p:txBody>
      </p:sp>
      <p:sp>
        <p:nvSpPr>
          <p:cNvPr id="3" name="内容占位符 2"/>
          <p:cNvSpPr>
            <a:spLocks noGrp="1"/>
          </p:cNvSpPr>
          <p:nvPr>
            <p:ph idx="1"/>
          </p:nvPr>
        </p:nvSpPr>
        <p:spPr/>
        <p:txBody>
          <a:bodyPr/>
          <a:p>
            <a:r>
              <a:rPr lang="zh-CN" altLang="en-US"/>
              <a:t>RPC allows a program (called a service consumer) to call the interface of another program (called a service provider) just like calling the method of its own program, without knowing the data transmission process, the details of the underlying network communication, etc. These will be completed for you by the RPC framework, allowing developers to easily call remote services and quickly develop distributed systems.</a:t>
            </a:r>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zh-CN" altLang="en-US"/>
              <a:t>For example, project A providing data services, and project B requesting data.</a:t>
            </a:r>
            <a:endParaRPr lang="zh-CN" altLang="en-US"/>
          </a:p>
        </p:txBody>
      </p:sp>
      <p:sp>
        <p:nvSpPr>
          <p:cNvPr id="3" name="内容占位符 2"/>
          <p:cNvSpPr>
            <a:spLocks noGrp="1"/>
          </p:cNvSpPr>
          <p:nvPr>
            <p:ph idx="1"/>
          </p:nvPr>
        </p:nvSpPr>
        <p:spPr/>
        <p:txBody>
          <a:bodyPr>
            <a:normAutofit lnSpcReduction="10000"/>
          </a:bodyPr>
          <a:p>
            <a:r>
              <a:rPr lang="zh-CN" altLang="en-US"/>
              <a:t>If there is no RPC framework, how can project B call the services of project A?</a:t>
            </a:r>
            <a:endParaRPr lang="zh-CN" altLang="en-US"/>
          </a:p>
          <a:p>
            <a:r>
              <a:rPr lang="zh-CN" altLang="en-US"/>
              <a:t>First of all, since project A and project B are independent systems, they cannot be introduced as dependent packages like the SDK. Then you need project A to provide web services and write a data interface to expose the service. For example, you can call the data service by visiting http://</a:t>
            </a:r>
            <a:r>
              <a:rPr lang="en-US" altLang="zh-CN"/>
              <a:t>XXX</a:t>
            </a:r>
            <a:r>
              <a:rPr lang="zh-CN" altLang="en-US"/>
              <a:t>.</a:t>
            </a:r>
            <a:r>
              <a:rPr lang="en-US" altLang="zh-CN"/>
              <a:t>com</a:t>
            </a:r>
            <a:r>
              <a:rPr lang="zh-CN" altLang="en-US"/>
              <a:t>; </a:t>
            </a:r>
            <a:endParaRPr lang="zh-CN" altLang="en-US"/>
          </a:p>
          <a:p>
            <a:r>
              <a:rPr lang="en-US" altLang="zh-CN"/>
              <a:t>T</a:t>
            </a:r>
            <a:r>
              <a:rPr lang="zh-CN" altLang="en-US"/>
              <a:t>hen project B, as a service consumer, needs to construct your own request and request the above through HttpClient address. If Project B needs to call more third-party services, it will be very troublesome to write an HTTP request for each service and method call!</a:t>
            </a:r>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zh-CN" altLang="en-US"/>
              <a:t>For example, project A providing data services, and project B requesting data.</a:t>
            </a:r>
            <a:endParaRPr lang="zh-CN" altLang="en-US"/>
          </a:p>
        </p:txBody>
      </p:sp>
      <p:sp>
        <p:nvSpPr>
          <p:cNvPr id="3" name="内容占位符 2"/>
          <p:cNvSpPr>
            <a:spLocks noGrp="1"/>
          </p:cNvSpPr>
          <p:nvPr>
            <p:ph idx="1"/>
          </p:nvPr>
        </p:nvSpPr>
        <p:spPr/>
        <p:txBody>
          <a:bodyPr>
            <a:normAutofit lnSpcReduction="10000"/>
          </a:bodyPr>
          <a:p>
            <a:r>
              <a:rPr lang="zh-CN" altLang="en-US"/>
              <a:t>Sample pseudocode is as follows:</a:t>
            </a:r>
            <a:endParaRPr lang="zh-CN" altLang="en-US"/>
          </a:p>
          <a:p>
            <a:r>
              <a:rPr lang="zh-CN" altLang="en-US"/>
              <a:t>url = "http://</a:t>
            </a:r>
            <a:r>
              <a:rPr lang="en-US" altLang="zh-CN"/>
              <a:t>XXX</a:t>
            </a:r>
            <a:r>
              <a:rPr lang="zh-CN" altLang="en-US"/>
              <a:t>.</a:t>
            </a:r>
            <a:r>
              <a:rPr lang="en-US" altLang="zh-CN"/>
              <a:t>com</a:t>
            </a:r>
            <a:r>
              <a:rPr lang="zh-CN" altLang="en-US"/>
              <a:t>"</a:t>
            </a:r>
            <a:endParaRPr lang="zh-CN" altLang="en-US"/>
          </a:p>
          <a:p>
            <a:r>
              <a:rPr lang="zh-CN" altLang="en-US"/>
              <a:t>req = new Req(parameter 1, parameter 2, parameter 3)</a:t>
            </a:r>
            <a:endParaRPr lang="zh-CN" altLang="en-US"/>
          </a:p>
          <a:p>
            <a:r>
              <a:rPr lang="zh-CN" altLang="en-US"/>
              <a:t>res = httpClient.post(url).body(req).execute()</a:t>
            </a:r>
            <a:endParaRPr lang="zh-CN" altLang="en-US"/>
          </a:p>
          <a:p>
            <a:r>
              <a:rPr lang="zh-CN" altLang="en-US"/>
              <a:t>orderId = res.data.orderId</a:t>
            </a:r>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zh-CN" altLang="en-US"/>
              <a:t>With the RPC framework, Project B can be called with one line of code!</a:t>
            </a:r>
            <a:endParaRPr lang="zh-CN" altLang="en-US"/>
          </a:p>
        </p:txBody>
      </p:sp>
      <p:sp>
        <p:nvSpPr>
          <p:cNvPr id="3" name="内容占位符 2"/>
          <p:cNvSpPr>
            <a:spLocks noGrp="1"/>
          </p:cNvSpPr>
          <p:nvPr>
            <p:ph idx="1"/>
          </p:nvPr>
        </p:nvSpPr>
        <p:spPr/>
        <p:txBody>
          <a:bodyPr>
            <a:normAutofit lnSpcReduction="10000"/>
          </a:bodyPr>
          <a:p>
            <a:r>
              <a:rPr lang="zh-CN" altLang="en-US"/>
              <a:t>Sample pseudocode is as follows:</a:t>
            </a:r>
            <a:endParaRPr lang="zh-CN" altLang="en-US"/>
          </a:p>
          <a:p>
            <a:r>
              <a:t>orderId = orderService.order(parameter 1, parameter 2, parameter 3)</a:t>
            </a:r>
          </a:p>
          <a:p/>
          <a:p>
            <a:r>
              <a:t>It seems to be no different from calling the method of your own project! Isn’t it silky smooth?</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RPC framework implementation ideas</a:t>
            </a:r>
            <a:endParaRPr lang="zh-CN" altLang="en-US"/>
          </a:p>
        </p:txBody>
      </p:sp>
      <p:sp>
        <p:nvSpPr>
          <p:cNvPr id="3" name="内容占位符 2"/>
          <p:cNvSpPr>
            <a:spLocks noGrp="1"/>
          </p:cNvSpPr>
          <p:nvPr>
            <p:ph idx="1"/>
          </p:nvPr>
        </p:nvSpPr>
        <p:spPr/>
        <p:txBody>
          <a:bodyPr/>
          <a:p>
            <a:r>
              <a:rPr lang="en-US" altLang="zh-CN"/>
              <a:t>See in the </a:t>
            </a:r>
            <a:r>
              <a:rPr lang="en-US" altLang="zh-CN">
                <a:sym typeface="+mn-ea"/>
              </a:rPr>
              <a:t>F</a:t>
            </a:r>
            <a:r>
              <a:rPr lang="zh-CN" altLang="en-US">
                <a:sym typeface="+mn-ea"/>
              </a:rPr>
              <a:t>ramework</a:t>
            </a:r>
            <a:r>
              <a:rPr lang="en-US" altLang="zh-CN"/>
              <a:t>.Docx</a:t>
            </a:r>
            <a:endParaRPr lang="en-US" altLang="zh-C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zh-CN" altLang="en-US"/>
              <a:t>Other important issues to consider</a:t>
            </a:r>
            <a:endParaRPr lang="zh-CN" altLang="en-US"/>
          </a:p>
        </p:txBody>
      </p:sp>
      <p:sp>
        <p:nvSpPr>
          <p:cNvPr id="3" name="内容占位符 2"/>
          <p:cNvSpPr>
            <a:spLocks noGrp="1"/>
          </p:cNvSpPr>
          <p:nvPr>
            <p:ph idx="1"/>
          </p:nvPr>
        </p:nvSpPr>
        <p:spPr/>
        <p:txBody>
          <a:bodyPr>
            <a:normAutofit/>
          </a:bodyPr>
          <a:p>
            <a:r>
              <a:rPr lang="zh-CN" altLang="en-US"/>
              <a:t>What happens when a service provider goes offline? Need a mechanism for failing node rejection.</a:t>
            </a:r>
            <a:endParaRPr lang="zh-CN" altLang="en-US"/>
          </a:p>
          <a:p>
            <a:r>
              <a:rPr lang="zh-CN" altLang="en-US"/>
              <a:t>Will performance be bad if the service consumer pulls information from the registry every time? Caching can be used to optimize performance.</a:t>
            </a:r>
            <a:endParaRPr lang="zh-CN" altLang="en-US"/>
          </a:p>
          <a:p>
            <a:r>
              <a:rPr lang="zh-CN" altLang="en-US"/>
              <a:t>How to optimize the performance of transport communication of RPC framework? For example, choosing the right network framework, customizing the protocol header, and saving the transmission volume.</a:t>
            </a:r>
            <a:endParaRPr lang="zh-CN" altLang="en-US"/>
          </a:p>
          <a:p>
            <a:r>
              <a:rPr lang="zh-CN" altLang="en-US"/>
              <a:t>How to make the whole framework more scalable? For example, using Java's SPI mechanism, configurations, and so on.</a:t>
            </a:r>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Code Showcase</a:t>
            </a:r>
            <a:endParaRPr lang="zh-CN" altLang="en-US"/>
          </a:p>
        </p:txBody>
      </p:sp>
      <p:sp>
        <p:nvSpPr>
          <p:cNvPr id="3" name="内容占位符 2"/>
          <p:cNvSpPr>
            <a:spLocks noGrp="1"/>
          </p:cNvSpPr>
          <p:nvPr>
            <p:ph idx="1"/>
          </p:nvPr>
        </p:nvSpPr>
        <p:spPr/>
        <p:txBody>
          <a:bodyPr/>
          <a:p>
            <a:r>
              <a:rPr lang="en-US" altLang="zh-CN">
                <a:sym typeface="+mn-ea"/>
              </a:rPr>
              <a:t>See in the Code.Docx</a:t>
            </a:r>
            <a:endParaRPr lang="en-US" altLang="zh-CN"/>
          </a:p>
          <a:p>
            <a:endParaRPr lang="zh-C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Test verification</a:t>
            </a:r>
            <a:endParaRPr lang="zh-CN" altLang="en-US"/>
          </a:p>
        </p:txBody>
      </p:sp>
      <p:sp>
        <p:nvSpPr>
          <p:cNvPr id="3" name="内容占位符 2"/>
          <p:cNvSpPr>
            <a:spLocks noGrp="1"/>
          </p:cNvSpPr>
          <p:nvPr>
            <p:ph idx="1"/>
          </p:nvPr>
        </p:nvSpPr>
        <p:spPr/>
        <p:txBody>
          <a:bodyPr/>
          <a:p>
            <a:r>
              <a:rPr lang="zh-CN" altLang="en-US"/>
              <a:t>1) Start the service provider in debug mode and execute the main method:</a:t>
            </a:r>
            <a:endParaRPr lang="zh-CN" altLang="en-US"/>
          </a:p>
          <a:p>
            <a:endParaRPr lang="zh-CN" altLang="en-US"/>
          </a:p>
        </p:txBody>
      </p:sp>
      <p:pic>
        <p:nvPicPr>
          <p:cNvPr id="4" name="图片 3"/>
          <p:cNvPicPr>
            <a:picLocks noChangeAspect="1"/>
          </p:cNvPicPr>
          <p:nvPr>
            <p:custDataLst>
              <p:tags r:id="rId1"/>
            </p:custDataLst>
          </p:nvPr>
        </p:nvPicPr>
        <p:blipFill>
          <a:blip r:embed="rId2"/>
          <a:stretch>
            <a:fillRect/>
          </a:stretch>
        </p:blipFill>
        <p:spPr>
          <a:xfrm>
            <a:off x="2147570" y="2840990"/>
            <a:ext cx="5956300" cy="3039745"/>
          </a:xfrm>
          <a:prstGeom prst="rect">
            <a:avLst/>
          </a:prstGeom>
        </p:spPr>
      </p:pic>
    </p:spTree>
  </p:cSld>
  <p:clrMapOvr>
    <a:masterClrMapping/>
  </p:clrMapOvr>
</p:sld>
</file>

<file path=ppt/tags/tag1.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7.xml><?xml version="1.0" encoding="utf-8"?>
<p:tagLst xmlns:p="http://schemas.openxmlformats.org/presentationml/2006/main">
  <p:tag name="commondata" val="eyJoZGlkIjoiNTU4ZWJmZjEyYzM5ZTI3MTM5YTI1MGQ5NTUyNWRjZjMifQ=="/>
</p:tagLst>
</file>

<file path=ppt/theme/theme1.xml><?xml version="1.0" encoding="utf-8"?>
<a:theme xmlns:a="http://schemas.openxmlformats.org/drawingml/2006/main" name="WPS">
  <a:themeElements>
    <a:clrScheme name="WPS">
      <a:dk1>
        <a:srgbClr val="000000"/>
      </a:dk1>
      <a:lt1>
        <a:srgbClr val="FFFFFF"/>
      </a:lt1>
      <a:dk2>
        <a:srgbClr val="0F1423"/>
      </a:dk2>
      <a:lt2>
        <a:srgbClr val="FFFFFF"/>
      </a:lt2>
      <a:accent1>
        <a:srgbClr val="4874CB"/>
      </a:accent1>
      <a:accent2>
        <a:srgbClr val="E6724B"/>
      </a:accent2>
      <a:accent3>
        <a:srgbClr val="EFBB1F"/>
      </a:accent3>
      <a:accent4>
        <a:srgbClr val="75BD42"/>
      </a:accent4>
      <a:accent5>
        <a:srgbClr val="30C0B4"/>
      </a:accent5>
      <a:accent6>
        <a:srgbClr val="E05269"/>
      </a:accent6>
      <a:hlink>
        <a:srgbClr val="0026E5"/>
      </a:hlink>
      <a:folHlink>
        <a:srgbClr val="7E1FAD"/>
      </a:folHlink>
    </a:clrScheme>
    <a:fontScheme name="WPS">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WPS">
      <a:fillStyleLst>
        <a:solidFill>
          <a:schemeClr val="phClr"/>
        </a:solidFill>
        <a:gradFill>
          <a:gsLst>
            <a:gs pos="0">
              <a:schemeClr val="phClr">
                <a:lumOff val="17500"/>
              </a:schemeClr>
            </a:gs>
            <a:gs pos="100000">
              <a:schemeClr val="phClr"/>
            </a:gs>
          </a:gsLst>
          <a:lin ang="2700000" scaled="0"/>
        </a:gradFill>
        <a:gradFill>
          <a:gsLst>
            <a:gs pos="0">
              <a:schemeClr val="phClr">
                <a:hueOff val="-2520000"/>
              </a:schemeClr>
            </a:gs>
            <a:gs pos="100000">
              <a:schemeClr val="phClr"/>
            </a:gs>
          </a:gsLst>
          <a:lin ang="2700000" scaled="0"/>
        </a:gradFill>
      </a:fillStyleLst>
      <a:lnStyleLst>
        <a:ln w="12700" cap="flat" cmpd="sng" algn="ctr">
          <a:solidFill>
            <a:schemeClr val="phClr"/>
          </a:solidFill>
          <a:prstDash val="solid"/>
          <a:miter lim="800000"/>
        </a:ln>
        <a:ln w="12700" cap="flat" cmpd="sng" algn="ctr">
          <a:solidFill>
            <a:schemeClr val="phClr"/>
          </a:solidFill>
          <a:prstDash val="solid"/>
          <a:miter lim="800000"/>
        </a:ln>
        <a:ln w="12700" cap="flat" cmpd="sng" algn="ctr">
          <a:gradFill>
            <a:gsLst>
              <a:gs pos="0">
                <a:schemeClr val="phClr">
                  <a:hueOff val="-4200000"/>
                </a:schemeClr>
              </a:gs>
              <a:gs pos="100000">
                <a:schemeClr val="phClr"/>
              </a:gs>
            </a:gsLst>
            <a:lin ang="2700000" scaled="1"/>
          </a:gradFill>
          <a:prstDash val="solid"/>
          <a:miter lim="800000"/>
        </a:ln>
      </a:lnStyleLst>
      <a:effectStyleLst>
        <a:effectStyle>
          <a:effectLst>
            <a:outerShdw blurRad="101600" dist="50800" dir="5400000" algn="ctr" rotWithShape="0">
              <a:schemeClr val="phClr">
                <a:alpha val="60000"/>
              </a:schemeClr>
            </a:outerShdw>
          </a:effectLst>
        </a:effectStyle>
        <a:effectStyle>
          <a:effectLst>
            <a:reflection stA="50000" endA="300" endPos="40000" dist="25400" dir="5400000" sy="-100000" algn="bl" rotWithShape="0"/>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6388</Words>
  <Application>WPS 演示</Application>
  <PresentationFormat>宽屏</PresentationFormat>
  <Paragraphs>98</Paragraphs>
  <Slides>18</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18</vt:i4>
      </vt:variant>
    </vt:vector>
  </HeadingPairs>
  <TitlesOfParts>
    <vt:vector size="25" baseType="lpstr">
      <vt:lpstr>Arial</vt:lpstr>
      <vt:lpstr>宋体</vt:lpstr>
      <vt:lpstr>Wingdings</vt:lpstr>
      <vt:lpstr>Calibri</vt:lpstr>
      <vt:lpstr>微软雅黑</vt:lpstr>
      <vt:lpstr>Arial Unicode MS</vt:lpstr>
      <vt:lpstr>WPS</vt:lpstr>
      <vt:lpstr>What is RPC?</vt:lpstr>
      <vt:lpstr>Why do you need RPC?</vt:lpstr>
      <vt:lpstr>For example, project A providing data services, and project B requesting data.</vt:lpstr>
      <vt:lpstr>For example, project A providing data services, and project B requesting data.</vt:lpstr>
      <vt:lpstr>With the RPC framework, Project B can be called with one line of code!</vt:lpstr>
      <vt:lpstr>RPC framework implementation ideas</vt:lpstr>
      <vt:lpstr>Other important issues to consider</vt:lpstr>
      <vt:lpstr>Code Showcase</vt:lpstr>
      <vt:lpstr>Test verification</vt:lpstr>
      <vt:lpstr>PowerPoint 演示文稿</vt:lpstr>
      <vt:lpstr>PowerPoint 演示文稿</vt:lpstr>
      <vt:lpstr>PowerPoint 演示文稿</vt:lpstr>
      <vt:lpstr>PowerPoint 演示文稿</vt:lpstr>
      <vt:lpstr>PowerPoint 演示文稿</vt:lpstr>
      <vt:lpstr>Other important issues to consider</vt:lpstr>
      <vt:lpstr>Interesting question</vt:lpstr>
      <vt:lpstr>Interesting question</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victor yan</dc:creator>
  <cp:lastModifiedBy>VICTOR</cp:lastModifiedBy>
  <cp:revision>4</cp:revision>
  <dcterms:created xsi:type="dcterms:W3CDTF">2024-06-03T22:00:00Z</dcterms:created>
  <dcterms:modified xsi:type="dcterms:W3CDTF">2024-06-03T23:54:08Z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40FBE89242FA47FE839AE9D7F9B35AF8_12</vt:lpwstr>
  </property>
  <property fmtid="{D5CDD505-2E9C-101B-9397-08002B2CF9AE}" pid="3" name="KSOProductBuildVer">
    <vt:lpwstr>2052-12.1.0.15374</vt:lpwstr>
  </property>
</Properties>
</file>