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0" r:id="rId1"/>
  </p:sldMasterIdLst>
  <p:sldIdLst>
    <p:sldId id="256" r:id="rId2"/>
    <p:sldId id="271" r:id="rId3"/>
    <p:sldId id="265" r:id="rId4"/>
    <p:sldId id="266" r:id="rId5"/>
    <p:sldId id="267" r:id="rId6"/>
    <p:sldId id="274" r:id="rId7"/>
    <p:sldId id="263" r:id="rId8"/>
    <p:sldId id="272" r:id="rId9"/>
    <p:sldId id="264" r:id="rId10"/>
    <p:sldId id="270"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B4F9D-53A2-4350-8014-70691B9FB698}" v="5" dt="2019-11-27T20:14:17.988"/>
    <p1510:client id="{1B1FC6F1-32E7-4FB2-BBAB-A77323936728}" v="1131" dt="2019-11-26T13:59:01.510"/>
    <p1510:client id="{6942559D-C56E-4E58-A5BA-152A0825494A}" v="1304" dt="2019-11-27T18:19:37.960"/>
    <p1510:client id="{83BCB65E-53B3-4B53-8FBD-F86656B0E027}" v="52" dt="2019-11-26T14:22:06.858"/>
    <p1510:client id="{BEB29671-0B8C-4CE0-82D1-911C874FD3B4}" v="645" dt="2019-11-27T20:05:0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37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97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307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116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595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07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81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494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8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82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379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9461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9" r:id="rId5"/>
    <p:sldLayoutId id="2147483703" r:id="rId6"/>
    <p:sldLayoutId id="2147483704" r:id="rId7"/>
    <p:sldLayoutId id="2147483705" r:id="rId8"/>
    <p:sldLayoutId id="2147483708"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https:/news.cgtn.com/news/2019-06-12/Everything-you-need-to-know-about-artificial-intelligence-HswDK6aQdW/index.html" TargetMode="External"/><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hyperlink" Target="http://[]https:/www.bbntimes.com/en/technology/artificial-intelligence-and-the-aviation-industr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kybrary.aero/index.php/Runway_Overrun_Prevention_System"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E0D934-3C2A-409F-BD2F-173A75553BED}"/>
              </a:ext>
            </a:extLst>
          </p:cNvPr>
          <p:cNvPicPr>
            <a:picLocks noChangeAspect="1"/>
          </p:cNvPicPr>
          <p:nvPr/>
        </p:nvPicPr>
        <p:blipFill rotWithShape="1">
          <a:blip r:embed="rId2">
            <a:alphaModFix amt="35000"/>
          </a:blip>
          <a:srcRect t="15572"/>
          <a:stretch/>
        </p:blipFill>
        <p:spPr>
          <a:xfrm>
            <a:off x="20" y="10"/>
            <a:ext cx="12191980" cy="6857990"/>
          </a:xfrm>
          <a:prstGeom prst="rect">
            <a:avLst/>
          </a:prstGeom>
        </p:spPr>
      </p:pic>
      <p:sp>
        <p:nvSpPr>
          <p:cNvPr id="2" name="Başlık 1"/>
          <p:cNvSpPr>
            <a:spLocks noGrp="1"/>
          </p:cNvSpPr>
          <p:nvPr>
            <p:ph type="ctrTitle"/>
          </p:nvPr>
        </p:nvSpPr>
        <p:spPr>
          <a:xfrm>
            <a:off x="1097280" y="758952"/>
            <a:ext cx="10058400" cy="3566160"/>
          </a:xfrm>
        </p:spPr>
        <p:txBody>
          <a:bodyPr>
            <a:normAutofit/>
          </a:bodyPr>
          <a:lstStyle/>
          <a:p>
            <a:pPr algn="r"/>
            <a:r>
              <a:rPr lang="tr-TR" dirty="0">
                <a:ea typeface="+mj-lt"/>
                <a:cs typeface="+mj-lt"/>
              </a:rPr>
              <a:t> </a:t>
            </a:r>
            <a:r>
              <a:rPr lang="tr-TR" dirty="0" err="1">
                <a:ea typeface="+mj-lt"/>
                <a:cs typeface="+mj-lt"/>
              </a:rPr>
              <a:t>Artificial</a:t>
            </a:r>
            <a:r>
              <a:rPr lang="tr-TR" dirty="0">
                <a:ea typeface="+mj-lt"/>
                <a:cs typeface="+mj-lt"/>
              </a:rPr>
              <a:t> </a:t>
            </a:r>
            <a:r>
              <a:rPr lang="tr-TR" dirty="0" err="1">
                <a:ea typeface="+mj-lt"/>
                <a:cs typeface="+mj-lt"/>
              </a:rPr>
              <a:t>Intelligence</a:t>
            </a:r>
            <a:r>
              <a:rPr lang="tr-TR" dirty="0">
                <a:ea typeface="+mj-lt"/>
                <a:cs typeface="+mj-lt"/>
              </a:rPr>
              <a:t> in  </a:t>
            </a:r>
            <a:r>
              <a:rPr lang="tr-TR" dirty="0" err="1">
                <a:ea typeface="+mj-lt"/>
                <a:cs typeface="+mj-lt"/>
              </a:rPr>
              <a:t>Aviation</a:t>
            </a:r>
            <a:endParaRPr lang="tr-TR" dirty="0" err="1"/>
          </a:p>
        </p:txBody>
      </p:sp>
      <p:sp>
        <p:nvSpPr>
          <p:cNvPr id="3" name="Alt Başlık 2"/>
          <p:cNvSpPr>
            <a:spLocks noGrp="1"/>
          </p:cNvSpPr>
          <p:nvPr>
            <p:ph type="subTitle" idx="1"/>
          </p:nvPr>
        </p:nvSpPr>
        <p:spPr>
          <a:xfrm>
            <a:off x="1100051" y="4645152"/>
            <a:ext cx="10369639" cy="1829873"/>
          </a:xfrm>
        </p:spPr>
        <p:txBody>
          <a:bodyPr vert="horz" lIns="91440" tIns="45720" rIns="91440" bIns="45720" rtlCol="0" anchor="t">
            <a:normAutofit lnSpcReduction="10000"/>
          </a:bodyPr>
          <a:lstStyle/>
          <a:p>
            <a:pPr algn="ctr"/>
            <a:r>
              <a:rPr lang="tr-TR" sz="3600">
                <a:solidFill>
                  <a:srgbClr val="FFFFFF"/>
                </a:solidFill>
              </a:rPr>
              <a:t>Defınetıon &amp;sample of aı,threaths </a:t>
            </a:r>
            <a:r>
              <a:rPr lang="tr-TR" sz="3600" err="1">
                <a:solidFill>
                  <a:srgbClr val="FFFFFF"/>
                </a:solidFill>
              </a:rPr>
              <a:t>and</a:t>
            </a:r>
            <a:r>
              <a:rPr lang="tr-TR" sz="3600" dirty="0">
                <a:solidFill>
                  <a:srgbClr val="FFFFFF"/>
                </a:solidFill>
              </a:rPr>
              <a:t> </a:t>
            </a:r>
            <a:r>
              <a:rPr lang="tr-TR" sz="3600" err="1">
                <a:solidFill>
                  <a:srgbClr val="FFFFFF"/>
                </a:solidFill>
              </a:rPr>
              <a:t>opportunıtıes</a:t>
            </a:r>
            <a:r>
              <a:rPr lang="tr-TR" sz="3600">
                <a:solidFill>
                  <a:srgbClr val="FFFFFF"/>
                </a:solidFill>
              </a:rPr>
              <a:t> OF </a:t>
            </a:r>
            <a:r>
              <a:rPr lang="tr-TR" sz="3600" err="1">
                <a:solidFill>
                  <a:srgbClr val="FFFFFF"/>
                </a:solidFill>
              </a:rPr>
              <a:t>aI</a:t>
            </a:r>
            <a:r>
              <a:rPr lang="tr-TR" sz="3600" dirty="0">
                <a:solidFill>
                  <a:srgbClr val="FFFFFF"/>
                </a:solidFill>
              </a:rPr>
              <a:t> </a:t>
            </a:r>
            <a:r>
              <a:rPr lang="tr-TR" sz="3600" err="1">
                <a:solidFill>
                  <a:srgbClr val="FFFFFF"/>
                </a:solidFill>
              </a:rPr>
              <a:t>ın</a:t>
            </a:r>
            <a:r>
              <a:rPr lang="tr-TR" sz="3600" dirty="0">
                <a:solidFill>
                  <a:srgbClr val="FFFFFF"/>
                </a:solidFill>
              </a:rPr>
              <a:t> </a:t>
            </a:r>
            <a:r>
              <a:rPr lang="tr-TR" sz="3600" err="1">
                <a:solidFill>
                  <a:srgbClr val="FFFFFF"/>
                </a:solidFill>
              </a:rPr>
              <a:t>the</a:t>
            </a:r>
            <a:r>
              <a:rPr lang="tr-TR" sz="3600" dirty="0">
                <a:solidFill>
                  <a:srgbClr val="FFFFFF"/>
                </a:solidFill>
              </a:rPr>
              <a:t> </a:t>
            </a:r>
            <a:r>
              <a:rPr lang="tr-TR" sz="3600" err="1">
                <a:solidFill>
                  <a:srgbClr val="FFFFFF"/>
                </a:solidFill>
              </a:rPr>
              <a:t>avıatıon</a:t>
            </a:r>
            <a:r>
              <a:rPr lang="tr-TR" sz="3600" dirty="0">
                <a:solidFill>
                  <a:srgbClr val="FFFFFF"/>
                </a:solidFill>
              </a:rPr>
              <a:t> </a:t>
            </a:r>
            <a:r>
              <a:rPr lang="tr-TR" sz="3600" err="1">
                <a:solidFill>
                  <a:srgbClr val="FFFFFF"/>
                </a:solidFill>
              </a:rPr>
              <a:t>ındustry</a:t>
            </a:r>
            <a:endParaRPr lang="tr-TR" sz="3600" err="1"/>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siyah, oturma, tablo, geniş içeren bir resim&#10;&#10;Çok yüksek güvenilirlikle oluşturulmuş açıklama">
            <a:extLst>
              <a:ext uri="{FF2B5EF4-FFF2-40B4-BE49-F238E27FC236}">
                <a16:creationId xmlns:a16="http://schemas.microsoft.com/office/drawing/2014/main" id="{850CE9B6-A9DB-443E-9EDD-41D505A2F8CD}"/>
              </a:ext>
            </a:extLst>
          </p:cNvPr>
          <p:cNvPicPr>
            <a:picLocks noGrp="1" noChangeAspect="1"/>
          </p:cNvPicPr>
          <p:nvPr>
            <p:ph sz="half" idx="2"/>
          </p:nvPr>
        </p:nvPicPr>
        <p:blipFill rotWithShape="1">
          <a:blip r:embed="rId2">
            <a:alphaModFix amt="3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FCD864DA-3B8B-4A08-A898-D2604E1AB21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t>REFERENCES</a:t>
            </a:r>
          </a:p>
        </p:txBody>
      </p:sp>
      <p:cxnSp>
        <p:nvCxnSpPr>
          <p:cNvPr id="22" name="Straight Connector 21">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004F98F-571C-48E2-BC13-E339F144369A}"/>
              </a:ext>
            </a:extLst>
          </p:cNvPr>
          <p:cNvSpPr>
            <a:spLocks noGrp="1"/>
          </p:cNvSpPr>
          <p:nvPr>
            <p:ph sz="half" idx="1"/>
          </p:nvPr>
        </p:nvSpPr>
        <p:spPr>
          <a:xfrm>
            <a:off x="185027" y="1968679"/>
            <a:ext cx="12011693" cy="4512159"/>
          </a:xfrm>
        </p:spPr>
        <p:txBody>
          <a:bodyPr vert="horz" lIns="0" tIns="45720" rIns="0" bIns="45720" rtlCol="0" anchor="t">
            <a:noAutofit/>
          </a:bodyPr>
          <a:lstStyle/>
          <a:p>
            <a:pPr>
              <a:lnSpc>
                <a:spcPct val="90000"/>
              </a:lnSpc>
              <a:buFont typeface="Calibri" panose="020F0502020204030204" pitchFamily="34" charset="0"/>
              <a:buChar char="•"/>
            </a:pPr>
            <a:r>
              <a:rPr lang="en-US" sz="1600" dirty="0">
                <a:solidFill>
                  <a:schemeClr val="bg2">
                    <a:lumMod val="25000"/>
                  </a:schemeClr>
                </a:solidFill>
                <a:ea typeface="+mn-lt"/>
                <a:cs typeface="+mn-lt"/>
                <a:hlinkClick r:id="rId3"/>
              </a:rPr>
              <a:t>[1} https://news.cgtn.com/news/2019-06-12/Everything-you-need-to-know-about-artificial-intelligence-HswDK6aQdW/index.html</a:t>
            </a:r>
            <a:r>
              <a:rPr lang="en-US" sz="1600" dirty="0">
                <a:solidFill>
                  <a:schemeClr val="bg2">
                    <a:lumMod val="25000"/>
                  </a:schemeClr>
                </a:solidFill>
                <a:ea typeface="+mn-lt"/>
                <a:cs typeface="+mn-lt"/>
              </a:rPr>
              <a:t> </a:t>
            </a:r>
          </a:p>
          <a:p>
            <a:pPr>
              <a:lnSpc>
                <a:spcPct val="90000"/>
              </a:lnSpc>
              <a:buFont typeface="Calibri" panose="020F0502020204030204" pitchFamily="34" charset="0"/>
              <a:buChar char="•"/>
            </a:pPr>
            <a:r>
              <a:rPr lang="en-US" sz="1600" dirty="0">
                <a:ea typeface="+mn-lt"/>
                <a:cs typeface="+mn-lt"/>
                <a:hlinkClick r:id="rId4"/>
              </a:rPr>
              <a:t>[2]https://www.bbntimes.com/en/technology/artificial-intelligence-and-the-aviation-industry</a:t>
            </a:r>
            <a:endParaRPr lang="en-US" sz="1600" dirty="0">
              <a:solidFill>
                <a:schemeClr val="bg2">
                  <a:lumMod val="25000"/>
                </a:schemeClr>
              </a:solidFill>
              <a:ea typeface="+mn-lt"/>
              <a:cs typeface="+mn-lt"/>
              <a:hlinkClick r:id="rId4"/>
            </a:endParaRPr>
          </a:p>
          <a:p>
            <a:pPr>
              <a:lnSpc>
                <a:spcPct val="90000"/>
              </a:lnSpc>
              <a:buFont typeface="Calibri" panose="020F0502020204030204" pitchFamily="34" charset="0"/>
              <a:buChar char="•"/>
            </a:pPr>
            <a:r>
              <a:rPr lang="en-US" sz="1600">
                <a:ea typeface="+mn-lt"/>
                <a:cs typeface="+mn-lt"/>
              </a:rPr>
              <a:t>[3] http://members.tripod.com/~Bagem/bagem/ yz3.html (10.06.2003) </a:t>
            </a:r>
            <a:endParaRPr lang="en-US">
              <a:ea typeface="+mn-lt"/>
              <a:cs typeface="+mn-lt"/>
            </a:endParaRPr>
          </a:p>
          <a:p>
            <a:pPr>
              <a:lnSpc>
                <a:spcPct val="90000"/>
              </a:lnSpc>
              <a:buFont typeface="Calibri" panose="020F0502020204030204" pitchFamily="34" charset="0"/>
              <a:buChar char="•"/>
            </a:pPr>
            <a:r>
              <a:rPr lang="en-US" sz="1600">
                <a:ea typeface="+mn-lt"/>
                <a:cs typeface="+mn-lt"/>
              </a:rPr>
              <a:t>[4]Şenol F., “</a:t>
            </a:r>
            <a:r>
              <a:rPr lang="en-US" sz="1600" err="1">
                <a:ea typeface="+mn-lt"/>
                <a:cs typeface="+mn-lt"/>
              </a:rPr>
              <a:t>Bulanık</a:t>
            </a:r>
            <a:r>
              <a:rPr lang="en-US" sz="1600" dirty="0">
                <a:ea typeface="+mn-lt"/>
                <a:cs typeface="+mn-lt"/>
              </a:rPr>
              <a:t> </a:t>
            </a:r>
            <a:r>
              <a:rPr lang="en-US" sz="1600" err="1">
                <a:ea typeface="+mn-lt"/>
                <a:cs typeface="+mn-lt"/>
              </a:rPr>
              <a:t>Mantık</a:t>
            </a:r>
            <a:r>
              <a:rPr lang="en-US" sz="1600" dirty="0">
                <a:ea typeface="+mn-lt"/>
                <a:cs typeface="+mn-lt"/>
              </a:rPr>
              <a:t> </a:t>
            </a:r>
            <a:r>
              <a:rPr lang="en-US" sz="1600" err="1">
                <a:ea typeface="+mn-lt"/>
                <a:cs typeface="+mn-lt"/>
              </a:rPr>
              <a:t>Kontrolcüsü</a:t>
            </a:r>
            <a:r>
              <a:rPr lang="en-US" sz="1600" dirty="0">
                <a:ea typeface="+mn-lt"/>
                <a:cs typeface="+mn-lt"/>
              </a:rPr>
              <a:t>”, Gazi Ü. </a:t>
            </a:r>
            <a:r>
              <a:rPr lang="en-US" sz="1600" err="1">
                <a:ea typeface="+mn-lt"/>
                <a:cs typeface="+mn-lt"/>
              </a:rPr>
              <a:t>Lisans</a:t>
            </a:r>
            <a:r>
              <a:rPr lang="en-US" sz="1600" dirty="0">
                <a:ea typeface="+mn-lt"/>
                <a:cs typeface="+mn-lt"/>
              </a:rPr>
              <a:t> </a:t>
            </a:r>
            <a:r>
              <a:rPr lang="en-US" sz="1600" err="1">
                <a:ea typeface="+mn-lt"/>
                <a:cs typeface="+mn-lt"/>
              </a:rPr>
              <a:t>Tezi</a:t>
            </a:r>
            <a:r>
              <a:rPr lang="en-US" sz="1600" dirty="0">
                <a:ea typeface="+mn-lt"/>
                <a:cs typeface="+mn-lt"/>
              </a:rPr>
              <a:t>, Ankara, 2000 </a:t>
            </a:r>
            <a:endParaRPr lang="en-US"/>
          </a:p>
          <a:p>
            <a:pPr>
              <a:lnSpc>
                <a:spcPct val="90000"/>
              </a:lnSpc>
              <a:buFont typeface="Calibri" panose="020F0502020204030204" pitchFamily="34" charset="0"/>
              <a:buChar char="•"/>
            </a:pPr>
            <a:r>
              <a:rPr lang="en-US" sz="1600">
                <a:ea typeface="+mn-lt"/>
                <a:cs typeface="+mn-lt"/>
              </a:rPr>
              <a:t>[5]OOSTREAM, M., BABUSKA, R., “Virtual Sensor For Fault Detection And Isolation In Flight Control Systems-Fuzzy Modeling </a:t>
            </a:r>
            <a:r>
              <a:rPr lang="en-US" sz="1600" dirty="0">
                <a:ea typeface="+mn-lt"/>
                <a:cs typeface="+mn-lt"/>
              </a:rPr>
              <a:t>Approach”, Proceedings of 39th IEEE Conference on Decision and Control, Sydney, December 2000. </a:t>
            </a:r>
          </a:p>
          <a:p>
            <a:pPr>
              <a:lnSpc>
                <a:spcPct val="90000"/>
              </a:lnSpc>
              <a:buFont typeface="Calibri" panose="020F0502020204030204" pitchFamily="34" charset="0"/>
              <a:buChar char="•"/>
            </a:pPr>
            <a:r>
              <a:rPr lang="en-US" sz="1600">
                <a:ea typeface="+mn-lt"/>
                <a:cs typeface="+mn-lt"/>
              </a:rPr>
              <a:t>[6]Caner YAĞCI, </a:t>
            </a:r>
            <a:r>
              <a:rPr lang="en-US" sz="1600" dirty="0" err="1">
                <a:ea typeface="+mn-lt"/>
                <a:cs typeface="+mn-lt"/>
              </a:rPr>
              <a:t>İlhan</a:t>
            </a:r>
            <a:r>
              <a:rPr lang="en-US" sz="1600" dirty="0">
                <a:ea typeface="+mn-lt"/>
                <a:cs typeface="+mn-lt"/>
              </a:rPr>
              <a:t> GÖKÇE, </a:t>
            </a:r>
            <a:r>
              <a:rPr lang="en-US" sz="1600" dirty="0" err="1">
                <a:ea typeface="+mn-lt"/>
                <a:cs typeface="+mn-lt"/>
              </a:rPr>
              <a:t>Tülay</a:t>
            </a:r>
            <a:r>
              <a:rPr lang="en-US" sz="1600" dirty="0">
                <a:ea typeface="+mn-lt"/>
                <a:cs typeface="+mn-lt"/>
              </a:rPr>
              <a:t> BOZÜYÜK, </a:t>
            </a:r>
            <a:r>
              <a:rPr lang="en-US" sz="1600" dirty="0" err="1">
                <a:ea typeface="+mn-lt"/>
                <a:cs typeface="+mn-lt"/>
              </a:rPr>
              <a:t>Görkem</a:t>
            </a:r>
            <a:r>
              <a:rPr lang="en-US" sz="1600" dirty="0">
                <a:ea typeface="+mn-lt"/>
                <a:cs typeface="+mn-lt"/>
              </a:rPr>
              <a:t> AKAR, "YAPAY ZEKA TEKNOLOJİSİNİN ENDÜSTRİDEKİ UYGULAMALARI", MARMARA ÜNİVERSİTESİ, İstanbul, 2004 </a:t>
            </a:r>
            <a:endParaRPr lang="en-US" sz="1600" dirty="0">
              <a:latin typeface="Speak Pro"/>
              <a:cs typeface="Arial"/>
            </a:endParaRPr>
          </a:p>
        </p:txBody>
      </p:sp>
      <p:sp>
        <p:nvSpPr>
          <p:cNvPr id="24" name="Rectangle 23">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73787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Resim 5" descr="ışık, karanlık, gece, aydınlatılmış içeren bir resim&#10;&#10;Çok yüksek güvenilirlikle oluşturulmuş açıklama">
            <a:extLst>
              <a:ext uri="{FF2B5EF4-FFF2-40B4-BE49-F238E27FC236}">
                <a16:creationId xmlns:a16="http://schemas.microsoft.com/office/drawing/2014/main" id="{790CE712-AC88-454C-A3DB-DCEBFEA6E60C}"/>
              </a:ext>
            </a:extLst>
          </p:cNvPr>
          <p:cNvPicPr>
            <a:picLocks noGrp="1" noChangeAspect="1"/>
          </p:cNvPicPr>
          <p:nvPr>
            <p:ph type="pic" idx="1"/>
          </p:nvPr>
        </p:nvPicPr>
        <p:blipFill rotWithShape="1">
          <a:blip r:embed="rId2"/>
          <a:srcRect t="443"/>
          <a:stretch/>
        </p:blipFill>
        <p:spPr>
          <a:xfrm>
            <a:off x="-1" y="10"/>
            <a:ext cx="12191999" cy="6857990"/>
          </a:xfrm>
          <a:prstGeom prst="rect">
            <a:avLst/>
          </a:prstGeom>
        </p:spPr>
      </p:pic>
      <p:sp>
        <p:nvSpPr>
          <p:cNvPr id="29" name="Rectangle 2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şlık 2">
            <a:extLst>
              <a:ext uri="{FF2B5EF4-FFF2-40B4-BE49-F238E27FC236}">
                <a16:creationId xmlns:a16="http://schemas.microsoft.com/office/drawing/2014/main" id="{A20F00EE-4E82-49D3-9027-0A407EE96F11}"/>
              </a:ext>
            </a:extLst>
          </p:cNvPr>
          <p:cNvSpPr>
            <a:spLocks noGrp="1"/>
          </p:cNvSpPr>
          <p:nvPr>
            <p:ph type="title"/>
          </p:nvPr>
        </p:nvSpPr>
        <p:spPr>
          <a:xfrm>
            <a:off x="774868" y="3677737"/>
            <a:ext cx="6470692" cy="1229306"/>
          </a:xfrm>
        </p:spPr>
        <p:txBody>
          <a:bodyPr vert="horz" lIns="91440" tIns="45720" rIns="91440" bIns="45720" rtlCol="0" anchor="b">
            <a:normAutofit fontScale="90000"/>
          </a:bodyPr>
          <a:lstStyle/>
          <a:p>
            <a:pPr algn="ctr"/>
            <a:r>
              <a:rPr lang="en-US" sz="5300" dirty="0">
                <a:solidFill>
                  <a:schemeClr val="tx1"/>
                </a:solidFill>
              </a:rPr>
              <a:t>AYÇA UÇAR</a:t>
            </a:r>
            <a:br>
              <a:rPr lang="en-US" sz="4000" dirty="0"/>
            </a:br>
            <a:endParaRPr lang="en-US" sz="4000">
              <a:solidFill>
                <a:schemeClr val="tx1"/>
              </a:solidFill>
            </a:endParaRPr>
          </a:p>
        </p:txBody>
      </p:sp>
      <p:sp>
        <p:nvSpPr>
          <p:cNvPr id="4" name="Metin Yer Tutucusu 3">
            <a:extLst>
              <a:ext uri="{FF2B5EF4-FFF2-40B4-BE49-F238E27FC236}">
                <a16:creationId xmlns:a16="http://schemas.microsoft.com/office/drawing/2014/main" id="{F9EA8D57-E191-49F1-AD9D-CFCB5247747D}"/>
              </a:ext>
            </a:extLst>
          </p:cNvPr>
          <p:cNvSpPr>
            <a:spLocks noGrp="1"/>
          </p:cNvSpPr>
          <p:nvPr>
            <p:ph type="body" sz="half" idx="2"/>
          </p:nvPr>
        </p:nvSpPr>
        <p:spPr>
          <a:xfrm>
            <a:off x="735791" y="4735799"/>
            <a:ext cx="6791535" cy="785729"/>
          </a:xfrm>
        </p:spPr>
        <p:txBody>
          <a:bodyPr vert="horz" lIns="91440" tIns="45720" rIns="91440" bIns="45720" rtlCol="0" anchor="t">
            <a:normAutofit/>
          </a:bodyPr>
          <a:lstStyle/>
          <a:p>
            <a:pPr algn="r">
              <a:lnSpc>
                <a:spcPct val="90000"/>
              </a:lnSpc>
              <a:spcBef>
                <a:spcPts val="1200"/>
              </a:spcBef>
              <a:spcAft>
                <a:spcPts val="200"/>
              </a:spcAft>
            </a:pPr>
            <a:r>
              <a:rPr lang="en-US" sz="1700" cap="all" spc="200" dirty="0">
                <a:solidFill>
                  <a:schemeClr val="tx1"/>
                </a:solidFill>
              </a:rPr>
              <a:t>STUDENT AT ANKARA UNIVERSITY </a:t>
            </a:r>
            <a:endParaRPr lang="tr-TR" dirty="0">
              <a:solidFill>
                <a:schemeClr val="tx1"/>
              </a:solidFill>
            </a:endParaRPr>
          </a:p>
          <a:p>
            <a:pPr algn="r">
              <a:lnSpc>
                <a:spcPct val="90000"/>
              </a:lnSpc>
              <a:spcBef>
                <a:spcPts val="1200"/>
              </a:spcBef>
              <a:spcAft>
                <a:spcPts val="200"/>
              </a:spcAft>
            </a:pPr>
            <a:r>
              <a:rPr lang="en-US" sz="1700" cap="all" spc="200" dirty="0">
                <a:solidFill>
                  <a:schemeClr val="tx1"/>
                </a:solidFill>
              </a:rPr>
              <a:t>COMPUTER ENGINEERING</a:t>
            </a:r>
            <a:endParaRPr lang="tr-TR" dirty="0">
              <a:solidFill>
                <a:schemeClr val="tx1"/>
              </a:solidFill>
            </a:endParaRPr>
          </a:p>
        </p:txBody>
      </p:sp>
      <p:cxnSp>
        <p:nvCxnSpPr>
          <p:cNvPr id="31" name="Straight Connector 3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57112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5" name="Resim 5">
            <a:extLst>
              <a:ext uri="{FF2B5EF4-FFF2-40B4-BE49-F238E27FC236}">
                <a16:creationId xmlns:a16="http://schemas.microsoft.com/office/drawing/2014/main" id="{DB92990B-9EFD-49C6-BBD8-F8FCEB155BA5}"/>
              </a:ext>
            </a:extLst>
          </p:cNvPr>
          <p:cNvPicPr>
            <a:picLocks noGrp="1" noChangeAspect="1"/>
          </p:cNvPicPr>
          <p:nvPr>
            <p:ph sz="half" idx="1"/>
          </p:nvPr>
        </p:nvPicPr>
        <p:blipFill rotWithShape="1">
          <a:blip r:embed="rId2"/>
          <a:srcRect l="5377" r="3" b="3"/>
          <a:stretch/>
        </p:blipFill>
        <p:spPr>
          <a:xfrm>
            <a:off x="2843" y="10"/>
            <a:ext cx="12186315" cy="6857990"/>
          </a:xfrm>
          <a:prstGeom prst="rect">
            <a:avLst/>
          </a:prstGeom>
        </p:spPr>
      </p:pic>
      <p:sp>
        <p:nvSpPr>
          <p:cNvPr id="25" name="Rectangle 15">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2F75469-49AE-43BD-9FE8-AF5111281AC0}"/>
              </a:ext>
            </a:extLst>
          </p:cNvPr>
          <p:cNvSpPr>
            <a:spLocks noGrp="1"/>
          </p:cNvSpPr>
          <p:nvPr>
            <p:ph type="title"/>
          </p:nvPr>
        </p:nvSpPr>
        <p:spPr>
          <a:xfrm>
            <a:off x="561044" y="1051070"/>
            <a:ext cx="3847744" cy="1788032"/>
          </a:xfrm>
        </p:spPr>
        <p:txBody>
          <a:bodyPr vert="horz" lIns="91440" tIns="45720" rIns="91440" bIns="45720" rtlCol="0" anchor="b">
            <a:noAutofit/>
          </a:bodyPr>
          <a:lstStyle/>
          <a:p>
            <a:pPr algn="ctr"/>
            <a:r>
              <a:rPr lang="en-US" sz="5400">
                <a:ea typeface="+mj-lt"/>
                <a:cs typeface="+mj-lt"/>
              </a:rPr>
              <a:t> The Artificial Intelligence</a:t>
            </a:r>
            <a:r>
              <a:rPr lang="en-US" sz="4000" dirty="0">
                <a:ea typeface="+mj-lt"/>
                <a:cs typeface="+mj-lt"/>
              </a:rPr>
              <a:t> </a:t>
            </a:r>
            <a:endParaRPr lang="en-US" sz="4000" dirty="0"/>
          </a:p>
        </p:txBody>
      </p:sp>
      <p:cxnSp>
        <p:nvCxnSpPr>
          <p:cNvPr id="27" name="Straight Connector 17">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İçerik Yer Tutucusu 3">
            <a:extLst>
              <a:ext uri="{FF2B5EF4-FFF2-40B4-BE49-F238E27FC236}">
                <a16:creationId xmlns:a16="http://schemas.microsoft.com/office/drawing/2014/main" id="{A1DFC0AC-23DE-4465-A97A-3B591C60D56E}"/>
              </a:ext>
            </a:extLst>
          </p:cNvPr>
          <p:cNvSpPr>
            <a:spLocks noGrp="1"/>
          </p:cNvSpPr>
          <p:nvPr>
            <p:ph sz="half" idx="2"/>
          </p:nvPr>
        </p:nvSpPr>
        <p:spPr>
          <a:xfrm>
            <a:off x="767988" y="2920600"/>
            <a:ext cx="3517103" cy="2651456"/>
          </a:xfrm>
        </p:spPr>
        <p:txBody>
          <a:bodyPr vert="horz" lIns="0" tIns="45720" rIns="0" bIns="45720" rtlCol="0" anchor="b">
            <a:noAutofit/>
          </a:bodyPr>
          <a:lstStyle/>
          <a:p>
            <a:r>
              <a:rPr lang="en-US" sz="1800" dirty="0">
                <a:ea typeface="+mn-lt"/>
                <a:cs typeface="+mn-lt"/>
              </a:rPr>
              <a:t>There are no easy answers, which brings us back to the lack of a singular definition of artificial intelligence. In simple terms, </a:t>
            </a:r>
            <a:r>
              <a:rPr lang="en-US" sz="1800" b="1" dirty="0">
                <a:latin typeface="Speak Pro"/>
                <a:ea typeface="+mn-lt"/>
                <a:cs typeface="+mn-lt"/>
              </a:rPr>
              <a:t>AI is the simulation of human intelligence by computers.</a:t>
            </a:r>
            <a:r>
              <a:rPr lang="en-US" sz="1800" dirty="0">
                <a:ea typeface="+mn-lt"/>
                <a:cs typeface="+mn-lt"/>
              </a:rPr>
              <a:t> It relates to the ability to learn, rationalize and undertake appropriate actions to achieve a specific goal. [1}</a:t>
            </a:r>
            <a:endParaRPr lang="en-US" sz="1800" dirty="0"/>
          </a:p>
        </p:txBody>
      </p:sp>
      <p:sp>
        <p:nvSpPr>
          <p:cNvPr id="28" name="Rectangle 19">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7" name="Resim 127">
            <a:extLst>
              <a:ext uri="{FF2B5EF4-FFF2-40B4-BE49-F238E27FC236}">
                <a16:creationId xmlns:a16="http://schemas.microsoft.com/office/drawing/2014/main" id="{A76C6863-C8A9-4A96-BD58-38B145B370ED}"/>
              </a:ext>
            </a:extLst>
          </p:cNvPr>
          <p:cNvPicPr>
            <a:picLocks noChangeAspect="1"/>
          </p:cNvPicPr>
          <p:nvPr/>
        </p:nvPicPr>
        <p:blipFill>
          <a:blip r:embed="rId3"/>
          <a:stretch>
            <a:fillRect/>
          </a:stretch>
        </p:blipFill>
        <p:spPr>
          <a:xfrm>
            <a:off x="5325415" y="768247"/>
            <a:ext cx="6971762" cy="5729337"/>
          </a:xfrm>
          <a:prstGeom prst="rect">
            <a:avLst/>
          </a:prstGeom>
        </p:spPr>
      </p:pic>
    </p:spTree>
    <p:extLst>
      <p:ext uri="{BB962C8B-B14F-4D97-AF65-F5344CB8AC3E}">
        <p14:creationId xmlns:p14="http://schemas.microsoft.com/office/powerpoint/2010/main" val="38398556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açık hava, uçak, geniş, jet içeren bir resim&#10;&#10;Çok yüksek güvenilirlikle oluşturulmuş açıklama">
            <a:extLst>
              <a:ext uri="{FF2B5EF4-FFF2-40B4-BE49-F238E27FC236}">
                <a16:creationId xmlns:a16="http://schemas.microsoft.com/office/drawing/2014/main" id="{7955BA93-8D4B-486E-A77D-0E59590C5F34}"/>
              </a:ext>
            </a:extLst>
          </p:cNvPr>
          <p:cNvPicPr>
            <a:picLocks noGrp="1" noChangeAspect="1"/>
          </p:cNvPicPr>
          <p:nvPr>
            <p:ph sz="half" idx="1"/>
          </p:nvPr>
        </p:nvPicPr>
        <p:blipFill rotWithShape="1">
          <a:blip r:embed="rId2">
            <a:alphaModFix amt="35000"/>
          </a:blip>
          <a:srcRect r="10149" b="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84725028-3C46-4140-B4ED-3ED6F02AA87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Executing</a:t>
            </a:r>
            <a:r>
              <a:rPr lang="en-US" sz="4800">
                <a:ea typeface="+mj-lt"/>
                <a:cs typeface="+mj-lt"/>
              </a:rPr>
              <a:t> Process of AI</a:t>
            </a:r>
            <a:endParaRPr lang="en-US" sz="4800"/>
          </a:p>
        </p:txBody>
      </p:sp>
      <p:cxnSp>
        <p:nvCxnSpPr>
          <p:cNvPr id="16" name="Straight Connector 1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çerik Yer Tutucusu 3">
            <a:extLst>
              <a:ext uri="{FF2B5EF4-FFF2-40B4-BE49-F238E27FC236}">
                <a16:creationId xmlns:a16="http://schemas.microsoft.com/office/drawing/2014/main" id="{6919B5B1-4592-4A1D-8074-595E3B422498}"/>
              </a:ext>
            </a:extLst>
          </p:cNvPr>
          <p:cNvSpPr>
            <a:spLocks noGrp="1"/>
          </p:cNvSpPr>
          <p:nvPr>
            <p:ph sz="half" idx="2"/>
          </p:nvPr>
        </p:nvSpPr>
        <p:spPr>
          <a:xfrm>
            <a:off x="625055" y="2172595"/>
            <a:ext cx="11099442" cy="4104327"/>
          </a:xfrm>
        </p:spPr>
        <p:txBody>
          <a:bodyPr vert="horz" lIns="0" tIns="45720" rIns="0" bIns="45720" rtlCol="0" anchor="t">
            <a:normAutofit/>
          </a:bodyPr>
          <a:lstStyle/>
          <a:p>
            <a:pPr>
              <a:lnSpc>
                <a:spcPct val="100000"/>
              </a:lnSpc>
              <a:buFont typeface="Wingdings" panose="020F0502020204030204" pitchFamily="34" charset="0"/>
              <a:buChar char="q"/>
            </a:pPr>
            <a:r>
              <a:rPr lang="en-US" sz="2400" b="1" u="sng">
                <a:ea typeface="+mn-lt"/>
                <a:cs typeface="+mn-lt"/>
              </a:rPr>
              <a:t>Human intelligence</a:t>
            </a:r>
            <a:r>
              <a:rPr lang="en-US" sz="2400">
                <a:ea typeface="+mn-lt"/>
                <a:cs typeface="+mn-lt"/>
              </a:rPr>
              <a:t> often follows a sequence known as the perception-cognition-action computing cycle. Individuals perceive something in the world around them, think about what to do, and then, once they weigh the options, make a decision.</a:t>
            </a:r>
            <a:endParaRPr lang="tr-TR">
              <a:ea typeface="+mn-lt"/>
              <a:cs typeface="+mn-lt"/>
            </a:endParaRPr>
          </a:p>
          <a:p>
            <a:pPr>
              <a:lnSpc>
                <a:spcPct val="100000"/>
              </a:lnSpc>
              <a:buFont typeface="Wingdings" panose="020F0502020204030204" pitchFamily="34" charset="0"/>
              <a:buChar char="q"/>
            </a:pPr>
            <a:r>
              <a:rPr lang="en-US" sz="2400" dirty="0">
                <a:latin typeface="Times New Roman"/>
                <a:cs typeface="Arial"/>
              </a:rPr>
              <a:t> </a:t>
            </a:r>
            <a:r>
              <a:rPr lang="en-US" sz="2400" b="1" u="sng">
                <a:ea typeface="+mn-lt"/>
                <a:cs typeface="+mn-lt"/>
              </a:rPr>
              <a:t>A computer</a:t>
            </a:r>
            <a:r>
              <a:rPr lang="en-US" sz="2400">
                <a:ea typeface="+mn-lt"/>
                <a:cs typeface="+mn-lt"/>
              </a:rPr>
              <a:t> first detects the world around it through cameras, microphones, or touch sensors and create an </a:t>
            </a:r>
            <a:r>
              <a:rPr lang="en-US" sz="2800" b="1" i="1">
                <a:ea typeface="+mn-lt"/>
                <a:cs typeface="+mn-lt"/>
              </a:rPr>
              <a:t>up-to-date model. </a:t>
            </a:r>
            <a:r>
              <a:rPr lang="en-US" sz="2400">
                <a:ea typeface="+mn-lt"/>
                <a:cs typeface="+mn-lt"/>
              </a:rPr>
              <a:t>Then processes incoming data with </a:t>
            </a:r>
            <a:r>
              <a:rPr lang="en-US" sz="2800" b="1" i="1">
                <a:ea typeface="+mn-lt"/>
                <a:cs typeface="+mn-lt"/>
              </a:rPr>
              <a:t>optimization and validation algorithms </a:t>
            </a:r>
            <a:r>
              <a:rPr lang="en-US" sz="2400">
                <a:ea typeface="+mn-lt"/>
                <a:cs typeface="+mn-lt"/>
              </a:rPr>
              <a:t>with action selection made in a similar way to humans.The important thing is that he can constantly update and reconfigure the world model he creates.</a:t>
            </a:r>
            <a:endParaRPr lang="en-US">
              <a:ea typeface="+mn-lt"/>
              <a:cs typeface="+mn-lt"/>
            </a:endParaRPr>
          </a:p>
          <a:p>
            <a:pPr marL="0" indent="0">
              <a:lnSpc>
                <a:spcPct val="100000"/>
              </a:lnSpc>
              <a:buNone/>
            </a:pPr>
            <a:endParaRPr lang="en-US" sz="2400" dirty="0">
              <a:latin typeface="Times New Roman"/>
              <a:ea typeface="+mn-lt"/>
              <a:cs typeface="Arial"/>
            </a:endParaRPr>
          </a:p>
          <a:p>
            <a:pPr marL="0" indent="0">
              <a:lnSpc>
                <a:spcPct val="100000"/>
              </a:lnSpc>
              <a:buNone/>
            </a:pPr>
            <a:endParaRPr lang="en-US" dirty="0">
              <a:latin typeface="Speak Pro"/>
              <a:cs typeface="Arial"/>
            </a:endParaRPr>
          </a:p>
        </p:txBody>
      </p:sp>
      <p:sp>
        <p:nvSpPr>
          <p:cNvPr id="18" name="Rectangle 1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1963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3">
            <a:extLst>
              <a:ext uri="{FF2B5EF4-FFF2-40B4-BE49-F238E27FC236}">
                <a16:creationId xmlns:a16="http://schemas.microsoft.com/office/drawing/2014/main" id="{6500856E-683B-43F1-BD0F-60B14971A00C}"/>
              </a:ext>
            </a:extLst>
          </p:cNvPr>
          <p:cNvPicPr>
            <a:picLocks noChangeAspect="1"/>
          </p:cNvPicPr>
          <p:nvPr/>
        </p:nvPicPr>
        <p:blipFill>
          <a:blip r:embed="rId2"/>
          <a:stretch>
            <a:fillRect/>
          </a:stretch>
        </p:blipFill>
        <p:spPr>
          <a:xfrm>
            <a:off x="986702" y="852271"/>
            <a:ext cx="7438712" cy="5039728"/>
          </a:xfrm>
          <a:prstGeom prst="rect">
            <a:avLst/>
          </a:prstGeom>
        </p:spPr>
      </p:pic>
      <p:sp>
        <p:nvSpPr>
          <p:cNvPr id="13" name="Metin kutusu 1">
            <a:extLst>
              <a:ext uri="{FF2B5EF4-FFF2-40B4-BE49-F238E27FC236}">
                <a16:creationId xmlns:a16="http://schemas.microsoft.com/office/drawing/2014/main" id="{3C28FF22-96CE-415F-92C8-F600D72BC271}"/>
              </a:ext>
            </a:extLst>
          </p:cNvPr>
          <p:cNvSpPr txBox="1"/>
          <p:nvPr/>
        </p:nvSpPr>
        <p:spPr>
          <a:xfrm>
            <a:off x="7568485" y="1010992"/>
            <a:ext cx="3977424" cy="44012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tr-TR" sz="2000" b="1" dirty="0">
                <a:ea typeface="+mn-lt"/>
                <a:cs typeface="+mn-lt"/>
              </a:rPr>
              <a:t>The model of the world in which autonomous IHA navigation works</a:t>
            </a:r>
            <a:r>
              <a:rPr lang="tr-TR" sz="2000" dirty="0">
                <a:ea typeface="+mn-lt"/>
                <a:cs typeface="+mn-lt"/>
              </a:rPr>
              <a:t> is relatively simple as it includes </a:t>
            </a:r>
            <a:r>
              <a:rPr lang="tr-TR" sz="2000" u="sng" dirty="0">
                <a:ea typeface="+mn-lt"/>
                <a:cs typeface="+mn-lt"/>
              </a:rPr>
              <a:t>maps showing preferred routes</a:t>
            </a:r>
            <a:r>
              <a:rPr lang="tr-TR" sz="2000" dirty="0">
                <a:ea typeface="+mn-lt"/>
                <a:cs typeface="+mn-lt"/>
              </a:rPr>
              <a:t>, </a:t>
            </a:r>
            <a:r>
              <a:rPr lang="tr-TR" sz="2000" u="sng" dirty="0">
                <a:ea typeface="+mn-lt"/>
                <a:cs typeface="+mn-lt"/>
              </a:rPr>
              <a:t>altitude barriers</a:t>
            </a:r>
            <a:r>
              <a:rPr lang="tr-TR" sz="2000" dirty="0">
                <a:ea typeface="+mn-lt"/>
                <a:cs typeface="+mn-lt"/>
              </a:rPr>
              <a:t> and </a:t>
            </a:r>
            <a:r>
              <a:rPr lang="tr-TR" sz="2000" u="sng" dirty="0">
                <a:ea typeface="+mn-lt"/>
                <a:cs typeface="+mn-lt"/>
              </a:rPr>
              <a:t>no-fly zones</a:t>
            </a:r>
            <a:r>
              <a:rPr lang="tr-TR" sz="2000" dirty="0">
                <a:ea typeface="+mn-lt"/>
                <a:cs typeface="+mn-lt"/>
              </a:rPr>
              <a:t>.</a:t>
            </a:r>
            <a:r>
              <a:rPr lang="tr-TR" sz="2000" dirty="0">
                <a:solidFill>
                  <a:srgbClr val="404040"/>
                </a:solidFill>
                <a:latin typeface="Speak Pro"/>
              </a:rPr>
              <a:t> </a:t>
            </a:r>
            <a:r>
              <a:rPr lang="tr-TR" sz="2000" b="1" dirty="0">
                <a:ea typeface="+mn-lt"/>
                <a:cs typeface="+mn-lt"/>
              </a:rPr>
              <a:t>Radars </a:t>
            </a:r>
            <a:r>
              <a:rPr lang="tr-TR" sz="2000">
                <a:ea typeface="+mn-lt"/>
                <a:cs typeface="+mn-lt"/>
              </a:rPr>
              <a:t>increase this model in real time, specifying which places are cleared of obstacles.</a:t>
            </a:r>
            <a:r>
              <a:rPr lang="tr-TR" sz="2000" b="1" dirty="0">
                <a:solidFill>
                  <a:srgbClr val="404040"/>
                </a:solidFill>
                <a:latin typeface="Speak Pro"/>
              </a:rPr>
              <a:t> </a:t>
            </a:r>
            <a:r>
              <a:rPr lang="tr-TR" sz="2000" b="1">
                <a:ea typeface="+mn-lt"/>
                <a:cs typeface="+mn-lt"/>
              </a:rPr>
              <a:t>GPS</a:t>
            </a:r>
            <a:r>
              <a:rPr lang="tr-TR" sz="2000" dirty="0">
                <a:ea typeface="+mn-lt"/>
                <a:cs typeface="+mn-lt"/>
              </a:rPr>
              <a:t> coordinates are sent to the IHA where they are needed, and </a:t>
            </a:r>
            <a:r>
              <a:rPr lang="tr-TR" sz="2000" b="1" dirty="0">
                <a:ea typeface="+mn-lt"/>
                <a:cs typeface="+mn-lt"/>
              </a:rPr>
              <a:t>the purpose of the GPS coordinate plan</a:t>
            </a:r>
            <a:r>
              <a:rPr lang="tr-TR" sz="2000" dirty="0">
                <a:ea typeface="+mn-lt"/>
                <a:cs typeface="+mn-lt"/>
              </a:rPr>
              <a:t> is that not to take the IHA into a no-fly zone or prevent it from colliding with an obstacle.</a:t>
            </a:r>
            <a:r>
              <a:rPr lang="tr-TR" sz="2000" dirty="0">
                <a:latin typeface="Speak Pro"/>
                <a:cs typeface="Arial"/>
              </a:rPr>
              <a:t>​</a:t>
            </a:r>
            <a:endParaRPr lang="tr-TR" sz="2000" dirty="0">
              <a:latin typeface="Speak Pro"/>
            </a:endParaRPr>
          </a:p>
        </p:txBody>
      </p:sp>
    </p:spTree>
    <p:extLst>
      <p:ext uri="{BB962C8B-B14F-4D97-AF65-F5344CB8AC3E}">
        <p14:creationId xmlns:p14="http://schemas.microsoft.com/office/powerpoint/2010/main" val="69394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Resim 21" descr="ulaşım, açık hava, uçak, uçma içeren bir resim&#10;&#10;Çok yüksek güvenilirlikle oluşturulmuş açıklama">
            <a:extLst>
              <a:ext uri="{FF2B5EF4-FFF2-40B4-BE49-F238E27FC236}">
                <a16:creationId xmlns:a16="http://schemas.microsoft.com/office/drawing/2014/main" id="{E3969880-1077-4647-81EE-0CC7D4628F5F}"/>
              </a:ext>
            </a:extLst>
          </p:cNvPr>
          <p:cNvPicPr>
            <a:picLocks noGrp="1" noChangeAspect="1"/>
          </p:cNvPicPr>
          <p:nvPr>
            <p:ph sz="half" idx="1"/>
          </p:nvPr>
        </p:nvPicPr>
        <p:blipFill rotWithShape="1">
          <a:blip r:embed="rId2">
            <a:alphaModFix amt="35000"/>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7AC45422-C2B9-4632-BFCE-35E132EDA7CC}"/>
              </a:ext>
            </a:extLst>
          </p:cNvPr>
          <p:cNvSpPr>
            <a:spLocks noGrp="1"/>
          </p:cNvSpPr>
          <p:nvPr>
            <p:ph type="title"/>
          </p:nvPr>
        </p:nvSpPr>
        <p:spPr>
          <a:xfrm>
            <a:off x="882633" y="286603"/>
            <a:ext cx="10798934" cy="1568813"/>
          </a:xfrm>
        </p:spPr>
        <p:txBody>
          <a:bodyPr vert="horz" lIns="91440" tIns="45720" rIns="91440" bIns="45720" rtlCol="0" anchor="b">
            <a:normAutofit/>
          </a:bodyPr>
          <a:lstStyle/>
          <a:p>
            <a:r>
              <a:rPr lang="en-US" sz="4800" dirty="0"/>
              <a:t>Some Example for AI in Avionics Applications</a:t>
            </a:r>
          </a:p>
        </p:txBody>
      </p:sp>
      <p:cxnSp>
        <p:nvCxnSpPr>
          <p:cNvPr id="45" name="Straight Connector 44">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çerik Yer Tutucusu 3">
            <a:extLst>
              <a:ext uri="{FF2B5EF4-FFF2-40B4-BE49-F238E27FC236}">
                <a16:creationId xmlns:a16="http://schemas.microsoft.com/office/drawing/2014/main" id="{D7BCF691-D71E-482B-9D1F-2A27FF333CE8}"/>
              </a:ext>
            </a:extLst>
          </p:cNvPr>
          <p:cNvSpPr>
            <a:spLocks noGrp="1"/>
          </p:cNvSpPr>
          <p:nvPr>
            <p:ph sz="half" idx="2"/>
          </p:nvPr>
        </p:nvSpPr>
        <p:spPr>
          <a:xfrm>
            <a:off x="1097280" y="2108201"/>
            <a:ext cx="10058400" cy="3760891"/>
          </a:xfrm>
        </p:spPr>
        <p:txBody>
          <a:bodyPr vert="horz" lIns="0" tIns="45720" rIns="0" bIns="45720" rtlCol="0" anchor="t">
            <a:normAutofit/>
          </a:bodyPr>
          <a:lstStyle/>
          <a:p>
            <a:pPr algn="just"/>
            <a:r>
              <a:rPr lang="en-US">
                <a:ea typeface="+mn-lt"/>
                <a:cs typeface="+mn-lt"/>
              </a:rPr>
              <a:t>AI systems, over time, learn from the data fed to them. Therefore, AI will be able to learn how pilots operate at work and take decisions during a flight. In the absence of a pilot, an AI system can take his place. In fact, AI can also become a co-pilot!</a:t>
            </a:r>
            <a:endParaRPr lang="tr-TR">
              <a:ea typeface="+mn-lt"/>
              <a:cs typeface="+mn-lt"/>
            </a:endParaRPr>
          </a:p>
          <a:p>
            <a:pPr algn="just"/>
            <a:r>
              <a:rPr lang="en-US" dirty="0">
                <a:ea typeface="+mn-lt"/>
                <a:cs typeface="+mn-lt"/>
                <a:hlinkClick r:id="rId3"/>
              </a:rPr>
              <a:t>Runway overrun prevention systems</a:t>
            </a:r>
            <a:r>
              <a:rPr lang="en-US">
                <a:ea typeface="+mn-lt"/>
                <a:cs typeface="+mn-lt"/>
              </a:rPr>
              <a:t> (ROPS) is a system that assists pilots to make safe decisions while landing an aircraft. With the help of AI, the system can predict the weather conditions enroute to the destination. If the weather conditions are adverse, the system suggests alternate routes to reach the destination. Such suggestions help the aviation industry to enhance its safety.</a:t>
            </a:r>
          </a:p>
          <a:p>
            <a:pPr>
              <a:lnSpc>
                <a:spcPct val="100000"/>
              </a:lnSpc>
            </a:pPr>
            <a:endParaRPr lang="en-US" dirty="0"/>
          </a:p>
        </p:txBody>
      </p:sp>
      <p:sp>
        <p:nvSpPr>
          <p:cNvPr id="47" name="Rectangle 46">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Metin kutusu 22">
            <a:extLst>
              <a:ext uri="{FF2B5EF4-FFF2-40B4-BE49-F238E27FC236}">
                <a16:creationId xmlns:a16="http://schemas.microsoft.com/office/drawing/2014/main" id="{91A33F4F-1330-4A11-97EE-99FA3FB923E3}"/>
              </a:ext>
            </a:extLst>
          </p:cNvPr>
          <p:cNvSpPr txBox="1"/>
          <p:nvPr/>
        </p:nvSpPr>
        <p:spPr>
          <a:xfrm>
            <a:off x="11421414" y="1526146"/>
            <a:ext cx="639651" cy="380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[2]</a:t>
            </a:r>
            <a:endParaRPr lang="tr-TR" dirty="0"/>
          </a:p>
        </p:txBody>
      </p:sp>
    </p:spTree>
    <p:extLst>
      <p:ext uri="{BB962C8B-B14F-4D97-AF65-F5344CB8AC3E}">
        <p14:creationId xmlns:p14="http://schemas.microsoft.com/office/powerpoint/2010/main" val="43956654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006A3B-E849-4ABE-8A14-3FB371512996}"/>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5400" dirty="0">
                <a:solidFill>
                  <a:schemeClr val="tx2">
                    <a:lumMod val="75000"/>
                  </a:schemeClr>
                </a:solidFill>
              </a:rPr>
              <a:t>Fuzzy Logic</a:t>
            </a:r>
          </a:p>
        </p:txBody>
      </p:sp>
      <p:cxnSp>
        <p:nvCxnSpPr>
          <p:cNvPr id="29" name="Straight Connector 3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Resim 6" descr="bakarken, pasta, döşeli, tablo içeren bir resim&#10;&#10;Çok yüksek güvenilirlikle oluşturulmuş açıklama">
            <a:extLst>
              <a:ext uri="{FF2B5EF4-FFF2-40B4-BE49-F238E27FC236}">
                <a16:creationId xmlns:a16="http://schemas.microsoft.com/office/drawing/2014/main" id="{B7019F46-497B-4075-9E91-8209F3FB7010}"/>
              </a:ext>
            </a:extLst>
          </p:cNvPr>
          <p:cNvPicPr>
            <a:picLocks noChangeAspect="1"/>
          </p:cNvPicPr>
          <p:nvPr/>
        </p:nvPicPr>
        <p:blipFill rotWithShape="1">
          <a:blip r:embed="rId2"/>
          <a:srcRect l="209" r="1" b="1"/>
          <a:stretch/>
        </p:blipFill>
        <p:spPr>
          <a:xfrm>
            <a:off x="4573074" y="-3862"/>
            <a:ext cx="7618139" cy="6409109"/>
          </a:xfrm>
          <a:prstGeom prst="rect">
            <a:avLst/>
          </a:prstGeom>
        </p:spPr>
      </p:pic>
      <p:sp>
        <p:nvSpPr>
          <p:cNvPr id="30" name="Rectangle 3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Content Placeholder 9">
            <a:extLst>
              <a:ext uri="{FF2B5EF4-FFF2-40B4-BE49-F238E27FC236}">
                <a16:creationId xmlns:a16="http://schemas.microsoft.com/office/drawing/2014/main" id="{B55026B0-B381-490B-8421-BA88A99110EA}"/>
              </a:ext>
            </a:extLst>
          </p:cNvPr>
          <p:cNvSpPr>
            <a:spLocks noGrp="1"/>
          </p:cNvSpPr>
          <p:nvPr/>
        </p:nvSpPr>
        <p:spPr>
          <a:xfrm>
            <a:off x="202229" y="2042535"/>
            <a:ext cx="5847467" cy="4255854"/>
          </a:xfrm>
          <a:prstGeom prst="rect">
            <a:avLst/>
          </a:prstGeom>
        </p:spPr>
        <p:txBody>
          <a:bodyPr vert="horz" lIns="0" tIns="45720" rIns="0" bIns="45720" rtlCol="0" anchor="t">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90000"/>
              </a:lnSpc>
              <a:buFont typeface="Calibri" panose="020F0502020204030204" pitchFamily="34" charset="0"/>
              <a:buNone/>
            </a:pPr>
            <a:endParaRPr lang="en-US" sz="2000" dirty="0"/>
          </a:p>
          <a:p>
            <a:pPr marL="0" indent="0" algn="ctr">
              <a:lnSpc>
                <a:spcPct val="90000"/>
              </a:lnSpc>
              <a:buFont typeface="Calibri" panose="020F0502020204030204" pitchFamily="34" charset="0"/>
              <a:buNone/>
            </a:pPr>
            <a:r>
              <a:rPr lang="en-US" sz="2000" dirty="0"/>
              <a:t>It is used in space exploration and Aerospace Industries, and studies on fuzzy logic are carried out in research and development at TAI (Turkish Aerospace Industries). It is also used in the control of unmanned helicopters for control of a helicopter model, radio control by verbal instruction, automatic route entry in inadequate engine </a:t>
            </a:r>
            <a:r>
              <a:rPr lang="en-US" sz="2000"/>
              <a:t>situations, and sea rescues. [3,4]. </a:t>
            </a:r>
          </a:p>
          <a:p>
            <a:pPr marL="0" indent="0" algn="ctr">
              <a:lnSpc>
                <a:spcPct val="90000"/>
              </a:lnSpc>
              <a:buFont typeface="Calibri" panose="020F0502020204030204" pitchFamily="34" charset="0"/>
              <a:buNone/>
            </a:pPr>
            <a:r>
              <a:rPr lang="en-US" sz="2000" dirty="0"/>
              <a:t>In the application of maintenance planning for the power system in aircraft, fuzzy logic is used to improve the safety and reliability of the equipment in aircraft and to determine the possible failure before the failure occurs. This practice is very important in aviation especially in maintenance activities where companies </a:t>
            </a:r>
            <a:r>
              <a:rPr lang="en-US" sz="2000"/>
              <a:t>can make a profit [5].</a:t>
            </a:r>
          </a:p>
          <a:p>
            <a:pPr marL="0" indent="0">
              <a:lnSpc>
                <a:spcPct val="90000"/>
              </a:lnSpc>
              <a:buFont typeface="Calibri" panose="020F0502020204030204" pitchFamily="34" charset="0"/>
              <a:buNone/>
            </a:pPr>
            <a:endParaRPr lang="en-US" sz="1300"/>
          </a:p>
        </p:txBody>
      </p:sp>
    </p:spTree>
    <p:extLst>
      <p:ext uri="{BB962C8B-B14F-4D97-AF65-F5344CB8AC3E}">
        <p14:creationId xmlns:p14="http://schemas.microsoft.com/office/powerpoint/2010/main" val="13391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D285A7-F1BB-475A-BFD8-D4D05CEFF034}"/>
              </a:ext>
            </a:extLst>
          </p:cNvPr>
          <p:cNvSpPr>
            <a:spLocks noGrp="1"/>
          </p:cNvSpPr>
          <p:nvPr>
            <p:ph type="title"/>
          </p:nvPr>
        </p:nvSpPr>
        <p:spPr>
          <a:xfrm>
            <a:off x="5162048" y="286603"/>
            <a:ext cx="6013683" cy="1440731"/>
          </a:xfrm>
        </p:spPr>
        <p:txBody>
          <a:bodyPr vert="horz" lIns="91440" tIns="45720" rIns="91440" bIns="45720" rtlCol="0" anchor="b">
            <a:normAutofit/>
          </a:bodyPr>
          <a:lstStyle/>
          <a:p>
            <a:pPr algn="r"/>
            <a:r>
              <a:rPr lang="en-US" sz="4800" dirty="0">
                <a:solidFill>
                  <a:schemeClr val="bg2">
                    <a:lumMod val="25000"/>
                  </a:schemeClr>
                </a:solidFill>
              </a:rPr>
              <a:t>Artificial Neural Network</a:t>
            </a:r>
            <a:endParaRPr lang="tr-TR"/>
          </a:p>
        </p:txBody>
      </p:sp>
      <p:pic>
        <p:nvPicPr>
          <p:cNvPr id="5" name="Resim 5" descr="açık hava, gece, ışık, hava içeren bir resim&#10;&#10;Çok yüksek güvenilirlikle oluşturulmuş açıklama">
            <a:extLst>
              <a:ext uri="{FF2B5EF4-FFF2-40B4-BE49-F238E27FC236}">
                <a16:creationId xmlns:a16="http://schemas.microsoft.com/office/drawing/2014/main" id="{47F6B05B-4B9F-4DEB-9270-C5859C157135}"/>
              </a:ext>
            </a:extLst>
          </p:cNvPr>
          <p:cNvPicPr>
            <a:picLocks noGrp="1" noChangeAspect="1"/>
          </p:cNvPicPr>
          <p:nvPr>
            <p:ph idx="1"/>
          </p:nvPr>
        </p:nvPicPr>
        <p:blipFill rotWithShape="1">
          <a:blip r:embed="rId2"/>
          <a:srcRect l="7591" r="5957"/>
          <a:stretch/>
        </p:blipFill>
        <p:spPr>
          <a:xfrm>
            <a:off x="20" y="10"/>
            <a:ext cx="4580077" cy="6857990"/>
          </a:xfrm>
          <a:prstGeom prst="rect">
            <a:avLst/>
          </a:prstGeom>
        </p:spPr>
      </p:pic>
      <p:cxnSp>
        <p:nvCxnSpPr>
          <p:cNvPr id="27" name="Straight Connector 26">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etin Yer Tutucusu 3">
            <a:extLst>
              <a:ext uri="{FF2B5EF4-FFF2-40B4-BE49-F238E27FC236}">
                <a16:creationId xmlns:a16="http://schemas.microsoft.com/office/drawing/2014/main" id="{0D3AFFA5-FD2D-4F04-BA25-9D3EDFF3A9E7}"/>
              </a:ext>
            </a:extLst>
          </p:cNvPr>
          <p:cNvSpPr>
            <a:spLocks noGrp="1"/>
          </p:cNvSpPr>
          <p:nvPr>
            <p:ph type="body" sz="half" idx="2"/>
          </p:nvPr>
        </p:nvSpPr>
        <p:spPr>
          <a:xfrm>
            <a:off x="4710864" y="1987885"/>
            <a:ext cx="7307078" cy="4643206"/>
          </a:xfrm>
        </p:spPr>
        <p:txBody>
          <a:bodyPr vert="horz" lIns="0" tIns="45720" rIns="0" bIns="45720" rtlCol="0" anchor="t">
            <a:noAutofit/>
          </a:bodyPr>
          <a:lstStyle/>
          <a:p>
            <a:pPr marL="285750" indent="-285750">
              <a:lnSpc>
                <a:spcPct val="90000"/>
              </a:lnSpc>
              <a:buFont typeface="Calibri" panose="020F0502020204030204" pitchFamily="34" charset="0"/>
              <a:buChar char="v"/>
            </a:pPr>
            <a:r>
              <a:rPr lang="en-US" sz="1700" dirty="0">
                <a:solidFill>
                  <a:schemeClr val="tx1"/>
                </a:solidFill>
              </a:rPr>
              <a:t>Determining the target type in noisy environments is a very important problem in military applications. A method based on artificial neural networks is presented to separate different types of radar targets such as cargo, Combat, Bomber, commercial aircraft. Their target trajectories are derived from real aircraft radars. </a:t>
            </a:r>
          </a:p>
          <a:p>
            <a:pPr marL="285750" indent="-285750">
              <a:lnSpc>
                <a:spcPct val="90000"/>
              </a:lnSpc>
              <a:buFont typeface="Calibri" panose="020F0502020204030204" pitchFamily="34" charset="0"/>
              <a:buChar char="v"/>
            </a:pPr>
            <a:r>
              <a:rPr lang="en-US" sz="1700" dirty="0">
                <a:solidFill>
                  <a:schemeClr val="tx1"/>
                </a:solidFill>
              </a:rPr>
              <a:t>Target recognition and tracking systems  </a:t>
            </a:r>
          </a:p>
          <a:p>
            <a:pPr marL="285750" indent="-285750">
              <a:lnSpc>
                <a:spcPct val="90000"/>
              </a:lnSpc>
              <a:buFont typeface="Calibri" panose="020F0502020204030204" pitchFamily="34" charset="0"/>
              <a:buChar char="v"/>
            </a:pPr>
            <a:r>
              <a:rPr lang="en-US" sz="1700" dirty="0">
                <a:solidFill>
                  <a:schemeClr val="tx1"/>
                </a:solidFill>
              </a:rPr>
              <a:t>Performance analysis of new sensors </a:t>
            </a:r>
          </a:p>
          <a:p>
            <a:pPr marL="285750" indent="-285750">
              <a:lnSpc>
                <a:spcPct val="90000"/>
              </a:lnSpc>
              <a:buFont typeface="Calibri" panose="020F0502020204030204" pitchFamily="34" charset="0"/>
              <a:buChar char="v"/>
            </a:pPr>
            <a:r>
              <a:rPr lang="en-US" sz="1700" dirty="0">
                <a:solidFill>
                  <a:schemeClr val="tx1"/>
                </a:solidFill>
              </a:rPr>
              <a:t>Radar and image signals processing </a:t>
            </a:r>
          </a:p>
          <a:p>
            <a:pPr marL="285750" indent="-285750">
              <a:lnSpc>
                <a:spcPct val="90000"/>
              </a:lnSpc>
              <a:buFont typeface="Calibri" panose="020F0502020204030204" pitchFamily="34" charset="0"/>
              <a:buChar char="v"/>
            </a:pPr>
            <a:r>
              <a:rPr lang="en-US" sz="1700" dirty="0">
                <a:solidFill>
                  <a:schemeClr val="tx1"/>
                </a:solidFill>
              </a:rPr>
              <a:t>Determination of flight trajectories of military aircraft </a:t>
            </a:r>
          </a:p>
          <a:p>
            <a:pPr marL="285750" indent="-285750">
              <a:lnSpc>
                <a:spcPct val="90000"/>
              </a:lnSpc>
              <a:buFont typeface="Calibri" panose="020F0502020204030204" pitchFamily="34" charset="0"/>
              <a:buChar char="v"/>
            </a:pPr>
            <a:r>
              <a:rPr lang="en-US" sz="1700" dirty="0">
                <a:solidFill>
                  <a:schemeClr val="tx1"/>
                </a:solidFill>
              </a:rPr>
              <a:t>New types of image signals, including image detection, sensor, radar and comparison of documents, distinguishing appearance and noise suppression, signal/image identification </a:t>
            </a:r>
          </a:p>
          <a:p>
            <a:pPr marL="285750" indent="-285750">
              <a:lnSpc>
                <a:spcPct val="90000"/>
              </a:lnSpc>
              <a:buFont typeface="Calibri" panose="020F0502020204030204" pitchFamily="34" charset="0"/>
              <a:buChar char="v"/>
            </a:pPr>
            <a:r>
              <a:rPr lang="en-US" sz="1700" dirty="0">
                <a:solidFill>
                  <a:schemeClr val="tx1"/>
                </a:solidFill>
              </a:rPr>
              <a:t>High performance of Autopilot in aircraft, flight path parodies, aircraft control systems, increase of Autopilot features, parodies of aircraft sections, error detectors of aircraft sections</a:t>
            </a:r>
          </a:p>
        </p:txBody>
      </p:sp>
      <p:sp>
        <p:nvSpPr>
          <p:cNvPr id="8" name="Metin kutusu 7">
            <a:extLst>
              <a:ext uri="{FF2B5EF4-FFF2-40B4-BE49-F238E27FC236}">
                <a16:creationId xmlns:a16="http://schemas.microsoft.com/office/drawing/2014/main" id="{546EF926-7E18-44A3-8850-77ADC15D7E5A}"/>
              </a:ext>
            </a:extLst>
          </p:cNvPr>
          <p:cNvSpPr txBox="1"/>
          <p:nvPr/>
        </p:nvSpPr>
        <p:spPr>
          <a:xfrm>
            <a:off x="11060967" y="1340583"/>
            <a:ext cx="584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[6]</a:t>
            </a:r>
          </a:p>
        </p:txBody>
      </p:sp>
    </p:spTree>
    <p:extLst>
      <p:ext uri="{BB962C8B-B14F-4D97-AF65-F5344CB8AC3E}">
        <p14:creationId xmlns:p14="http://schemas.microsoft.com/office/powerpoint/2010/main" val="249735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nesne, motor, bina, uçak içeren bir resim&#10;&#10;Çok yüksek güvenilirlikle oluşturulmuş açıklama">
            <a:extLst>
              <a:ext uri="{FF2B5EF4-FFF2-40B4-BE49-F238E27FC236}">
                <a16:creationId xmlns:a16="http://schemas.microsoft.com/office/drawing/2014/main" id="{0C3F7C0C-52EB-40C1-85D5-C1B7D321B44A}"/>
              </a:ext>
            </a:extLst>
          </p:cNvPr>
          <p:cNvPicPr>
            <a:picLocks noGrp="1" noChangeAspect="1"/>
          </p:cNvPicPr>
          <p:nvPr>
            <p:ph sz="half" idx="1"/>
          </p:nvPr>
        </p:nvPicPr>
        <p:blipFill rotWithShape="1">
          <a:blip r:embed="rId2">
            <a:alphaModFix amt="35000"/>
          </a:blip>
          <a:srcRect t="5891" b="968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F8454E1D-2065-4955-8BF9-2B5695A7082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5400"/>
              <a:t>THREATS  &amp;  OPPORTUNITIES</a:t>
            </a:r>
          </a:p>
        </p:txBody>
      </p:sp>
      <p:cxnSp>
        <p:nvCxnSpPr>
          <p:cNvPr id="25" name="Straight Connector 1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çerik Yer Tutucusu 3">
            <a:extLst>
              <a:ext uri="{FF2B5EF4-FFF2-40B4-BE49-F238E27FC236}">
                <a16:creationId xmlns:a16="http://schemas.microsoft.com/office/drawing/2014/main" id="{DDF4C689-B3E9-4EB4-8426-A197C1ABD8C1}"/>
              </a:ext>
            </a:extLst>
          </p:cNvPr>
          <p:cNvSpPr>
            <a:spLocks noGrp="1"/>
          </p:cNvSpPr>
          <p:nvPr>
            <p:ph sz="half" idx="2"/>
          </p:nvPr>
        </p:nvSpPr>
        <p:spPr>
          <a:xfrm>
            <a:off x="185027" y="2000877"/>
            <a:ext cx="12000961" cy="4812665"/>
          </a:xfrm>
        </p:spPr>
        <p:txBody>
          <a:bodyPr vert="horz" lIns="0" tIns="45720" rIns="0" bIns="45720" rtlCol="0" anchor="t">
            <a:normAutofit fontScale="85000" lnSpcReduction="10000"/>
          </a:bodyPr>
          <a:lstStyle/>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One of the major advantages of artificial intelligence is that its decisions are based on facts rather than emotions. Even after our utmost efforts, it is a wellknown fact that human decisions are always affected in a negative way by our emotions</a:t>
            </a:r>
            <a:r>
              <a:rPr lang="en-US" dirty="0">
                <a:latin typeface="Arial"/>
                <a:ea typeface="+mn-lt"/>
                <a:cs typeface="+mn-lt"/>
              </a:rPr>
              <a:t> </a:t>
            </a:r>
            <a:endParaRPr lang="tr-TR">
              <a:latin typeface="Arial"/>
              <a:cs typeface="Arial"/>
            </a:endParaRP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Unlike humans, machines with artificial intelligence do not need any sleep, thus overcoming the inherent disadvantage of tiredness in humans</a:t>
            </a:r>
            <a:r>
              <a:rPr lang="en-US" dirty="0">
                <a:latin typeface="Arial"/>
                <a:ea typeface="+mn-lt"/>
                <a:cs typeface="+mn-lt"/>
              </a:rPr>
              <a:t> </a:t>
            </a: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Easier spreading of knowledge. Once an artificial mind is trained for something, it can be very easily copied to the others reducing the time wasted in otherwise passing on knowledge to other humans through training .</a:t>
            </a:r>
            <a:r>
              <a:rPr lang="en-US" dirty="0">
                <a:latin typeface="Arial"/>
                <a:ea typeface="+mn-lt"/>
                <a:cs typeface="+mn-lt"/>
              </a:rPr>
              <a:t> </a:t>
            </a: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Lack of creativity in responses</a:t>
            </a:r>
            <a:r>
              <a:rPr lang="en-US" dirty="0">
                <a:latin typeface="Arial"/>
                <a:ea typeface="+mn-lt"/>
                <a:cs typeface="+mn-lt"/>
              </a:rPr>
              <a:t> </a:t>
            </a: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Inability to explain the logic and reasoning behind a certain decision</a:t>
            </a:r>
            <a:r>
              <a:rPr lang="en-US" dirty="0">
                <a:latin typeface="Arial"/>
                <a:ea typeface="+mn-lt"/>
                <a:cs typeface="+mn-lt"/>
              </a:rPr>
              <a:t> </a:t>
            </a: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Current development is at a stage where the AI cannot know when there is no solution to a particular problem</a:t>
            </a:r>
            <a:r>
              <a:rPr lang="en-US" dirty="0">
                <a:latin typeface="Arial"/>
                <a:ea typeface="+mn-lt"/>
                <a:cs typeface="+mn-lt"/>
              </a:rPr>
              <a:t> </a:t>
            </a: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Any malfunctioning can lead to the AI producing wrong solutions and since it cannot explain the reasoning behind its answer, blind reliance on AI can lead to problems</a:t>
            </a:r>
            <a:r>
              <a:rPr lang="en-US" dirty="0">
                <a:latin typeface="Arial"/>
                <a:ea typeface="+mn-lt"/>
                <a:cs typeface="+mn-lt"/>
              </a:rPr>
              <a:t> </a:t>
            </a:r>
            <a:endParaRPr lang="en-US">
              <a:latin typeface="Arial"/>
              <a:cs typeface="Arial"/>
            </a:endParaRPr>
          </a:p>
          <a:p>
            <a:pPr>
              <a:lnSpc>
                <a:spcPct val="100000"/>
              </a:lnSpc>
              <a:buFont typeface="Wingdings" panose="020F0502020204030204" pitchFamily="34" charset="0"/>
              <a:buChar char="Ø"/>
            </a:pPr>
            <a:r>
              <a:rPr lang="en-US" dirty="0">
                <a:latin typeface="Arial"/>
                <a:ea typeface="+mn-lt"/>
                <a:cs typeface="+mn-lt"/>
              </a:rPr>
              <a:t> </a:t>
            </a:r>
            <a:r>
              <a:rPr lang="en-US">
                <a:latin typeface="Arial"/>
                <a:ea typeface="+mn-lt"/>
                <a:cs typeface="+mn-lt"/>
              </a:rPr>
              <a:t>Lack of common sense in reasoning can also cause major problems</a:t>
            </a:r>
            <a:r>
              <a:rPr lang="en-US" dirty="0">
                <a:latin typeface="Arial"/>
                <a:ea typeface="+mn-lt"/>
                <a:cs typeface="+mn-lt"/>
              </a:rPr>
              <a:t> </a:t>
            </a:r>
          </a:p>
          <a:p>
            <a:pPr>
              <a:lnSpc>
                <a:spcPct val="100000"/>
              </a:lnSpc>
              <a:buFont typeface="Wingdings" panose="020F0502020204030204" pitchFamily="34" charset="0"/>
              <a:buChar char="Ø"/>
            </a:pPr>
            <a:r>
              <a:rPr lang="en-US">
                <a:latin typeface="Arial"/>
                <a:ea typeface="+mn-lt"/>
                <a:cs typeface="+mn-lt"/>
              </a:rPr>
              <a:t> It can be used to cause mass scale destruction if given in the wrong hands</a:t>
            </a:r>
            <a:endParaRPr lang="en-US">
              <a:latin typeface="Arial"/>
            </a:endParaRPr>
          </a:p>
        </p:txBody>
      </p:sp>
      <p:sp>
        <p:nvSpPr>
          <p:cNvPr id="26" name="Rectangle 1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5427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RetrospectVTI</vt:lpstr>
      <vt:lpstr> Artificial Intelligence in  Aviation</vt:lpstr>
      <vt:lpstr>AYÇA UÇAR </vt:lpstr>
      <vt:lpstr> The Artificial Intelligence </vt:lpstr>
      <vt:lpstr>Executing Process of AI</vt:lpstr>
      <vt:lpstr>PowerPoint Sunusu</vt:lpstr>
      <vt:lpstr>Some Example for AI in Avionics Applications</vt:lpstr>
      <vt:lpstr>Fuzzy Logic</vt:lpstr>
      <vt:lpstr>Artificial Neural Network</vt:lpstr>
      <vt:lpstr>THREATS  &amp;  OPPORTUNITIES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AYCA UCAR</cp:lastModifiedBy>
  <cp:revision>1062</cp:revision>
  <dcterms:created xsi:type="dcterms:W3CDTF">2019-11-26T11:48:40Z</dcterms:created>
  <dcterms:modified xsi:type="dcterms:W3CDTF">2019-11-27T20:14:52Z</dcterms:modified>
</cp:coreProperties>
</file>