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0" r:id="rId1"/>
  </p:sldMasterIdLst>
  <p:sldIdLst>
    <p:sldId id="256" r:id="rId2"/>
    <p:sldId id="271" r:id="rId3"/>
    <p:sldId id="265" r:id="rId4"/>
    <p:sldId id="266" r:id="rId5"/>
    <p:sldId id="267" r:id="rId6"/>
    <p:sldId id="274" r:id="rId7"/>
    <p:sldId id="263" r:id="rId8"/>
    <p:sldId id="272" r:id="rId9"/>
    <p:sldId id="264" r:id="rId10"/>
    <p:sldId id="270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B4F9D-53A2-4350-8014-70691B9FB698}" v="5" dt="2019-11-27T20:14:17.988"/>
    <p1510:client id="{1B1FC6F1-32E7-4FB2-BBAB-A77323936728}" v="1131" dt="2019-11-26T13:59:01.510"/>
    <p1510:client id="{6942559D-C56E-4E58-A5BA-152A0825494A}" v="1304" dt="2019-11-27T18:19:37.960"/>
    <p1510:client id="{83BCB65E-53B3-4B53-8FBD-F86656B0E027}" v="52" dt="2019-11-26T14:22:06.858"/>
    <p1510:client id="{BEB29671-0B8C-4CE0-82D1-911C874FD3B4}" v="645" dt="2019-11-27T20:05:07.501"/>
    <p1510:client id="{EA617B4A-ACAB-4D9B-B3EF-F713D2152294}" v="1024" dt="2019-12-03T19:51:5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7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12/3/2019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9" r:id="rId5"/>
    <p:sldLayoutId id="2147483703" r:id="rId6"/>
    <p:sldLayoutId id="2147483704" r:id="rId7"/>
    <p:sldLayoutId id="2147483705" r:id="rId8"/>
    <p:sldLayoutId id="2147483708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https:/news.cgtn.com/news/2019-06-12/Everything-you-need-to-know-about-artificial-intelligence-HswDK6aQdW/index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[]https:/www.bbntimes.com/en/technology/artificial-intelligence-and-the-aviation-indust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ybrary.aero/index.php/Runway_Overrun_Prevention_Syste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0D934-3C2A-409F-BD2F-173A75553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5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tr-TR">
                <a:ea typeface="+mj-lt"/>
                <a:cs typeface="+mj-lt"/>
              </a:rPr>
              <a:t> </a:t>
            </a:r>
            <a:r>
              <a:rPr lang="tr-TR" err="1">
                <a:ea typeface="+mj-lt"/>
                <a:cs typeface="+mj-lt"/>
              </a:rPr>
              <a:t>Artificial</a:t>
            </a:r>
            <a:r>
              <a:rPr lang="tr-TR">
                <a:ea typeface="+mj-lt"/>
                <a:cs typeface="+mj-lt"/>
              </a:rPr>
              <a:t> </a:t>
            </a:r>
            <a:r>
              <a:rPr lang="tr-TR" err="1">
                <a:ea typeface="+mj-lt"/>
                <a:cs typeface="+mj-lt"/>
              </a:rPr>
              <a:t>Intelligence</a:t>
            </a:r>
            <a:r>
              <a:rPr lang="tr-TR">
                <a:ea typeface="+mj-lt"/>
                <a:cs typeface="+mj-lt"/>
              </a:rPr>
              <a:t> in  </a:t>
            </a:r>
            <a:r>
              <a:rPr lang="tr-TR" err="1">
                <a:ea typeface="+mj-lt"/>
                <a:cs typeface="+mj-lt"/>
              </a:rPr>
              <a:t>Aviation</a:t>
            </a:r>
            <a:endParaRPr lang="tr-TR" err="1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369639" cy="18298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tr-TR" sz="3600">
                <a:solidFill>
                  <a:srgbClr val="FFFFFF"/>
                </a:solidFill>
              </a:rPr>
              <a:t>Defınetıon &amp;sample of aı,threaths </a:t>
            </a:r>
            <a:r>
              <a:rPr lang="tr-TR" sz="3600" err="1">
                <a:solidFill>
                  <a:srgbClr val="FFFFFF"/>
                </a:solidFill>
              </a:rPr>
              <a:t>and</a:t>
            </a:r>
            <a:r>
              <a:rPr lang="tr-TR" sz="3600">
                <a:solidFill>
                  <a:srgbClr val="FFFFFF"/>
                </a:solidFill>
              </a:rPr>
              <a:t> </a:t>
            </a:r>
            <a:r>
              <a:rPr lang="tr-TR" sz="3600" err="1">
                <a:solidFill>
                  <a:srgbClr val="FFFFFF"/>
                </a:solidFill>
              </a:rPr>
              <a:t>opportunıtıes</a:t>
            </a:r>
            <a:r>
              <a:rPr lang="tr-TR" sz="3600">
                <a:solidFill>
                  <a:srgbClr val="FFFFFF"/>
                </a:solidFill>
              </a:rPr>
              <a:t> OF </a:t>
            </a:r>
            <a:r>
              <a:rPr lang="tr-TR" sz="3600" err="1">
                <a:solidFill>
                  <a:srgbClr val="FFFFFF"/>
                </a:solidFill>
              </a:rPr>
              <a:t>aI</a:t>
            </a:r>
            <a:r>
              <a:rPr lang="tr-TR" sz="3600">
                <a:solidFill>
                  <a:srgbClr val="FFFFFF"/>
                </a:solidFill>
              </a:rPr>
              <a:t> </a:t>
            </a:r>
            <a:r>
              <a:rPr lang="tr-TR" sz="3600" err="1">
                <a:solidFill>
                  <a:srgbClr val="FFFFFF"/>
                </a:solidFill>
              </a:rPr>
              <a:t>ın</a:t>
            </a:r>
            <a:r>
              <a:rPr lang="tr-TR" sz="3600">
                <a:solidFill>
                  <a:srgbClr val="FFFFFF"/>
                </a:solidFill>
              </a:rPr>
              <a:t> </a:t>
            </a:r>
            <a:r>
              <a:rPr lang="tr-TR" sz="3600" err="1">
                <a:solidFill>
                  <a:srgbClr val="FFFFFF"/>
                </a:solidFill>
              </a:rPr>
              <a:t>the</a:t>
            </a:r>
            <a:r>
              <a:rPr lang="tr-TR" sz="3600">
                <a:solidFill>
                  <a:srgbClr val="FFFFFF"/>
                </a:solidFill>
              </a:rPr>
              <a:t> </a:t>
            </a:r>
            <a:r>
              <a:rPr lang="tr-TR" sz="3600" err="1">
                <a:solidFill>
                  <a:srgbClr val="FFFFFF"/>
                </a:solidFill>
              </a:rPr>
              <a:t>avıatıon</a:t>
            </a:r>
            <a:r>
              <a:rPr lang="tr-TR" sz="3600">
                <a:solidFill>
                  <a:srgbClr val="FFFFFF"/>
                </a:solidFill>
              </a:rPr>
              <a:t> </a:t>
            </a:r>
            <a:r>
              <a:rPr lang="tr-TR" sz="3600" err="1">
                <a:solidFill>
                  <a:srgbClr val="FFFFFF"/>
                </a:solidFill>
              </a:rPr>
              <a:t>ındustry</a:t>
            </a:r>
            <a:endParaRPr lang="tr-TR" sz="3600" err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5" descr="siyah, oturma, tablo, geniş içeren bir resim&#10;&#10;Çok yüksek güvenilirlikle oluşturulmuş açıklama">
            <a:extLst>
              <a:ext uri="{FF2B5EF4-FFF2-40B4-BE49-F238E27FC236}">
                <a16:creationId xmlns:a16="http://schemas.microsoft.com/office/drawing/2014/main" id="{850CE9B6-A9DB-443E-9EDD-41D505A2F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CD864DA-3B8B-4A08-A898-D2604E1A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REFERENCES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04F98F-571C-48E2-BC13-E339F1443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027" y="1968679"/>
            <a:ext cx="12011693" cy="4512159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  <a:hlinkClick r:id="rId3"/>
              </a:rPr>
              <a:t>[1} https://news.cgtn.com/news/2019-06-12/Everything-you-need-to-know-about-artificial-intelligence-HswDK6aQdW/index.html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600">
                <a:ea typeface="+mn-lt"/>
                <a:cs typeface="+mn-lt"/>
                <a:hlinkClick r:id="rId4"/>
              </a:rPr>
              <a:t>[2]https://www.bbntimes.com/en/technology/artificial-intelligence-and-the-aviation-industry</a:t>
            </a:r>
            <a:endParaRPr lang="en-US" sz="1600">
              <a:solidFill>
                <a:schemeClr val="bg2">
                  <a:lumMod val="25000"/>
                </a:schemeClr>
              </a:solidFill>
              <a:ea typeface="+mn-lt"/>
              <a:cs typeface="+mn-lt"/>
              <a:hlinkClick r:id="rId4"/>
            </a:endParaRP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[3] http://members.tripod.com/~Bagem/bagem/ yz3.html (10.06.2003)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[4]Şenol F., “</a:t>
            </a:r>
            <a:r>
              <a:rPr lang="en-US" sz="1600" err="1">
                <a:ea typeface="+mn-lt"/>
                <a:cs typeface="+mn-lt"/>
              </a:rPr>
              <a:t>Bulanık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Mantık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Kontrolcüsü</a:t>
            </a:r>
            <a:r>
              <a:rPr lang="en-US" sz="1600">
                <a:ea typeface="+mn-lt"/>
                <a:cs typeface="+mn-lt"/>
              </a:rPr>
              <a:t>”, Gazi Ü. </a:t>
            </a:r>
            <a:r>
              <a:rPr lang="en-US" sz="1600" err="1">
                <a:ea typeface="+mn-lt"/>
                <a:cs typeface="+mn-lt"/>
              </a:rPr>
              <a:t>Lisans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Tezi</a:t>
            </a:r>
            <a:r>
              <a:rPr lang="en-US" sz="1600">
                <a:ea typeface="+mn-lt"/>
                <a:cs typeface="+mn-lt"/>
              </a:rPr>
              <a:t>, Ankara, 2000 </a:t>
            </a:r>
            <a:endParaRPr lang="en-US"/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[5]OOSTREAM, M., BABUSKA, R., “Virtual Sensor For Fault Detection And Isolation In Flight Control Systems-Fuzzy Modeling Approach”, Proceedings of 39th IEEE Conference on Decision and Control, Sydney, December 2000. 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[6]Caner YAĞCI, </a:t>
            </a:r>
            <a:r>
              <a:rPr lang="en-US" sz="1600" err="1">
                <a:ea typeface="+mn-lt"/>
                <a:cs typeface="+mn-lt"/>
              </a:rPr>
              <a:t>İlhan</a:t>
            </a:r>
            <a:r>
              <a:rPr lang="en-US" sz="1600">
                <a:ea typeface="+mn-lt"/>
                <a:cs typeface="+mn-lt"/>
              </a:rPr>
              <a:t> GÖKÇE, </a:t>
            </a:r>
            <a:r>
              <a:rPr lang="en-US" sz="1600" err="1">
                <a:ea typeface="+mn-lt"/>
                <a:cs typeface="+mn-lt"/>
              </a:rPr>
              <a:t>Tülay</a:t>
            </a:r>
            <a:r>
              <a:rPr lang="en-US" sz="1600">
                <a:ea typeface="+mn-lt"/>
                <a:cs typeface="+mn-lt"/>
              </a:rPr>
              <a:t> BOZÜYÜK, </a:t>
            </a:r>
            <a:r>
              <a:rPr lang="en-US" sz="1600" err="1">
                <a:ea typeface="+mn-lt"/>
                <a:cs typeface="+mn-lt"/>
              </a:rPr>
              <a:t>Görkem</a:t>
            </a:r>
            <a:r>
              <a:rPr lang="en-US" sz="1600">
                <a:ea typeface="+mn-lt"/>
                <a:cs typeface="+mn-lt"/>
              </a:rPr>
              <a:t> AKAR, "YAPAY ZEKA TEKNOLOJİSİNİN ENDÜSTRİDEKİ UYGULAMALARI", MARMARA ÜNİVERSİTESİ, İstanbul, 2004 </a:t>
            </a:r>
            <a:endParaRPr lang="en-US" sz="1600">
              <a:latin typeface="Speak Pro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7378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5" descr="ışık, karanlık, gece, aydınlatılmış içeren bir resim&#10;&#10;Çok yüksek güvenilirlikle oluşturulmuş açıklama">
            <a:extLst>
              <a:ext uri="{FF2B5EF4-FFF2-40B4-BE49-F238E27FC236}">
                <a16:creationId xmlns:a16="http://schemas.microsoft.com/office/drawing/2014/main" id="{790CE712-AC88-454C-A3DB-DCEBFEA6E6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4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A20F00EE-4E82-49D3-9027-0A407EE9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68" y="3677737"/>
            <a:ext cx="6470692" cy="12293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300">
                <a:solidFill>
                  <a:schemeClr val="tx1"/>
                </a:solidFill>
              </a:rPr>
              <a:t>AYÇA UÇAR</a:t>
            </a:r>
            <a:br>
              <a:rPr lang="en-US" sz="4000"/>
            </a:b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EA8D57-E191-49F1-AD9D-CFCB5247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5791" y="4735799"/>
            <a:ext cx="6791535" cy="785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1700" cap="all" spc="200">
                <a:solidFill>
                  <a:schemeClr val="tx1"/>
                </a:solidFill>
              </a:rPr>
              <a:t>STUDENT AT ANKARA UNIVERSITY </a:t>
            </a:r>
            <a:endParaRPr lang="tr-TR">
              <a:solidFill>
                <a:schemeClr val="tx1"/>
              </a:solidFill>
            </a:endParaRPr>
          </a:p>
          <a:p>
            <a:pPr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1700" cap="all" spc="200">
                <a:solidFill>
                  <a:schemeClr val="tx1"/>
                </a:solidFill>
              </a:rPr>
              <a:t>COMPUTER ENGINEERING</a:t>
            </a:r>
            <a:endParaRPr lang="tr-TR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5711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DB92990B-9EFD-49C6-BBD8-F8FCEB155B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377" r="3" b="3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2F75469-49AE-43BD-9FE8-AF511128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44" y="1051070"/>
            <a:ext cx="3847744" cy="17880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>
                <a:ea typeface="+mj-lt"/>
                <a:cs typeface="+mj-lt"/>
              </a:rPr>
              <a:t> The Artificial Intelligence</a:t>
            </a:r>
            <a:r>
              <a:rPr lang="en-US" sz="4000">
                <a:ea typeface="+mj-lt"/>
                <a:cs typeface="+mj-lt"/>
              </a:rPr>
              <a:t> </a:t>
            </a:r>
            <a:endParaRPr lang="en-US" sz="4000"/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1DFC0AC-23DE-4465-A97A-3B591C60D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594" y="3006459"/>
            <a:ext cx="3645891" cy="2544131"/>
          </a:xfrm>
        </p:spPr>
        <p:txBody>
          <a:bodyPr vert="horz" lIns="0" tIns="45720" rIns="0" bIns="45720" rtlCol="0" anchor="b">
            <a:noAutofit/>
          </a:bodyPr>
          <a:lstStyle/>
          <a:p>
            <a:pPr marL="0" indent="0" algn="ctr">
              <a:buNone/>
            </a:pPr>
            <a:r>
              <a:rPr lang="en-US" sz="2200" dirty="0">
                <a:ea typeface="+mn-lt"/>
                <a:cs typeface="+mn-lt"/>
              </a:rPr>
              <a:t>In simple terms, AI is the simulation of human intelligence by computers. It relates to </a:t>
            </a:r>
            <a:r>
              <a:rPr lang="en-US" sz="2200" b="1" dirty="0">
                <a:ea typeface="+mn-lt"/>
                <a:cs typeface="+mn-lt"/>
              </a:rPr>
              <a:t>the ability to learn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b="1" dirty="0">
                <a:ea typeface="+mn-lt"/>
                <a:cs typeface="+mn-lt"/>
              </a:rPr>
              <a:t>rationalize</a:t>
            </a:r>
            <a:r>
              <a:rPr lang="en-US" sz="2200" dirty="0">
                <a:ea typeface="+mn-lt"/>
                <a:cs typeface="+mn-lt"/>
              </a:rPr>
              <a:t> and </a:t>
            </a:r>
            <a:r>
              <a:rPr lang="en-US" sz="2200" b="1" dirty="0">
                <a:ea typeface="+mn-lt"/>
                <a:cs typeface="+mn-lt"/>
              </a:rPr>
              <a:t>undertake</a:t>
            </a:r>
            <a:r>
              <a:rPr lang="en-US" sz="2200" dirty="0">
                <a:ea typeface="+mn-lt"/>
                <a:cs typeface="+mn-lt"/>
              </a:rPr>
              <a:t> appropriate actions to achieve a specific goal. [1]</a:t>
            </a:r>
            <a:endParaRPr lang="en-US" sz="2200" dirty="0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7" name="Resim 127">
            <a:extLst>
              <a:ext uri="{FF2B5EF4-FFF2-40B4-BE49-F238E27FC236}">
                <a16:creationId xmlns:a16="http://schemas.microsoft.com/office/drawing/2014/main" id="{A76C6863-C8A9-4A96-BD58-38B145B3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15" y="768247"/>
            <a:ext cx="6971762" cy="57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55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5" descr="açık hava, uçak, geniş, jet içeren bir resim&#10;&#10;Çok yüksek güvenilirlikle oluşturulmuş açıklama">
            <a:extLst>
              <a:ext uri="{FF2B5EF4-FFF2-40B4-BE49-F238E27FC236}">
                <a16:creationId xmlns:a16="http://schemas.microsoft.com/office/drawing/2014/main" id="{7955BA93-8D4B-486E-A77D-0E59590C5F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35000"/>
          </a:blip>
          <a:srcRect r="1014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4725028-3C46-4140-B4ED-3ED6F02A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Executing</a:t>
            </a:r>
            <a:r>
              <a:rPr lang="en-US" sz="4800">
                <a:ea typeface="+mj-lt"/>
                <a:cs typeface="+mj-lt"/>
              </a:rPr>
              <a:t> Process of AI</a:t>
            </a:r>
            <a:endParaRPr lang="en-US" sz="48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19B5B1-4592-4A1D-8074-595E3B42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268" y="2183327"/>
            <a:ext cx="11120904" cy="4104327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u="sng" dirty="0">
                <a:ea typeface="+mn-lt"/>
                <a:cs typeface="+mn-lt"/>
              </a:rPr>
              <a:t>Human intelligence</a:t>
            </a:r>
            <a:r>
              <a:rPr lang="en-US" sz="2400" b="1" dirty="0">
                <a:ea typeface="+mn-lt"/>
                <a:cs typeface="+mn-lt"/>
              </a:rPr>
              <a:t>                    </a:t>
            </a:r>
            <a:endParaRPr lang="en-US" b="1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Font typeface="Wingdings" panose="020F0502020204030204" pitchFamily="34" charset="0"/>
              <a:buChar char="ü"/>
            </a:pPr>
            <a:r>
              <a:rPr lang="en-US" sz="2400" b="1" dirty="0">
                <a:ea typeface="+mn-lt"/>
                <a:cs typeface="+mn-lt"/>
              </a:rPr>
              <a:t>perception-cognition-action computing cycle</a:t>
            </a:r>
            <a:endParaRPr lang="en-US" b="1" dirty="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Font typeface="Wingdings" panose="020F0502020204030204" pitchFamily="34" charset="0"/>
              <a:buChar char="ü"/>
            </a:pPr>
            <a:r>
              <a:rPr lang="en-US" sz="2400" dirty="0">
                <a:ea typeface="+mn-lt"/>
                <a:cs typeface="+mn-lt"/>
              </a:rPr>
              <a:t> Individuals perceive something in the world around them, think about what to do, and then, once they weigh the options, make a decision. 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sz="2400" u="sng" dirty="0">
                <a:ea typeface="+mn-lt"/>
                <a:cs typeface="+mn-lt"/>
              </a:rPr>
              <a:t>A computer</a:t>
            </a:r>
            <a:r>
              <a:rPr lang="en-US" sz="2400" dirty="0">
                <a:ea typeface="+mn-lt"/>
                <a:cs typeface="+mn-lt"/>
              </a:rPr>
              <a:t>   </a:t>
            </a:r>
          </a:p>
          <a:p>
            <a:pPr marL="342900" indent="-342900">
              <a:lnSpc>
                <a:spcPct val="100000"/>
              </a:lnSpc>
              <a:buFont typeface="Wingdings" panose="020F0502020204030204" pitchFamily="34" charset="0"/>
              <a:buChar char="ü"/>
            </a:pPr>
            <a:r>
              <a:rPr lang="en-US" sz="2400" dirty="0">
                <a:ea typeface="+mn-lt"/>
                <a:cs typeface="+mn-lt"/>
              </a:rPr>
              <a:t>The important thing is that he can </a:t>
            </a:r>
            <a:r>
              <a:rPr lang="en-US" sz="2400" b="1" dirty="0">
                <a:ea typeface="+mn-lt"/>
                <a:cs typeface="+mn-lt"/>
              </a:rPr>
              <a:t>constantly update and reconfigure the world model</a:t>
            </a:r>
            <a:r>
              <a:rPr lang="en-US" sz="2400" dirty="0">
                <a:ea typeface="+mn-lt"/>
                <a:cs typeface="+mn-lt"/>
              </a:rPr>
              <a:t> he creates.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Speak Pro"/>
              <a:ea typeface="+mn-lt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>
              <a:latin typeface="Times New Roman"/>
              <a:ea typeface="+mn-lt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>
              <a:latin typeface="Speak Pro"/>
              <a:ea typeface="+mn-lt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19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6500856E-683B-43F1-BD0F-60B14971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12" y="1281567"/>
            <a:ext cx="7438712" cy="5039728"/>
          </a:xfrm>
          <a:prstGeom prst="rect">
            <a:avLst/>
          </a:prstGeom>
        </p:spPr>
      </p:pic>
      <p:sp>
        <p:nvSpPr>
          <p:cNvPr id="13" name="Metin kutusu 1">
            <a:extLst>
              <a:ext uri="{FF2B5EF4-FFF2-40B4-BE49-F238E27FC236}">
                <a16:creationId xmlns:a16="http://schemas.microsoft.com/office/drawing/2014/main" id="{3C28FF22-96CE-415F-92C8-F600D72BC271}"/>
              </a:ext>
            </a:extLst>
          </p:cNvPr>
          <p:cNvSpPr txBox="1"/>
          <p:nvPr/>
        </p:nvSpPr>
        <p:spPr>
          <a:xfrm>
            <a:off x="8373416" y="2374006"/>
            <a:ext cx="3075902" cy="16312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b="1" dirty="0" err="1">
                <a:ea typeface="+mn-lt"/>
                <a:cs typeface="+mn-lt"/>
              </a:rPr>
              <a:t>Radars</a:t>
            </a:r>
            <a:r>
              <a:rPr lang="tr-TR" sz="2000" b="1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increase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this</a:t>
            </a:r>
            <a:r>
              <a:rPr lang="tr-TR" sz="2000" dirty="0">
                <a:ea typeface="+mn-lt"/>
                <a:cs typeface="+mn-lt"/>
              </a:rPr>
              <a:t> model in </a:t>
            </a:r>
            <a:r>
              <a:rPr lang="tr-TR" sz="2000" dirty="0" err="1">
                <a:ea typeface="+mn-lt"/>
                <a:cs typeface="+mn-lt"/>
              </a:rPr>
              <a:t>real</a:t>
            </a:r>
            <a:r>
              <a:rPr lang="tr-TR" sz="2000" dirty="0">
                <a:ea typeface="+mn-lt"/>
                <a:cs typeface="+mn-lt"/>
              </a:rPr>
              <a:t> time, </a:t>
            </a:r>
            <a:r>
              <a:rPr lang="tr-TR" sz="2000" dirty="0" err="1">
                <a:ea typeface="+mn-lt"/>
                <a:cs typeface="+mn-lt"/>
              </a:rPr>
              <a:t>specifying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which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places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are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cleared</a:t>
            </a:r>
            <a:r>
              <a:rPr lang="tr-TR" sz="2000" dirty="0">
                <a:ea typeface="+mn-lt"/>
                <a:cs typeface="+mn-lt"/>
              </a:rPr>
              <a:t> of </a:t>
            </a:r>
            <a:r>
              <a:rPr lang="tr-TR" sz="2000" dirty="0" err="1">
                <a:ea typeface="+mn-lt"/>
                <a:cs typeface="+mn-lt"/>
              </a:rPr>
              <a:t>obstacles</a:t>
            </a:r>
            <a:r>
              <a:rPr lang="tr-TR" sz="2000" dirty="0">
                <a:ea typeface="+mn-lt"/>
                <a:cs typeface="+mn-lt"/>
              </a:rPr>
              <a:t>.</a:t>
            </a:r>
            <a:endParaRPr lang="tr-TR" sz="2000" dirty="0">
              <a:solidFill>
                <a:srgbClr val="000000"/>
              </a:solidFill>
              <a:latin typeface="Speak Pro"/>
            </a:endParaRPr>
          </a:p>
          <a:p>
            <a:pPr algn="ctr"/>
            <a:endParaRPr lang="tr-TR" sz="2000">
              <a:latin typeface="Speak Pr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1F59BE0-4950-415E-A382-8D69E3B4C300}"/>
              </a:ext>
            </a:extLst>
          </p:cNvPr>
          <p:cNvSpPr txBox="1"/>
          <p:nvPr/>
        </p:nvSpPr>
        <p:spPr>
          <a:xfrm>
            <a:off x="377783" y="721218"/>
            <a:ext cx="11436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2000" b="1" dirty="0" err="1"/>
              <a:t>The</a:t>
            </a:r>
            <a:r>
              <a:rPr lang="tr-TR" sz="2000" b="1" dirty="0"/>
              <a:t> model of </a:t>
            </a:r>
            <a:r>
              <a:rPr lang="tr-TR" sz="2000" b="1" dirty="0" err="1"/>
              <a:t>the</a:t>
            </a:r>
            <a:r>
              <a:rPr lang="tr-TR" sz="2000" b="1" dirty="0"/>
              <a:t> </a:t>
            </a:r>
            <a:r>
              <a:rPr lang="tr-TR" sz="2000" b="1" dirty="0" err="1"/>
              <a:t>world</a:t>
            </a:r>
            <a:r>
              <a:rPr lang="tr-TR" sz="2000" b="1" dirty="0"/>
              <a:t> in </a:t>
            </a:r>
            <a:r>
              <a:rPr lang="tr-TR" sz="2000" b="1" dirty="0" err="1"/>
              <a:t>which</a:t>
            </a:r>
            <a:r>
              <a:rPr lang="tr-TR" sz="2000" b="1" dirty="0"/>
              <a:t> </a:t>
            </a:r>
            <a:r>
              <a:rPr lang="tr-TR" sz="2000" b="1" dirty="0" err="1"/>
              <a:t>autonomous</a:t>
            </a:r>
            <a:r>
              <a:rPr lang="tr-TR" sz="2000" b="1" dirty="0"/>
              <a:t> IHA </a:t>
            </a:r>
            <a:r>
              <a:rPr lang="tr-TR" sz="2000" b="1" dirty="0" err="1"/>
              <a:t>navigation</a:t>
            </a:r>
            <a:r>
              <a:rPr lang="tr-TR" sz="2000" b="1" dirty="0"/>
              <a:t> </a:t>
            </a:r>
            <a:r>
              <a:rPr lang="tr-TR" sz="2000" b="1" dirty="0" err="1"/>
              <a:t>works</a:t>
            </a:r>
            <a:r>
              <a:rPr lang="tr-TR" sz="2000" b="1" dirty="0"/>
              <a:t>;</a:t>
            </a:r>
            <a:r>
              <a:rPr lang="tr-TR" sz="2000" dirty="0"/>
              <a:t> </a:t>
            </a:r>
            <a:r>
              <a:rPr lang="tr-TR" sz="2000" dirty="0" err="1"/>
              <a:t>includes</a:t>
            </a:r>
            <a:r>
              <a:rPr lang="tr-TR" sz="2000" dirty="0"/>
              <a:t> </a:t>
            </a:r>
            <a:r>
              <a:rPr lang="tr-TR" sz="2000" dirty="0" err="1"/>
              <a:t>maps</a:t>
            </a:r>
            <a:r>
              <a:rPr lang="tr-TR" sz="2000" dirty="0"/>
              <a:t> </a:t>
            </a:r>
            <a:r>
              <a:rPr lang="tr-TR" sz="2000" dirty="0" err="1"/>
              <a:t>showing</a:t>
            </a:r>
            <a:r>
              <a:rPr lang="tr-TR" sz="2000" dirty="0"/>
              <a:t> </a:t>
            </a:r>
            <a:r>
              <a:rPr lang="tr-TR" sz="2000" dirty="0" err="1"/>
              <a:t>preferred</a:t>
            </a:r>
            <a:r>
              <a:rPr lang="tr-TR" sz="2000" dirty="0"/>
              <a:t> </a:t>
            </a:r>
            <a:r>
              <a:rPr lang="tr-TR" sz="2000" dirty="0" err="1"/>
              <a:t>routes</a:t>
            </a:r>
            <a:r>
              <a:rPr lang="tr-TR" sz="2000" dirty="0"/>
              <a:t>, </a:t>
            </a:r>
            <a:r>
              <a:rPr lang="tr-TR" sz="2000" dirty="0" err="1"/>
              <a:t>altitude</a:t>
            </a:r>
            <a:r>
              <a:rPr lang="tr-TR" sz="2000" dirty="0"/>
              <a:t> </a:t>
            </a:r>
            <a:r>
              <a:rPr lang="tr-TR" sz="2000" dirty="0" err="1"/>
              <a:t>barriers</a:t>
            </a:r>
            <a:r>
              <a:rPr lang="tr-TR" sz="2000" dirty="0"/>
              <a:t> </a:t>
            </a:r>
            <a:r>
              <a:rPr lang="tr-TR" sz="2000" dirty="0" err="1"/>
              <a:t>and</a:t>
            </a:r>
            <a:r>
              <a:rPr lang="tr-TR" sz="2000" dirty="0"/>
              <a:t> </a:t>
            </a:r>
            <a:r>
              <a:rPr lang="tr-TR" sz="2000" dirty="0" err="1"/>
              <a:t>no-fly</a:t>
            </a:r>
            <a:r>
              <a:rPr lang="tr-TR" sz="2000" dirty="0"/>
              <a:t> </a:t>
            </a:r>
            <a:r>
              <a:rPr lang="tr-TR" sz="2000" dirty="0" err="1"/>
              <a:t>zones</a:t>
            </a:r>
            <a:r>
              <a:rPr lang="tr-TR" sz="2000" dirty="0"/>
              <a:t>.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5B8282D-A4B3-4DB4-BA36-55B62DF01375}"/>
              </a:ext>
            </a:extLst>
          </p:cNvPr>
          <p:cNvSpPr txBox="1"/>
          <p:nvPr/>
        </p:nvSpPr>
        <p:spPr>
          <a:xfrm>
            <a:off x="635359" y="1676401"/>
            <a:ext cx="315102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b="1" dirty="0">
                <a:ea typeface="+mn-lt"/>
                <a:cs typeface="+mn-lt"/>
              </a:rPr>
              <a:t>GPS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coordinates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are</a:t>
            </a:r>
            <a:r>
              <a:rPr lang="tr-TR" sz="2000" dirty="0">
                <a:ea typeface="+mn-lt"/>
                <a:cs typeface="+mn-lt"/>
              </a:rPr>
              <a:t> sent </a:t>
            </a:r>
            <a:r>
              <a:rPr lang="tr-TR" sz="2000" dirty="0" err="1">
                <a:ea typeface="+mn-lt"/>
                <a:cs typeface="+mn-lt"/>
              </a:rPr>
              <a:t>to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the</a:t>
            </a:r>
            <a:r>
              <a:rPr lang="tr-TR" sz="2000" dirty="0">
                <a:ea typeface="+mn-lt"/>
                <a:cs typeface="+mn-lt"/>
              </a:rPr>
              <a:t> IHA </a:t>
            </a:r>
            <a:r>
              <a:rPr lang="tr-TR" sz="2000" dirty="0" err="1">
                <a:ea typeface="+mn-lt"/>
                <a:cs typeface="+mn-lt"/>
              </a:rPr>
              <a:t>because</a:t>
            </a:r>
            <a:r>
              <a:rPr lang="tr-TR" sz="2000" dirty="0">
                <a:ea typeface="+mn-lt"/>
                <a:cs typeface="+mn-lt"/>
              </a:rPr>
              <a:t> not </a:t>
            </a:r>
            <a:r>
              <a:rPr lang="tr-TR" sz="2000" dirty="0" err="1">
                <a:ea typeface="+mn-lt"/>
                <a:cs typeface="+mn-lt"/>
              </a:rPr>
              <a:t>to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take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the</a:t>
            </a:r>
            <a:r>
              <a:rPr lang="tr-TR" sz="2000" dirty="0">
                <a:ea typeface="+mn-lt"/>
                <a:cs typeface="+mn-lt"/>
              </a:rPr>
              <a:t> IHA </a:t>
            </a:r>
            <a:r>
              <a:rPr lang="tr-TR" sz="2000" dirty="0" err="1">
                <a:ea typeface="+mn-lt"/>
                <a:cs typeface="+mn-lt"/>
              </a:rPr>
              <a:t>into</a:t>
            </a:r>
            <a:r>
              <a:rPr lang="tr-TR" sz="2000" dirty="0">
                <a:ea typeface="+mn-lt"/>
                <a:cs typeface="+mn-lt"/>
              </a:rPr>
              <a:t> a </a:t>
            </a:r>
            <a:r>
              <a:rPr lang="tr-TR" sz="2000" dirty="0" err="1">
                <a:ea typeface="+mn-lt"/>
                <a:cs typeface="+mn-lt"/>
              </a:rPr>
              <a:t>no-fly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zone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or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prevent</a:t>
            </a:r>
            <a:r>
              <a:rPr lang="tr-TR" sz="2000" dirty="0">
                <a:ea typeface="+mn-lt"/>
                <a:cs typeface="+mn-lt"/>
              </a:rPr>
              <a:t> it </a:t>
            </a:r>
            <a:r>
              <a:rPr lang="tr-TR" sz="2000" dirty="0" err="1">
                <a:ea typeface="+mn-lt"/>
                <a:cs typeface="+mn-lt"/>
              </a:rPr>
              <a:t>from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colliding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with</a:t>
            </a:r>
            <a:r>
              <a:rPr lang="tr-TR" sz="2000" dirty="0">
                <a:ea typeface="+mn-lt"/>
                <a:cs typeface="+mn-lt"/>
              </a:rPr>
              <a:t> an </a:t>
            </a:r>
            <a:r>
              <a:rPr lang="tr-TR" sz="2000" dirty="0" err="1">
                <a:ea typeface="+mn-lt"/>
                <a:cs typeface="+mn-lt"/>
              </a:rPr>
              <a:t>obstacle</a:t>
            </a:r>
            <a:r>
              <a:rPr lang="tr-TR" sz="2000" dirty="0">
                <a:ea typeface="+mn-lt"/>
                <a:cs typeface="+mn-lt"/>
              </a:rPr>
              <a:t>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94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Resim 21" descr="ulaşım, açık hava, uçak, uçma içeren bir resim&#10;&#10;Çok yüksek güvenilirlikle oluşturulmuş açıklama">
            <a:extLst>
              <a:ext uri="{FF2B5EF4-FFF2-40B4-BE49-F238E27FC236}">
                <a16:creationId xmlns:a16="http://schemas.microsoft.com/office/drawing/2014/main" id="{E3969880-1077-4647-81EE-0CC7D4628F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AC45422-C2B9-4632-BFCE-35E132ED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33" y="286603"/>
            <a:ext cx="10798934" cy="15688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Some Example for AI in Avionics Applications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7BCF691-D71E-482B-9D1F-2A27FF333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040" y="2108201"/>
            <a:ext cx="10702344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AI systems, over time, learn from the data fed to them. Therefore, </a:t>
            </a:r>
            <a:r>
              <a:rPr lang="en-US" b="1" dirty="0">
                <a:ea typeface="+mn-lt"/>
                <a:cs typeface="+mn-lt"/>
              </a:rPr>
              <a:t>AI will be able to learn how pilots operate at work and take decisions during a flight.</a:t>
            </a:r>
            <a:r>
              <a:rPr lang="en-US" dirty="0">
                <a:ea typeface="+mn-lt"/>
                <a:cs typeface="+mn-lt"/>
              </a:rPr>
              <a:t> In the absence of a pilot, an AI system can take his place.</a:t>
            </a:r>
            <a:endParaRPr lang="tr-TR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  <a:hlinkClick r:id="rId3"/>
              </a:rPr>
              <a:t>Runway overrun prevention systems</a:t>
            </a:r>
            <a:r>
              <a:rPr lang="en-US" dirty="0">
                <a:ea typeface="+mn-lt"/>
                <a:cs typeface="+mn-lt"/>
              </a:rPr>
              <a:t> (ROPS) is a system that assists pilots to make safe decisions while landing an aircraft. </a:t>
            </a:r>
            <a:r>
              <a:rPr lang="en-US" b="1" dirty="0">
                <a:ea typeface="+mn-lt"/>
                <a:cs typeface="+mn-lt"/>
              </a:rPr>
              <a:t>With the help of AI,</a:t>
            </a:r>
            <a:r>
              <a:rPr lang="en-US" dirty="0">
                <a:ea typeface="+mn-lt"/>
                <a:cs typeface="+mn-lt"/>
              </a:rPr>
              <a:t> the system</a:t>
            </a:r>
            <a:r>
              <a:rPr lang="en-US" b="1" dirty="0">
                <a:ea typeface="+mn-lt"/>
                <a:cs typeface="+mn-lt"/>
              </a:rPr>
              <a:t> can predict the weather conditions </a:t>
            </a:r>
            <a:r>
              <a:rPr lang="en-US" b="1" dirty="0" err="1">
                <a:ea typeface="+mn-lt"/>
                <a:cs typeface="+mn-lt"/>
              </a:rPr>
              <a:t>enroute</a:t>
            </a:r>
            <a:r>
              <a:rPr lang="en-US" b="1" dirty="0">
                <a:ea typeface="+mn-lt"/>
                <a:cs typeface="+mn-lt"/>
              </a:rPr>
              <a:t> to the destination.</a:t>
            </a:r>
            <a:r>
              <a:rPr lang="en-US" dirty="0">
                <a:ea typeface="+mn-lt"/>
                <a:cs typeface="+mn-lt"/>
              </a:rPr>
              <a:t> If the weather conditions are adverse, the system suggests alternate routes to reach the destination. Such suggestions </a:t>
            </a:r>
            <a:r>
              <a:rPr lang="en-US" b="1" dirty="0">
                <a:ea typeface="+mn-lt"/>
                <a:cs typeface="+mn-lt"/>
              </a:rPr>
              <a:t>help the aviation industry to enhance its safety.</a:t>
            </a:r>
            <a:endParaRPr lang="tr-TR" b="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91A33F4F-1330-4A11-97EE-99FA3FB923E3}"/>
              </a:ext>
            </a:extLst>
          </p:cNvPr>
          <p:cNvSpPr txBox="1"/>
          <p:nvPr/>
        </p:nvSpPr>
        <p:spPr>
          <a:xfrm>
            <a:off x="11421414" y="1526146"/>
            <a:ext cx="639651" cy="380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39566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006A3B-E849-4ABE-8A14-3FB37151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Fuzzy Logic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6" descr="bakarken, pasta, döşeli, tablo içeren bir resim&#10;&#10;Çok yüksek güvenilirlikle oluşturulmuş açıklama">
            <a:extLst>
              <a:ext uri="{FF2B5EF4-FFF2-40B4-BE49-F238E27FC236}">
                <a16:creationId xmlns:a16="http://schemas.microsoft.com/office/drawing/2014/main" id="{B7019F46-497B-4075-9E91-8209F3FB7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" r="4912"/>
          <a:stretch/>
        </p:blipFill>
        <p:spPr>
          <a:xfrm>
            <a:off x="5627277" y="2026"/>
            <a:ext cx="6562782" cy="639842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89EC73B3-F92E-4DD2-8115-B07746DD0B31}"/>
              </a:ext>
            </a:extLst>
          </p:cNvPr>
          <p:cNvSpPr>
            <a:spLocks noGrp="1"/>
          </p:cNvSpPr>
          <p:nvPr/>
        </p:nvSpPr>
        <p:spPr>
          <a:xfrm>
            <a:off x="41244" y="2407436"/>
            <a:ext cx="6233832" cy="398754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20F0502020204030204" pitchFamily="34" charset="0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in the control of IHA for control of a helicopter model.</a:t>
            </a:r>
            <a:endParaRPr lang="tr-TR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20F0502020204030204" pitchFamily="34" charset="0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Radio control by verbal instruction, automatic route entry in inadequate engine situations[3,4].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20F0502020204030204" pitchFamily="34" charset="0"/>
              <a:buChar char="v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application of maintenance planning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power system in aircraft,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20F0502020204030204" pitchFamily="34" charset="0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the safety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 of the equipment in aircraft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20F0502020204030204" pitchFamily="34" charset="0"/>
              <a:buChar char="v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the possible failure before the failure occurs. 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very important in aviation especially in maintenance activities where companies can make a profit.</a:t>
            </a:r>
          </a:p>
        </p:txBody>
      </p:sp>
    </p:spTree>
    <p:extLst>
      <p:ext uri="{BB962C8B-B14F-4D97-AF65-F5344CB8AC3E}">
        <p14:creationId xmlns:p14="http://schemas.microsoft.com/office/powerpoint/2010/main" val="133915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ED285A7-F1BB-475A-BFD8-D4D05CEF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048" y="286603"/>
            <a:ext cx="6013683" cy="1440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chemeClr val="bg2">
                    <a:lumMod val="25000"/>
                  </a:schemeClr>
                </a:solidFill>
              </a:rPr>
              <a:t>Artificial Neural Network</a:t>
            </a:r>
            <a:endParaRPr lang="tr-TR"/>
          </a:p>
        </p:txBody>
      </p:sp>
      <p:pic>
        <p:nvPicPr>
          <p:cNvPr id="5" name="Resim 5" descr="açık hava, gece, ışık, hava içeren bir resim&#10;&#10;Çok yüksek güvenilirlikle oluşturulmuş açıklama">
            <a:extLst>
              <a:ext uri="{FF2B5EF4-FFF2-40B4-BE49-F238E27FC236}">
                <a16:creationId xmlns:a16="http://schemas.microsoft.com/office/drawing/2014/main" id="{47F6B05B-4B9F-4DEB-9270-C5859C15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91" r="5957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3AFFA5-FD2D-4F04-BA25-9D3EDFF3A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0864" y="1601518"/>
            <a:ext cx="7274881" cy="5029572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Char char="v"/>
            </a:pPr>
            <a:r>
              <a:rPr lang="en-US" sz="2000" dirty="0">
                <a:solidFill>
                  <a:schemeClr val="tx1"/>
                </a:solidFill>
              </a:rPr>
              <a:t>Target recognition and tracking systems  </a:t>
            </a:r>
            <a:endParaRPr lang="en-US" sz="2000"/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Performance analysis of new sensors 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sz="2000" dirty="0">
                <a:solidFill>
                  <a:schemeClr val="tx1"/>
                </a:solidFill>
              </a:rPr>
              <a:t>Radar and image signals processing 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sz="2000" dirty="0">
                <a:solidFill>
                  <a:schemeClr val="tx1"/>
                </a:solidFill>
              </a:rPr>
              <a:t>Determination of flight trajectories of military aircraft 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New types of image signals, including image detection, distinguishing appearance and noise suppression, signal/image identification 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Char char="v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High performance of Autopilot in aircraft, flight path parodies, aircraft control systems, increase of Autopilot features, error detectors and parodies of aircraft section</a:t>
            </a:r>
            <a:r>
              <a:rPr lang="en-US" sz="2000" dirty="0">
                <a:ea typeface="+mn-lt"/>
                <a:cs typeface="+mn-lt"/>
              </a:rPr>
              <a:t>s 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46EF926-7E18-44A3-8850-77ADC15D7E5A}"/>
              </a:ext>
            </a:extLst>
          </p:cNvPr>
          <p:cNvSpPr txBox="1"/>
          <p:nvPr/>
        </p:nvSpPr>
        <p:spPr>
          <a:xfrm>
            <a:off x="11060967" y="1340583"/>
            <a:ext cx="584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49735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5" descr="nesne, motor, bina, uçak içeren bir resim&#10;&#10;Çok yüksek güvenilirlikle oluşturulmuş açıklama">
            <a:extLst>
              <a:ext uri="{FF2B5EF4-FFF2-40B4-BE49-F238E27FC236}">
                <a16:creationId xmlns:a16="http://schemas.microsoft.com/office/drawing/2014/main" id="{0C3F7C0C-52EB-40C1-85D5-C1B7D321B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 amt="35000"/>
          </a:blip>
          <a:srcRect t="5891" b="96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8454E1D-2065-4955-8BF9-2B5695A7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THREATS  &amp;  OPPORTUNITIES</a:t>
            </a: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DF4C689-B3E9-4EB4-8426-A197C1ABD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9422" y="2258454"/>
            <a:ext cx="11990227" cy="1689538"/>
          </a:xfrm>
        </p:spPr>
        <p:txBody>
          <a:bodyPr vert="horz" lIns="0" tIns="45720" rIns="0" bIns="45720" rtlCol="0" anchor="t">
            <a:noAutofit/>
          </a:bodyPr>
          <a:lstStyle/>
          <a:p>
            <a:pPr marL="285750" indent="-285750"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Based on facts rather than emotions.</a:t>
            </a:r>
            <a:r>
              <a:rPr lang="en-US" dirty="0">
                <a:ea typeface="+mn-lt"/>
                <a:cs typeface="+mn-lt"/>
              </a:rPr>
              <a:t>  </a:t>
            </a:r>
            <a:endParaRPr lang="tr-TR" dirty="0">
              <a:latin typeface="Speak Pro"/>
              <a:ea typeface="+mn-lt"/>
              <a:cs typeface="Arial"/>
            </a:endParaRPr>
          </a:p>
          <a:p>
            <a:pPr marL="285750" indent="-285750">
              <a:buFont typeface="Wingdings" panose="020F050202020403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Unlike humans, </a:t>
            </a:r>
            <a:r>
              <a:rPr lang="en-US" b="1" dirty="0">
                <a:ea typeface="+mn-lt"/>
                <a:cs typeface="+mn-lt"/>
              </a:rPr>
              <a:t>do not need any sleep</a:t>
            </a:r>
            <a:r>
              <a:rPr lang="en-US" dirty="0">
                <a:ea typeface="+mn-lt"/>
                <a:cs typeface="+mn-lt"/>
              </a:rPr>
              <a:t>, thus overcoming the inherent disadvantage of tiredness in humans </a:t>
            </a:r>
            <a:endParaRPr lang="en-US"/>
          </a:p>
          <a:p>
            <a:pPr marL="285750" indent="-285750"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Easier spreading of knowledge</a:t>
            </a:r>
            <a:r>
              <a:rPr lang="en-US" dirty="0">
                <a:ea typeface="+mn-lt"/>
                <a:cs typeface="+mn-lt"/>
              </a:rPr>
              <a:t>. After be trained for something, it can be very easily copied to the others. 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0683446-2084-4CC4-B8DA-D145ADAF985B}"/>
              </a:ext>
            </a:extLst>
          </p:cNvPr>
          <p:cNvSpPr txBox="1"/>
          <p:nvPr/>
        </p:nvSpPr>
        <p:spPr>
          <a:xfrm>
            <a:off x="130935" y="4391696"/>
            <a:ext cx="1198379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b="1" dirty="0">
                <a:ea typeface="+mn-lt"/>
                <a:cs typeface="+mn-lt"/>
              </a:rPr>
              <a:t>Lack of common sense and creativity in responses </a:t>
            </a:r>
            <a:endParaRPr lang="tr-TR" sz="2000" b="1">
              <a:ea typeface="+mn-lt"/>
              <a:cs typeface="+mn-lt"/>
            </a:endParaRPr>
          </a:p>
          <a:p>
            <a:endParaRPr lang="en-US" sz="2000" dirty="0"/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cs typeface="Segoe UI"/>
              </a:rPr>
              <a:t>Any malfunctioning can lead to</a:t>
            </a:r>
            <a:r>
              <a:rPr lang="en-US" sz="2000" b="1" dirty="0">
                <a:cs typeface="Segoe UI"/>
              </a:rPr>
              <a:t> the AI producing wrong solutions</a:t>
            </a:r>
            <a:r>
              <a:rPr lang="en-US" sz="2000" dirty="0">
                <a:cs typeface="Segoe UI"/>
              </a:rPr>
              <a:t> and since it cannot explain the reasoning behind its answer, blind reliance on AI can lead to problems ​</a:t>
            </a:r>
          </a:p>
          <a:p>
            <a:r>
              <a:rPr lang="en-US" sz="2000" dirty="0">
                <a:cs typeface="Segoe UI"/>
              </a:rPr>
              <a:t> ​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cs typeface="Segoe UI"/>
              </a:rPr>
              <a:t>It can be used to cause </a:t>
            </a:r>
            <a:r>
              <a:rPr lang="en-US" sz="2000" b="1" dirty="0">
                <a:cs typeface="Segoe UI"/>
              </a:rPr>
              <a:t>mass scale destruction i</a:t>
            </a:r>
            <a:r>
              <a:rPr lang="en-US" sz="2000" dirty="0">
                <a:cs typeface="Segoe UI"/>
              </a:rPr>
              <a:t>f given in the wrong hands </a:t>
            </a:r>
          </a:p>
        </p:txBody>
      </p:sp>
    </p:spTree>
    <p:extLst>
      <p:ext uri="{BB962C8B-B14F-4D97-AF65-F5344CB8AC3E}">
        <p14:creationId xmlns:p14="http://schemas.microsoft.com/office/powerpoint/2010/main" val="366754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RetrospectVTI</vt:lpstr>
      <vt:lpstr> Artificial Intelligence in  Aviation</vt:lpstr>
      <vt:lpstr>AYÇA UÇAR </vt:lpstr>
      <vt:lpstr> The Artificial Intelligence </vt:lpstr>
      <vt:lpstr>Executing Process of AI</vt:lpstr>
      <vt:lpstr>PowerPoint Sunusu</vt:lpstr>
      <vt:lpstr>Some Example for AI in Avionics Applications</vt:lpstr>
      <vt:lpstr>Fuzzy Logic</vt:lpstr>
      <vt:lpstr>Artificial Neural Network</vt:lpstr>
      <vt:lpstr>THREATS  &amp;  OPPORTUNITIES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463</cp:revision>
  <dcterms:created xsi:type="dcterms:W3CDTF">2019-11-26T11:48:40Z</dcterms:created>
  <dcterms:modified xsi:type="dcterms:W3CDTF">2019-12-03T19:52:47Z</dcterms:modified>
</cp:coreProperties>
</file>