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0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0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63823d4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63823d4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72a32db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72a32db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72a32db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72a32db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63823d40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63823d40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63823d4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63823d4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63823d40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63823d4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0e07ae6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0e07ae6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72a32db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72a32db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72a32db7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72a32db7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0f3d4f187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0f3d4f187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d7e6bbc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d7e6bbc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2a32db7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2a32db7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2fe451a9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2fe451a9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0e07ae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0e07ae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0e07ae6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0e07ae6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c35d36e4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c35d36e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c35d36e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c35d36e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c35d36e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c35d36e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0e07ae6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0e07ae6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2fe451a9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2fe451a9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1.nyc.gov/assets/doh/downloads/pdf/ah/zipcodetable.pdf" TargetMode="External"/><Relationship Id="rId4" Type="http://schemas.openxmlformats.org/officeDocument/2006/relationships/hyperlink" Target="https://ispub.com/IJTWM/1/2/11779" TargetMode="External"/><Relationship Id="rId5" Type="http://schemas.openxmlformats.org/officeDocument/2006/relationships/hyperlink" Target="https://www.ncbi.nlm.nih.gov/pmc/articles/PMC2988056/" TargetMode="External"/><Relationship Id="rId6" Type="http://schemas.openxmlformats.org/officeDocument/2006/relationships/hyperlink" Target="https://www.unitedstateszipcodes.org/n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Research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Muhammad Saleem &amp; Cristian Utate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189200" y="-4282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</a:t>
            </a:r>
            <a:r>
              <a:rPr lang="en"/>
              <a:t>Neighborhoods</a:t>
            </a:r>
            <a:r>
              <a:rPr lang="en"/>
              <a:t> to Zip Codes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540975" y="4480925"/>
            <a:ext cx="6765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New York City neighborhoods are defined by the city while zip codes are defined by the US Postal Service, we must convert the neighborhoods to zip codes.</a:t>
            </a:r>
            <a:endParaRPr/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900" y="842213"/>
            <a:ext cx="2039425" cy="319174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1535162" y="361775"/>
            <a:ext cx="21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Washington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Heights (10033, 10034, 10040)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728" y="823475"/>
            <a:ext cx="2005680" cy="31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2"/>
          <p:cNvSpPr txBox="1"/>
          <p:nvPr/>
        </p:nvSpPr>
        <p:spPr>
          <a:xfrm>
            <a:off x="5993825" y="454175"/>
            <a:ext cx="22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Corona (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11368)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237" y="781063"/>
            <a:ext cx="2134675" cy="331405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2"/>
          <p:cNvSpPr txBox="1"/>
          <p:nvPr/>
        </p:nvSpPr>
        <p:spPr>
          <a:xfrm>
            <a:off x="3623313" y="454175"/>
            <a:ext cx="24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Jackson Heights (11370, 11372)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4674475" y="28940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11372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4322700" y="2065138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11370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6959050" y="23729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11370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2553700" y="13572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10034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2228600" y="20651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10033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1811650" y="2940475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10032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1612425" y="4093150"/>
            <a:ext cx="17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Size: 1,059.2 acres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3941425" y="4093150"/>
            <a:ext cx="17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Size: 300 acres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6220500" y="4113525"/>
            <a:ext cx="17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Size: 462.74 acres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type="title"/>
          </p:nvPr>
        </p:nvSpPr>
        <p:spPr>
          <a:xfrm>
            <a:off x="1327875" y="17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Restaurants by Zip Code in Top 3 Neighborhoods.</a:t>
            </a:r>
            <a:endParaRPr/>
          </a:p>
        </p:txBody>
      </p:sp>
      <p:pic>
        <p:nvPicPr>
          <p:cNvPr id="371" name="Google Shape;371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75" y="1132100"/>
            <a:ext cx="6041949" cy="373593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3"/>
          <p:cNvSpPr txBox="1"/>
          <p:nvPr>
            <p:ph idx="1" type="body"/>
          </p:nvPr>
        </p:nvSpPr>
        <p:spPr>
          <a:xfrm>
            <a:off x="6499400" y="1870425"/>
            <a:ext cx="25263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Restaurants by Zip Codes:</a:t>
            </a:r>
            <a:endParaRPr b="1"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10032 - 1743 restaurants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10033 - 2140 restaurants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10040 - 1246 restaurants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11370 - 403 restaurants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11372 - 6028 restaurants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11368 - 4261 restaurants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901250" y="368952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1743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1518350" y="368952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2140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2135450" y="375962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1246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2776025" y="3689525"/>
            <a:ext cx="50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403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3369650" y="3580200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6028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4008875" y="338172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4261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/>
          <p:nvPr>
            <p:ph type="title"/>
          </p:nvPr>
        </p:nvSpPr>
        <p:spPr>
          <a:xfrm>
            <a:off x="1144275" y="0"/>
            <a:ext cx="7397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Based on Restaurant Density</a:t>
            </a:r>
            <a:endParaRPr/>
          </a:p>
        </p:txBody>
      </p:sp>
      <p:sp>
        <p:nvSpPr>
          <p:cNvPr id="384" name="Google Shape;384;p24"/>
          <p:cNvSpPr txBox="1"/>
          <p:nvPr>
            <p:ph idx="1" type="body"/>
          </p:nvPr>
        </p:nvSpPr>
        <p:spPr>
          <a:xfrm>
            <a:off x="1124000" y="4381775"/>
            <a:ext cx="19284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4.8</a:t>
            </a:r>
            <a:endParaRPr sz="2500"/>
          </a:p>
        </p:txBody>
      </p:sp>
      <p:pic>
        <p:nvPicPr>
          <p:cNvPr id="385" name="Google Shape;3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000" y="975875"/>
            <a:ext cx="2039425" cy="319175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/>
          <p:nvPr/>
        </p:nvSpPr>
        <p:spPr>
          <a:xfrm>
            <a:off x="1075250" y="552000"/>
            <a:ext cx="21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Washington Heights (10033, 10034, 10040)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41" y="975875"/>
            <a:ext cx="2005680" cy="31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4"/>
          <p:cNvSpPr txBox="1"/>
          <p:nvPr/>
        </p:nvSpPr>
        <p:spPr>
          <a:xfrm>
            <a:off x="6522837" y="606575"/>
            <a:ext cx="22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Corona (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11368)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9" name="Google Shape;3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5787" y="914725"/>
            <a:ext cx="2134675" cy="331405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4"/>
          <p:cNvSpPr txBox="1"/>
          <p:nvPr/>
        </p:nvSpPr>
        <p:spPr>
          <a:xfrm>
            <a:off x="3623313" y="606575"/>
            <a:ext cx="24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Jackson Heights (11370, 11372)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4674475" y="31226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11372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4322700" y="2293738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11370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6959050" y="26015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11370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2553700" y="15858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10034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2228600" y="22937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10033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1811650" y="3169075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10032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3773625" y="4381775"/>
            <a:ext cx="21369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21.4</a:t>
            </a:r>
            <a:endParaRPr sz="2500"/>
          </a:p>
        </p:txBody>
      </p:sp>
      <p:sp>
        <p:nvSpPr>
          <p:cNvPr id="398" name="Google Shape;398;p24"/>
          <p:cNvSpPr txBox="1"/>
          <p:nvPr>
            <p:ph idx="1" type="body"/>
          </p:nvPr>
        </p:nvSpPr>
        <p:spPr>
          <a:xfrm>
            <a:off x="6633950" y="4381775"/>
            <a:ext cx="20058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9.2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type="title"/>
          </p:nvPr>
        </p:nvSpPr>
        <p:spPr>
          <a:xfrm>
            <a:off x="1161850" y="117325"/>
            <a:ext cx="70305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breakdown for Zip Codes in Washington Heights</a:t>
            </a:r>
            <a:endParaRPr/>
          </a:p>
        </p:txBody>
      </p:sp>
      <p:pic>
        <p:nvPicPr>
          <p:cNvPr id="404" name="Google Shape;4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25" y="1966845"/>
            <a:ext cx="2907100" cy="174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038" y="1858836"/>
            <a:ext cx="2907125" cy="18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850" y="1876975"/>
            <a:ext cx="2831301" cy="177137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5"/>
          <p:cNvSpPr txBox="1"/>
          <p:nvPr/>
        </p:nvSpPr>
        <p:spPr>
          <a:xfrm>
            <a:off x="716525" y="4040725"/>
            <a:ext cx="17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Income 75,000+: 42.4%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3968100" y="4040725"/>
            <a:ext cx="17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Income 75,000+: 53.9%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6827550" y="4040725"/>
            <a:ext cx="17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Income 75,000+: 50.1%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2768850" y="1189000"/>
            <a:ext cx="3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Average Income  75,000+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48.8% ± 5.9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/>
          <p:nvPr>
            <p:ph type="title"/>
          </p:nvPr>
        </p:nvSpPr>
        <p:spPr>
          <a:xfrm>
            <a:off x="1303800" y="149075"/>
            <a:ext cx="6699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breakdown for Zip Codes in Jackson Heights</a:t>
            </a:r>
            <a:endParaRPr/>
          </a:p>
        </p:txBody>
      </p:sp>
      <p:pic>
        <p:nvPicPr>
          <p:cNvPr id="416" name="Google Shape;4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23" y="1744750"/>
            <a:ext cx="3325600" cy="21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6"/>
          <p:cNvSpPr txBox="1"/>
          <p:nvPr/>
        </p:nvSpPr>
        <p:spPr>
          <a:xfrm>
            <a:off x="1805375" y="4054950"/>
            <a:ext cx="20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Income 75,000+: 55.5%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5777175" y="4054950"/>
            <a:ext cx="20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Income 75,000+: 55.3%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9" name="Google Shape;419;p26"/>
          <p:cNvPicPr preferRelativeResize="0"/>
          <p:nvPr/>
        </p:nvPicPr>
        <p:blipFill rotWithShape="1">
          <a:blip r:embed="rId4">
            <a:alphaModFix/>
          </a:blip>
          <a:srcRect b="0" l="4389" r="2811" t="4580"/>
          <a:stretch/>
        </p:blipFill>
        <p:spPr>
          <a:xfrm>
            <a:off x="4864000" y="1743950"/>
            <a:ext cx="3499126" cy="20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6"/>
          <p:cNvSpPr txBox="1"/>
          <p:nvPr/>
        </p:nvSpPr>
        <p:spPr>
          <a:xfrm>
            <a:off x="2851500" y="1105100"/>
            <a:ext cx="3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Average Income  75,000+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55.4% ± 0.1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 txBox="1"/>
          <p:nvPr>
            <p:ph type="title"/>
          </p:nvPr>
        </p:nvSpPr>
        <p:spPr>
          <a:xfrm>
            <a:off x="1303800" y="598575"/>
            <a:ext cx="70305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breakdown for Zip Code in Corona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5879450" y="2478625"/>
            <a:ext cx="257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number of individuals with incomes above $75,000 in Zip Code 11368 is 27.6%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7" name="Google Shape;427;p27"/>
          <p:cNvPicPr preferRelativeResize="0"/>
          <p:nvPr/>
        </p:nvPicPr>
        <p:blipFill rotWithShape="1">
          <a:blip r:embed="rId3">
            <a:alphaModFix/>
          </a:blip>
          <a:srcRect b="0" l="4571" r="0" t="0"/>
          <a:stretch/>
        </p:blipFill>
        <p:spPr>
          <a:xfrm>
            <a:off x="273875" y="1311575"/>
            <a:ext cx="5368550" cy="31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/>
          <p:nvPr>
            <p:ph type="title"/>
          </p:nvPr>
        </p:nvSpPr>
        <p:spPr>
          <a:xfrm>
            <a:off x="1120750" y="248825"/>
            <a:ext cx="70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All Zip Codes making up the top 3 neighborhoods ranked by income level 75,000+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8"/>
          <p:cNvSpPr txBox="1"/>
          <p:nvPr>
            <p:ph idx="1" type="body"/>
          </p:nvPr>
        </p:nvSpPr>
        <p:spPr>
          <a:xfrm>
            <a:off x="4647100" y="2047300"/>
            <a:ext cx="3753000" cy="20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10032 - 42.4%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10033 - 53.9%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10040 - 50.1%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11370 - 55.5%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11372 - 55.3%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11368 - 27.6</a:t>
            </a:r>
            <a:r>
              <a:rPr lang="en"/>
              <a:t>% </a:t>
            </a:r>
            <a:endParaRPr b="1"/>
          </a:p>
        </p:txBody>
      </p:sp>
      <p:pic>
        <p:nvPicPr>
          <p:cNvPr id="434" name="Google Shape;434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267200" cy="263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8"/>
          <p:cNvSpPr txBox="1"/>
          <p:nvPr/>
        </p:nvSpPr>
        <p:spPr>
          <a:xfrm>
            <a:off x="623350" y="325767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42.4%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6" name="Google Shape;436;p28"/>
          <p:cNvSpPr txBox="1"/>
          <p:nvPr/>
        </p:nvSpPr>
        <p:spPr>
          <a:xfrm>
            <a:off x="1269550" y="306507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53.9%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7" name="Google Shape;437;p28"/>
          <p:cNvSpPr txBox="1"/>
          <p:nvPr/>
        </p:nvSpPr>
        <p:spPr>
          <a:xfrm>
            <a:off x="1832675" y="325767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50.1%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8" name="Google Shape;438;p28"/>
          <p:cNvSpPr txBox="1"/>
          <p:nvPr/>
        </p:nvSpPr>
        <p:spPr>
          <a:xfrm>
            <a:off x="2428675" y="306507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55.5%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9" name="Google Shape;439;p28"/>
          <p:cNvSpPr txBox="1"/>
          <p:nvPr/>
        </p:nvSpPr>
        <p:spPr>
          <a:xfrm>
            <a:off x="3031700" y="306507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55.3%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28"/>
          <p:cNvSpPr txBox="1"/>
          <p:nvPr/>
        </p:nvSpPr>
        <p:spPr>
          <a:xfrm>
            <a:off x="3634725" y="356247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27.6%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/>
          <p:nvPr>
            <p:ph type="title"/>
          </p:nvPr>
        </p:nvSpPr>
        <p:spPr>
          <a:xfrm>
            <a:off x="120125" y="89225"/>
            <a:ext cx="90240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6"/>
              <a:t>CDC: Daily Fast Food Consumption for Adults Based on Incom</a:t>
            </a:r>
            <a:r>
              <a:rPr lang="en"/>
              <a:t>e</a:t>
            </a:r>
            <a:endParaRPr/>
          </a:p>
        </p:txBody>
      </p:sp>
      <p:pic>
        <p:nvPicPr>
          <p:cNvPr id="446" name="Google Shape;4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725"/>
            <a:ext cx="6905351" cy="45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9"/>
          <p:cNvSpPr txBox="1"/>
          <p:nvPr/>
        </p:nvSpPr>
        <p:spPr>
          <a:xfrm>
            <a:off x="6693150" y="855200"/>
            <a:ext cx="2304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Mean </a:t>
            </a: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± Standard Deviation:  </a:t>
            </a:r>
            <a:r>
              <a:rPr b="1" lang="en" sz="2500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36.7 ± 5.2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type="title"/>
          </p:nvPr>
        </p:nvSpPr>
        <p:spPr>
          <a:xfrm>
            <a:off x="336900" y="64350"/>
            <a:ext cx="84702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400"/>
              <a:t>CDC: Fast Food Consumption by Children and Adolescents (aged 2 - 19 years old) on a Daily Basis</a:t>
            </a:r>
            <a:endParaRPr sz="2400"/>
          </a:p>
        </p:txBody>
      </p:sp>
      <p:pic>
        <p:nvPicPr>
          <p:cNvPr id="453" name="Google Shape;453;p30"/>
          <p:cNvPicPr preferRelativeResize="0"/>
          <p:nvPr/>
        </p:nvPicPr>
        <p:blipFill rotWithShape="1">
          <a:blip r:embed="rId3">
            <a:alphaModFix/>
          </a:blip>
          <a:srcRect b="2079" l="1903" r="32681" t="3411"/>
          <a:stretch/>
        </p:blipFill>
        <p:spPr>
          <a:xfrm>
            <a:off x="2483325" y="943350"/>
            <a:ext cx="4177350" cy="38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idx="1" type="body"/>
          </p:nvPr>
        </p:nvSpPr>
        <p:spPr>
          <a:xfrm>
            <a:off x="642475" y="803975"/>
            <a:ext cx="80193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 of all the </a:t>
            </a:r>
            <a:r>
              <a:rPr lang="en" sz="1600"/>
              <a:t>neighborhoods</a:t>
            </a:r>
            <a:r>
              <a:rPr lang="en" sz="1600"/>
              <a:t> in New York City, there is no overlap between the top 10 </a:t>
            </a:r>
            <a:r>
              <a:rPr lang="en" sz="1600"/>
              <a:t>wealthiest NYC neighborhoods and the top 10 neighborhoods in terms of Hispanic population.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Although, the average percentage of income earners earning $75,000+  in Jackson Heights is higher than Washington Heights by approximately 6.6%. In regards to income, since at least one-third of people of all family incomes consume fast food, income is not the most important determination to select the best neighborhood to invest a restaurant. Thus, greater emphasis is directed to the other two factors to determine the best location.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the two factors of (1)Size of the Hispanic population, and (2)Having the least competition in terms of restaurant density, </a:t>
            </a:r>
            <a:r>
              <a:rPr b="1" lang="en" sz="1600"/>
              <a:t>Washington Heights</a:t>
            </a:r>
            <a:r>
              <a:rPr lang="en" sz="1600"/>
              <a:t>, is the best choice to invest a new restaurant serving the Hispanic community</a:t>
            </a:r>
            <a:r>
              <a:rPr b="1" lang="en" sz="1600"/>
              <a:t>. </a:t>
            </a:r>
            <a:endParaRPr sz="1600"/>
          </a:p>
        </p:txBody>
      </p:sp>
      <p:sp>
        <p:nvSpPr>
          <p:cNvPr id="459" name="Google Shape;459;p31"/>
          <p:cNvSpPr txBox="1"/>
          <p:nvPr>
            <p:ph type="title"/>
          </p:nvPr>
        </p:nvSpPr>
        <p:spPr>
          <a:xfrm>
            <a:off x="3036750" y="107675"/>
            <a:ext cx="30705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Key Takeaways</a:t>
            </a:r>
            <a:endParaRPr sz="29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		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19150" y="1574800"/>
            <a:ext cx="75057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Problem statement and Proposition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Methodology 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Assumptions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Top Zip codes with Hispanic Population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Highest income Hispanic Zip codes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Number of competing restaurants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Key takeaways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/>
          <p:nvPr>
            <p:ph type="title"/>
          </p:nvPr>
        </p:nvSpPr>
        <p:spPr>
          <a:xfrm>
            <a:off x="3158625" y="155800"/>
            <a:ext cx="3369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465" name="Google Shape;465;p32"/>
          <p:cNvSpPr txBox="1"/>
          <p:nvPr>
            <p:ph idx="1" type="body"/>
          </p:nvPr>
        </p:nvSpPr>
        <p:spPr>
          <a:xfrm>
            <a:off x="716650" y="834300"/>
            <a:ext cx="78777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primary research to collect survey data (to determine revenue expectations) 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Restaurant sales in each neighborhood.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Restaurant revenue on a daily, monthly, yearly basis.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Average prices for a meal in restaurant.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more statistical analysis: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provide evidence on which neighborhood is better than others.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provide evidence on which area within the neighborhood is ideal based on competition and revenue earnings of nearby restaurants. 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/>
          <p:nvPr>
            <p:ph type="title"/>
          </p:nvPr>
        </p:nvSpPr>
        <p:spPr>
          <a:xfrm>
            <a:off x="1175625" y="726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</a:t>
            </a:r>
            <a:endParaRPr/>
          </a:p>
        </p:txBody>
      </p:sp>
      <p:sp>
        <p:nvSpPr>
          <p:cNvPr id="471" name="Google Shape;471;p33"/>
          <p:cNvSpPr txBox="1"/>
          <p:nvPr>
            <p:ph idx="1" type="body"/>
          </p:nvPr>
        </p:nvSpPr>
        <p:spPr>
          <a:xfrm>
            <a:off x="1097275" y="1669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United Hospital Fund Codes: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Section03 6/3/04 (nyc.gov)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https://ispub.com/IJTWM/1/2/11779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https://www.ncbi.nlm.nih.gov/pmc/articles/PMC2988056/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New York ZIP Codes List, Map, Demographics, and Shipping (unitedstateszipcodes.org)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</a:t>
            </a:r>
            <a:r>
              <a:rPr lang="en"/>
              <a:t>Proposition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657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Statement: </a:t>
            </a:r>
            <a:r>
              <a:rPr lang="en" sz="1800"/>
              <a:t>Problem Statement: A prospective entrepreneur needs help deciding on a new restaurant location in NYC that would earn $100,000.00 / year, while serving the Hispanic community.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Value Proposition: </a:t>
            </a:r>
            <a:r>
              <a:rPr lang="en" sz="1800"/>
              <a:t>We can determine the best NYC location </a:t>
            </a:r>
            <a:r>
              <a:rPr lang="en" sz="1800"/>
              <a:t>conducive to a revenue of $100,000.00 / year.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613300" y="1550375"/>
            <a:ext cx="2425500" cy="2183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572000" y="547800"/>
            <a:ext cx="38889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to determine where in NYC it is more fitting to start a new Hispanic/Latino restaurant, we made 3 few assumptions:</a:t>
            </a:r>
            <a:endParaRPr b="1"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 had to be a neighborhood with </a:t>
            </a:r>
            <a:r>
              <a:rPr b="1" lang="en" sz="1600"/>
              <a:t>a large hispanic/latino population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</a:t>
            </a:r>
            <a:r>
              <a:rPr b="1" lang="en" sz="1600"/>
              <a:t>higher the income</a:t>
            </a:r>
            <a:r>
              <a:rPr lang="en" sz="1600"/>
              <a:t> a </a:t>
            </a:r>
            <a:r>
              <a:rPr lang="en" sz="1600"/>
              <a:t>neighborhood</a:t>
            </a:r>
            <a:r>
              <a:rPr lang="en" sz="1600"/>
              <a:t> has, the more likely they are to have disposable income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Zip codes with a </a:t>
            </a:r>
            <a:r>
              <a:rPr b="1" lang="en" sz="1600"/>
              <a:t>low number of competing restaurants </a:t>
            </a:r>
            <a:r>
              <a:rPr lang="en" sz="1600"/>
              <a:t>will be a better </a:t>
            </a:r>
            <a:r>
              <a:rPr lang="en" sz="1600"/>
              <a:t>environment</a:t>
            </a:r>
            <a:r>
              <a:rPr lang="en" sz="1600"/>
              <a:t> for a new restaurant  </a:t>
            </a:r>
            <a:endParaRPr sz="1600"/>
          </a:p>
        </p:txBody>
      </p:sp>
      <p:sp>
        <p:nvSpPr>
          <p:cNvPr id="298" name="Google Shape;298;p16"/>
          <p:cNvSpPr/>
          <p:nvPr/>
        </p:nvSpPr>
        <p:spPr>
          <a:xfrm>
            <a:off x="1880825" y="1550375"/>
            <a:ext cx="2425500" cy="21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819150" y="2048400"/>
            <a:ext cx="10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Large Ethnic Hispanic Population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3247000" y="2048400"/>
            <a:ext cx="94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Income zip codes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1358375" y="2571750"/>
            <a:ext cx="2425500" cy="21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2033075" y="2571750"/>
            <a:ext cx="107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Best restaurant location</a:t>
            </a:r>
            <a:endParaRPr b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2292750" y="3983500"/>
            <a:ext cx="5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1895250" y="3660250"/>
            <a:ext cx="160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Neighborhoods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with a low number of competing restaurants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1: Customers are most likely to eat something they are familiar with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056750" y="1854250"/>
            <a:ext cx="7030500" cy="25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Ethnicity plays a big role in food choice. For this reason, our first assumption is that preference for hispanic/latino food will be highest in </a:t>
            </a:r>
            <a:r>
              <a:rPr lang="en" sz="1600"/>
              <a:t>neighborhoods</a:t>
            </a:r>
            <a:r>
              <a:rPr lang="en" sz="1600"/>
              <a:t> of NYC with large Hispanic/Latino populations.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According to researchers at the Imperial College School of Medicine and University College London looking at food choice and ethnicity, </a:t>
            </a:r>
            <a:r>
              <a:rPr b="1" lang="en" sz="1600"/>
              <a:t>“Different ethnic groups will choose and select different foods. This is because people who belong to ethnic groups will have been raised and brought up in a certain style and manner.”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1" name="Google Shape;311;p17"/>
          <p:cNvSpPr txBox="1"/>
          <p:nvPr/>
        </p:nvSpPr>
        <p:spPr>
          <a:xfrm>
            <a:off x="818175" y="4658400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Source: https://ispub.com/IJTWM/1/2/11779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2: Higher Income </a:t>
            </a:r>
            <a:r>
              <a:rPr lang="en"/>
              <a:t>neighborhood</a:t>
            </a:r>
            <a:r>
              <a:rPr lang="en"/>
              <a:t> means more eating out spending	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090150" y="1718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Households with higher incomes tend to spend more on eating out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According to a University of </a:t>
            </a:r>
            <a:r>
              <a:rPr lang="en" sz="1700"/>
              <a:t>Minnesota study on household income and its effect on food sources: </a:t>
            </a:r>
            <a:r>
              <a:rPr b="1" lang="en" sz="1700"/>
              <a:t>“higher income households spent more per person from both home and eating out sources compared with lower income households”</a:t>
            </a:r>
            <a:r>
              <a:rPr lang="en" sz="1700"/>
              <a:t> 	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Due to this conclusion, we will assume that a higher income neighborhood will be conducive to higher restaurant spending.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18" name="Google Shape;318;p18"/>
          <p:cNvSpPr txBox="1"/>
          <p:nvPr/>
        </p:nvSpPr>
        <p:spPr>
          <a:xfrm>
            <a:off x="797700" y="4743300"/>
            <a:ext cx="58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Source: https://www.ncbi.nlm.nih.gov/pmc/articles/PMC2988056/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3: Places with a lower number of restaurants will have lower competition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252850" y="1987875"/>
            <a:ext cx="70815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third assumption is that p</a:t>
            </a:r>
            <a:r>
              <a:rPr lang="en" sz="1800"/>
              <a:t>laces with a lower number of restaurants will have lower competition and will therefore make for a better restaurant location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5341125" y="1213750"/>
            <a:ext cx="35223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analyzing 2020 NYC census data, we find that the top 3 </a:t>
            </a:r>
            <a:r>
              <a:rPr lang="en"/>
              <a:t>Neighborhoods</a:t>
            </a:r>
            <a:r>
              <a:rPr lang="en"/>
              <a:t> with the largest Hispanic </a:t>
            </a:r>
            <a:r>
              <a:rPr lang="en"/>
              <a:t>populations</a:t>
            </a:r>
            <a:r>
              <a:rPr lang="en"/>
              <a:t> are: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Washington Heights in Manhattan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Jackson Heights in Queens 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Corona in Queens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 three of these </a:t>
            </a:r>
            <a:r>
              <a:rPr lang="en">
                <a:solidFill>
                  <a:srgbClr val="000000"/>
                </a:solidFill>
              </a:rPr>
              <a:t>neighborhoods</a:t>
            </a:r>
            <a:r>
              <a:rPr lang="en">
                <a:solidFill>
                  <a:srgbClr val="000000"/>
                </a:solidFill>
              </a:rPr>
              <a:t> have percentages of people that identify as Hispanic north of 50%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0" name="Google Shape;330;p20"/>
          <p:cNvSpPr txBox="1"/>
          <p:nvPr>
            <p:ph type="title"/>
          </p:nvPr>
        </p:nvSpPr>
        <p:spPr>
          <a:xfrm>
            <a:off x="1194075" y="626625"/>
            <a:ext cx="401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</a:t>
            </a:r>
            <a:r>
              <a:rPr lang="en"/>
              <a:t>Neighborhoods</a:t>
            </a:r>
            <a:r>
              <a:rPr lang="en"/>
              <a:t> by Hispanic Population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25" y="1581225"/>
            <a:ext cx="3875984" cy="32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135900" y="495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The Top 3 Zip codes by the Hispanic 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/>
        </p:nvSpPr>
        <p:spPr>
          <a:xfrm>
            <a:off x="5054400" y="1815775"/>
            <a:ext cx="330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 seen on the map, the 3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neighborhoods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with the largest hispanic populations are found in Manhattan and Queens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 rotWithShape="1">
          <a:blip r:embed="rId3">
            <a:alphaModFix/>
          </a:blip>
          <a:srcRect b="0" l="0" r="7175" t="0"/>
          <a:stretch/>
        </p:blipFill>
        <p:spPr>
          <a:xfrm>
            <a:off x="814700" y="1533025"/>
            <a:ext cx="3529401" cy="334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21"/>
          <p:cNvCxnSpPr/>
          <p:nvPr/>
        </p:nvCxnSpPr>
        <p:spPr>
          <a:xfrm rot="10800000">
            <a:off x="2364350" y="2115000"/>
            <a:ext cx="29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21"/>
          <p:cNvSpPr txBox="1"/>
          <p:nvPr/>
        </p:nvSpPr>
        <p:spPr>
          <a:xfrm>
            <a:off x="2599350" y="1933950"/>
            <a:ext cx="201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Washington Heights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1" name="Google Shape;341;p21"/>
          <p:cNvCxnSpPr/>
          <p:nvPr/>
        </p:nvCxnSpPr>
        <p:spPr>
          <a:xfrm>
            <a:off x="2663450" y="3688925"/>
            <a:ext cx="26340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1"/>
          <p:cNvSpPr txBox="1"/>
          <p:nvPr/>
        </p:nvSpPr>
        <p:spPr>
          <a:xfrm>
            <a:off x="1707000" y="3349525"/>
            <a:ext cx="17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2. Jackson Heights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3" name="Google Shape;343;p21"/>
          <p:cNvCxnSpPr/>
          <p:nvPr/>
        </p:nvCxnSpPr>
        <p:spPr>
          <a:xfrm flipH="1" rot="10800000">
            <a:off x="2962550" y="4557675"/>
            <a:ext cx="4059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1"/>
          <p:cNvSpPr txBox="1"/>
          <p:nvPr/>
        </p:nvSpPr>
        <p:spPr>
          <a:xfrm>
            <a:off x="2172425" y="4390875"/>
            <a:ext cx="8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3. Corona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