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8" name="Shape 9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99" name="Shape 99"/>
          <p:cNvSpPr/>
          <p:nvPr/>
        </p:nvSpPr>
        <p:spPr>
          <a:xfrm>
            <a:off x="1104858" y="29336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C64EFF"/>
                </a:solidFill>
              </a:defRPr>
            </a:pPr>
            <a:r>
              <a:t>Chronograf</a:t>
            </a:r>
          </a:p>
          <a:p>
            <a:pPr>
              <a:defRPr i="1">
                <a:solidFill>
                  <a:srgbClr val="46D99F"/>
                </a:solidFill>
              </a:defRPr>
            </a:pPr>
            <a:r>
              <a:t>Kapacitor</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7" name="Shape 107"/>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108"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9" name="Shape 109"/>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7" name="Shape 117"/>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8" name="Shape 11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6" name="Shape 126"/>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7" name="Shape 127"/>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a:defRPr>
                <a:solidFill>
                  <a:srgbClr val="FFFFFF"/>
                </a:solidFill>
              </a:defRPr>
            </a:lvl1pPr>
          </a:lstStyle>
          <a:p>
            <a:pPr/>
            <a:r>
              <a:t>Title Text</a:t>
            </a:r>
          </a:p>
        </p:txBody>
      </p:sp>
      <p:pic>
        <p:nvPicPr>
          <p:cNvPr id="4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3" name="Shape 4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a:solidFill>
                  <a:srgbClr val="FFFFFF"/>
                </a:solidFill>
              </a:defRPr>
            </a:lvl1pPr>
          </a:lstStyle>
          <a:p>
            <a:pPr/>
            <a:r>
              <a:t>Title Text</a:t>
            </a:r>
          </a:p>
        </p:txBody>
      </p:sp>
      <p:pic>
        <p:nvPicPr>
          <p:cNvPr id="5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3" name="Shape 53"/>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2" name="Shape 62"/>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0" name="Shape 70"/>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1" name="Shape 71"/>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9" name="Shape 79"/>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0" name="Shape 80"/>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81"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9" name="Shape 89"/>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0" name="Shape 90"/>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ctrTitle"/>
          </p:nvPr>
        </p:nvSpPr>
        <p:spPr>
          <a:prstGeom prst="rect">
            <a:avLst/>
          </a:prstGeom>
        </p:spPr>
        <p:txBody>
          <a:bodyPr/>
          <a:lstStyle/>
          <a:p>
            <a:pPr defTabSz="514095">
              <a:defRPr sz="7040"/>
            </a:pPr>
            <a:r>
              <a:t>InfluxDB Course:</a:t>
            </a:r>
          </a:p>
          <a:p>
            <a:pPr defTabSz="514095">
              <a:defRPr sz="7040"/>
            </a:pPr>
            <a:r>
              <a:t>Getting to know each other</a:t>
            </a:r>
          </a:p>
        </p:txBody>
      </p:sp>
      <p:sp>
        <p:nvSpPr>
          <p:cNvPr id="138" name="Shape 138"/>
          <p:cNvSpPr/>
          <p:nvPr>
            <p:ph type="body" idx="13"/>
          </p:nvPr>
        </p:nvSpPr>
        <p:spPr>
          <a:xfrm>
            <a:off x="1126751" y="5085525"/>
            <a:ext cx="7116220" cy="1004949"/>
          </a:xfrm>
          <a:prstGeom prst="rect">
            <a:avLst/>
          </a:prstGeom>
        </p:spPr>
        <p:txBody>
          <a:bodyPr/>
          <a:lstStyle>
            <a:lvl1pPr algn="l">
              <a:defRPr sz="3000">
                <a:solidFill>
                  <a:srgbClr val="575E6C"/>
                </a:solidFill>
                <a:latin typeface="Helvetica Neue Light"/>
                <a:ea typeface="Helvetica Neue Light"/>
                <a:cs typeface="Helvetica Neue Light"/>
                <a:sym typeface="Helvetica Neue Light"/>
              </a:defRPr>
            </a:lvl1pPr>
          </a:lstStyle>
          <a:p>
            <a:pPr/>
            <a:r>
              <a:t>Michael Desa &amp; Jack Zampolin</a:t>
            </a:r>
          </a:p>
        </p:txBody>
      </p:sp>
      <p:sp>
        <p:nvSpPr>
          <p:cNvPr id="139" name="Shape 139"/>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body" idx="13"/>
          </p:nvPr>
        </p:nvSpPr>
        <p:spPr>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Hate Running, but signed up for marathon</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Studied Math</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Loves Biking</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Wishes he could work in Clojure all day</a:t>
            </a:r>
          </a:p>
        </p:txBody>
      </p:sp>
      <p:sp>
        <p:nvSpPr>
          <p:cNvPr id="142" name="Shape 142"/>
          <p:cNvSpPr/>
          <p:nvPr>
            <p:ph type="title"/>
          </p:nvPr>
        </p:nvSpPr>
        <p:spPr>
          <a:prstGeom prst="rect">
            <a:avLst/>
          </a:prstGeom>
        </p:spPr>
        <p:txBody>
          <a:bodyPr/>
          <a:lstStyle/>
          <a:p>
            <a:pPr/>
            <a:r>
              <a:t>Michael Desa</a:t>
            </a:r>
          </a:p>
        </p:txBody>
      </p:sp>
      <p:pic>
        <p:nvPicPr>
          <p:cNvPr id="143" name="pasted-image.tiff"/>
          <p:cNvPicPr>
            <a:picLocks noChangeAspect="1"/>
          </p:cNvPicPr>
          <p:nvPr/>
        </p:nvPicPr>
        <p:blipFill>
          <a:blip r:embed="rId2">
            <a:extLst/>
          </a:blip>
          <a:stretch>
            <a:fillRect/>
          </a:stretch>
        </p:blipFill>
        <p:spPr>
          <a:xfrm>
            <a:off x="889000" y="3014486"/>
            <a:ext cx="4966169" cy="372462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body" idx="13"/>
          </p:nvPr>
        </p:nvSpPr>
        <p:spPr>
          <a:xfrm>
            <a:off x="6888483" y="3917125"/>
            <a:ext cx="5443888" cy="19193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He used to cook</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He also likes biking</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He also is going to run a marathon</a:t>
            </a:r>
          </a:p>
        </p:txBody>
      </p:sp>
      <p:sp>
        <p:nvSpPr>
          <p:cNvPr id="146" name="Shape 146"/>
          <p:cNvSpPr/>
          <p:nvPr>
            <p:ph type="title"/>
          </p:nvPr>
        </p:nvSpPr>
        <p:spPr>
          <a:prstGeom prst="rect">
            <a:avLst/>
          </a:prstGeom>
        </p:spPr>
        <p:txBody>
          <a:bodyPr/>
          <a:lstStyle/>
          <a:p>
            <a:pPr/>
            <a:r>
              <a:t>Jack Zampolin</a:t>
            </a:r>
          </a:p>
        </p:txBody>
      </p:sp>
      <p:pic>
        <p:nvPicPr>
          <p:cNvPr id="147" name="pasted-image.tiff"/>
          <p:cNvPicPr>
            <a:picLocks noChangeAspect="1"/>
          </p:cNvPicPr>
          <p:nvPr/>
        </p:nvPicPr>
        <p:blipFill>
          <a:blip r:embed="rId2">
            <a:extLst/>
          </a:blip>
          <a:stretch>
            <a:fillRect/>
          </a:stretch>
        </p:blipFill>
        <p:spPr>
          <a:xfrm flipH="1" rot="16200000">
            <a:off x="1460500" y="2736596"/>
            <a:ext cx="5224272" cy="3918204"/>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994122" y="1549400"/>
            <a:ext cx="10373371" cy="3302000"/>
          </a:xfrm>
          <a:prstGeom prst="rect">
            <a:avLst/>
          </a:prstGeom>
        </p:spPr>
        <p:txBody>
          <a:bodyPr/>
          <a:lstStyle/>
          <a:p>
            <a:pPr/>
            <a:r>
              <a:t>Getting to know each other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idx="13"/>
          </p:nvPr>
        </p:nvSpPr>
        <p:spPr>
          <a:xfrm>
            <a:off x="291925" y="1612900"/>
            <a:ext cx="11949066" cy="5181601"/>
          </a:xfrm>
          <a:prstGeom prst="rect">
            <a:avLst/>
          </a:prstGeom>
        </p:spPr>
        <p:txBody>
          <a:bodyPr/>
          <a:lstStyle/>
          <a:p>
            <a:pPr>
              <a:defRPr sz="4000">
                <a:latin typeface="+mn-lt"/>
                <a:ea typeface="+mn-ea"/>
                <a:cs typeface="+mn-cs"/>
                <a:sym typeface="Helvetica"/>
              </a:defRPr>
            </a:pPr>
            <a:r>
              <a:t>Catch the ball and:</a:t>
            </a:r>
          </a:p>
          <a:p>
            <a:pPr marL="444500" indent="-444500">
              <a:buClrTx/>
              <a:buSzPct val="75000"/>
              <a:buChar char="•"/>
            </a:pPr>
            <a:r>
              <a:t>Say your name</a:t>
            </a:r>
          </a:p>
          <a:p>
            <a:pPr marL="444500" indent="-444500">
              <a:buClrTx/>
              <a:buSzPct val="75000"/>
              <a:buChar char="•"/>
            </a:pPr>
            <a:r>
              <a:t>What you do</a:t>
            </a:r>
          </a:p>
          <a:p>
            <a:pPr marL="444500" indent="-444500">
              <a:buClrTx/>
              <a:buSzPct val="75000"/>
              <a:buChar char="•"/>
            </a:pPr>
            <a:r>
              <a:t>Something interesting about your self</a:t>
            </a:r>
          </a:p>
          <a:p>
            <a:pPr marL="444500" indent="-444500">
              <a:buClrTx/>
              <a:buSzPct val="75000"/>
              <a:buChar char="•"/>
            </a:pPr>
            <a:r>
              <a:t>Pass the ball!</a:t>
            </a:r>
          </a:p>
        </p:txBody>
      </p:sp>
      <p:sp>
        <p:nvSpPr>
          <p:cNvPr id="152" name="Shape 152"/>
          <p:cNvSpPr/>
          <p:nvPr>
            <p:ph type="title"/>
          </p:nvPr>
        </p:nvSpPr>
        <p:spPr>
          <a:prstGeom prst="rect">
            <a:avLst/>
          </a:prstGeom>
        </p:spPr>
        <p:txBody>
          <a:bodyPr/>
          <a:lstStyle/>
          <a:p>
            <a:pPr/>
            <a:r>
              <a:t>Game we’re going to play</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InfluxData and the TICK stack</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body" idx="13"/>
          </p:nvPr>
        </p:nvSpPr>
        <p:spPr>
          <a:xfrm>
            <a:off x="672925" y="1904175"/>
            <a:ext cx="6147646" cy="5945250"/>
          </a:xfrm>
          <a:prstGeom prst="rect">
            <a:avLst/>
          </a:prstGeom>
        </p:spPr>
        <p:txBody>
          <a:bodyPr/>
          <a:lstStyle/>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Bathrooms are down the halls women’s to the right, men’s to the left.</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If you have a question, please raise your hand.</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Help you neighbor if you can.</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Please try not to talk amongst yourselves during the lecture time.</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This space is our office. Please be respectful.</a:t>
            </a:r>
          </a:p>
          <a:p>
            <a:pPr marL="228600" indent="-228600" algn="l">
              <a:spcBef>
                <a:spcPts val="13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Don’t hesitate to ask questions. </a:t>
            </a:r>
          </a:p>
        </p:txBody>
      </p:sp>
      <p:sp>
        <p:nvSpPr>
          <p:cNvPr id="157" name="Shape 157"/>
          <p:cNvSpPr/>
          <p:nvPr>
            <p:ph type="title"/>
          </p:nvPr>
        </p:nvSpPr>
        <p:spPr>
          <a:prstGeom prst="rect">
            <a:avLst/>
          </a:prstGeom>
        </p:spPr>
        <p:txBody>
          <a:bodyPr/>
          <a:lstStyle/>
          <a:p>
            <a:pPr/>
            <a:r>
              <a:t>General Reminders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3"/>
          </p:nvPr>
        </p:nvSpPr>
        <p:spPr>
          <a:xfrm>
            <a:off x="291925" y="1612900"/>
            <a:ext cx="11949066" cy="4140201"/>
          </a:xfrm>
          <a:prstGeom prst="rect">
            <a:avLst/>
          </a:prstGeom>
        </p:spPr>
        <p:txBody>
          <a:bodyPr/>
          <a:lstStyle/>
          <a:p>
            <a:pPr>
              <a:defRPr sz="2500"/>
            </a:pPr>
            <a:r>
              <a:t>Quick overview on my teaching philosophy:</a:t>
            </a:r>
          </a:p>
          <a:p>
            <a:pPr>
              <a:defRPr sz="2500"/>
            </a:pPr>
            <a:r>
              <a:t>Please ask questions and for clarification whenever necessary.</a:t>
            </a:r>
          </a:p>
          <a:p>
            <a:pPr>
              <a:defRPr sz="2500"/>
            </a:pPr>
            <a:r>
              <a:t>I am happy to go on tangents and explore topics the group is interested in.</a:t>
            </a:r>
          </a:p>
          <a:p>
            <a:pPr>
              <a:defRPr sz="2500"/>
            </a:pPr>
            <a:r>
              <a:t>I like to do checks for understanding during the lectures.</a:t>
            </a:r>
          </a:p>
          <a:p>
            <a:pPr>
              <a:defRPr sz="2500"/>
            </a:pPr>
            <a:r>
              <a:t>I don’t like listening to myself talk.</a:t>
            </a:r>
          </a:p>
        </p:txBody>
      </p:sp>
      <p:sp>
        <p:nvSpPr>
          <p:cNvPr id="160" name="Shape 160"/>
          <p:cNvSpPr/>
          <p:nvPr>
            <p:ph type="title"/>
          </p:nvPr>
        </p:nvSpPr>
        <p:spPr>
          <a:prstGeom prst="rect">
            <a:avLst/>
          </a:prstGeom>
        </p:spPr>
        <p:txBody>
          <a:bodyPr/>
          <a:lstStyle/>
          <a:p>
            <a:pPr/>
            <a:r>
              <a:t>How I do best…</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