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ph type="sldImg"/>
          </p:nvPr>
        </p:nvSpPr>
        <p:spPr>
          <a:xfrm>
            <a:off x="1143000" y="685800"/>
            <a:ext cx="4572000" cy="3429000"/>
          </a:xfrm>
          <a:prstGeom prst="rect">
            <a:avLst/>
          </a:prstGeom>
        </p:spPr>
        <p:txBody>
          <a:bodyPr/>
          <a:lstStyle/>
          <a:p>
            <a:pPr/>
          </a:p>
        </p:txBody>
      </p:sp>
      <p:sp>
        <p:nvSpPr>
          <p:cNvPr id="163" name="Shape 1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9" name="Shape 99"/>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00" name="Shape 100"/>
          <p:cNvSpPr/>
          <p:nvPr/>
        </p:nvSpPr>
        <p:spPr>
          <a:xfrm>
            <a:off x="685758" y="2844799"/>
            <a:ext cx="4138241"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i="1">
                <a:solidFill>
                  <a:srgbClr val="FC5E4E"/>
                </a:solidFill>
              </a:defRPr>
            </a:pPr>
            <a:r>
              <a:t>Telegraf</a:t>
            </a:r>
          </a:p>
          <a:p>
            <a:pPr>
              <a:defRPr i="1">
                <a:solidFill>
                  <a:srgbClr val="408FF0"/>
                </a:solidFill>
              </a:defRPr>
            </a:pPr>
            <a:r>
              <a:t>InfluxDB</a:t>
            </a:r>
          </a:p>
          <a:p>
            <a:pPr>
              <a:defRPr i="1">
                <a:solidFill>
                  <a:srgbClr val="46D99F"/>
                </a:solidFill>
              </a:defRPr>
            </a:pPr>
            <a:r>
              <a:t>Chronograf</a:t>
            </a:r>
          </a:p>
          <a:p>
            <a:pPr>
              <a:defRPr i="1">
                <a:solidFill>
                  <a:srgbClr val="C64EFF"/>
                </a:solidFill>
              </a:defRPr>
            </a:pPr>
            <a:r>
              <a:t>Kapacitor</a:t>
            </a:r>
          </a:p>
        </p:txBody>
      </p:sp>
      <p:sp>
        <p:nvSpPr>
          <p:cNvPr id="101" name="Shape 101"/>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9" name="Shape 109"/>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110"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1" name="Shape 111"/>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9" name="Shape 119"/>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20" name="Shape 120"/>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8" name="Shape 128"/>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9" name="Shape 129"/>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7" name="Shape 137"/>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38" name="Shape 1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a:defRPr>
                <a:solidFill>
                  <a:srgbClr val="FFFFFF"/>
                </a:solidFill>
              </a:defRPr>
            </a:lvl1pPr>
          </a:lstStyle>
          <a:p>
            <a:pPr/>
            <a:r>
              <a:t>Title Text</a:t>
            </a:r>
          </a:p>
        </p:txBody>
      </p:sp>
      <p:pic>
        <p:nvPicPr>
          <p:cNvPr id="146"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7" name="Shape 1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a:solidFill>
                  <a:srgbClr val="FFFFFF"/>
                </a:solidFill>
              </a:defRPr>
            </a:lvl1pPr>
          </a:lstStyle>
          <a:p>
            <a:pPr/>
            <a:r>
              <a:t>Title Text</a:t>
            </a:r>
          </a:p>
        </p:txBody>
      </p:sp>
      <p:pic>
        <p:nvPicPr>
          <p:cNvPr id="155"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56" name="Shape 1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a:defRPr>
                <a:solidFill>
                  <a:srgbClr val="FFFFFF"/>
                </a:solidFill>
              </a:defRPr>
            </a:lvl1pPr>
          </a:lstStyle>
          <a:p>
            <a:pPr/>
            <a:r>
              <a:t>Title Text</a:t>
            </a:r>
          </a:p>
        </p:txBody>
      </p:sp>
      <p:pic>
        <p:nvPicPr>
          <p:cNvPr id="5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4" name="Shape 5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3" name="Shape 63"/>
          <p:cNvSpPr/>
          <p:nvPr/>
        </p:nvSpPr>
        <p:spPr>
          <a:xfrm>
            <a:off x="1656835" y="4191000"/>
            <a:ext cx="9691130"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i="1" sz="3800">
                <a:solidFill>
                  <a:srgbClr val="FAFBFC"/>
                </a:solidFill>
              </a:defRPr>
            </a:pPr>
            <a:r>
              <a:t>“Energy and persistence conquer all things.”</a:t>
            </a:r>
          </a:p>
          <a:p>
            <a:pPr algn="ctr">
              <a:defRPr i="1" sz="3800">
                <a:solidFill>
                  <a:srgbClr val="FAFBFC"/>
                </a:solidFill>
              </a:defRPr>
            </a:pPr>
            <a:r>
              <a:t>- Benjamin Franklin</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1" name="Shape 71"/>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2" name="Shape 72"/>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80" name="Shape 80"/>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1" name="Shape 81"/>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82"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90" name="Shape 90"/>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1" name="Shape 91"/>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mn-lt"/>
                <a:ea typeface="+mn-ea"/>
                <a:cs typeface="+mn-cs"/>
                <a:sym typeface="Helvetica"/>
              </a:defRPr>
            </a:lvl1pPr>
          </a:lstStyle>
          <a:p>
            <a:pPr/>
            <a:r>
              <a:t>Title Text</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ctrTitle"/>
          </p:nvPr>
        </p:nvSpPr>
        <p:spPr>
          <a:prstGeom prst="rect">
            <a:avLst/>
          </a:prstGeom>
        </p:spPr>
        <p:txBody>
          <a:bodyPr/>
          <a:lstStyle>
            <a:lvl1pPr defTabSz="514095">
              <a:defRPr sz="7040"/>
            </a:lvl1pPr>
          </a:lstStyle>
          <a:p>
            <a:pPr/>
            <a:r>
              <a:t>Working with the InfluxDB CLI and Query Language</a:t>
            </a:r>
          </a:p>
        </p:txBody>
      </p:sp>
      <p:sp>
        <p:nvSpPr>
          <p:cNvPr id="166" name="Shape 166"/>
          <p:cNvSpPr/>
          <p:nvPr>
            <p:ph type="body" idx="13"/>
          </p:nvPr>
        </p:nvSpPr>
        <p:spPr>
          <a:xfrm>
            <a:off x="1126751" y="5085525"/>
            <a:ext cx="7116220" cy="1004949"/>
          </a:xfrm>
          <a:prstGeom prst="rect">
            <a:avLst/>
          </a:prstGeom>
        </p:spPr>
        <p:txBody>
          <a:bodyPr/>
          <a:lstStyle>
            <a:lvl1pPr algn="l">
              <a:defRPr sz="3000">
                <a:solidFill>
                  <a:srgbClr val="575E6C"/>
                </a:solidFill>
                <a:latin typeface="Helvetica Neue Light"/>
                <a:ea typeface="Helvetica Neue Light"/>
                <a:cs typeface="Helvetica Neue Light"/>
                <a:sym typeface="Helvetica Neue Light"/>
              </a:defRPr>
            </a:lvl1pPr>
          </a:lstStyle>
          <a:p>
            <a:pPr/>
            <a:r>
              <a:t>Michael Desa &amp; Jack Zampolin</a:t>
            </a:r>
          </a:p>
        </p:txBody>
      </p:sp>
      <p:sp>
        <p:nvSpPr>
          <p:cNvPr id="167" name="Shape 167"/>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USE NOAA_water_database</a:t>
            </a:r>
          </a:p>
        </p:txBody>
      </p:sp>
      <p:sp>
        <p:nvSpPr>
          <p:cNvPr id="198" name="Shape 198"/>
          <p:cNvSpPr/>
          <p:nvPr>
            <p:ph type="body" idx="14"/>
          </p:nvPr>
        </p:nvSpPr>
        <p:spPr>
          <a:prstGeom prst="rect">
            <a:avLst/>
          </a:prstGeom>
        </p:spPr>
        <p:txBody>
          <a:bodyPr/>
          <a:lstStyle/>
          <a:p>
            <a:pPr/>
            <a:r>
              <a:t>Use the NOAA database</a:t>
            </a:r>
          </a:p>
        </p:txBody>
      </p:sp>
      <p:pic>
        <p:nvPicPr>
          <p:cNvPr id="199" name="pasted-image.png"/>
          <p:cNvPicPr>
            <a:picLocks noChangeAspect="1"/>
          </p:cNvPicPr>
          <p:nvPr/>
        </p:nvPicPr>
        <p:blipFill>
          <a:blip r:embed="rId2">
            <a:extLst/>
          </a:blip>
          <a:stretch>
            <a:fillRect/>
          </a:stretch>
        </p:blipFill>
        <p:spPr>
          <a:xfrm>
            <a:off x="254000" y="3200400"/>
            <a:ext cx="12496800" cy="203200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body" idx="13"/>
          </p:nvPr>
        </p:nvSpPr>
        <p:spPr>
          <a:prstGeom prst="roundRect">
            <a:avLst>
              <a:gd name="adj" fmla="val 1975"/>
            </a:avLst>
          </a:prstGeom>
        </p:spPr>
        <p:txBody>
          <a:bodyPr/>
          <a:lstStyle>
            <a:lvl1pPr algn="just">
              <a:lnSpc>
                <a:spcPct val="110000"/>
              </a:lnSpc>
              <a:defRPr sz="2600">
                <a:solidFill>
                  <a:schemeClr val="accent6"/>
                </a:solidFill>
                <a:latin typeface="Courier New"/>
                <a:ea typeface="Courier New"/>
                <a:cs typeface="Courier New"/>
                <a:sym typeface="Courier New"/>
              </a:defRPr>
            </a:lvl1pPr>
          </a:lstStyle>
          <a:p>
            <a:pPr/>
            <a:r>
              <a:t>SELECT * FROM h2o_quality LIMIT 10</a:t>
            </a:r>
          </a:p>
        </p:txBody>
      </p:sp>
      <p:sp>
        <p:nvSpPr>
          <p:cNvPr id="202" name="Shape 202"/>
          <p:cNvSpPr/>
          <p:nvPr>
            <p:ph type="body" idx="14"/>
          </p:nvPr>
        </p:nvSpPr>
        <p:spPr>
          <a:prstGeom prst="rect">
            <a:avLst/>
          </a:prstGeom>
        </p:spPr>
        <p:txBody>
          <a:bodyPr/>
          <a:lstStyle/>
          <a:p>
            <a:pPr/>
            <a:r>
              <a:t>Basic Select Statement</a:t>
            </a:r>
          </a:p>
        </p:txBody>
      </p:sp>
      <p:pic>
        <p:nvPicPr>
          <p:cNvPr id="203" name="pasted-image.png"/>
          <p:cNvPicPr>
            <a:picLocks noChangeAspect="1"/>
          </p:cNvPicPr>
          <p:nvPr/>
        </p:nvPicPr>
        <p:blipFill>
          <a:blip r:embed="rId2">
            <a:extLst/>
          </a:blip>
          <a:stretch>
            <a:fillRect/>
          </a:stretch>
        </p:blipFill>
        <p:spPr>
          <a:xfrm>
            <a:off x="331539" y="2597153"/>
            <a:ext cx="11874362" cy="5937181"/>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3"/>
          </p:nvPr>
        </p:nvSpPr>
        <p:spPr>
          <a:prstGeom prst="roundRect">
            <a:avLst>
              <a:gd name="adj" fmla="val 1975"/>
            </a:avLst>
          </a:prstGeom>
        </p:spPr>
        <p:txBody>
          <a:bodyPr/>
          <a:lstStyle/>
          <a:p>
            <a:pPr algn="just">
              <a:lnSpc>
                <a:spcPct val="110000"/>
              </a:lnSpc>
              <a:defRPr sz="3300">
                <a:solidFill>
                  <a:srgbClr val="53585F"/>
                </a:solidFill>
                <a:latin typeface="Helvetica Neue"/>
                <a:ea typeface="Helvetica Neue"/>
                <a:cs typeface="Helvetica Neue"/>
                <a:sym typeface="Helvetica Neue"/>
              </a:defRPr>
            </a:pPr>
            <a:r>
              <a:t>Precision specifies the format of the timestamp:</a:t>
            </a:r>
          </a:p>
          <a:p>
            <a:pPr lvl="8" algn="just">
              <a:lnSpc>
                <a:spcPct val="110000"/>
              </a:lnSpc>
              <a:defRPr sz="3300">
                <a:solidFill>
                  <a:srgbClr val="53585F"/>
                </a:solidFill>
                <a:latin typeface="Helvetica Neue"/>
                <a:ea typeface="Helvetica Neue"/>
                <a:cs typeface="Helvetica Neue"/>
                <a:sym typeface="Helvetica Neue"/>
              </a:defRPr>
            </a:pPr>
            <a:r>
              <a:t>rfc3339, h, m, s, ms, u or ns.</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 -precision rfc3339</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or</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a:t>
            </a:r>
          </a:p>
          <a:p>
            <a:pPr algn="just">
              <a:lnSpc>
                <a:spcPct val="110000"/>
              </a:lnSpc>
              <a:defRPr sz="2600">
                <a:solidFill>
                  <a:schemeClr val="accent6"/>
                </a:solidFill>
                <a:latin typeface="Courier New"/>
                <a:ea typeface="Courier New"/>
                <a:cs typeface="Courier New"/>
                <a:sym typeface="Courier New"/>
              </a:defRPr>
            </a:pPr>
            <a:r>
              <a:t>&gt; precision rfc3339</a:t>
            </a:r>
          </a:p>
        </p:txBody>
      </p:sp>
      <p:sp>
        <p:nvSpPr>
          <p:cNvPr id="206" name="Shape 206"/>
          <p:cNvSpPr/>
          <p:nvPr>
            <p:ph type="body" idx="14"/>
          </p:nvPr>
        </p:nvSpPr>
        <p:spPr>
          <a:xfrm>
            <a:off x="267320" y="304800"/>
            <a:ext cx="12732395" cy="1065908"/>
          </a:xfrm>
          <a:prstGeom prst="rect">
            <a:avLst/>
          </a:prstGeom>
        </p:spPr>
        <p:txBody>
          <a:bodyPr/>
          <a:lstStyle/>
          <a:p>
            <a:pPr/>
            <a:r>
              <a:t>Changing the Precision on Time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PRECISION rfc3339</a:t>
            </a:r>
          </a:p>
        </p:txBody>
      </p:sp>
      <p:sp>
        <p:nvSpPr>
          <p:cNvPr id="209" name="Shape 209"/>
          <p:cNvSpPr/>
          <p:nvPr>
            <p:ph type="body" idx="14"/>
          </p:nvPr>
        </p:nvSpPr>
        <p:spPr>
          <a:prstGeom prst="rect">
            <a:avLst/>
          </a:prstGeom>
        </p:spPr>
        <p:txBody>
          <a:bodyPr/>
          <a:lstStyle/>
          <a:p>
            <a:pPr/>
            <a:r>
              <a:t>Basic Select Statement (rfc3339)</a:t>
            </a:r>
          </a:p>
        </p:txBody>
      </p:sp>
      <p:pic>
        <p:nvPicPr>
          <p:cNvPr id="210" name="pasted-image.png"/>
          <p:cNvPicPr>
            <a:picLocks noChangeAspect="1"/>
          </p:cNvPicPr>
          <p:nvPr/>
        </p:nvPicPr>
        <p:blipFill>
          <a:blip r:embed="rId2">
            <a:extLst/>
          </a:blip>
          <a:stretch>
            <a:fillRect/>
          </a:stretch>
        </p:blipFill>
        <p:spPr>
          <a:xfrm>
            <a:off x="-1" y="2685107"/>
            <a:ext cx="13004801" cy="5466987"/>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PRECISION h</a:t>
            </a:r>
          </a:p>
        </p:txBody>
      </p:sp>
      <p:sp>
        <p:nvSpPr>
          <p:cNvPr id="213" name="Shape 213"/>
          <p:cNvSpPr/>
          <p:nvPr>
            <p:ph type="body" idx="14"/>
          </p:nvPr>
        </p:nvSpPr>
        <p:spPr>
          <a:prstGeom prst="rect">
            <a:avLst/>
          </a:prstGeom>
        </p:spPr>
        <p:txBody>
          <a:bodyPr/>
          <a:lstStyle/>
          <a:p>
            <a:pPr/>
            <a:r>
              <a:t>Basic Select Statement (hours)</a:t>
            </a:r>
          </a:p>
        </p:txBody>
      </p:sp>
      <p:pic>
        <p:nvPicPr>
          <p:cNvPr id="214" name="pasted-image.png"/>
          <p:cNvPicPr>
            <a:picLocks noChangeAspect="1"/>
          </p:cNvPicPr>
          <p:nvPr/>
        </p:nvPicPr>
        <p:blipFill>
          <a:blip r:embed="rId2">
            <a:extLst/>
          </a:blip>
          <a:stretch>
            <a:fillRect/>
          </a:stretch>
        </p:blipFill>
        <p:spPr>
          <a:xfrm>
            <a:off x="0" y="2533555"/>
            <a:ext cx="13004801" cy="539822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3"/>
          </p:nvPr>
        </p:nvSpPr>
        <p:spPr>
          <a:prstGeom prst="roundRect">
            <a:avLst>
              <a:gd name="adj" fmla="val 1975"/>
            </a:avLst>
          </a:prstGeom>
        </p:spPr>
        <p:txBody>
          <a:bodyPr/>
          <a:lstStyle/>
          <a:p>
            <a:pPr algn="just">
              <a:lnSpc>
                <a:spcPct val="110000"/>
              </a:lnSpc>
              <a:defRPr sz="3300">
                <a:solidFill>
                  <a:srgbClr val="53585F"/>
                </a:solidFill>
                <a:latin typeface="Helvetica Neue"/>
                <a:ea typeface="Helvetica Neue"/>
                <a:cs typeface="Helvetica Neue"/>
                <a:sym typeface="Helvetica Neue"/>
              </a:defRPr>
            </a:pPr>
            <a:r>
              <a:t>Format specifies the format of the server responses: </a:t>
            </a:r>
          </a:p>
          <a:p>
            <a:pPr lvl="8" algn="just">
              <a:lnSpc>
                <a:spcPct val="110000"/>
              </a:lnSpc>
              <a:defRPr sz="3300">
                <a:solidFill>
                  <a:srgbClr val="53585F"/>
                </a:solidFill>
                <a:latin typeface="Helvetica Neue"/>
                <a:ea typeface="Helvetica Neue"/>
                <a:cs typeface="Helvetica Neue"/>
                <a:sym typeface="Helvetica Neue"/>
              </a:defRPr>
            </a:pPr>
            <a:r>
              <a:t>                json, csv, or column.</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 -format json</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or</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a:t>
            </a:r>
          </a:p>
          <a:p>
            <a:pPr algn="just">
              <a:lnSpc>
                <a:spcPct val="110000"/>
              </a:lnSpc>
              <a:defRPr sz="2600">
                <a:solidFill>
                  <a:schemeClr val="accent6"/>
                </a:solidFill>
                <a:latin typeface="Courier New"/>
                <a:ea typeface="Courier New"/>
                <a:cs typeface="Courier New"/>
                <a:sym typeface="Courier New"/>
              </a:defRPr>
            </a:pPr>
            <a:r>
              <a:t>&gt; format json</a:t>
            </a:r>
          </a:p>
        </p:txBody>
      </p:sp>
      <p:sp>
        <p:nvSpPr>
          <p:cNvPr id="217" name="Shape 217"/>
          <p:cNvSpPr/>
          <p:nvPr>
            <p:ph type="body" idx="14"/>
          </p:nvPr>
        </p:nvSpPr>
        <p:spPr>
          <a:xfrm>
            <a:off x="267320" y="304800"/>
            <a:ext cx="12732395" cy="1065908"/>
          </a:xfrm>
          <a:prstGeom prst="rect">
            <a:avLst/>
          </a:prstGeom>
        </p:spPr>
        <p:txBody>
          <a:bodyPr/>
          <a:lstStyle/>
          <a:p>
            <a:pPr/>
            <a:r>
              <a:t>Changing the Format of the results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FORMAT JSON</a:t>
            </a: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4100">
                <a:solidFill>
                  <a:srgbClr val="53585F"/>
                </a:solidFill>
                <a:latin typeface="Helvetica Neue"/>
                <a:ea typeface="Helvetica Neue"/>
                <a:cs typeface="Helvetica Neue"/>
                <a:sym typeface="Helvetica Neue"/>
              </a:defRPr>
            </a:pPr>
          </a:p>
          <a:p>
            <a:pPr algn="just">
              <a:lnSpc>
                <a:spcPct val="110000"/>
              </a:lnSpc>
              <a:defRPr sz="4100">
                <a:solidFill>
                  <a:srgbClr val="53585F"/>
                </a:solidFill>
                <a:latin typeface="Helvetica Neue"/>
                <a:ea typeface="Helvetica Neue"/>
                <a:cs typeface="Helvetica Neue"/>
                <a:sym typeface="Helvetica Neue"/>
              </a:defRPr>
            </a:pPr>
            <a:r>
              <a:t>Thats awful!</a:t>
            </a:r>
          </a:p>
        </p:txBody>
      </p:sp>
      <p:sp>
        <p:nvSpPr>
          <p:cNvPr id="220" name="Shape 220"/>
          <p:cNvSpPr/>
          <p:nvPr>
            <p:ph type="body" idx="14"/>
          </p:nvPr>
        </p:nvSpPr>
        <p:spPr>
          <a:prstGeom prst="rect">
            <a:avLst/>
          </a:prstGeom>
        </p:spPr>
        <p:txBody>
          <a:bodyPr/>
          <a:lstStyle/>
          <a:p>
            <a:pPr/>
            <a:r>
              <a:t>Basic Select Statement (json)</a:t>
            </a:r>
          </a:p>
        </p:txBody>
      </p:sp>
      <p:pic>
        <p:nvPicPr>
          <p:cNvPr id="221" name="pasted-image.png"/>
          <p:cNvPicPr>
            <a:picLocks noChangeAspect="1"/>
          </p:cNvPicPr>
          <p:nvPr/>
        </p:nvPicPr>
        <p:blipFill>
          <a:blip r:embed="rId2">
            <a:extLst/>
          </a:blip>
          <a:stretch>
            <a:fillRect/>
          </a:stretch>
        </p:blipFill>
        <p:spPr>
          <a:xfrm>
            <a:off x="-1" y="2768864"/>
            <a:ext cx="13004801" cy="1981201"/>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PRETTY</a:t>
            </a:r>
          </a:p>
        </p:txBody>
      </p:sp>
      <p:sp>
        <p:nvSpPr>
          <p:cNvPr id="224" name="Shape 224"/>
          <p:cNvSpPr/>
          <p:nvPr>
            <p:ph type="body" idx="14"/>
          </p:nvPr>
        </p:nvSpPr>
        <p:spPr>
          <a:prstGeom prst="rect">
            <a:avLst/>
          </a:prstGeom>
        </p:spPr>
        <p:txBody>
          <a:bodyPr/>
          <a:lstStyle/>
          <a:p>
            <a:pPr/>
            <a:r>
              <a:t>Basic Select Statement (json pretty)</a:t>
            </a:r>
          </a:p>
        </p:txBody>
      </p:sp>
      <p:pic>
        <p:nvPicPr>
          <p:cNvPr id="225" name="pasted-image.png"/>
          <p:cNvPicPr>
            <a:picLocks noChangeAspect="1"/>
          </p:cNvPicPr>
          <p:nvPr/>
        </p:nvPicPr>
        <p:blipFill>
          <a:blip r:embed="rId2">
            <a:extLst/>
          </a:blip>
          <a:stretch>
            <a:fillRect/>
          </a:stretch>
        </p:blipFill>
        <p:spPr>
          <a:xfrm>
            <a:off x="50800" y="2487049"/>
            <a:ext cx="12543275" cy="619324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FORMAT csv</a:t>
            </a:r>
          </a:p>
        </p:txBody>
      </p:sp>
      <p:sp>
        <p:nvSpPr>
          <p:cNvPr id="228" name="Shape 228"/>
          <p:cNvSpPr/>
          <p:nvPr>
            <p:ph type="body" idx="14"/>
          </p:nvPr>
        </p:nvSpPr>
        <p:spPr>
          <a:prstGeom prst="rect">
            <a:avLst/>
          </a:prstGeom>
        </p:spPr>
        <p:txBody>
          <a:bodyPr/>
          <a:lstStyle/>
          <a:p>
            <a:pPr/>
            <a:r>
              <a:t>Basic Select Statement (csv)</a:t>
            </a:r>
          </a:p>
        </p:txBody>
      </p:sp>
      <p:pic>
        <p:nvPicPr>
          <p:cNvPr id="229" name="pasted-image.png"/>
          <p:cNvPicPr>
            <a:picLocks noChangeAspect="1"/>
          </p:cNvPicPr>
          <p:nvPr/>
        </p:nvPicPr>
        <p:blipFill>
          <a:blip r:embed="rId2">
            <a:extLst/>
          </a:blip>
          <a:stretch>
            <a:fillRect/>
          </a:stretch>
        </p:blipFill>
        <p:spPr>
          <a:xfrm>
            <a:off x="0" y="2776985"/>
            <a:ext cx="13004801" cy="4843626"/>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influx -database NOAA_water_database —execute [query] </a:t>
            </a:r>
          </a:p>
        </p:txBody>
      </p:sp>
      <p:sp>
        <p:nvSpPr>
          <p:cNvPr id="232" name="Shape 232"/>
          <p:cNvSpPr/>
          <p:nvPr>
            <p:ph type="body" idx="14"/>
          </p:nvPr>
        </p:nvSpPr>
        <p:spPr>
          <a:prstGeom prst="rect">
            <a:avLst/>
          </a:prstGeom>
        </p:spPr>
        <p:txBody>
          <a:bodyPr/>
          <a:lstStyle/>
          <a:p>
            <a:pPr/>
            <a:r>
              <a:t>Using the -execute Flag</a:t>
            </a:r>
          </a:p>
        </p:txBody>
      </p:sp>
      <p:pic>
        <p:nvPicPr>
          <p:cNvPr id="233" name="pasted-image.png"/>
          <p:cNvPicPr>
            <a:picLocks noChangeAspect="1"/>
          </p:cNvPicPr>
          <p:nvPr/>
        </p:nvPicPr>
        <p:blipFill>
          <a:blip r:embed="rId2">
            <a:extLst/>
          </a:blip>
          <a:stretch>
            <a:fillRect/>
          </a:stretch>
        </p:blipFill>
        <p:spPr>
          <a:xfrm>
            <a:off x="0" y="2866813"/>
            <a:ext cx="13004800" cy="476504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3"/>
          </p:nvPr>
        </p:nvSpPr>
        <p:spPr>
          <a:xfrm>
            <a:off x="241125" y="2145475"/>
            <a:ext cx="12073486" cy="4776850"/>
          </a:xfrm>
          <a:prstGeom prst="rect">
            <a:avLst/>
          </a:prstGeom>
        </p:spPr>
        <p:txBody>
          <a:bodyPr/>
          <a:lstStyle/>
          <a:p>
            <a:pPr marL="228600" indent="-228600" algn="l">
              <a:spcBef>
                <a:spcPts val="1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Navigate an InfluxDB instance using the CLI </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2"/>
              <a:defRPr sz="3000">
                <a:solidFill>
                  <a:srgbClr val="575E6C"/>
                </a:solidFill>
                <a:latin typeface="Helvetica Neue Light"/>
                <a:ea typeface="Helvetica Neue Light"/>
                <a:cs typeface="Helvetica Neue Light"/>
                <a:sym typeface="Helvetica Neue Light"/>
              </a:defRPr>
            </a:pPr>
            <a:r>
              <a:t> Query InfluxDB using the InfluxDB CLI</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3"/>
              <a:defRPr sz="3000">
                <a:solidFill>
                  <a:srgbClr val="575E6C"/>
                </a:solidFill>
                <a:latin typeface="Helvetica Neue Light"/>
                <a:ea typeface="Helvetica Neue Light"/>
                <a:cs typeface="Helvetica Neue Light"/>
                <a:sym typeface="Helvetica Neue Light"/>
              </a:defRPr>
            </a:pPr>
            <a:r>
              <a:t> Understand the structure of the data that is returned from a query</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4"/>
              <a:defRPr sz="3000">
                <a:solidFill>
                  <a:srgbClr val="575E6C"/>
                </a:solidFill>
                <a:latin typeface="Helvetica Neue Light"/>
                <a:ea typeface="Helvetica Neue Light"/>
                <a:cs typeface="Helvetica Neue Light"/>
                <a:sym typeface="Helvetica Neue Light"/>
              </a:defRPr>
            </a:pPr>
            <a:r>
              <a:t> Articulate what InfluxQL can do</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5"/>
              <a:defRPr sz="3000">
                <a:solidFill>
                  <a:srgbClr val="575E6C"/>
                </a:solidFill>
                <a:latin typeface="Helvetica Neue Light"/>
                <a:ea typeface="Helvetica Neue Light"/>
                <a:cs typeface="Helvetica Neue Light"/>
                <a:sym typeface="Helvetica Neue Light"/>
              </a:defRPr>
            </a:pPr>
            <a:r>
              <a:t> Create novel queries of their own</a:t>
            </a:r>
          </a:p>
        </p:txBody>
      </p:sp>
      <p:sp>
        <p:nvSpPr>
          <p:cNvPr id="170" name="Shape 170"/>
          <p:cNvSpPr/>
          <p:nvPr>
            <p:ph type="title"/>
          </p:nvPr>
        </p:nvSpPr>
        <p:spPr>
          <a:xfrm>
            <a:off x="330820" y="304800"/>
            <a:ext cx="12732395" cy="1065908"/>
          </a:xfrm>
          <a:prstGeom prst="rect">
            <a:avLst/>
          </a:prstGeom>
        </p:spPr>
        <p:txBody>
          <a:bodyPr/>
          <a:lstStyle>
            <a:lvl1pPr defTabSz="566674">
              <a:defRPr sz="4074"/>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influx -database [db] —execute [query] -host 107.23.91.18</a:t>
            </a:r>
          </a:p>
        </p:txBody>
      </p:sp>
      <p:sp>
        <p:nvSpPr>
          <p:cNvPr id="236" name="Shape 236"/>
          <p:cNvSpPr/>
          <p:nvPr>
            <p:ph type="body" idx="14"/>
          </p:nvPr>
        </p:nvSpPr>
        <p:spPr>
          <a:prstGeom prst="rect">
            <a:avLst/>
          </a:prstGeom>
        </p:spPr>
        <p:txBody>
          <a:bodyPr/>
          <a:lstStyle/>
          <a:p>
            <a:pPr/>
            <a:r>
              <a:t>Connecting to a Remote Host</a:t>
            </a:r>
          </a:p>
        </p:txBody>
      </p:sp>
      <p:pic>
        <p:nvPicPr>
          <p:cNvPr id="237" name="pasted-image.png"/>
          <p:cNvPicPr>
            <a:picLocks noChangeAspect="1"/>
          </p:cNvPicPr>
          <p:nvPr/>
        </p:nvPicPr>
        <p:blipFill>
          <a:blip r:embed="rId2">
            <a:extLst/>
          </a:blip>
          <a:stretch>
            <a:fillRect/>
          </a:stretch>
        </p:blipFill>
        <p:spPr>
          <a:xfrm>
            <a:off x="0" y="2866813"/>
            <a:ext cx="13004800" cy="4765041"/>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body" idx="13"/>
          </p:nvPr>
        </p:nvSpPr>
        <p:spPr>
          <a:xfrm>
            <a:off x="6888483" y="4374325"/>
            <a:ext cx="5443888" cy="10049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Meta-Queries</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Queries</a:t>
            </a:r>
          </a:p>
        </p:txBody>
      </p:sp>
      <p:sp>
        <p:nvSpPr>
          <p:cNvPr id="240" name="Shape 240"/>
          <p:cNvSpPr/>
          <p:nvPr>
            <p:ph type="title"/>
          </p:nvPr>
        </p:nvSpPr>
        <p:spPr>
          <a:prstGeom prst="rect">
            <a:avLst/>
          </a:prstGeom>
        </p:spPr>
        <p:txBody>
          <a:bodyPr/>
          <a:lstStyle/>
          <a:p>
            <a:pPr/>
            <a:r>
              <a:t>InfluxQL</a:t>
            </a:r>
          </a:p>
        </p:txBody>
      </p:sp>
      <p:pic>
        <p:nvPicPr>
          <p:cNvPr id="241" name="pasted-image.png"/>
          <p:cNvPicPr>
            <a:picLocks noChangeAspect="1"/>
          </p:cNvPicPr>
          <p:nvPr/>
        </p:nvPicPr>
        <p:blipFill>
          <a:blip r:embed="rId2">
            <a:extLst/>
          </a:blip>
          <a:srcRect l="14271" t="0" r="0" b="0"/>
          <a:stretch>
            <a:fillRect/>
          </a:stretch>
        </p:blipFill>
        <p:spPr>
          <a:xfrm>
            <a:off x="793750" y="2159000"/>
            <a:ext cx="7191602" cy="5219700"/>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body" idx="13"/>
          </p:nvPr>
        </p:nvSpPr>
        <p:spPr>
          <a:xfrm>
            <a:off x="507825" y="4343400"/>
            <a:ext cx="11949066" cy="1270000"/>
          </a:xfrm>
          <a:prstGeom prst="rect">
            <a:avLst/>
          </a:prstGeom>
        </p:spPr>
        <p:txBody>
          <a:bodyPr/>
          <a:lstStyle/>
          <a:p>
            <a:pPr/>
            <a:r>
              <a:t>If you're familiar with basic SQL, you're familiar with InfluxQL</a:t>
            </a:r>
          </a:p>
        </p:txBody>
      </p:sp>
      <p:sp>
        <p:nvSpPr>
          <p:cNvPr id="244" name="Shape 244"/>
          <p:cNvSpPr/>
          <p:nvPr>
            <p:ph type="title"/>
          </p:nvPr>
        </p:nvSpPr>
        <p:spPr>
          <a:xfrm>
            <a:off x="737220" y="3035300"/>
            <a:ext cx="12732395" cy="1065908"/>
          </a:xfrm>
          <a:prstGeom prst="rect">
            <a:avLst/>
          </a:prstGeom>
        </p:spPr>
        <p:txBody>
          <a:bodyPr/>
          <a:lstStyle/>
          <a:p>
            <a:pPr/>
            <a:r>
              <a:t>InfluxQL Basics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…tell you about the underlying structure of the data.</a:t>
            </a:r>
          </a:p>
          <a:p>
            <a:pPr algn="just">
              <a:lnSpc>
                <a:spcPct val="110000"/>
              </a:lnSpc>
              <a:spcBef>
                <a:spcPts val="1000"/>
              </a:spcBef>
              <a:defRPr sz="2400">
                <a:solidFill>
                  <a:srgbClr val="7A60F6"/>
                </a:solidFill>
                <a:latin typeface="Courier New"/>
                <a:ea typeface="Courier New"/>
                <a:cs typeface="Courier New"/>
                <a:sym typeface="Courier New"/>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DATABASES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SERIES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MEASUREMENTS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TAG KEYS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FIELD KEYS</a:t>
            </a:r>
          </a:p>
        </p:txBody>
      </p:sp>
      <p:sp>
        <p:nvSpPr>
          <p:cNvPr id="247" name="Shape 247"/>
          <p:cNvSpPr/>
          <p:nvPr>
            <p:ph type="body" idx="14"/>
          </p:nvPr>
        </p:nvSpPr>
        <p:spPr>
          <a:prstGeom prst="rect">
            <a:avLst/>
          </a:prstGeom>
        </p:spPr>
        <p:txBody>
          <a:bodyPr/>
          <a:lstStyle/>
          <a:p>
            <a:pPr/>
            <a:r>
              <a:t>Meta Queries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body" idx="13"/>
          </p:nvPr>
        </p:nvSpPr>
        <p:spPr>
          <a:xfrm>
            <a:off x="331539" y="3005360"/>
            <a:ext cx="12341722" cy="2329360"/>
          </a:xfrm>
          <a:prstGeom prst="roundRect">
            <a:avLst>
              <a:gd name="adj" fmla="val 5563"/>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Use the meta-queries </a:t>
            </a:r>
            <a:r>
              <a:rPr>
                <a:latin typeface="Courier New"/>
                <a:ea typeface="Courier New"/>
                <a:cs typeface="Courier New"/>
                <a:sym typeface="Courier New"/>
              </a:rPr>
              <a:t>SHOW SERIES, SHOW TAG KEYS, and </a:t>
            </a:r>
            <a:r>
              <a:t> </a:t>
            </a:r>
            <a:r>
              <a:rPr>
                <a:latin typeface="Courier New"/>
                <a:ea typeface="Courier New"/>
                <a:cs typeface="Courier New"/>
                <a:sym typeface="Courier New"/>
              </a:rPr>
              <a:t>SHOW FIELD KEYS</a:t>
            </a:r>
            <a:r>
              <a:t> to extrapolate out the schema of the dataset we loaded in.</a:t>
            </a:r>
          </a:p>
        </p:txBody>
      </p:sp>
      <p:sp>
        <p:nvSpPr>
          <p:cNvPr id="250" name="Shape 250"/>
          <p:cNvSpPr/>
          <p:nvPr>
            <p:ph type="body" idx="14"/>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body" idx="14"/>
          </p:nvPr>
        </p:nvSpPr>
        <p:spPr>
          <a:xfrm>
            <a:off x="5160764" y="2844800"/>
            <a:ext cx="2683272" cy="1065908"/>
          </a:xfrm>
          <a:prstGeom prst="rect">
            <a:avLst/>
          </a:prstGeom>
        </p:spPr>
        <p:txBody>
          <a:bodyPr/>
          <a:lstStyle>
            <a:lvl1pPr defTabSz="560831">
              <a:defRPr sz="5760"/>
            </a:lvl1pPr>
          </a:lstStyle>
          <a:p>
            <a:pPr/>
            <a:r>
              <a:t>Queries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a:t>
            </a:r>
          </a:p>
          <a:p>
            <a:pPr algn="just">
              <a:lnSpc>
                <a:spcPct val="110000"/>
              </a:lnSpc>
              <a:defRPr sz="2600">
                <a:solidFill>
                  <a:schemeClr val="accent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cpu</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free FROM mem</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x + y FROM vars</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x,y FROM nums</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LIMIT 10</a:t>
            </a:r>
          </a:p>
        </p:txBody>
      </p:sp>
      <p:sp>
        <p:nvSpPr>
          <p:cNvPr id="255" name="Shape 255"/>
          <p:cNvSpPr/>
          <p:nvPr>
            <p:ph type="body" idx="14"/>
          </p:nvPr>
        </p:nvSpPr>
        <p:spPr>
          <a:prstGeom prst="rect">
            <a:avLst/>
          </a:prstGeom>
        </p:spPr>
        <p:txBody>
          <a:bodyPr/>
          <a:lstStyle/>
          <a:p>
            <a:pPr/>
            <a:r>
              <a:t>Basic Select Statement</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 WHERE &lt;conditions&gt;</a:t>
            </a:r>
          </a:p>
          <a:p>
            <a:pPr algn="just">
              <a:lnSpc>
                <a:spcPct val="110000"/>
              </a:lnSpc>
              <a:defRPr sz="2400">
                <a:solidFill>
                  <a:srgbClr val="7A60F6"/>
                </a:solidFill>
                <a:latin typeface="Courier New"/>
                <a:ea typeface="Courier New"/>
                <a:cs typeface="Courier New"/>
                <a:sym typeface="Courier New"/>
              </a:defRPr>
            </a:pP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busy &gt; 50</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WHERE host = 'server1'</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 + y FROM vars WHERE some_tag = 'some_key'</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x,y FROM nums WHERE domain =~ /.*/</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 FROM average_temperature WHERE location='santa_monica' LIMIT 10</a:t>
            </a:r>
          </a:p>
        </p:txBody>
      </p:sp>
      <p:sp>
        <p:nvSpPr>
          <p:cNvPr id="258" name="Shape 258"/>
          <p:cNvSpPr/>
          <p:nvPr>
            <p:ph type="body" idx="14"/>
          </p:nvPr>
        </p:nvSpPr>
        <p:spPr>
          <a:prstGeom prst="rect">
            <a:avLst/>
          </a:prstGeom>
        </p:spPr>
        <p:txBody>
          <a:bodyPr/>
          <a:lstStyle>
            <a:lvl1pPr defTabSz="566674">
              <a:defRPr sz="5820"/>
            </a:lvl1pPr>
          </a:lstStyle>
          <a:p>
            <a:pPr/>
            <a:r>
              <a:t>Select Statement with WHERE Clause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body" idx="13"/>
          </p:nvPr>
        </p:nvSpPr>
        <p:spPr>
          <a:xfrm>
            <a:off x="331539" y="1738038"/>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 WHERE &lt;time condition&gt;</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- 1h</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- 10s</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WHERE time &gt; now() - 4d</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 + y FROM vars WHERE time &gt; now() - 10w</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x,y FROM nums WHERE time &gt; now() + 15m</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Using</a:t>
            </a:r>
            <a:r>
              <a:rPr>
                <a:latin typeface="Courier New"/>
                <a:ea typeface="Courier New"/>
                <a:cs typeface="Courier New"/>
                <a:sym typeface="Courier New"/>
              </a:rPr>
              <a:t> now()</a:t>
            </a:r>
            <a:r>
              <a:t> implies relative time</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h2o_pH WHERE time &gt; now() - 300d LIMIT 10</a:t>
            </a:r>
          </a:p>
        </p:txBody>
      </p:sp>
      <p:sp>
        <p:nvSpPr>
          <p:cNvPr id="261" name="Shape 261"/>
          <p:cNvSpPr/>
          <p:nvPr>
            <p:ph type="body" idx="14"/>
          </p:nvPr>
        </p:nvSpPr>
        <p:spPr>
          <a:prstGeom prst="rect">
            <a:avLst/>
          </a:prstGeom>
        </p:spPr>
        <p:txBody>
          <a:bodyPr/>
          <a:lstStyle/>
          <a:p>
            <a:pPr/>
            <a:r>
              <a:t>Select Statement with Relative Time</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body" idx="13"/>
          </p:nvPr>
        </p:nvSpPr>
        <p:spPr>
          <a:xfrm>
            <a:off x="331539" y="1289248"/>
            <a:ext cx="12341722" cy="7175104"/>
          </a:xfrm>
          <a:prstGeom prst="roundRect">
            <a:avLst>
              <a:gd name="adj" fmla="val 1806"/>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 WHERE &lt;time condition&gt;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 FROM cpu WHERE time &gt; '2015-08-18 23:00:01.232000000'</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free FROM mem WHERE time &lt; '2015-09-19'</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x + y FROM vars WHERE time &gt; '2015-08-18T23:00:01.232000000Z'</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x,y FROM nums WHERE time &gt; 1388534400s</a:t>
            </a:r>
          </a:p>
          <a:p>
            <a:pPr algn="just">
              <a:lnSpc>
                <a:spcPct val="110000"/>
              </a:lnSpc>
              <a:defRPr sz="2600">
                <a:solidFill>
                  <a:srgbClr val="7A60F6"/>
                </a:solidFill>
                <a:latin typeface="Helvetica Neue"/>
                <a:ea typeface="Helvetica Neue"/>
                <a:cs typeface="Helvetica Neue"/>
                <a:sym typeface="Helvetica Neue"/>
              </a:defRPr>
            </a:pPr>
          </a:p>
          <a:p>
            <a:pPr algn="just">
              <a:defRPr sz="2300">
                <a:solidFill>
                  <a:srgbClr val="53585F"/>
                </a:solidFill>
                <a:latin typeface="Helvetica Neue"/>
                <a:ea typeface="Helvetica Neue"/>
                <a:cs typeface="Helvetica Neue"/>
                <a:sym typeface="Helvetica Neue"/>
              </a:defRPr>
            </a:pPr>
            <a:r>
              <a:t>Absolute time can be specified in two ways</a:t>
            </a:r>
          </a:p>
          <a:p>
            <a:pPr marL="304131" indent="-304131" algn="just">
              <a:buSzPct val="75000"/>
              <a:buChar char="•"/>
              <a:defRPr sz="2300">
                <a:solidFill>
                  <a:srgbClr val="53585F"/>
                </a:solidFill>
                <a:latin typeface="Helvetica Neue"/>
                <a:ea typeface="Helvetica Neue"/>
                <a:cs typeface="Helvetica Neue"/>
                <a:sym typeface="Helvetica Neue"/>
              </a:defRPr>
            </a:pPr>
          </a:p>
          <a:p>
            <a:pPr marL="304131" indent="-304131" algn="just">
              <a:buSzPct val="75000"/>
              <a:buChar char="•"/>
              <a:defRPr sz="2300">
                <a:solidFill>
                  <a:srgbClr val="53585F"/>
                </a:solidFill>
                <a:latin typeface="Helvetica Neue"/>
                <a:ea typeface="Helvetica Neue"/>
                <a:cs typeface="Helvetica Neue"/>
                <a:sym typeface="Helvetica Neue"/>
              </a:defRPr>
            </a:pPr>
            <a:r>
              <a:t>Date Time: YYYY-MM-DD HH:MM:SS.nnnnnnnnn (RFC 3339)</a:t>
            </a:r>
          </a:p>
          <a:p>
            <a:pPr marL="304131" indent="-304131" algn="just">
              <a:buSzPct val="75000"/>
              <a:buChar char="•"/>
              <a:defRPr sz="2300">
                <a:solidFill>
                  <a:srgbClr val="53585F"/>
                </a:solidFill>
                <a:latin typeface="Helvetica Neue"/>
                <a:ea typeface="Helvetica Neue"/>
                <a:cs typeface="Helvetica Neue"/>
                <a:sym typeface="Helvetica Neue"/>
              </a:defRPr>
            </a:pPr>
            <a:r>
              <a:t>Epoch: number of nanoseconds since January 1, 1970 </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 FROM h2o_pH WHERE time &gt; '2015-08-18' LIMIT 10</a:t>
            </a:r>
          </a:p>
        </p:txBody>
      </p:sp>
      <p:sp>
        <p:nvSpPr>
          <p:cNvPr id="264" name="Shape 264"/>
          <p:cNvSpPr/>
          <p:nvPr>
            <p:ph type="body" idx="14"/>
          </p:nvPr>
        </p:nvSpPr>
        <p:spPr>
          <a:prstGeom prst="rect">
            <a:avLst/>
          </a:prstGeom>
        </p:spPr>
        <p:txBody>
          <a:bodyPr/>
          <a:lstStyle/>
          <a:p>
            <a:pPr/>
            <a:r>
              <a:t>Select Statement with Absolute Time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body" idx="13"/>
          </p:nvPr>
        </p:nvSpPr>
        <p:spPr>
          <a:xfrm>
            <a:off x="0" y="4019550"/>
            <a:ext cx="13004801" cy="1016000"/>
          </a:xfrm>
          <a:prstGeom prst="rect">
            <a:avLst/>
          </a:prstGeom>
        </p:spPr>
        <p:txBody>
          <a:bodyPr/>
          <a:lstStyle>
            <a:lvl1pPr>
              <a:spcBef>
                <a:spcPts val="3300"/>
              </a:spcBef>
              <a:defRPr sz="1700">
                <a:solidFill>
                  <a:schemeClr val="accent6"/>
                </a:solidFill>
                <a:latin typeface="Courier New"/>
                <a:ea typeface="Courier New"/>
                <a:cs typeface="Courier New"/>
                <a:sym typeface="Courier New"/>
              </a:defRPr>
            </a:lvl1pPr>
          </a:lstStyle>
          <a:p>
            <a:pPr/>
            <a:r>
              <a:t>$ curl https://s3-us-west-2.amazonaws.com/influx-sample-data/NOAA.txt &gt; NOAA_data.txt</a:t>
            </a:r>
          </a:p>
        </p:txBody>
      </p:sp>
      <p:sp>
        <p:nvSpPr>
          <p:cNvPr id="173" name="Shape 173"/>
          <p:cNvSpPr/>
          <p:nvPr>
            <p:ph type="title"/>
          </p:nvPr>
        </p:nvSpPr>
        <p:spPr>
          <a:xfrm>
            <a:off x="136202" y="1601341"/>
            <a:ext cx="12732395" cy="1065908"/>
          </a:xfrm>
          <a:prstGeom prst="rect">
            <a:avLst/>
          </a:prstGeom>
        </p:spPr>
        <p:txBody>
          <a:bodyPr/>
          <a:lstStyle>
            <a:lvl1pPr defTabSz="473201">
              <a:defRPr sz="4860"/>
            </a:lvl1pPr>
          </a:lstStyle>
          <a:p>
            <a:pPr/>
            <a:r>
              <a:t>Before we get into things let’s add our dataset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body" idx="13"/>
          </p:nvPr>
        </p:nvSpPr>
        <p:spPr>
          <a:xfrm>
            <a:off x="331539" y="1506760"/>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ORDER BY time DESC</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- 1h ORDER BY time DESC</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ORDER BY time DESC</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Currently ordering by time is the only supported functionality, but ordering by arbitrary fields is to come eventually. Using </a:t>
            </a:r>
            <a:r>
              <a:rPr>
                <a:latin typeface="Courier New"/>
                <a:ea typeface="Courier New"/>
                <a:cs typeface="Courier New"/>
                <a:sym typeface="Courier New"/>
              </a:rPr>
              <a:t>ASC</a:t>
            </a:r>
            <a:r>
              <a:t> is redundant.</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ORDER BY time DESC LIMIT 10</a:t>
            </a:r>
          </a:p>
        </p:txBody>
      </p:sp>
      <p:sp>
        <p:nvSpPr>
          <p:cNvPr id="267" name="Shape 267"/>
          <p:cNvSpPr/>
          <p:nvPr>
            <p:ph type="body" idx="14"/>
          </p:nvPr>
        </p:nvSpPr>
        <p:spPr>
          <a:prstGeom prst="rect">
            <a:avLst/>
          </a:prstGeom>
        </p:spPr>
        <p:txBody>
          <a:bodyPr/>
          <a:lstStyle>
            <a:lvl1pPr defTabSz="554990">
              <a:defRPr sz="5700"/>
            </a:lvl1pPr>
          </a:lstStyle>
          <a:p>
            <a:pPr/>
            <a:r>
              <a:t>Select Statement with ORDER BY time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body" idx="13"/>
          </p:nvPr>
        </p:nvSpPr>
        <p:spPr>
          <a:xfrm>
            <a:off x="331539" y="1481360"/>
            <a:ext cx="12341722" cy="6562280"/>
          </a:xfrm>
          <a:prstGeom prst="roundRect">
            <a:avLst>
              <a:gd name="adj" fmla="val 1975"/>
            </a:avLst>
          </a:prstGeom>
        </p:spPr>
        <p:txBody>
          <a:bodyPr/>
          <a:lstStyle/>
          <a:p>
            <a:pPr algn="just">
              <a:lnSpc>
                <a:spcPct val="110000"/>
              </a:lnSpc>
              <a:defRPr sz="2200">
                <a:solidFill>
                  <a:srgbClr val="7A60F6"/>
                </a:solidFill>
                <a:latin typeface="Helvetica Neue"/>
                <a:ea typeface="Helvetica Neue"/>
                <a:cs typeface="Helvetica Neue"/>
                <a:sym typeface="Helvetica Neue"/>
              </a:defRPr>
            </a:pPr>
            <a:r>
              <a:t>SELECT &lt;field&gt; FROM &lt;measurement&gt; WHERE &lt;conditions&gt; [AND | OR] &lt;conditions&gt;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 FROM cpu WHERE busy &gt; 50 AND location = 'us-west'</a:t>
            </a: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free FROM mem WHERE time &gt; now() - 1h AND host = 'server1'</a:t>
            </a: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x + y FROM vars WHERE time &lt; '2015-09-19' AND time &gt; '2015-08-19' </a:t>
            </a: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x, y FROM nums WHERE x = 10 OR x = 100</a:t>
            </a:r>
          </a:p>
          <a:p>
            <a:pPr algn="just">
              <a:lnSpc>
                <a:spcPct val="110000"/>
              </a:lnSpc>
              <a:spcBef>
                <a:spcPts val="1000"/>
              </a:spcBef>
              <a:defRPr sz="20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 FROM h2o_feet WHERE location = 'santa_monica' AND water_level &gt; 7</a:t>
            </a:r>
          </a:p>
        </p:txBody>
      </p:sp>
      <p:sp>
        <p:nvSpPr>
          <p:cNvPr id="270" name="Shape 270"/>
          <p:cNvSpPr/>
          <p:nvPr>
            <p:ph type="body" idx="14"/>
          </p:nvPr>
        </p:nvSpPr>
        <p:spPr>
          <a:prstGeom prst="rect">
            <a:avLst/>
          </a:prstGeom>
        </p:spPr>
        <p:txBody>
          <a:bodyPr/>
          <a:lstStyle/>
          <a:p>
            <a:pPr/>
            <a:r>
              <a:t>Select Statement with Conjunction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GROUP BY &lt;tag&gt;</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GROUP BY host</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GROUP BY *</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WHERE time &gt; now() - 4d GROUP BY location</a:t>
            </a:r>
          </a:p>
          <a:p>
            <a:pPr algn="just">
              <a:lnSpc>
                <a:spcPct val="110000"/>
              </a:lnSpc>
              <a:spcBef>
                <a:spcPts val="1000"/>
              </a:spcBef>
              <a:defRPr sz="27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GROUP BY * LIMIT 10</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GROUP BY location LIMIT 10</a:t>
            </a:r>
          </a:p>
        </p:txBody>
      </p:sp>
      <p:sp>
        <p:nvSpPr>
          <p:cNvPr id="273" name="Shape 273"/>
          <p:cNvSpPr/>
          <p:nvPr>
            <p:ph type="body" idx="14"/>
          </p:nvPr>
        </p:nvSpPr>
        <p:spPr>
          <a:xfrm>
            <a:off x="280020" y="292100"/>
            <a:ext cx="12732395" cy="1065908"/>
          </a:xfrm>
          <a:prstGeom prst="rect">
            <a:avLst/>
          </a:prstGeom>
        </p:spPr>
        <p:txBody>
          <a:bodyPr/>
          <a:lstStyle>
            <a:lvl1pPr defTabSz="519937">
              <a:defRPr sz="5340"/>
            </a:lvl1pPr>
          </a:lstStyle>
          <a:p>
            <a:pPr/>
            <a:r>
              <a:t>Select Statement with GROUP BY Clause</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body" idx="13"/>
          </p:nvPr>
        </p:nvSpPr>
        <p:spPr>
          <a:xfrm>
            <a:off x="331539" y="1951260"/>
            <a:ext cx="12341722" cy="6562280"/>
          </a:xfrm>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…in InfluxDB fall into 3 major types…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Aggregators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Selectors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Transformers</a:t>
            </a:r>
          </a:p>
        </p:txBody>
      </p:sp>
      <p:sp>
        <p:nvSpPr>
          <p:cNvPr id="276" name="Shape 276"/>
          <p:cNvSpPr/>
          <p:nvPr>
            <p:ph type="body" idx="14"/>
          </p:nvPr>
        </p:nvSpPr>
        <p:spPr>
          <a:prstGeom prst="rect">
            <a:avLst/>
          </a:prstGeom>
        </p:spPr>
        <p:txBody>
          <a:bodyPr/>
          <a:lstStyle/>
          <a:p>
            <a:pPr/>
            <a:r>
              <a:t>Functions</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count()</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distinct()</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integral()</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mean()</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median()</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spread()</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sum()</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stddev()</a:t>
            </a:r>
          </a:p>
        </p:txBody>
      </p:sp>
      <p:sp>
        <p:nvSpPr>
          <p:cNvPr id="279" name="Shape 279"/>
          <p:cNvSpPr/>
          <p:nvPr>
            <p:ph type="body" idx="14"/>
          </p:nvPr>
        </p:nvSpPr>
        <p:spPr>
          <a:prstGeom prst="rect">
            <a:avLst/>
          </a:prstGeom>
        </p:spPr>
        <p:txBody>
          <a:bodyPr/>
          <a:lstStyle/>
          <a:p>
            <a:pPr/>
            <a:r>
              <a:t>Aggregators</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Helvetica Neue"/>
                <a:ea typeface="Helvetica Neue"/>
                <a:cs typeface="Helvetica Neue"/>
                <a:sym typeface="Helvetica Neue"/>
              </a:defRPr>
            </a:pPr>
            <a:r>
              <a:t>SELECT &lt;aggregator&gt;(&lt;field&gt;) FROM &lt;measurement&gt; [extra stuff]</a:t>
            </a:r>
          </a:p>
          <a:p>
            <a:pPr algn="just">
              <a:lnSpc>
                <a:spcPct val="110000"/>
              </a:lnSpc>
              <a:defRPr sz="20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count(value) FROM cpu</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mean(free) FROM mem WHERE time &gt; now() - 1h</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sum(x) FROM vars WHERE x &gt; 100</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median(y) FROM nums WHERE domain = 'Z'</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count(index) FROM h2o_quality</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count(index) FROM h2o_quality WHERE location = 'coyote_creek'</a:t>
            </a:r>
          </a:p>
        </p:txBody>
      </p:sp>
      <p:sp>
        <p:nvSpPr>
          <p:cNvPr id="282" name="Shape 282"/>
          <p:cNvSpPr/>
          <p:nvPr>
            <p:ph type="body" idx="14"/>
          </p:nvPr>
        </p:nvSpPr>
        <p:spPr>
          <a:xfrm>
            <a:off x="318120" y="304800"/>
            <a:ext cx="12732395" cy="1065908"/>
          </a:xfrm>
          <a:prstGeom prst="rect">
            <a:avLst/>
          </a:prstGeom>
        </p:spPr>
        <p:txBody>
          <a:bodyPr/>
          <a:lstStyle/>
          <a:p>
            <a:pPr/>
            <a:r>
              <a:t>Using an Aggregator</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body" idx="13"/>
          </p:nvPr>
        </p:nvSpPr>
        <p:spPr>
          <a:xfrm>
            <a:off x="331539" y="1443260"/>
            <a:ext cx="12341722" cy="7151835"/>
          </a:xfrm>
          <a:prstGeom prst="roundRect">
            <a:avLst>
              <a:gd name="adj" fmla="val 1812"/>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WHERE &lt;time condition&gt; GROUP BY time(&lt;period&gt;)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max(busy) FROM cpu WHERE time &gt; now() - 1h GROUP BY time(10m)</a:t>
            </a:r>
          </a:p>
          <a:p>
            <a:pPr marL="280736" indent="-280736"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mean(free) FROM mem WHERE time &gt; now() - 1d GROUP BY time(1h), host</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Note that the following queries are not valid:</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busy FROM cpu WHERE time &gt; now() - 1h GROUP BY time(10m)</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mean(busy) FROM cpu GROUP BY time(10m)</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mean(busy) FROM cpu GROUP BY time(10m) WHERE time &gt; now() - 1h</a:t>
            </a: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1900">
                <a:solidFill>
                  <a:schemeClr val="accent6"/>
                </a:solidFill>
                <a:latin typeface="Courier New"/>
                <a:ea typeface="Courier New"/>
                <a:cs typeface="Courier New"/>
                <a:sym typeface="Courier New"/>
              </a:defRPr>
            </a:pPr>
            <a:r>
              <a:t>SELECT mean(degrees) FROM average_temperature WHERE time &lt; '2015-09-19' AND time &gt; '2015-09-18' GROUP BY time(1h)</a:t>
            </a:r>
          </a:p>
          <a:p>
            <a:pPr algn="just">
              <a:lnSpc>
                <a:spcPct val="110000"/>
              </a:lnSpc>
              <a:spcBef>
                <a:spcPts val="1000"/>
              </a:spcBef>
              <a:defRPr sz="1900">
                <a:solidFill>
                  <a:schemeClr val="accent6"/>
                </a:solidFill>
                <a:latin typeface="Courier New"/>
                <a:ea typeface="Courier New"/>
                <a:cs typeface="Courier New"/>
                <a:sym typeface="Courier New"/>
              </a:defRPr>
            </a:pPr>
          </a:p>
          <a:p>
            <a:pPr marL="315828" indent="-315828" algn="just">
              <a:lnSpc>
                <a:spcPct val="110000"/>
              </a:lnSpc>
              <a:spcBef>
                <a:spcPts val="1000"/>
              </a:spcBef>
              <a:buSzPct val="75000"/>
              <a:buChar char="•"/>
              <a:defRPr sz="1900">
                <a:solidFill>
                  <a:schemeClr val="accent6"/>
                </a:solidFill>
                <a:latin typeface="Courier New"/>
                <a:ea typeface="Courier New"/>
                <a:cs typeface="Courier New"/>
                <a:sym typeface="Courier New"/>
              </a:defRPr>
            </a:pPr>
            <a:r>
              <a:t>SELECT mean(degrees) FROM average_temperature WHERE time &lt; '2015-09-19' AND time &gt; '2015-09-18' GROUP BY time(1h), *</a:t>
            </a:r>
          </a:p>
        </p:txBody>
      </p:sp>
      <p:sp>
        <p:nvSpPr>
          <p:cNvPr id="285" name="Shape 285"/>
          <p:cNvSpPr/>
          <p:nvPr>
            <p:ph type="body" idx="14"/>
          </p:nvPr>
        </p:nvSpPr>
        <p:spPr>
          <a:xfrm>
            <a:off x="318120" y="304800"/>
            <a:ext cx="12732395" cy="1065908"/>
          </a:xfrm>
          <a:prstGeom prst="rect">
            <a:avLst/>
          </a:prstGeom>
        </p:spPr>
        <p:txBody>
          <a:bodyPr/>
          <a:lstStyle>
            <a:lvl1pPr defTabSz="554990">
              <a:defRPr sz="5700"/>
            </a:lvl1pPr>
          </a:lstStyle>
          <a:p>
            <a:pPr/>
            <a:r>
              <a:t>Select Statement with GROUP BY time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bottom()</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first()</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last()</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max()</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min()</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percentile()</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top()</a:t>
            </a:r>
          </a:p>
        </p:txBody>
      </p:sp>
      <p:sp>
        <p:nvSpPr>
          <p:cNvPr id="288" name="Shape 288"/>
          <p:cNvSpPr/>
          <p:nvPr>
            <p:ph type="body" idx="14"/>
          </p:nvPr>
        </p:nvSpPr>
        <p:spPr>
          <a:prstGeom prst="rect">
            <a:avLst/>
          </a:prstGeom>
        </p:spPr>
        <p:txBody>
          <a:bodyPr/>
          <a:lstStyle/>
          <a:p>
            <a:pPr/>
            <a:r>
              <a:t>Selectors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Helvetica Neue"/>
                <a:ea typeface="Helvetica Neue"/>
                <a:cs typeface="Helvetica Neue"/>
                <a:sym typeface="Helvetica Neue"/>
              </a:defRPr>
            </a:pPr>
            <a:r>
              <a:t>SELECT &lt;selector&gt;(&lt;field&gt;) FROM &lt;measurement&gt; [extra stuff]</a:t>
            </a:r>
          </a:p>
          <a:p>
            <a:pPr marL="233947" indent="-233947" algn="just">
              <a:lnSpc>
                <a:spcPct val="110000"/>
              </a:lnSpc>
              <a:spcBef>
                <a:spcPts val="1000"/>
              </a:spcBef>
              <a:buSzPct val="75000"/>
              <a:buChar char="•"/>
              <a:defRPr sz="2200">
                <a:solidFill>
                  <a:srgbClr val="7A60F6"/>
                </a:solidFill>
                <a:latin typeface="Courier New"/>
                <a:ea typeface="Courier New"/>
                <a:cs typeface="Courier New"/>
                <a:sym typeface="Courier New"/>
              </a:defRPr>
            </a:pP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percentile(busy,90) FROM cpu WHERE time &gt; now() - 1h</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bottom(water_level,10) FROM factory WHERE location = 'SF'</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max(x) FROM vars</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last(y) FROM nums WHERE domain = ‘Z'</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max(degrees) FROM average_temperature GROUP BY *</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top(degrees, 10) FROM average_temperature GROUP BY *</a:t>
            </a:r>
          </a:p>
        </p:txBody>
      </p:sp>
      <p:sp>
        <p:nvSpPr>
          <p:cNvPr id="291" name="Shape 291"/>
          <p:cNvSpPr/>
          <p:nvPr>
            <p:ph type="body" idx="14"/>
          </p:nvPr>
        </p:nvSpPr>
        <p:spPr>
          <a:xfrm>
            <a:off x="318120" y="304800"/>
            <a:ext cx="12732395" cy="1065908"/>
          </a:xfrm>
          <a:prstGeom prst="rect">
            <a:avLst/>
          </a:prstGeom>
        </p:spPr>
        <p:txBody>
          <a:bodyPr/>
          <a:lstStyle/>
          <a:p>
            <a:pPr/>
            <a:r>
              <a:t>Using a Selector</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derivative()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non_negative_derivative()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difference()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moving_average()</a:t>
            </a:r>
          </a:p>
        </p:txBody>
      </p:sp>
      <p:sp>
        <p:nvSpPr>
          <p:cNvPr id="294" name="Shape 294"/>
          <p:cNvSpPr/>
          <p:nvPr>
            <p:ph type="body" idx="14"/>
          </p:nvPr>
        </p:nvSpPr>
        <p:spPr>
          <a:prstGeom prst="rect">
            <a:avLst/>
          </a:prstGeom>
        </p:spPr>
        <p:txBody>
          <a:bodyPr/>
          <a:lstStyle/>
          <a:p>
            <a:pPr/>
            <a:r>
              <a:t>Transformers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body" idx="14"/>
          </p:nvPr>
        </p:nvSpPr>
        <p:spPr>
          <a:prstGeom prst="rect">
            <a:avLst/>
          </a:prstGeom>
        </p:spPr>
        <p:txBody>
          <a:bodyPr/>
          <a:lstStyle/>
          <a:p>
            <a:pPr/>
            <a:r>
              <a:t>Import our Dataset</a:t>
            </a:r>
          </a:p>
        </p:txBody>
      </p:sp>
      <p:sp>
        <p:nvSpPr>
          <p:cNvPr id="176" name="Shape 176"/>
          <p:cNvSpPr/>
          <p:nvPr/>
        </p:nvSpPr>
        <p:spPr>
          <a:xfrm>
            <a:off x="314002" y="1531044"/>
            <a:ext cx="11360796" cy="14605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spcBef>
                <a:spcPts val="700"/>
              </a:spcBef>
              <a:defRPr sz="2800">
                <a:solidFill>
                  <a:schemeClr val="accent6"/>
                </a:solidFill>
                <a:latin typeface="Courier New"/>
                <a:ea typeface="Courier New"/>
                <a:cs typeface="Courier New"/>
                <a:sym typeface="Courier New"/>
              </a:defRPr>
            </a:pPr>
          </a:p>
          <a:p>
            <a:pPr algn="just">
              <a:spcBef>
                <a:spcPts val="700"/>
              </a:spcBef>
              <a:defRPr sz="2800">
                <a:solidFill>
                  <a:schemeClr val="accent6"/>
                </a:solidFill>
                <a:latin typeface="Courier New"/>
                <a:ea typeface="Courier New"/>
                <a:cs typeface="Courier New"/>
                <a:sym typeface="Courier New"/>
              </a:defRPr>
            </a:pPr>
            <a:r>
              <a:t>influx -import -path=NOAA_data.txt -precision s</a:t>
            </a:r>
          </a:p>
        </p:txBody>
      </p:sp>
      <p:pic>
        <p:nvPicPr>
          <p:cNvPr id="177" name="pasted-image.png"/>
          <p:cNvPicPr>
            <a:picLocks noChangeAspect="1"/>
          </p:cNvPicPr>
          <p:nvPr/>
        </p:nvPicPr>
        <p:blipFill>
          <a:blip r:embed="rId2">
            <a:extLst/>
          </a:blip>
          <a:stretch>
            <a:fillRect/>
          </a:stretch>
        </p:blipFill>
        <p:spPr>
          <a:xfrm>
            <a:off x="0" y="3602016"/>
            <a:ext cx="13004801" cy="3464561"/>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Helvetica Neue"/>
                <a:ea typeface="Helvetica Neue"/>
                <a:cs typeface="Helvetica Neue"/>
                <a:sym typeface="Helvetica Neue"/>
              </a:defRPr>
            </a:pPr>
            <a:r>
              <a:t>SELECT &lt;transformer&gt;(&lt;field&gt;) FROM &lt;measurement&gt; [extra stuff]</a:t>
            </a:r>
          </a:p>
          <a:p>
            <a:pPr algn="just">
              <a:lnSpc>
                <a:spcPct val="110000"/>
              </a:lnSpc>
              <a:defRPr sz="20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derivative(mean(write_ops)) FROM disk WHERE time &gt; now() - 10m GROUP BY time(10s)</a:t>
            </a:r>
          </a:p>
          <a:p>
            <a:pPr marL="304131" indent="-304131"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non_negative_derivative(x) FROM vars</a:t>
            </a:r>
          </a:p>
          <a:p>
            <a:pPr algn="just">
              <a:lnSpc>
                <a:spcPct val="110000"/>
              </a:lnSpc>
              <a:spcBef>
                <a:spcPts val="1000"/>
              </a:spcBef>
              <a:defRPr sz="2100">
                <a:solidFill>
                  <a:srgbClr val="7A60F6"/>
                </a:solidFill>
                <a:latin typeface="Courier New"/>
                <a:ea typeface="Courier New"/>
                <a:cs typeface="Courier New"/>
                <a:sym typeface="Courier New"/>
              </a:defRPr>
            </a:pPr>
          </a:p>
        </p:txBody>
      </p:sp>
      <p:sp>
        <p:nvSpPr>
          <p:cNvPr id="297" name="Shape 297"/>
          <p:cNvSpPr/>
          <p:nvPr>
            <p:ph type="body" idx="14"/>
          </p:nvPr>
        </p:nvSpPr>
        <p:spPr>
          <a:xfrm>
            <a:off x="318120" y="304800"/>
            <a:ext cx="12732395" cy="1065908"/>
          </a:xfrm>
          <a:prstGeom prst="rect">
            <a:avLst/>
          </a:prstGeom>
        </p:spPr>
        <p:txBody>
          <a:bodyPr/>
          <a:lstStyle/>
          <a:p>
            <a:pPr/>
            <a:r>
              <a:t>Using a Transformer</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body" idx="13"/>
          </p:nvPr>
        </p:nvSpPr>
        <p:spPr>
          <a:xfrm>
            <a:off x="331539" y="1435273"/>
            <a:ext cx="12341722" cy="7167809"/>
          </a:xfrm>
          <a:prstGeom prst="roundRect">
            <a:avLst>
              <a:gd name="adj" fmla="val 1808"/>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GROUP BY time(&lt;period&gt;) fill(&lt;value&gt;)</a:t>
            </a:r>
          </a:p>
          <a:p>
            <a:pPr algn="just">
              <a:lnSpc>
                <a:spcPct val="110000"/>
              </a:lnSpc>
              <a:spcBef>
                <a:spcPts val="1000"/>
              </a:spcBef>
              <a:defRPr sz="2100">
                <a:solidFill>
                  <a:srgbClr val="7A60F6"/>
                </a:solidFill>
                <a:latin typeface="Helvetica Neue"/>
                <a:ea typeface="Helvetica Neue"/>
                <a:cs typeface="Helvetica Neue"/>
                <a:sym typeface="Helvetica Neue"/>
              </a:defRPr>
            </a:pP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max(busy) FROM cpu WHERE time &gt; now() - 1h GROUP BY time(10m) fill(0)</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mean(free) FROM free WHERE time &gt; now() - 1d GROUP BY time(1h) fill(previous)</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max(busy) FROM cpu WHERE time &gt; now() - 1h GROUP BY time(10m) fill(none)</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mean(free) FROM free WHERE time &gt; now() - 1d GROUP BY time(1h) fill(10)</a:t>
            </a:r>
          </a:p>
          <a:p>
            <a:pPr algn="just">
              <a:lnSpc>
                <a:spcPct val="110000"/>
              </a:lnSpc>
              <a:spcBef>
                <a:spcPts val="1000"/>
              </a:spcBef>
              <a:defRPr sz="2100">
                <a:solidFill>
                  <a:srgbClr val="7A60F6"/>
                </a:solidFill>
                <a:latin typeface="Courier New"/>
                <a:ea typeface="Courier New"/>
                <a:cs typeface="Courier New"/>
                <a:sym typeface="Courier New"/>
              </a:defRPr>
            </a:pPr>
          </a:p>
          <a:p>
            <a:pPr algn="just">
              <a:lnSpc>
                <a:spcPct val="110000"/>
              </a:lnSpc>
              <a:spcBef>
                <a:spcPts val="1000"/>
              </a:spcBef>
              <a:defRPr sz="2600">
                <a:solidFill>
                  <a:srgbClr val="53585F"/>
                </a:solidFill>
                <a:latin typeface="Helvetica Neue"/>
                <a:ea typeface="Helvetica Neue"/>
                <a:cs typeface="Helvetica Neue"/>
                <a:sym typeface="Helvetica Neue"/>
              </a:defRPr>
            </a:pPr>
            <a:r>
              <a:t>Try Running</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mean(degrees) FROM average_temperature WHERE time &gt; '2015-09-17' AND time &lt; '2015-09-20' GROUP BY time(1h) fill(previous)</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mean(degrees) FROM average_temperature WHERE time &gt; '2015-09-17' AND time &lt; '2015-09-20' GROUP BY time(1h) fill(0)</a:t>
            </a:r>
          </a:p>
        </p:txBody>
      </p:sp>
      <p:sp>
        <p:nvSpPr>
          <p:cNvPr id="300" name="Shape 300"/>
          <p:cNvSpPr/>
          <p:nvPr>
            <p:ph type="body" idx="14"/>
          </p:nvPr>
        </p:nvSpPr>
        <p:spPr>
          <a:xfrm>
            <a:off x="318120" y="304800"/>
            <a:ext cx="12732395" cy="1065908"/>
          </a:xfrm>
          <a:prstGeom prst="rect">
            <a:avLst/>
          </a:prstGeom>
        </p:spPr>
        <p:txBody>
          <a:bodyPr/>
          <a:lstStyle/>
          <a:p>
            <a:pPr/>
            <a:r>
              <a:t>Select Statement with fill</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&lt;thing&gt;[,&lt;thing&gt;] FROM &lt;field&gt; [other stuff]</a:t>
            </a:r>
          </a:p>
          <a:p>
            <a:pPr algn="just">
              <a:lnSpc>
                <a:spcPct val="110000"/>
              </a:lnSpc>
              <a:defRPr sz="2600">
                <a:solidFill>
                  <a:srgbClr val="7A60F6"/>
                </a:solidFill>
                <a:latin typeface="Helvetica Neue"/>
                <a:ea typeface="Helvetica Neue"/>
                <a:cs typeface="Helvetica Neue"/>
                <a:sym typeface="Helvetica Neue"/>
              </a:defRPr>
            </a:pPr>
          </a:p>
          <a:p>
            <a:pPr marL="292434" indent="-292434" algn="just">
              <a:lnSpc>
                <a:spcPct val="110000"/>
              </a:lnSpc>
              <a:buSzPct val="75000"/>
              <a:buChar char="•"/>
              <a:defRPr sz="2300">
                <a:solidFill>
                  <a:srgbClr val="7A60F6"/>
                </a:solidFill>
                <a:latin typeface="Courier New"/>
                <a:ea typeface="Courier New"/>
                <a:cs typeface="Courier New"/>
                <a:sym typeface="Courier New"/>
              </a:defRPr>
            </a:pPr>
            <a:r>
              <a:t>SELECT max(busy), mean(user) FROM cpu</a:t>
            </a:r>
          </a:p>
          <a:p>
            <a:pPr marL="280736" indent="-280736" algn="just">
              <a:lnSpc>
                <a:spcPct val="110000"/>
              </a:lnSpc>
              <a:buSzPct val="75000"/>
              <a:buChar char="•"/>
              <a:defRPr sz="2300">
                <a:solidFill>
                  <a:srgbClr val="7A60F6"/>
                </a:solidFill>
                <a:latin typeface="Courier New"/>
                <a:ea typeface="Courier New"/>
                <a:cs typeface="Courier New"/>
                <a:sym typeface="Courier New"/>
              </a:defRPr>
            </a:pPr>
            <a:r>
              <a:t>SELECT mean(free), median(used) FROM mem WHERE time &gt; now() - 1d </a:t>
            </a:r>
          </a:p>
          <a:p>
            <a:pPr marL="292434" indent="-292434" algn="just">
              <a:lnSpc>
                <a:spcPct val="110000"/>
              </a:lnSpc>
              <a:buSzPct val="75000"/>
              <a:buChar char="•"/>
              <a:defRPr sz="2300">
                <a:solidFill>
                  <a:srgbClr val="7A60F6"/>
                </a:solidFill>
                <a:latin typeface="Courier New"/>
                <a:ea typeface="Courier New"/>
                <a:cs typeface="Courier New"/>
                <a:sym typeface="Courier New"/>
              </a:defRPr>
            </a:pPr>
            <a:r>
              <a:t>SELECT stddev(used), sum(free) FROM disk WHERE host = 'server1'</a:t>
            </a:r>
          </a:p>
          <a:p>
            <a:pPr algn="just">
              <a:lnSpc>
                <a:spcPct val="110000"/>
              </a:lnSpc>
              <a:defRPr sz="23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max(degrees), min(degrees), mean(degrees) FROM average_temperature</a:t>
            </a:r>
          </a:p>
        </p:txBody>
      </p:sp>
      <p:sp>
        <p:nvSpPr>
          <p:cNvPr id="303" name="Shape 303"/>
          <p:cNvSpPr/>
          <p:nvPr>
            <p:ph type="body" idx="14"/>
          </p:nvPr>
        </p:nvSpPr>
        <p:spPr>
          <a:xfrm>
            <a:off x="136202" y="304800"/>
            <a:ext cx="12732395" cy="1065908"/>
          </a:xfrm>
          <a:prstGeom prst="rect">
            <a:avLst/>
          </a:prstGeom>
        </p:spPr>
        <p:txBody>
          <a:bodyPr/>
          <a:lstStyle/>
          <a:p>
            <a:pPr/>
            <a:r>
              <a:t>Queries with multiple functions</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&lt;thing&gt; as &lt;other_thing&gt; [,&lt;thing&gt; as &lt;other_thing&gt;] FROM &lt;field&gt; [other stuff]</a:t>
            </a:r>
          </a:p>
          <a:p>
            <a:pPr algn="just">
              <a:lnSpc>
                <a:spcPct val="110000"/>
              </a:lnSpc>
              <a:defRPr sz="2600">
                <a:solidFill>
                  <a:srgbClr val="7A60F6"/>
                </a:solidFill>
                <a:latin typeface="Helvetica Neue"/>
                <a:ea typeface="Helvetica Neue"/>
                <a:cs typeface="Helvetica Neue"/>
                <a:sym typeface="Helvetica Neue"/>
              </a:defRPr>
            </a:pPr>
          </a:p>
          <a:p>
            <a:pPr marL="269039" indent="-269039" algn="just">
              <a:lnSpc>
                <a:spcPct val="110000"/>
              </a:lnSpc>
              <a:buSzPct val="75000"/>
              <a:buChar char="•"/>
              <a:defRPr sz="1900">
                <a:solidFill>
                  <a:schemeClr val="accent6"/>
                </a:solidFill>
                <a:latin typeface="Courier New"/>
                <a:ea typeface="Courier New"/>
                <a:cs typeface="Courier New"/>
                <a:sym typeface="Courier New"/>
              </a:defRPr>
            </a:pPr>
            <a:r>
              <a:t>SELECT max(busy) as busy, mean(user) as user FROM cpu</a:t>
            </a:r>
          </a:p>
          <a:p>
            <a:pPr marL="269039" indent="-269039" algn="just">
              <a:lnSpc>
                <a:spcPct val="110000"/>
              </a:lnSpc>
              <a:buSzPct val="75000"/>
              <a:buChar char="•"/>
              <a:defRPr sz="1900">
                <a:solidFill>
                  <a:schemeClr val="accent6"/>
                </a:solidFill>
                <a:latin typeface="Courier New"/>
                <a:ea typeface="Courier New"/>
                <a:cs typeface="Courier New"/>
                <a:sym typeface="Courier New"/>
              </a:defRPr>
            </a:pPr>
            <a:r>
              <a:t>SELECT mean(free) as free, median(used) as median_used FROM mem</a:t>
            </a:r>
          </a:p>
          <a:p>
            <a:pPr marL="269039" indent="-269039" algn="just">
              <a:lnSpc>
                <a:spcPct val="110000"/>
              </a:lnSpc>
              <a:buSzPct val="75000"/>
              <a:buChar char="•"/>
              <a:defRPr sz="1900">
                <a:solidFill>
                  <a:schemeClr val="accent6"/>
                </a:solidFill>
                <a:latin typeface="Courier New"/>
                <a:ea typeface="Courier New"/>
                <a:cs typeface="Courier New"/>
                <a:sym typeface="Courier New"/>
              </a:defRPr>
            </a:pPr>
            <a:r>
              <a:t>SELECT stddev(used) as dev, mean(used) as avg FROM disk WHERE host = 'server1'</a:t>
            </a: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max(degrees) AS max_temp, min(degrees) AS min_temp, mean(degrees) AS avg_temp FROM average_temperature</a:t>
            </a:r>
          </a:p>
          <a:p>
            <a:pPr algn="just">
              <a:lnSpc>
                <a:spcPct val="110000"/>
              </a:lnSpc>
              <a:defRPr sz="1900">
                <a:solidFill>
                  <a:schemeClr val="accent6"/>
                </a:solidFill>
                <a:latin typeface="Courier New"/>
                <a:ea typeface="Courier New"/>
                <a:cs typeface="Courier New"/>
                <a:sym typeface="Courier New"/>
              </a:defRPr>
            </a:pPr>
          </a:p>
        </p:txBody>
      </p:sp>
      <p:sp>
        <p:nvSpPr>
          <p:cNvPr id="306" name="Shape 306"/>
          <p:cNvSpPr/>
          <p:nvPr>
            <p:ph type="body" idx="14"/>
          </p:nvPr>
        </p:nvSpPr>
        <p:spPr>
          <a:xfrm>
            <a:off x="318120" y="304800"/>
            <a:ext cx="12732395" cy="1065908"/>
          </a:xfrm>
          <a:prstGeom prst="rect">
            <a:avLst/>
          </a:prstGeom>
        </p:spPr>
        <p:txBody>
          <a:bodyPr/>
          <a:lstStyle/>
          <a:p>
            <a:pPr/>
            <a:r>
              <a:t>Select Statement with AS</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body" idx="13"/>
          </p:nvPr>
        </p:nvSpPr>
        <p:spPr>
          <a:xfrm>
            <a:off x="331539" y="1494060"/>
            <a:ext cx="12341722" cy="7236967"/>
          </a:xfrm>
          <a:prstGeom prst="roundRect">
            <a:avLst>
              <a:gd name="adj" fmla="val 1791"/>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&lt;stuff&gt; INTO &lt;measurement&gt; FROM &lt;measurement&gt; [other stuff]</a:t>
            </a:r>
          </a:p>
          <a:p>
            <a:pPr algn="just">
              <a:lnSpc>
                <a:spcPct val="110000"/>
              </a:lnSpc>
              <a:defRPr sz="2600">
                <a:solidFill>
                  <a:srgbClr val="7A60F6"/>
                </a:solidFill>
                <a:latin typeface="Helvetica Neue"/>
                <a:ea typeface="Helvetica Neue"/>
                <a:cs typeface="Helvetica Neue"/>
                <a:sym typeface="Helvetica Neue"/>
              </a:defRPr>
            </a:pPr>
          </a:p>
          <a:p>
            <a:pPr marL="292434" indent="-292434" algn="just">
              <a:lnSpc>
                <a:spcPct val="110000"/>
              </a:lnSpc>
              <a:buSzPct val="75000"/>
              <a:buChar char="•"/>
              <a:defRPr sz="2200">
                <a:solidFill>
                  <a:srgbClr val="7A60F6"/>
                </a:solidFill>
                <a:latin typeface="Courier New"/>
                <a:ea typeface="Courier New"/>
                <a:cs typeface="Courier New"/>
                <a:sym typeface="Courier New"/>
              </a:defRPr>
            </a:pPr>
            <a:r>
              <a:t>SELECT max(busy) as busy, mean(user) as user INTO new_cpu FROM cpu</a:t>
            </a:r>
          </a:p>
          <a:p>
            <a:pPr marL="280736" indent="-280736" algn="just">
              <a:lnSpc>
                <a:spcPct val="110000"/>
              </a:lnSpc>
              <a:buSzPct val="75000"/>
              <a:buChar char="•"/>
              <a:defRPr sz="2200">
                <a:solidFill>
                  <a:srgbClr val="7A60F6"/>
                </a:solidFill>
                <a:latin typeface="Courier New"/>
                <a:ea typeface="Courier New"/>
                <a:cs typeface="Courier New"/>
                <a:sym typeface="Courier New"/>
              </a:defRPr>
            </a:pPr>
            <a:r>
              <a:t>SELECT mean(free) INTO mean_mem FROM mem</a:t>
            </a:r>
          </a:p>
          <a:p>
            <a:pPr marL="292434" indent="-292434" algn="just">
              <a:lnSpc>
                <a:spcPct val="110000"/>
              </a:lnSpc>
              <a:buSzPct val="75000"/>
              <a:buChar char="•"/>
              <a:defRPr sz="2200">
                <a:solidFill>
                  <a:srgbClr val="7A60F6"/>
                </a:solidFill>
                <a:latin typeface="Courier New"/>
                <a:ea typeface="Courier New"/>
                <a:cs typeface="Courier New"/>
                <a:sym typeface="Courier New"/>
              </a:defRPr>
            </a:pPr>
            <a:r>
              <a:t>SELECT stddev(used) as dev INTO other_disk FROM disk</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The INTO clause place the results of one query into another measurement in the database.</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max(degrees) AS max_temp, min(degrees) AS min_temp, mean(degrees) AS avg_temp INTO downsampled_avg_tmp FROM average_temperature WHERE time &gt; '2015-09-17' AND time &lt; '2015-09-20' GROUP BY time(6h), * fill(0)</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 FROM downsampled_avg_tmp</a:t>
            </a:r>
          </a:p>
        </p:txBody>
      </p:sp>
      <p:sp>
        <p:nvSpPr>
          <p:cNvPr id="309" name="Shape 309"/>
          <p:cNvSpPr/>
          <p:nvPr>
            <p:ph type="body" idx="14"/>
          </p:nvPr>
        </p:nvSpPr>
        <p:spPr>
          <a:xfrm>
            <a:off x="318120" y="304800"/>
            <a:ext cx="12732395" cy="1065908"/>
          </a:xfrm>
          <a:prstGeom prst="rect">
            <a:avLst/>
          </a:prstGeom>
        </p:spPr>
        <p:txBody>
          <a:bodyPr/>
          <a:lstStyle/>
          <a:p>
            <a:pPr/>
            <a:r>
              <a:t>Queries with INTO Clause</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body" idx="13"/>
          </p:nvPr>
        </p:nvSpPr>
        <p:spPr>
          <a:xfrm>
            <a:off x="331539" y="1494060"/>
            <a:ext cx="12341722" cy="7236967"/>
          </a:xfrm>
          <a:prstGeom prst="roundRect">
            <a:avLst>
              <a:gd name="adj" fmla="val 1791"/>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The </a:t>
            </a:r>
            <a:r>
              <a:rPr>
                <a:solidFill>
                  <a:schemeClr val="accent6"/>
                </a:solidFill>
                <a:latin typeface="Courier New"/>
                <a:ea typeface="Courier New"/>
                <a:cs typeface="Courier New"/>
                <a:sym typeface="Courier New"/>
              </a:rPr>
              <a:t>SHOW QUERIES </a:t>
            </a:r>
            <a:r>
              <a:t>command shows all active running queries</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The </a:t>
            </a:r>
            <a:r>
              <a:rPr>
                <a:solidFill>
                  <a:schemeClr val="accent6"/>
                </a:solidFill>
                <a:latin typeface="Courier New"/>
                <a:ea typeface="Courier New"/>
                <a:cs typeface="Courier New"/>
                <a:sym typeface="Courier New"/>
              </a:rPr>
              <a:t>KILL QUERY &lt;qid&gt; </a:t>
            </a:r>
            <a:r>
              <a:t>command willl kill an actively running query</a:t>
            </a:r>
          </a:p>
        </p:txBody>
      </p:sp>
      <p:sp>
        <p:nvSpPr>
          <p:cNvPr id="312" name="Shape 312"/>
          <p:cNvSpPr/>
          <p:nvPr>
            <p:ph type="body" idx="14"/>
          </p:nvPr>
        </p:nvSpPr>
        <p:spPr>
          <a:xfrm>
            <a:off x="318120" y="304800"/>
            <a:ext cx="12732395" cy="1065908"/>
          </a:xfrm>
          <a:prstGeom prst="rect">
            <a:avLst/>
          </a:prstGeom>
        </p:spPr>
        <p:txBody>
          <a:bodyPr/>
          <a:lstStyle/>
          <a:p>
            <a:pPr/>
            <a:r>
              <a:t>SHOW/Kill QUERIES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3"/>
        </a:solidFill>
      </p:bgPr>
    </p:bg>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a:r>
              <a:t>CLI Tips and Tricks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influx</a:t>
            </a:r>
          </a:p>
          <a:p>
            <a:pPr algn="just">
              <a:defRPr sz="2000">
                <a:solidFill>
                  <a:srgbClr val="7A60F6"/>
                </a:solidFill>
                <a:latin typeface="Courier New"/>
                <a:ea typeface="Courier New"/>
                <a:cs typeface="Courier New"/>
                <a:sym typeface="Courier New"/>
              </a:defRPr>
            </a:pPr>
            <a:r>
              <a:t>  &gt; precision rfc3339</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Where the metadata/raft database is stored</a:t>
            </a:r>
          </a:p>
          <a:p>
            <a:pPr algn="just">
              <a:defRPr sz="2000">
                <a:solidFill>
                  <a:srgbClr val="7A60F6"/>
                </a:solidFill>
                <a:latin typeface="Courier New"/>
                <a:ea typeface="Courier New"/>
                <a:cs typeface="Courier New"/>
                <a:sym typeface="Courier New"/>
              </a:defRPr>
            </a:pPr>
            <a:r>
              <a:t>  dir = "/var/lib/influxdb/meta"</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The default address to bind to</a:t>
            </a:r>
          </a:p>
          <a:p>
            <a:pPr algn="just">
              <a:defRPr sz="2000">
                <a:solidFill>
                  <a:srgbClr val="7A60F6"/>
                </a:solidFill>
                <a:latin typeface="Courier New"/>
                <a:ea typeface="Courier New"/>
                <a:cs typeface="Courier New"/>
                <a:sym typeface="Courier New"/>
              </a:defRPr>
            </a:pPr>
            <a:r>
              <a:t>  bind-address = ":8088"</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The default address to bind the API to</a:t>
            </a:r>
          </a:p>
          <a:p>
            <a:pPr algn="just">
              <a:defRPr sz="2000">
                <a:solidFill>
                  <a:srgbClr val="7A60F6"/>
                </a:solidFill>
                <a:latin typeface="Courier New"/>
                <a:ea typeface="Courier New"/>
                <a:cs typeface="Courier New"/>
                <a:sym typeface="Courier New"/>
              </a:defRPr>
            </a:pPr>
            <a:r>
              <a:t>  http-bind-address = ":8091"</a:t>
            </a:r>
          </a:p>
          <a:p>
            <a:pPr algn="just">
              <a:defRPr sz="2000">
                <a:solidFill>
                  <a:srgbClr val="7A60F6"/>
                </a:solidFill>
                <a:latin typeface="Courier New"/>
                <a:ea typeface="Courier New"/>
                <a:cs typeface="Courier New"/>
                <a:sym typeface="Courier New"/>
              </a:defRPr>
            </a:pPr>
            <a:r>
              <a:t>  https-enabled = false</a:t>
            </a:r>
          </a:p>
          <a:p>
            <a:pPr algn="just">
              <a:defRPr sz="2000">
                <a:solidFill>
                  <a:srgbClr val="7A60F6"/>
                </a:solidFill>
                <a:latin typeface="Courier New"/>
                <a:ea typeface="Courier New"/>
                <a:cs typeface="Courier New"/>
                <a:sym typeface="Courier New"/>
              </a:defRPr>
            </a:pPr>
            <a:r>
              <a:t>  https-certificate = “”</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marL="198855" indent="-198855" algn="just">
              <a:buSzPct val="75000"/>
              <a:buChar char="•"/>
              <a:defRPr sz="2100">
                <a:solidFill>
                  <a:srgbClr val="53585F"/>
                </a:solidFill>
                <a:latin typeface="Helvetica Neue"/>
                <a:ea typeface="Helvetica Neue"/>
                <a:cs typeface="Helvetica Neue"/>
                <a:sym typeface="Helvetica Neue"/>
              </a:defRPr>
            </a:pPr>
            <a:r>
              <a:t>Controls if this node should run the meta service and participate in the Raft group</a:t>
            </a:r>
          </a:p>
        </p:txBody>
      </p:sp>
      <p:sp>
        <p:nvSpPr>
          <p:cNvPr id="182" name="Shape 182"/>
          <p:cNvSpPr/>
          <p:nvPr>
            <p:ph type="body" idx="14"/>
          </p:nvPr>
        </p:nvSpPr>
        <p:spPr>
          <a:prstGeom prst="rect">
            <a:avLst/>
          </a:prstGeom>
        </p:spPr>
        <p:txBody>
          <a:bodyPr/>
          <a:lstStyle/>
          <a:p>
            <a:pPr lvl="1" algn="l">
              <a:defRPr sz="6000">
                <a:solidFill>
                  <a:srgbClr val="575E6C"/>
                </a:solidFill>
                <a:latin typeface="+mn-lt"/>
                <a:ea typeface="+mn-ea"/>
                <a:cs typeface="+mn-cs"/>
                <a:sym typeface="Helvetica"/>
              </a:defRPr>
            </a:pPr>
            <a:r>
              <a:t>Why Use the CLI?</a:t>
            </a:r>
          </a:p>
        </p:txBody>
      </p:sp>
      <p:sp>
        <p:nvSpPr>
          <p:cNvPr id="183" name="Shape 183"/>
          <p:cNvSpPr/>
          <p:nvPr/>
        </p:nvSpPr>
        <p:spPr>
          <a:xfrm>
            <a:off x="458539" y="1722660"/>
            <a:ext cx="12341722" cy="6818015"/>
          </a:xfrm>
          <a:prstGeom prst="roundRect">
            <a:avLst>
              <a:gd name="adj" fmla="val 1901"/>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algn="just">
              <a:lnSpc>
                <a:spcPct val="120000"/>
              </a:lnSpc>
              <a:defRPr sz="2400">
                <a:solidFill>
                  <a:srgbClr val="7A60F6"/>
                </a:solidFill>
                <a:latin typeface="Courier New"/>
                <a:ea typeface="Courier New"/>
                <a:cs typeface="Courier New"/>
                <a:sym typeface="Courier New"/>
              </a:defRPr>
            </a:pP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It’s always there - comes with every InfluxDB package</a:t>
            </a: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It’s better than the web admin UI</a:t>
            </a: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It’s easier than just using cURL</a:t>
            </a: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Provides a number of convenient utilities for interacting with the database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 influx -h</a:t>
            </a:r>
          </a:p>
        </p:txBody>
      </p:sp>
      <p:sp>
        <p:nvSpPr>
          <p:cNvPr id="186" name="Shape 186"/>
          <p:cNvSpPr/>
          <p:nvPr>
            <p:ph type="body" idx="14"/>
          </p:nvPr>
        </p:nvSpPr>
        <p:spPr>
          <a:prstGeom prst="rect">
            <a:avLst/>
          </a:prstGeom>
        </p:spPr>
        <p:txBody>
          <a:bodyPr/>
          <a:lstStyle/>
          <a:p>
            <a:pPr/>
            <a:r>
              <a:t>InfluxDB CLI Options</a:t>
            </a:r>
          </a:p>
        </p:txBody>
      </p:sp>
      <p:pic>
        <p:nvPicPr>
          <p:cNvPr id="187" name="pasted-image.png"/>
          <p:cNvPicPr>
            <a:picLocks noChangeAspect="1"/>
          </p:cNvPicPr>
          <p:nvPr/>
        </p:nvPicPr>
        <p:blipFill>
          <a:blip r:embed="rId2">
            <a:extLst/>
          </a:blip>
          <a:stretch>
            <a:fillRect/>
          </a:stretch>
        </p:blipFill>
        <p:spPr>
          <a:xfrm>
            <a:off x="96179" y="2652599"/>
            <a:ext cx="9544684" cy="693587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idx="13"/>
          </p:nvPr>
        </p:nvSpPr>
        <p:spPr>
          <a:prstGeom prst="roundRect">
            <a:avLst>
              <a:gd name="adj" fmla="val 1975"/>
            </a:avLst>
          </a:prstGeom>
        </p:spPr>
        <p:txBody>
          <a:bodyPr/>
          <a:lstStyle>
            <a:lvl1pPr algn="just">
              <a:lnSpc>
                <a:spcPct val="110000"/>
              </a:lnSpc>
              <a:defRPr sz="2900">
                <a:solidFill>
                  <a:srgbClr val="7A60F6"/>
                </a:solidFill>
                <a:latin typeface="Courier New"/>
                <a:ea typeface="Courier New"/>
                <a:cs typeface="Courier New"/>
                <a:sym typeface="Courier New"/>
              </a:defRPr>
            </a:lvl1pPr>
          </a:lstStyle>
          <a:p>
            <a:pPr/>
            <a:r>
              <a:t>$ influx</a:t>
            </a:r>
          </a:p>
        </p:txBody>
      </p:sp>
      <p:sp>
        <p:nvSpPr>
          <p:cNvPr id="190" name="Shape 190"/>
          <p:cNvSpPr/>
          <p:nvPr>
            <p:ph type="body" idx="14"/>
          </p:nvPr>
        </p:nvSpPr>
        <p:spPr>
          <a:prstGeom prst="rect">
            <a:avLst/>
          </a:prstGeom>
        </p:spPr>
        <p:txBody>
          <a:bodyPr/>
          <a:lstStyle/>
          <a:p>
            <a:pPr/>
            <a:r>
              <a:t>Pop into the CLI</a:t>
            </a:r>
          </a:p>
        </p:txBody>
      </p:sp>
      <p:pic>
        <p:nvPicPr>
          <p:cNvPr id="191" name="pasted-image.png"/>
          <p:cNvPicPr>
            <a:picLocks noChangeAspect="1"/>
          </p:cNvPicPr>
          <p:nvPr/>
        </p:nvPicPr>
        <p:blipFill>
          <a:blip r:embed="rId2">
            <a:extLst/>
          </a:blip>
          <a:stretch>
            <a:fillRect/>
          </a:stretch>
        </p:blipFill>
        <p:spPr>
          <a:xfrm>
            <a:off x="245533" y="3568636"/>
            <a:ext cx="12341722" cy="166806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3"/>
          </p:nvPr>
        </p:nvSpPr>
        <p:spPr>
          <a:prstGeom prst="roundRect">
            <a:avLst>
              <a:gd name="adj" fmla="val 1975"/>
            </a:avLst>
          </a:prstGeom>
        </p:spPr>
        <p:txBody>
          <a:bodyPr/>
          <a:lstStyle>
            <a:lvl1pPr algn="just">
              <a:lnSpc>
                <a:spcPct val="110000"/>
              </a:lnSpc>
              <a:defRPr sz="2900">
                <a:solidFill>
                  <a:srgbClr val="7A60F6"/>
                </a:solidFill>
                <a:latin typeface="Courier New"/>
                <a:ea typeface="Courier New"/>
                <a:cs typeface="Courier New"/>
                <a:sym typeface="Courier New"/>
              </a:defRPr>
            </a:lvl1pPr>
          </a:lstStyle>
          <a:p>
            <a:pPr/>
            <a:r>
              <a:t>SHOW DATABASES</a:t>
            </a:r>
          </a:p>
        </p:txBody>
      </p:sp>
      <p:sp>
        <p:nvSpPr>
          <p:cNvPr id="194" name="Shape 194"/>
          <p:cNvSpPr/>
          <p:nvPr>
            <p:ph type="body" idx="14"/>
          </p:nvPr>
        </p:nvSpPr>
        <p:spPr>
          <a:prstGeom prst="rect">
            <a:avLst/>
          </a:prstGeom>
        </p:spPr>
        <p:txBody>
          <a:bodyPr/>
          <a:lstStyle/>
          <a:p>
            <a:pPr/>
            <a:r>
              <a:t>Verify that we created the NOAA DB</a:t>
            </a:r>
          </a:p>
        </p:txBody>
      </p:sp>
      <p:pic>
        <p:nvPicPr>
          <p:cNvPr id="195" name="pasted-image.png"/>
          <p:cNvPicPr>
            <a:picLocks noChangeAspect="1"/>
          </p:cNvPicPr>
          <p:nvPr/>
        </p:nvPicPr>
        <p:blipFill>
          <a:blip r:embed="rId2">
            <a:extLst/>
          </a:blip>
          <a:stretch>
            <a:fillRect/>
          </a:stretch>
        </p:blipFill>
        <p:spPr>
          <a:xfrm>
            <a:off x="0" y="2969342"/>
            <a:ext cx="13004800" cy="2866650"/>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