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1pPr>
    <a:lvl2pPr marL="0" marR="0" indent="2286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2pPr>
    <a:lvl3pPr marL="0" marR="0" indent="4572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3pPr>
    <a:lvl4pPr marL="0" marR="0" indent="6858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4pPr>
    <a:lvl5pPr marL="0" marR="0" indent="9144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5pPr>
    <a:lvl6pPr marL="0" marR="0" indent="11430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6pPr>
    <a:lvl7pPr marL="0" marR="0" indent="13716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7pPr>
    <a:lvl8pPr marL="0" marR="0" indent="16002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8pPr>
    <a:lvl9pPr marL="0" marR="0" indent="18288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
          <a:latin typeface="Helvetica Light"/>
          <a:ea typeface="Helvetica Light"/>
          <a:cs typeface="Helvetica Light"/>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
          <a:latin typeface="Helvetica Light"/>
          <a:ea typeface="Helvetica Light"/>
          <a:cs typeface="Helvetica Light"/>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
          <a:latin typeface="Helvetica Light"/>
          <a:ea typeface="Helvetica Light"/>
          <a:cs typeface="Helvetica Light"/>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
          <a:latin typeface="Helvetica Light"/>
          <a:ea typeface="Helvetica Light"/>
          <a:cs typeface="Helvetica Light"/>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Ref idx="minor">
          <a:srgbClr val="FFFFFF"/>
        </a:fontRef>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Ref idx="minor">
          <a:srgbClr val="FFFFFF"/>
        </a:fontRef>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p:nvPr>
            <p:ph type="sldImg"/>
          </p:nvPr>
        </p:nvSpPr>
        <p:spPr>
          <a:xfrm>
            <a:off x="1143000" y="685800"/>
            <a:ext cx="4572000" cy="3429000"/>
          </a:xfrm>
          <a:prstGeom prst="rect">
            <a:avLst/>
          </a:prstGeom>
        </p:spPr>
        <p:txBody>
          <a:bodyPr/>
          <a:lstStyle/>
          <a:p>
            <a:pPr/>
          </a:p>
        </p:txBody>
      </p:sp>
      <p:sp>
        <p:nvSpPr>
          <p:cNvPr id="141" name="Shape 14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2" name="Shape 12"/>
          <p:cNvSpPr/>
          <p:nvPr>
            <p:ph type="title"/>
          </p:nvPr>
        </p:nvSpPr>
        <p:spPr>
          <a:prstGeom prst="rect">
            <a:avLst/>
          </a:prstGeom>
        </p:spPr>
        <p:txBody>
          <a:bodyPr/>
          <a:lstStyle/>
          <a:p>
            <a:pPr/>
            <a:r>
              <a:t>Title Text</a:t>
            </a:r>
          </a:p>
        </p:txBody>
      </p:sp>
      <p:sp>
        <p:nvSpPr>
          <p:cNvPr id="13" name="Shape 13"/>
          <p:cNvSpPr/>
          <p:nvPr>
            <p:ph type="body" sz="quarter" idx="13"/>
          </p:nvPr>
        </p:nvSpPr>
        <p:spPr>
          <a:xfrm>
            <a:off x="1126751" y="5085525"/>
            <a:ext cx="7116220" cy="1462149"/>
          </a:xfrm>
          <a:prstGeom prst="rect">
            <a:avLst/>
          </a:prstGeom>
        </p:spPr>
        <p:txBody>
          <a:bodyPr>
            <a:spAutoFit/>
          </a:bodyPr>
          <a:lstStyle/>
          <a:p>
            <a:pPr algn="l">
              <a:defRPr sz="3000">
                <a:solidFill>
                  <a:srgbClr val="575E6C"/>
                </a:solidFill>
                <a:latin typeface="Helvetica Neue Light"/>
                <a:ea typeface="Helvetica Neue Light"/>
                <a:cs typeface="Helvetica Neue Light"/>
                <a:sym typeface="Helvetica Neue Light"/>
              </a:defRPr>
            </a:pPr>
            <a:r>
              <a:t>Ben Adamson</a:t>
            </a:r>
          </a:p>
          <a:p>
            <a:pPr algn="l">
              <a:defRPr sz="3000">
                <a:solidFill>
                  <a:srgbClr val="575E6C"/>
                </a:solidFill>
                <a:latin typeface="Helvetica Neue Light"/>
                <a:ea typeface="Helvetica Neue Light"/>
                <a:cs typeface="Helvetica Neue Light"/>
                <a:sym typeface="Helvetica Neue Light"/>
              </a:defRPr>
            </a:pPr>
            <a:r>
              <a:t>Product Designer @ InfluxData</a:t>
            </a:r>
          </a:p>
          <a:p>
            <a:pPr algn="l">
              <a:defRPr sz="3000">
                <a:solidFill>
                  <a:srgbClr val="575E6C"/>
                </a:solidFill>
                <a:latin typeface="Helvetica Neue Light"/>
                <a:ea typeface="Helvetica Neue Light"/>
                <a:cs typeface="Helvetica Neue Light"/>
                <a:sym typeface="Helvetica Neue Light"/>
              </a:defRPr>
            </a:pPr>
            <a:r>
              <a:t>Feb 6, 2016</a:t>
            </a:r>
          </a:p>
        </p:txBody>
      </p:sp>
      <p:sp>
        <p:nvSpPr>
          <p:cNvPr id="14" name="Shape 14"/>
          <p:cNvSpPr/>
          <p:nvPr>
            <p:ph type="body" sz="quarter" idx="14"/>
          </p:nvPr>
        </p:nvSpPr>
        <p:spPr>
          <a:xfrm>
            <a:off x="1037851" y="8622475"/>
            <a:ext cx="4333234" cy="560450"/>
          </a:xfrm>
          <a:prstGeom prst="rect">
            <a:avLst/>
          </a:prstGeom>
        </p:spPr>
        <p:txBody>
          <a:bodyPr anchor="ctr">
            <a:spAutoFit/>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
        <p:nvSpPr>
          <p:cNvPr id="15" name="Shape 1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6">
    <p:spTree>
      <p:nvGrpSpPr>
        <p:cNvPr id="1" name=""/>
        <p:cNvGrpSpPr/>
        <p:nvPr/>
      </p:nvGrpSpPr>
      <p:grpSpPr>
        <a:xfrm>
          <a:off x="0" y="0"/>
          <a:ext cx="0" cy="0"/>
          <a:chOff x="0" y="0"/>
          <a:chExt cx="0" cy="0"/>
        </a:xfrm>
      </p:grpSpPr>
      <p:sp>
        <p:nvSpPr>
          <p:cNvPr id="96" name="Shape 96"/>
          <p:cNvSpPr/>
          <p:nvPr>
            <p:ph type="title"/>
          </p:nvPr>
        </p:nvSpPr>
        <p:spPr>
          <a:xfrm>
            <a:off x="521320" y="304800"/>
            <a:ext cx="12732395" cy="1065908"/>
          </a:xfrm>
          <a:prstGeom prst="rect">
            <a:avLst/>
          </a:prstGeom>
        </p:spPr>
        <p:txBody>
          <a:bodyPr/>
          <a:lstStyle>
            <a:lvl1pPr>
              <a:defRPr sz="6000"/>
            </a:lvl1pPr>
          </a:lstStyle>
          <a:p>
            <a:pPr/>
            <a:r>
              <a:t>Title Text</a:t>
            </a:r>
          </a:p>
        </p:txBody>
      </p:sp>
      <p:sp>
        <p:nvSpPr>
          <p:cNvPr id="97" name="Shape 97"/>
          <p:cNvSpPr/>
          <p:nvPr/>
        </p:nvSpPr>
        <p:spPr>
          <a:xfrm>
            <a:off x="685758" y="2844799"/>
            <a:ext cx="4138241" cy="3759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defRPr i="1">
                <a:solidFill>
                  <a:srgbClr val="FC5E4E"/>
                </a:solidFill>
              </a:defRPr>
            </a:pPr>
            <a:r>
              <a:t>Telegraf</a:t>
            </a:r>
          </a:p>
          <a:p>
            <a:pPr>
              <a:defRPr i="1">
                <a:solidFill>
                  <a:srgbClr val="408FF0"/>
                </a:solidFill>
              </a:defRPr>
            </a:pPr>
            <a:r>
              <a:t>InfluxDB</a:t>
            </a:r>
          </a:p>
          <a:p>
            <a:pPr>
              <a:defRPr i="1">
                <a:solidFill>
                  <a:srgbClr val="46D99F"/>
                </a:solidFill>
              </a:defRPr>
            </a:pPr>
            <a:r>
              <a:t>Chronograf</a:t>
            </a:r>
          </a:p>
          <a:p>
            <a:pPr>
              <a:defRPr i="1">
                <a:solidFill>
                  <a:srgbClr val="C64EFF"/>
                </a:solidFill>
              </a:defRPr>
            </a:pPr>
            <a:r>
              <a:t>Kapacitor</a:t>
            </a:r>
          </a:p>
        </p:txBody>
      </p:sp>
      <p:sp>
        <p:nvSpPr>
          <p:cNvPr id="98" name="Shape 98"/>
          <p:cNvSpPr/>
          <p:nvPr/>
        </p:nvSpPr>
        <p:spPr>
          <a:xfrm>
            <a:off x="5202657" y="3350710"/>
            <a:ext cx="7052472" cy="28337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p:txBody>
      </p:sp>
      <p:sp>
        <p:nvSpPr>
          <p:cNvPr id="99" name="Shape 9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9">
    <p:spTree>
      <p:nvGrpSpPr>
        <p:cNvPr id="1" name=""/>
        <p:cNvGrpSpPr/>
        <p:nvPr/>
      </p:nvGrpSpPr>
      <p:grpSpPr>
        <a:xfrm>
          <a:off x="0" y="0"/>
          <a:ext cx="0" cy="0"/>
          <a:chOff x="0" y="0"/>
          <a:chExt cx="0" cy="0"/>
        </a:xfrm>
      </p:grpSpPr>
      <p:sp>
        <p:nvSpPr>
          <p:cNvPr id="106" name="Shape 106"/>
          <p:cNvSpPr/>
          <p:nvPr>
            <p:ph type="title"/>
          </p:nvPr>
        </p:nvSpPr>
        <p:spPr>
          <a:xfrm>
            <a:off x="521320" y="304800"/>
            <a:ext cx="12732395" cy="1065908"/>
          </a:xfrm>
          <a:prstGeom prst="rect">
            <a:avLst/>
          </a:prstGeom>
        </p:spPr>
        <p:txBody>
          <a:bodyPr/>
          <a:lstStyle>
            <a:lvl1pPr>
              <a:defRPr sz="6000"/>
            </a:lvl1pPr>
          </a:lstStyle>
          <a:p>
            <a:pPr/>
            <a:r>
              <a:t>Title Text</a:t>
            </a:r>
          </a:p>
        </p:txBody>
      </p:sp>
      <p:sp>
        <p:nvSpPr>
          <p:cNvPr id="107" name="Shape 10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7">
    <p:spTree>
      <p:nvGrpSpPr>
        <p:cNvPr id="1" name=""/>
        <p:cNvGrpSpPr/>
        <p:nvPr/>
      </p:nvGrpSpPr>
      <p:grpSpPr>
        <a:xfrm>
          <a:off x="0" y="0"/>
          <a:ext cx="0" cy="0"/>
          <a:chOff x="0" y="0"/>
          <a:chExt cx="0" cy="0"/>
        </a:xfrm>
      </p:grpSpPr>
      <p:sp>
        <p:nvSpPr>
          <p:cNvPr id="114" name="Shape 114"/>
          <p:cNvSpPr/>
          <p:nvPr>
            <p:ph type="body" sz="half" idx="13"/>
          </p:nvPr>
        </p:nvSpPr>
        <p:spPr>
          <a:xfrm>
            <a:off x="672925" y="2088325"/>
            <a:ext cx="6147646" cy="5576950"/>
          </a:xfrm>
          <a:prstGeom prst="rect">
            <a:avLst/>
          </a:prstGeom>
        </p:spPr>
        <p:txBody>
          <a:bodyPr anchor="ctr">
            <a:spAutoFit/>
          </a:bodyPr>
          <a:lstStyle/>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p:txBody>
      </p:sp>
      <p:sp>
        <p:nvSpPr>
          <p:cNvPr id="115" name="Shape 115"/>
          <p:cNvSpPr/>
          <p:nvPr>
            <p:ph type="title"/>
          </p:nvPr>
        </p:nvSpPr>
        <p:spPr>
          <a:xfrm>
            <a:off x="521320" y="304800"/>
            <a:ext cx="12732395" cy="1065908"/>
          </a:xfrm>
          <a:prstGeom prst="rect">
            <a:avLst/>
          </a:prstGeom>
        </p:spPr>
        <p:txBody>
          <a:bodyPr/>
          <a:lstStyle>
            <a:lvl1pPr>
              <a:defRPr sz="6000"/>
            </a:lvl1pPr>
          </a:lstStyle>
          <a:p>
            <a:pPr/>
            <a:r>
              <a:t>Title Text</a:t>
            </a:r>
          </a:p>
        </p:txBody>
      </p:sp>
      <p:sp>
        <p:nvSpPr>
          <p:cNvPr id="116" name="Shape 11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10">
    <p:spTree>
      <p:nvGrpSpPr>
        <p:cNvPr id="1" name=""/>
        <p:cNvGrpSpPr/>
        <p:nvPr/>
      </p:nvGrpSpPr>
      <p:grpSpPr>
        <a:xfrm>
          <a:off x="0" y="0"/>
          <a:ext cx="0" cy="0"/>
          <a:chOff x="0" y="0"/>
          <a:chExt cx="0" cy="0"/>
        </a:xfrm>
      </p:grpSpPr>
      <p:sp>
        <p:nvSpPr>
          <p:cNvPr id="123" name="Shape 123"/>
          <p:cNvSpPr/>
          <p:nvPr>
            <p:ph type="body" idx="13"/>
          </p:nvPr>
        </p:nvSpPr>
        <p:spPr>
          <a:xfrm>
            <a:off x="291925" y="1612900"/>
            <a:ext cx="11949066" cy="6527801"/>
          </a:xfrm>
          <a:prstGeom prst="rect">
            <a:avLst/>
          </a:prstGeom>
        </p:spPr>
        <p:txBody>
          <a:bodyPr>
            <a:spAutoFit/>
          </a:bodyPr>
          <a:lstStyle>
            <a:lvl1pPr algn="l">
              <a:spcBef>
                <a:spcPts val="4200"/>
              </a:spcBef>
              <a:buClr>
                <a:srgbClr val="3A424E"/>
              </a:buClr>
              <a:defRPr sz="3800">
                <a:solidFill>
                  <a:srgbClr val="373D49"/>
                </a:solidFill>
              </a:defRPr>
            </a:lvl1pPr>
          </a:lstStyle>
          <a:p>
            <a:pPr/>
            <a:r>
              <a:t>Lorem Khaled Ipsum is a major key to success. Eliptical talk. Cloth talk. They never said winning was easy. Some people can’t handle success, I can. Surround yourself with angels, positive energy, beautiful people, beautiful souls, clean heart, angel. You should never complain, complaining is a weak emotion, you got life, we breathing, we blessed. The weather is amazing, walk with me through the pathway of more success. Take this journey with me, Lion! How’s business? Boomin. The ladies always say Khaled you smell good.</a:t>
            </a:r>
          </a:p>
        </p:txBody>
      </p:sp>
      <p:sp>
        <p:nvSpPr>
          <p:cNvPr id="124" name="Shape 124"/>
          <p:cNvSpPr/>
          <p:nvPr>
            <p:ph type="title"/>
          </p:nvPr>
        </p:nvSpPr>
        <p:spPr>
          <a:xfrm>
            <a:off x="521320" y="304800"/>
            <a:ext cx="12732395" cy="1065908"/>
          </a:xfrm>
          <a:prstGeom prst="rect">
            <a:avLst/>
          </a:prstGeom>
        </p:spPr>
        <p:txBody>
          <a:bodyPr/>
          <a:lstStyle>
            <a:lvl1pPr>
              <a:defRPr sz="6000"/>
            </a:lvl1pPr>
          </a:lstStyle>
          <a:p>
            <a:pPr/>
            <a:r>
              <a:t>Title Text</a:t>
            </a:r>
          </a:p>
        </p:txBody>
      </p:sp>
      <p:sp>
        <p:nvSpPr>
          <p:cNvPr id="125" name="Shape 12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1">
    <p:bg>
      <p:bgPr>
        <a:solidFill>
          <a:srgbClr val="7A60F6"/>
        </a:solidFill>
      </p:bgPr>
    </p:bg>
    <p:spTree>
      <p:nvGrpSpPr>
        <p:cNvPr id="1" name=""/>
        <p:cNvGrpSpPr/>
        <p:nvPr/>
      </p:nvGrpSpPr>
      <p:grpSpPr>
        <a:xfrm>
          <a:off x="0" y="0"/>
          <a:ext cx="0" cy="0"/>
          <a:chOff x="0" y="0"/>
          <a:chExt cx="0" cy="0"/>
        </a:xfrm>
      </p:grpSpPr>
      <p:sp>
        <p:nvSpPr>
          <p:cNvPr id="132" name="Shape 132"/>
          <p:cNvSpPr/>
          <p:nvPr>
            <p:ph type="title"/>
          </p:nvPr>
        </p:nvSpPr>
        <p:spPr>
          <a:prstGeom prst="rect">
            <a:avLst/>
          </a:prstGeom>
        </p:spPr>
        <p:txBody>
          <a:bodyPr/>
          <a:lstStyle>
            <a:lvl1pPr>
              <a:defRPr>
                <a:solidFill>
                  <a:srgbClr val="FFFFFF"/>
                </a:solidFill>
              </a:defRPr>
            </a:lvl1pPr>
          </a:lstStyle>
          <a:p>
            <a:pPr/>
            <a:r>
              <a:t>Title Text</a:t>
            </a:r>
          </a:p>
        </p:txBody>
      </p:sp>
      <p:pic>
        <p:nvPicPr>
          <p:cNvPr id="13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134" name="Shape 13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p:bg>
      <p:bgPr>
        <a:solidFill>
          <a:srgbClr val="0CACF9"/>
        </a:solidFill>
      </p:bgPr>
    </p:bg>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lvl1pPr>
              <a:defRPr>
                <a:solidFill>
                  <a:srgbClr val="FFFFFF"/>
                </a:solidFill>
              </a:defRPr>
            </a:lvl1pPr>
          </a:lstStyle>
          <a:p>
            <a:pPr/>
            <a:r>
              <a:t>Title Text</a:t>
            </a:r>
          </a:p>
        </p:txBody>
      </p:sp>
      <p:pic>
        <p:nvPicPr>
          <p:cNvPr id="2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24" name="Shape 2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1">
    <p:bg>
      <p:bgPr>
        <a:solidFill>
          <a:srgbClr val="7A60F6"/>
        </a:solidFill>
      </p:bgPr>
    </p:bg>
    <p:spTree>
      <p:nvGrpSpPr>
        <p:cNvPr id="1" name=""/>
        <p:cNvGrpSpPr/>
        <p:nvPr/>
      </p:nvGrpSpPr>
      <p:grpSpPr>
        <a:xfrm>
          <a:off x="0" y="0"/>
          <a:ext cx="0" cy="0"/>
          <a:chOff x="0" y="0"/>
          <a:chExt cx="0" cy="0"/>
        </a:xfrm>
      </p:grpSpPr>
      <p:sp>
        <p:nvSpPr>
          <p:cNvPr id="31" name="Shape 31"/>
          <p:cNvSpPr/>
          <p:nvPr>
            <p:ph type="title"/>
          </p:nvPr>
        </p:nvSpPr>
        <p:spPr>
          <a:prstGeom prst="rect">
            <a:avLst/>
          </a:prstGeom>
        </p:spPr>
        <p:txBody>
          <a:bodyPr/>
          <a:lstStyle>
            <a:lvl1pPr>
              <a:defRPr>
                <a:solidFill>
                  <a:srgbClr val="FFFFFF"/>
                </a:solidFill>
              </a:defRPr>
            </a:lvl1pPr>
          </a:lstStyle>
          <a:p>
            <a:pPr/>
            <a:r>
              <a:t>Title Text</a:t>
            </a:r>
          </a:p>
        </p:txBody>
      </p:sp>
      <p:pic>
        <p:nvPicPr>
          <p:cNvPr id="32"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33" name="Shape 33"/>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34" name="Shape 3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2">
    <p:bg>
      <p:bgPr>
        <a:solidFill>
          <a:srgbClr val="46D99F"/>
        </a:solidFill>
      </p:bgPr>
    </p:bg>
    <p:spTree>
      <p:nvGrpSpPr>
        <p:cNvPr id="1" name=""/>
        <p:cNvGrpSpPr/>
        <p:nvPr/>
      </p:nvGrpSpPr>
      <p:grpSpPr>
        <a:xfrm>
          <a:off x="0" y="0"/>
          <a:ext cx="0" cy="0"/>
          <a:chOff x="0" y="0"/>
          <a:chExt cx="0" cy="0"/>
        </a:xfrm>
      </p:grpSpPr>
      <p:sp>
        <p:nvSpPr>
          <p:cNvPr id="41" name="Shape 41"/>
          <p:cNvSpPr/>
          <p:nvPr>
            <p:ph type="title"/>
          </p:nvPr>
        </p:nvSpPr>
        <p:spPr>
          <a:prstGeom prst="rect">
            <a:avLst/>
          </a:prstGeom>
        </p:spPr>
        <p:txBody>
          <a:bodyPr/>
          <a:lstStyle>
            <a:lvl1pPr>
              <a:defRPr>
                <a:solidFill>
                  <a:srgbClr val="FFFFFF"/>
                </a:solidFill>
              </a:defRPr>
            </a:lvl1pPr>
          </a:lstStyle>
          <a:p>
            <a:pPr/>
            <a:r>
              <a:t>Title Text</a:t>
            </a:r>
          </a:p>
        </p:txBody>
      </p:sp>
      <p:pic>
        <p:nvPicPr>
          <p:cNvPr id="42"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43" name="Shape 4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3">
    <p:bg>
      <p:bgPr>
        <a:solidFill>
          <a:srgbClr val="C13B5D"/>
        </a:solidFill>
      </p:bgPr>
    </p:bg>
    <p:spTree>
      <p:nvGrpSpPr>
        <p:cNvPr id="1" name=""/>
        <p:cNvGrpSpPr/>
        <p:nvPr/>
      </p:nvGrpSpPr>
      <p:grpSpPr>
        <a:xfrm>
          <a:off x="0" y="0"/>
          <a:ext cx="0" cy="0"/>
          <a:chOff x="0" y="0"/>
          <a:chExt cx="0" cy="0"/>
        </a:xfrm>
      </p:grpSpPr>
      <p:sp>
        <p:nvSpPr>
          <p:cNvPr id="50" name="Shape 50"/>
          <p:cNvSpPr/>
          <p:nvPr>
            <p:ph type="title"/>
          </p:nvPr>
        </p:nvSpPr>
        <p:spPr>
          <a:prstGeom prst="rect">
            <a:avLst/>
          </a:prstGeom>
        </p:spPr>
        <p:txBody>
          <a:bodyPr/>
          <a:lstStyle>
            <a:lvl1pPr>
              <a:defRPr>
                <a:solidFill>
                  <a:srgbClr val="FFFFFF"/>
                </a:solidFill>
              </a:defRPr>
            </a:lvl1pPr>
          </a:lstStyle>
          <a:p>
            <a:pPr/>
            <a:r>
              <a:t>Title Text</a:t>
            </a:r>
          </a:p>
        </p:txBody>
      </p:sp>
      <p:pic>
        <p:nvPicPr>
          <p:cNvPr id="51"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52" name="Shape 5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8">
    <p:bg>
      <p:bgPr>
        <a:solidFill>
          <a:srgbClr val="0CACF9"/>
        </a:solidFill>
      </p:bgPr>
    </p:bg>
    <p:spTree>
      <p:nvGrpSpPr>
        <p:cNvPr id="1" name=""/>
        <p:cNvGrpSpPr/>
        <p:nvPr/>
      </p:nvGrpSpPr>
      <p:grpSpPr>
        <a:xfrm>
          <a:off x="0" y="0"/>
          <a:ext cx="0" cy="0"/>
          <a:chOff x="0" y="0"/>
          <a:chExt cx="0" cy="0"/>
        </a:xfrm>
      </p:grpSpPr>
      <p:pic>
        <p:nvPicPr>
          <p:cNvPr id="59"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60" name="Shape 60"/>
          <p:cNvSpPr/>
          <p:nvPr/>
        </p:nvSpPr>
        <p:spPr>
          <a:xfrm>
            <a:off x="1656835" y="4191000"/>
            <a:ext cx="9691130" cy="127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lgn="ctr">
              <a:defRPr i="1" sz="3800">
                <a:solidFill>
                  <a:srgbClr val="FAFBFC"/>
                </a:solidFill>
              </a:defRPr>
            </a:pPr>
            <a:r>
              <a:t>“Energy and persistence conquer all things.”</a:t>
            </a:r>
          </a:p>
          <a:p>
            <a:pPr algn="ctr">
              <a:defRPr i="1" sz="3800">
                <a:solidFill>
                  <a:srgbClr val="FAFBFC"/>
                </a:solidFill>
              </a:defRPr>
            </a:pPr>
            <a:r>
              <a:t>- Benjamin Franklin</a:t>
            </a:r>
          </a:p>
        </p:txBody>
      </p:sp>
      <p:sp>
        <p:nvSpPr>
          <p:cNvPr id="61" name="Shape 6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4">
    <p:spTree>
      <p:nvGrpSpPr>
        <p:cNvPr id="1" name=""/>
        <p:cNvGrpSpPr/>
        <p:nvPr/>
      </p:nvGrpSpPr>
      <p:grpSpPr>
        <a:xfrm>
          <a:off x="0" y="0"/>
          <a:ext cx="0" cy="0"/>
          <a:chOff x="0" y="0"/>
          <a:chExt cx="0" cy="0"/>
        </a:xfrm>
      </p:grpSpPr>
      <p:sp>
        <p:nvSpPr>
          <p:cNvPr id="68" name="Shape 68"/>
          <p:cNvSpPr/>
          <p:nvPr>
            <p:ph type="body" sz="quarter" idx="13"/>
          </p:nvPr>
        </p:nvSpPr>
        <p:spPr>
          <a:xfrm>
            <a:off x="6888483" y="3459925"/>
            <a:ext cx="5443888" cy="2833750"/>
          </a:xfrm>
          <a:prstGeom prst="rect">
            <a:avLst/>
          </a:prstGeom>
        </p:spPr>
        <p:txBody>
          <a:bodyPr anchor="ctr">
            <a:spAutoFit/>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p:txBody>
      </p:sp>
      <p:sp>
        <p:nvSpPr>
          <p:cNvPr id="69" name="Shape 69"/>
          <p:cNvSpPr/>
          <p:nvPr>
            <p:ph type="title"/>
          </p:nvPr>
        </p:nvSpPr>
        <p:spPr>
          <a:xfrm>
            <a:off x="521320" y="304800"/>
            <a:ext cx="12732395" cy="1065908"/>
          </a:xfrm>
          <a:prstGeom prst="rect">
            <a:avLst/>
          </a:prstGeom>
        </p:spPr>
        <p:txBody>
          <a:bodyPr/>
          <a:lstStyle>
            <a:lvl1pPr>
              <a:defRPr sz="6000"/>
            </a:lvl1pPr>
          </a:lstStyle>
          <a:p>
            <a:pPr/>
            <a:r>
              <a:t>Title Text</a:t>
            </a:r>
          </a:p>
        </p:txBody>
      </p:sp>
      <p:sp>
        <p:nvSpPr>
          <p:cNvPr id="70" name="Shape 7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11">
    <p:spTree>
      <p:nvGrpSpPr>
        <p:cNvPr id="1" name=""/>
        <p:cNvGrpSpPr/>
        <p:nvPr/>
      </p:nvGrpSpPr>
      <p:grpSpPr>
        <a:xfrm>
          <a:off x="0" y="0"/>
          <a:ext cx="0" cy="0"/>
          <a:chOff x="0" y="0"/>
          <a:chExt cx="0" cy="0"/>
        </a:xfrm>
      </p:grpSpPr>
      <p:sp>
        <p:nvSpPr>
          <p:cNvPr id="77" name="Shape 77"/>
          <p:cNvSpPr/>
          <p:nvPr>
            <p:ph type="body" sz="half" idx="13"/>
          </p:nvPr>
        </p:nvSpPr>
        <p:spPr>
          <a:xfrm>
            <a:off x="944883" y="6393625"/>
            <a:ext cx="11000582" cy="2376550"/>
          </a:xfrm>
          <a:prstGeom prst="rect">
            <a:avLst/>
          </a:prstGeom>
        </p:spPr>
        <p:txBody>
          <a:bodyPr anchor="ctr">
            <a:spAutoFit/>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p:txBody>
      </p:sp>
      <p:sp>
        <p:nvSpPr>
          <p:cNvPr id="78" name="Shape 78"/>
          <p:cNvSpPr/>
          <p:nvPr>
            <p:ph type="title"/>
          </p:nvPr>
        </p:nvSpPr>
        <p:spPr>
          <a:xfrm>
            <a:off x="521320" y="304800"/>
            <a:ext cx="12732395" cy="1065908"/>
          </a:xfrm>
          <a:prstGeom prst="rect">
            <a:avLst/>
          </a:prstGeom>
        </p:spPr>
        <p:txBody>
          <a:bodyPr/>
          <a:lstStyle>
            <a:lvl1pPr>
              <a:defRPr sz="6000"/>
            </a:lvl1pPr>
          </a:lstStyle>
          <a:p>
            <a:pPr/>
            <a:r>
              <a:t>Title Text</a:t>
            </a:r>
          </a:p>
        </p:txBody>
      </p:sp>
      <p:pic>
        <p:nvPicPr>
          <p:cNvPr id="79" name="solarpanels.png"/>
          <p:cNvPicPr>
            <a:picLocks noChangeAspect="1"/>
          </p:cNvPicPr>
          <p:nvPr/>
        </p:nvPicPr>
        <p:blipFill>
          <a:blip r:embed="rId2">
            <a:extLst/>
          </a:blip>
          <a:srcRect l="0" t="22509" r="0" b="22509"/>
          <a:stretch>
            <a:fillRect/>
          </a:stretch>
        </p:blipFill>
        <p:spPr>
          <a:xfrm>
            <a:off x="1002109" y="1718602"/>
            <a:ext cx="11000390" cy="4200040"/>
          </a:xfrm>
          <a:prstGeom prst="rect">
            <a:avLst/>
          </a:prstGeom>
          <a:ln w="12700">
            <a:miter lim="400000"/>
          </a:ln>
        </p:spPr>
      </p:pic>
      <p:sp>
        <p:nvSpPr>
          <p:cNvPr id="80" name="Shape 8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5">
    <p:bg>
      <p:bgPr>
        <a:solidFill>
          <a:srgbClr val="FAFBFC"/>
        </a:solidFill>
      </p:bgPr>
    </p:bg>
    <p:spTree>
      <p:nvGrpSpPr>
        <p:cNvPr id="1" name=""/>
        <p:cNvGrpSpPr/>
        <p:nvPr/>
      </p:nvGrpSpPr>
      <p:grpSpPr>
        <a:xfrm>
          <a:off x="0" y="0"/>
          <a:ext cx="0" cy="0"/>
          <a:chOff x="0" y="0"/>
          <a:chExt cx="0" cy="0"/>
        </a:xfrm>
      </p:grpSpPr>
      <p:sp>
        <p:nvSpPr>
          <p:cNvPr id="87" name="Shape 87"/>
          <p:cNvSpPr/>
          <p:nvPr>
            <p:ph type="body" idx="13"/>
          </p:nvPr>
        </p:nvSpPr>
        <p:spPr>
          <a:xfrm>
            <a:off x="331539" y="1595660"/>
            <a:ext cx="12341722" cy="6562280"/>
          </a:xfrm>
          <a:prstGeom prst="roundRect">
            <a:avLst>
              <a:gd name="adj" fmla="val 1975"/>
            </a:avLst>
          </a:prstGeom>
          <a:solidFill>
            <a:srgbClr val="FFFFFF"/>
          </a:solidFill>
        </p:spPr>
        <p:txBody>
          <a:bodyPr lIns="317500" tIns="317500" rIns="317500" bIns="317500">
            <a:noAutofit/>
          </a:bodyPr>
          <a:lstStyle/>
          <a:p>
            <a:pPr algn="just">
              <a:lnSpc>
                <a:spcPct val="110000"/>
              </a:lnSpc>
              <a:defRPr sz="2600">
                <a:solidFill>
                  <a:srgbClr val="7A60F6"/>
                </a:solidFill>
                <a:latin typeface="Helvetica Neue"/>
                <a:ea typeface="Helvetica Neue"/>
                <a:cs typeface="Helvetica Neue"/>
                <a:sym typeface="Helvetica Neue"/>
              </a:defRPr>
            </a:pPr>
            <a:r>
              <a:t>name: foodships</a:t>
            </a:r>
          </a:p>
          <a:p>
            <a:pPr algn="just">
              <a:lnSpc>
                <a:spcPct val="110000"/>
              </a:lnSpc>
              <a:defRPr sz="2600">
                <a:solidFill>
                  <a:srgbClr val="7A60F6"/>
                </a:solidFill>
                <a:latin typeface="Helvetica Neue"/>
                <a:ea typeface="Helvetica Neue"/>
                <a:cs typeface="Helvetica Neue"/>
                <a:sym typeface="Helvetica Neue"/>
              </a:defRPr>
            </a:pPr>
            <a:r>
              <a:t>tags: park_id=1, planet=Earth</a:t>
            </a:r>
          </a:p>
          <a:p>
            <a:pPr algn="just">
              <a:lnSpc>
                <a:spcPct val="110000"/>
              </a:lnSpc>
              <a:defRPr sz="2600">
                <a:solidFill>
                  <a:srgbClr val="7A60F6"/>
                </a:solidFill>
                <a:latin typeface="Helvetica Neue"/>
                <a:ea typeface="Helvetica Neue"/>
                <a:cs typeface="Helvetica Neue"/>
                <a:sym typeface="Helvetica Neue"/>
              </a:defRPr>
            </a:pPr>
            <a:r>
              <a:t>time			#_foodships</a:t>
            </a:r>
          </a:p>
          <a:p>
            <a:pPr algn="just">
              <a:lnSpc>
                <a:spcPct val="110000"/>
              </a:lnSpc>
              <a:defRPr sz="2600">
                <a:solidFill>
                  <a:srgbClr val="7A60F6"/>
                </a:solidFill>
                <a:latin typeface="Helvetica Neue"/>
                <a:ea typeface="Helvetica Neue"/>
                <a:cs typeface="Helvetica Neue"/>
                <a:sym typeface="Helvetica Neue"/>
              </a:defRPr>
            </a:pPr>
            <a:r>
              <a:t>----			------------</a:t>
            </a:r>
          </a:p>
          <a:p>
            <a:pPr algn="just">
              <a:lnSpc>
                <a:spcPct val="110000"/>
              </a:lnSpc>
              <a:defRPr sz="2600">
                <a:solidFill>
                  <a:srgbClr val="7A60F6"/>
                </a:solidFill>
                <a:latin typeface="Helvetica Neue"/>
                <a:ea typeface="Helvetica Neue"/>
                <a:cs typeface="Helvetica Neue"/>
                <a:sym typeface="Helvetica Neue"/>
              </a:defRPr>
            </a:pPr>
            <a:r>
              <a:t>2015-04-16T12:00:00Z	0</a:t>
            </a:r>
          </a:p>
          <a:p>
            <a:pPr algn="just">
              <a:lnSpc>
                <a:spcPct val="110000"/>
              </a:lnSpc>
              <a:defRPr sz="2600">
                <a:solidFill>
                  <a:srgbClr val="7A60F6"/>
                </a:solidFill>
                <a:latin typeface="Helvetica Neue"/>
                <a:ea typeface="Helvetica Neue"/>
                <a:cs typeface="Helvetica Neue"/>
                <a:sym typeface="Helvetica Neue"/>
              </a:defRPr>
            </a:pPr>
            <a:r>
              <a:t>2015-04-16T12:00:01Z	3</a:t>
            </a:r>
          </a:p>
          <a:p>
            <a:pPr algn="just">
              <a:lnSpc>
                <a:spcPct val="110000"/>
              </a:lnSpc>
              <a:defRPr sz="2600">
                <a:solidFill>
                  <a:srgbClr val="7A60F6"/>
                </a:solidFill>
                <a:latin typeface="Helvetica Neue"/>
                <a:ea typeface="Helvetica Neue"/>
                <a:cs typeface="Helvetica Neue"/>
                <a:sym typeface="Helvetica Neue"/>
              </a:defRPr>
            </a:pPr>
            <a:r>
              <a:t>2015-04-16T12:00:02Z	15</a:t>
            </a:r>
          </a:p>
          <a:p>
            <a:pPr algn="just">
              <a:lnSpc>
                <a:spcPct val="110000"/>
              </a:lnSpc>
              <a:defRPr sz="2600">
                <a:solidFill>
                  <a:srgbClr val="7A60F6"/>
                </a:solidFill>
                <a:latin typeface="Helvetica Neue"/>
                <a:ea typeface="Helvetica Neue"/>
                <a:cs typeface="Helvetica Neue"/>
                <a:sym typeface="Helvetica Neue"/>
              </a:defRPr>
            </a:pPr>
            <a:r>
              <a:t>2015-04-16T12:00:03Z	15</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7A60F6"/>
                </a:solidFill>
                <a:latin typeface="Helvetica Neue"/>
                <a:ea typeface="Helvetica Neue"/>
                <a:cs typeface="Helvetica Neue"/>
                <a:sym typeface="Helvetica Neue"/>
              </a:defRPr>
            </a:pPr>
            <a:r>
              <a:t>name: foodships</a:t>
            </a:r>
          </a:p>
          <a:p>
            <a:pPr algn="just">
              <a:lnSpc>
                <a:spcPct val="110000"/>
              </a:lnSpc>
              <a:defRPr sz="2600">
                <a:solidFill>
                  <a:srgbClr val="7A60F6"/>
                </a:solidFill>
                <a:latin typeface="Helvetica Neue"/>
                <a:ea typeface="Helvetica Neue"/>
                <a:cs typeface="Helvetica Neue"/>
                <a:sym typeface="Helvetica Neue"/>
              </a:defRPr>
            </a:pPr>
            <a:r>
              <a:t>tags: park_id=1, planet=Earth</a:t>
            </a:r>
          </a:p>
          <a:p>
            <a:pPr algn="just">
              <a:lnSpc>
                <a:spcPct val="110000"/>
              </a:lnSpc>
              <a:defRPr sz="2600">
                <a:solidFill>
                  <a:srgbClr val="7A60F6"/>
                </a:solidFill>
                <a:latin typeface="Helvetica Neue"/>
                <a:ea typeface="Helvetica Neue"/>
                <a:cs typeface="Helvetica Neue"/>
                <a:sym typeface="Helvetica Neue"/>
              </a:defRPr>
            </a:pPr>
            <a:r>
              <a:t>time			#_foodships</a:t>
            </a:r>
          </a:p>
        </p:txBody>
      </p:sp>
      <p:sp>
        <p:nvSpPr>
          <p:cNvPr id="88" name="Shape 88"/>
          <p:cNvSpPr/>
          <p:nvPr>
            <p:ph type="body" sz="quarter" idx="14"/>
          </p:nvPr>
        </p:nvSpPr>
        <p:spPr>
          <a:xfrm>
            <a:off x="521320" y="304800"/>
            <a:ext cx="12732395" cy="1065908"/>
          </a:xfrm>
          <a:prstGeom prst="rect">
            <a:avLst/>
          </a:prstGeom>
        </p:spPr>
        <p:txBody>
          <a:bodyPr anchor="b"/>
          <a:lstStyle>
            <a:lvl1pPr algn="l">
              <a:defRPr sz="6000">
                <a:solidFill>
                  <a:srgbClr val="575E6C"/>
                </a:solidFill>
                <a:latin typeface="+mn-lt"/>
                <a:ea typeface="+mn-ea"/>
                <a:cs typeface="+mn-cs"/>
                <a:sym typeface="Helvetica"/>
              </a:defRPr>
            </a:lvl1pPr>
          </a:lstStyle>
          <a:p>
            <a:pPr/>
            <a:r>
              <a:t>Title Text</a:t>
            </a:r>
          </a:p>
        </p:txBody>
      </p:sp>
      <p:sp>
        <p:nvSpPr>
          <p:cNvPr id="89" name="Shape 8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94122" y="1638300"/>
            <a:ext cx="10373371"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Title Text</a:t>
            </a:r>
          </a:p>
        </p:txBody>
      </p:sp>
      <p:pic>
        <p:nvPicPr>
          <p:cNvPr id="3" name="pasted-image.pdf"/>
          <p:cNvPicPr>
            <a:picLocks noChangeAspect="1"/>
          </p:cNvPicPr>
          <p:nvPr/>
        </p:nvPicPr>
        <p:blipFill>
          <a:blip r:embed="rId2">
            <a:extLst/>
          </a:blip>
          <a:stretch>
            <a:fillRect/>
          </a:stretch>
        </p:blipFill>
        <p:spPr>
          <a:xfrm>
            <a:off x="9837535" y="8667648"/>
            <a:ext cx="2397530" cy="470105"/>
          </a:xfrm>
          <a:prstGeom prst="rect">
            <a:avLst/>
          </a:prstGeom>
          <a:ln w="12700">
            <a:miter lim="400000"/>
          </a:ln>
        </p:spPr>
      </p:pic>
      <p:sp>
        <p:nvSpPr>
          <p:cNvPr id="4" name="Shape 4"/>
          <p:cNvSpPr/>
          <p:nvPr>
            <p:ph type="body" idx="1"/>
          </p:nvPr>
        </p:nvSpPr>
        <p:spPr>
          <a:xfrm>
            <a:off x="1270000" y="5029200"/>
            <a:ext cx="10464800" cy="1130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lgn="ctr">
              <a:defRPr sz="1800">
                <a:solidFill>
                  <a:srgbClr val="FFFFFF"/>
                </a:solidFill>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1pPr>
      <a:lvl2pPr marL="0" marR="0" indent="2286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2pPr>
      <a:lvl3pPr marL="0" marR="0" indent="4572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3pPr>
      <a:lvl4pPr marL="0" marR="0" indent="6858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4pPr>
      <a:lvl5pPr marL="0" marR="0" indent="9144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5pPr>
      <a:lvl6pPr marL="0" marR="0" indent="11430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6pPr>
      <a:lvl7pPr marL="0" marR="0" indent="13716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7pPr>
      <a:lvl8pPr marL="0" marR="0" indent="16002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8pPr>
      <a:lvl9pPr marL="0" marR="0" indent="18288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9pPr>
    </p:titleStyle>
    <p:bodyStyle>
      <a:lvl1pPr marL="0" marR="0" indent="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ctrTitle"/>
          </p:nvPr>
        </p:nvSpPr>
        <p:spPr>
          <a:prstGeom prst="rect">
            <a:avLst/>
          </a:prstGeom>
        </p:spPr>
        <p:txBody>
          <a:bodyPr/>
          <a:lstStyle/>
          <a:p>
            <a:pPr/>
            <a:r>
              <a:t>InfluxDB Administration</a:t>
            </a:r>
          </a:p>
        </p:txBody>
      </p:sp>
      <p:sp>
        <p:nvSpPr>
          <p:cNvPr id="144" name="Shape 144"/>
          <p:cNvSpPr/>
          <p:nvPr>
            <p:ph type="body" idx="13"/>
          </p:nvPr>
        </p:nvSpPr>
        <p:spPr>
          <a:xfrm>
            <a:off x="1126751" y="5085525"/>
            <a:ext cx="7116220" cy="1004949"/>
          </a:xfrm>
          <a:prstGeom prst="rect">
            <a:avLst/>
          </a:prstGeom>
        </p:spPr>
        <p:txBody>
          <a:bodyPr/>
          <a:lstStyle>
            <a:lvl1pPr algn="l">
              <a:defRPr sz="3000">
                <a:solidFill>
                  <a:srgbClr val="575E6C"/>
                </a:solidFill>
                <a:latin typeface="Helvetica Neue Light"/>
                <a:ea typeface="Helvetica Neue Light"/>
                <a:cs typeface="Helvetica Neue Light"/>
                <a:sym typeface="Helvetica Neue Light"/>
              </a:defRPr>
            </a:lvl1pPr>
          </a:lstStyle>
          <a:p>
            <a:pPr/>
            <a:r>
              <a:t>Michael Desa &amp; Jack Zampolin</a:t>
            </a:r>
          </a:p>
        </p:txBody>
      </p:sp>
      <p:sp>
        <p:nvSpPr>
          <p:cNvPr id="145" name="Shape 145"/>
          <p:cNvSpPr/>
          <p:nvPr>
            <p:ph type="body" idx="14"/>
          </p:nvPr>
        </p:nvSpPr>
        <p:spPr>
          <a:prstGeom prst="rect">
            <a:avLst/>
          </a:prstGeom>
        </p:spPr>
        <p:txBody>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body" idx="13"/>
          </p:nvPr>
        </p:nvSpPr>
        <p:spPr>
          <a:xfrm>
            <a:off x="331539" y="1595660"/>
            <a:ext cx="12341722" cy="6968332"/>
          </a:xfrm>
          <a:prstGeom prst="roundRect">
            <a:avLst>
              <a:gd name="adj" fmla="val 1860"/>
            </a:avLst>
          </a:prstGeom>
        </p:spPr>
        <p:txBody>
          <a:bodyPr/>
          <a:lstStyle/>
          <a:p>
            <a:pPr algn="just">
              <a:defRPr sz="2000">
                <a:solidFill>
                  <a:srgbClr val="7A60F6"/>
                </a:solidFill>
                <a:latin typeface="Courier New"/>
                <a:ea typeface="Courier New"/>
                <a:cs typeface="Courier New"/>
                <a:sym typeface="Courier New"/>
              </a:defRPr>
            </a:pPr>
            <a:r>
              <a:t>  enabled = true</a:t>
            </a:r>
          </a:p>
          <a:p>
            <a:pPr algn="just">
              <a:defRPr sz="2000">
                <a:solidFill>
                  <a:srgbClr val="7A60F6"/>
                </a:solidFill>
                <a:latin typeface="Courier New"/>
                <a:ea typeface="Courier New"/>
                <a:cs typeface="Courier New"/>
                <a:sym typeface="Courier New"/>
              </a:defRPr>
            </a:pPr>
            <a:r>
              <a:t>  bind-address = ":8086"</a:t>
            </a:r>
          </a:p>
          <a:p>
            <a:pPr algn="just">
              <a:defRPr sz="2000">
                <a:solidFill>
                  <a:srgbClr val="7A60F6"/>
                </a:solidFill>
                <a:latin typeface="Courier New"/>
                <a:ea typeface="Courier New"/>
                <a:cs typeface="Courier New"/>
                <a:sym typeface="Courier New"/>
              </a:defRPr>
            </a:pPr>
            <a:r>
              <a:t>  auth-enabled = false</a:t>
            </a:r>
          </a:p>
          <a:p>
            <a:pPr algn="just">
              <a:defRPr sz="2000">
                <a:solidFill>
                  <a:srgbClr val="7A60F6"/>
                </a:solidFill>
                <a:latin typeface="Courier New"/>
                <a:ea typeface="Courier New"/>
                <a:cs typeface="Courier New"/>
                <a:sym typeface="Courier New"/>
              </a:defRPr>
            </a:pPr>
            <a:r>
              <a:t>  log-enabled = true</a:t>
            </a:r>
          </a:p>
          <a:p>
            <a:pPr algn="just">
              <a:defRPr sz="2000">
                <a:solidFill>
                  <a:srgbClr val="7A60F6"/>
                </a:solidFill>
                <a:latin typeface="Courier New"/>
                <a:ea typeface="Courier New"/>
                <a:cs typeface="Courier New"/>
                <a:sym typeface="Courier New"/>
              </a:defRPr>
            </a:pPr>
            <a:r>
              <a:t>  write-tracing = false</a:t>
            </a:r>
          </a:p>
          <a:p>
            <a:pPr algn="just">
              <a:defRPr sz="2000">
                <a:solidFill>
                  <a:srgbClr val="7A60F6"/>
                </a:solidFill>
                <a:latin typeface="Courier New"/>
                <a:ea typeface="Courier New"/>
                <a:cs typeface="Courier New"/>
                <a:sym typeface="Courier New"/>
              </a:defRPr>
            </a:pPr>
            <a:r>
              <a:t>  pprof-enabled = false</a:t>
            </a:r>
          </a:p>
          <a:p>
            <a:pPr algn="just">
              <a:defRPr sz="2000">
                <a:solidFill>
                  <a:srgbClr val="7A60F6"/>
                </a:solidFill>
                <a:latin typeface="Courier New"/>
                <a:ea typeface="Courier New"/>
                <a:cs typeface="Courier New"/>
                <a:sym typeface="Courier New"/>
              </a:defRPr>
            </a:pPr>
            <a:r>
              <a:t>  https-enabled = false</a:t>
            </a:r>
          </a:p>
          <a:p>
            <a:pPr algn="just">
              <a:defRPr sz="2000">
                <a:solidFill>
                  <a:srgbClr val="7A60F6"/>
                </a:solidFill>
                <a:latin typeface="Courier New"/>
                <a:ea typeface="Courier New"/>
                <a:cs typeface="Courier New"/>
                <a:sym typeface="Courier New"/>
              </a:defRPr>
            </a:pPr>
            <a:r>
              <a:t>  https-certificate = "/etc/ssl/influxdb.pem"</a:t>
            </a:r>
          </a:p>
          <a:p>
            <a:pPr algn="just">
              <a:defRPr sz="2000">
                <a:solidFill>
                  <a:srgbClr val="7A60F6"/>
                </a:solidFill>
                <a:latin typeface="Courier New"/>
                <a:ea typeface="Courier New"/>
                <a:cs typeface="Courier New"/>
                <a:sym typeface="Courier New"/>
              </a:defRPr>
            </a:pPr>
          </a:p>
          <a:p>
            <a:pPr algn="just">
              <a:defRPr sz="2000">
                <a:solidFill>
                  <a:srgbClr val="7A60F6"/>
                </a:solidFill>
                <a:latin typeface="Courier New"/>
                <a:ea typeface="Courier New"/>
                <a:cs typeface="Courier New"/>
                <a:sym typeface="Courier New"/>
              </a:defRPr>
            </a:pPr>
          </a:p>
          <a:p>
            <a:pPr algn="just">
              <a:defRPr sz="2100">
                <a:solidFill>
                  <a:srgbClr val="53585F"/>
                </a:solidFill>
                <a:latin typeface="Helvetica Neue"/>
                <a:ea typeface="Helvetica Neue"/>
                <a:cs typeface="Helvetica Neue"/>
                <a:sym typeface="Helvetica Neue"/>
              </a:defRPr>
            </a:pPr>
            <a:r>
              <a:t>Controls how the HTTP endpoints are configured. These are the primary mechanism for getting data into and out of InfluxDB.</a:t>
            </a:r>
          </a:p>
        </p:txBody>
      </p:sp>
      <p:sp>
        <p:nvSpPr>
          <p:cNvPr id="171" name="Shape 171"/>
          <p:cNvSpPr/>
          <p:nvPr>
            <p:ph type="body" idx="14"/>
          </p:nvPr>
        </p:nvSpPr>
        <p:spPr>
          <a:prstGeom prst="rect">
            <a:avLst/>
          </a:prstGeom>
        </p:spPr>
        <p:txBody>
          <a:bodyPr/>
          <a:lstStyle/>
          <a:p>
            <a:pPr/>
            <a:r>
              <a:t>[http]</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body" idx="13"/>
          </p:nvPr>
        </p:nvSpPr>
        <p:spPr>
          <a:xfrm>
            <a:off x="331539" y="1595660"/>
            <a:ext cx="12341722" cy="6968332"/>
          </a:xfrm>
          <a:prstGeom prst="roundRect">
            <a:avLst>
              <a:gd name="adj" fmla="val 1860"/>
            </a:avLst>
          </a:prstGeom>
        </p:spPr>
        <p:txBody>
          <a:bodyPr/>
          <a:lstStyle/>
          <a:p>
            <a:pPr algn="just">
              <a:defRPr sz="2600">
                <a:solidFill>
                  <a:srgbClr val="53585F"/>
                </a:solidFill>
                <a:latin typeface="Helvetica Neue"/>
                <a:ea typeface="Helvetica Neue"/>
                <a:cs typeface="Helvetica Neue"/>
                <a:sym typeface="Helvetica Neue"/>
              </a:defRPr>
            </a:pPr>
            <a:r>
              <a:t>InfluxDB supports the following write protocols at custom endpoints:</a:t>
            </a:r>
          </a:p>
          <a:p>
            <a:pPr algn="just">
              <a:defRPr sz="2600">
                <a:solidFill>
                  <a:srgbClr val="53585F"/>
                </a:solidFill>
                <a:latin typeface="Helvetica Neue"/>
                <a:ea typeface="Helvetica Neue"/>
                <a:cs typeface="Helvetica Neue"/>
                <a:sym typeface="Helvetica Neue"/>
              </a:defRPr>
            </a:pPr>
          </a:p>
          <a:p>
            <a:pPr algn="just">
              <a:defRPr sz="3500">
                <a:solidFill>
                  <a:srgbClr val="7A60F6"/>
                </a:solidFill>
                <a:latin typeface="Courier New"/>
                <a:ea typeface="Courier New"/>
                <a:cs typeface="Courier New"/>
                <a:sym typeface="Courier New"/>
              </a:defRPr>
            </a:pPr>
            <a:r>
              <a:t>[[graphite]]</a:t>
            </a:r>
          </a:p>
          <a:p>
            <a:pPr algn="just">
              <a:defRPr sz="3500">
                <a:solidFill>
                  <a:srgbClr val="7A60F6"/>
                </a:solidFill>
                <a:latin typeface="Courier New"/>
                <a:ea typeface="Courier New"/>
                <a:cs typeface="Courier New"/>
                <a:sym typeface="Courier New"/>
              </a:defRPr>
            </a:pPr>
            <a:r>
              <a:t>[opentsdb]</a:t>
            </a:r>
          </a:p>
          <a:p>
            <a:pPr algn="just">
              <a:defRPr sz="3500">
                <a:solidFill>
                  <a:srgbClr val="7A60F6"/>
                </a:solidFill>
                <a:latin typeface="Courier New"/>
                <a:ea typeface="Courier New"/>
                <a:cs typeface="Courier New"/>
                <a:sym typeface="Courier New"/>
              </a:defRPr>
            </a:pPr>
            <a:r>
              <a:t>[collectd]</a:t>
            </a:r>
          </a:p>
          <a:p>
            <a:pPr algn="just">
              <a:defRPr sz="3500">
                <a:solidFill>
                  <a:srgbClr val="7A60F6"/>
                </a:solidFill>
                <a:latin typeface="Courier New"/>
                <a:ea typeface="Courier New"/>
                <a:cs typeface="Courier New"/>
                <a:sym typeface="Courier New"/>
              </a:defRPr>
            </a:pPr>
          </a:p>
          <a:p>
            <a:pPr algn="just">
              <a:defRPr sz="3500">
                <a:solidFill>
                  <a:srgbClr val="7A60F6"/>
                </a:solidFill>
                <a:latin typeface="Courier New"/>
                <a:ea typeface="Courier New"/>
                <a:cs typeface="Courier New"/>
                <a:sym typeface="Courier New"/>
              </a:defRPr>
            </a:pPr>
          </a:p>
          <a:p>
            <a:pPr algn="just">
              <a:defRPr sz="2600">
                <a:solidFill>
                  <a:srgbClr val="53585F"/>
                </a:solidFill>
                <a:latin typeface="Helvetica Neue"/>
                <a:ea typeface="Helvetica Neue"/>
                <a:cs typeface="Helvetica Neue"/>
                <a:sym typeface="Helvetica Neue"/>
              </a:defRPr>
            </a:pPr>
            <a:r>
              <a:t>InfluxDB also supports writing line protocol via UDP:</a:t>
            </a:r>
          </a:p>
          <a:p>
            <a:pPr algn="just">
              <a:defRPr sz="3500">
                <a:solidFill>
                  <a:srgbClr val="7A60F6"/>
                </a:solidFill>
                <a:latin typeface="Courier New"/>
                <a:ea typeface="Courier New"/>
                <a:cs typeface="Courier New"/>
                <a:sym typeface="Courier New"/>
              </a:defRPr>
            </a:pPr>
          </a:p>
          <a:p>
            <a:pPr algn="just">
              <a:defRPr sz="3500">
                <a:solidFill>
                  <a:srgbClr val="7A60F6"/>
                </a:solidFill>
                <a:latin typeface="Courier New"/>
                <a:ea typeface="Courier New"/>
                <a:cs typeface="Courier New"/>
                <a:sym typeface="Courier New"/>
              </a:defRPr>
            </a:pPr>
            <a:r>
              <a:t>[[udp]]</a:t>
            </a:r>
          </a:p>
        </p:txBody>
      </p:sp>
      <p:sp>
        <p:nvSpPr>
          <p:cNvPr id="174" name="Shape 174"/>
          <p:cNvSpPr/>
          <p:nvPr>
            <p:ph type="body" idx="14"/>
          </p:nvPr>
        </p:nvSpPr>
        <p:spPr>
          <a:prstGeom prst="rect">
            <a:avLst/>
          </a:prstGeom>
        </p:spPr>
        <p:txBody>
          <a:bodyPr/>
          <a:lstStyle/>
          <a:p>
            <a:pPr/>
            <a:r>
              <a:t>Plugin configuration</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a:lstStyle/>
          <a:p>
            <a:pPr/>
            <a:r>
              <a:t>Backup and Restore</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body" idx="13"/>
          </p:nvPr>
        </p:nvSpPr>
        <p:spPr>
          <a:xfrm>
            <a:off x="331539" y="1595660"/>
            <a:ext cx="12341722" cy="6968332"/>
          </a:xfrm>
          <a:prstGeom prst="roundRect">
            <a:avLst>
              <a:gd name="adj" fmla="val 1860"/>
            </a:avLst>
          </a:prstGeom>
        </p:spPr>
        <p:txBody>
          <a:bodyPr/>
          <a:lstStyle/>
          <a:p>
            <a:pPr algn="just">
              <a:defRPr sz="2200">
                <a:solidFill>
                  <a:srgbClr val="7A60F6"/>
                </a:solidFill>
                <a:latin typeface="Courier New"/>
                <a:ea typeface="Courier New"/>
                <a:cs typeface="Courier New"/>
                <a:sym typeface="Courier New"/>
              </a:defRPr>
            </a:pPr>
            <a:r>
              <a:t> influxd backup [-database &lt;name_of_database&gt;] &lt;backup_dir&gt;</a:t>
            </a:r>
          </a:p>
          <a:p>
            <a:pPr algn="just">
              <a:defRPr sz="1300">
                <a:solidFill>
                  <a:srgbClr val="7A60F6"/>
                </a:solidFill>
                <a:latin typeface="Courier New"/>
                <a:ea typeface="Courier New"/>
                <a:cs typeface="Courier New"/>
                <a:sym typeface="Courier New"/>
              </a:defRPr>
            </a:pPr>
            <a:r>
              <a:t> </a:t>
            </a:r>
          </a:p>
          <a:p>
            <a:pPr algn="just">
              <a:defRPr sz="1300">
                <a:solidFill>
                  <a:srgbClr val="7A60F6"/>
                </a:solidFill>
                <a:latin typeface="Courier New"/>
                <a:ea typeface="Courier New"/>
                <a:cs typeface="Courier New"/>
                <a:sym typeface="Courier New"/>
              </a:defRPr>
            </a:pPr>
          </a:p>
          <a:p>
            <a:pPr algn="just">
              <a:defRPr sz="1300">
                <a:solidFill>
                  <a:srgbClr val="7A60F6"/>
                </a:solidFill>
                <a:latin typeface="Courier New"/>
                <a:ea typeface="Courier New"/>
                <a:cs typeface="Courier New"/>
                <a:sym typeface="Courier New"/>
              </a:defRPr>
            </a:pPr>
          </a:p>
          <a:p>
            <a:pPr algn="just">
              <a:defRPr sz="1300">
                <a:solidFill>
                  <a:srgbClr val="7A60F6"/>
                </a:solidFill>
                <a:latin typeface="Courier New"/>
                <a:ea typeface="Courier New"/>
                <a:cs typeface="Courier New"/>
                <a:sym typeface="Courier New"/>
              </a:defRPr>
            </a:pPr>
          </a:p>
          <a:p>
            <a:pPr algn="just">
              <a:defRPr sz="1300">
                <a:solidFill>
                  <a:srgbClr val="7A60F6"/>
                </a:solidFill>
                <a:latin typeface="Courier New"/>
                <a:ea typeface="Courier New"/>
                <a:cs typeface="Courier New"/>
                <a:sym typeface="Courier New"/>
              </a:defRPr>
            </a:pPr>
          </a:p>
          <a:p>
            <a:pPr algn="just">
              <a:spcBef>
                <a:spcPts val="1100"/>
              </a:spcBef>
              <a:defRPr sz="2300">
                <a:solidFill>
                  <a:srgbClr val="53585F"/>
                </a:solidFill>
                <a:latin typeface="Helvetica Neue"/>
                <a:ea typeface="Helvetica Neue"/>
                <a:cs typeface="Helvetica Neue"/>
                <a:sym typeface="Helvetica Neue"/>
              </a:defRPr>
            </a:pPr>
          </a:p>
          <a:p>
            <a:pPr marL="245644" indent="-245644" algn="just">
              <a:spcBef>
                <a:spcPts val="1100"/>
              </a:spcBef>
              <a:buSzPct val="75000"/>
              <a:buChar char="•"/>
              <a:defRPr sz="2300">
                <a:solidFill>
                  <a:srgbClr val="53585F"/>
                </a:solidFill>
                <a:latin typeface="Helvetica Neue"/>
                <a:ea typeface="Helvetica Neue"/>
                <a:cs typeface="Helvetica Neue"/>
                <a:sym typeface="Helvetica Neue"/>
              </a:defRPr>
            </a:pPr>
            <a:r>
              <a:t>Using the backup command without database flag will only backup the meta service</a:t>
            </a:r>
          </a:p>
          <a:p>
            <a:pPr marL="245644" indent="-245644" algn="just">
              <a:spcBef>
                <a:spcPts val="1100"/>
              </a:spcBef>
              <a:buSzPct val="75000"/>
              <a:buChar char="•"/>
              <a:defRPr sz="2300">
                <a:solidFill>
                  <a:srgbClr val="53585F"/>
                </a:solidFill>
                <a:latin typeface="Helvetica Neue"/>
                <a:ea typeface="Helvetica Neue"/>
                <a:cs typeface="Helvetica Neue"/>
                <a:sym typeface="Helvetica Neue"/>
              </a:defRPr>
            </a:pPr>
            <a:r>
              <a:t>Backups can be incremental in time</a:t>
            </a:r>
          </a:p>
          <a:p>
            <a:pPr marL="245644" indent="-245644" algn="just">
              <a:spcBef>
                <a:spcPts val="1100"/>
              </a:spcBef>
              <a:buSzPct val="75000"/>
              <a:buChar char="•"/>
              <a:defRPr sz="2300">
                <a:solidFill>
                  <a:srgbClr val="53585F"/>
                </a:solidFill>
                <a:latin typeface="Helvetica Neue"/>
                <a:ea typeface="Helvetica Neue"/>
                <a:cs typeface="Helvetica Neue"/>
                <a:sym typeface="Helvetica Neue"/>
              </a:defRPr>
            </a:pPr>
            <a:r>
              <a:t>Both the whole system as well as discrete sections of the database can be backed up</a:t>
            </a:r>
          </a:p>
        </p:txBody>
      </p:sp>
      <p:sp>
        <p:nvSpPr>
          <p:cNvPr id="179" name="Shape 179"/>
          <p:cNvSpPr/>
          <p:nvPr>
            <p:ph type="body" idx="14"/>
          </p:nvPr>
        </p:nvSpPr>
        <p:spPr>
          <a:prstGeom prst="rect">
            <a:avLst/>
          </a:prstGeom>
        </p:spPr>
        <p:txBody>
          <a:bodyPr/>
          <a:lstStyle/>
          <a:p>
            <a:pPr/>
            <a:r>
              <a:t>Backing up a Database</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body" idx="13"/>
          </p:nvPr>
        </p:nvSpPr>
        <p:spPr>
          <a:xfrm>
            <a:off x="331539" y="1595660"/>
            <a:ext cx="12341722" cy="6968332"/>
          </a:xfrm>
          <a:prstGeom prst="roundRect">
            <a:avLst>
              <a:gd name="adj" fmla="val 1860"/>
            </a:avLst>
          </a:prstGeom>
        </p:spPr>
        <p:txBody>
          <a:bodyPr/>
          <a:lstStyle/>
          <a:p>
            <a:pPr algn="just">
              <a:defRPr sz="2200">
                <a:solidFill>
                  <a:srgbClr val="7A60F6"/>
                </a:solidFill>
                <a:latin typeface="Courier New"/>
                <a:ea typeface="Courier New"/>
                <a:cs typeface="Courier New"/>
                <a:sym typeface="Courier New"/>
              </a:defRPr>
            </a:pPr>
            <a:r>
              <a:t> influxd backup [-database &lt;name_of_database&gt;] -since [time] &lt;backup_dir&gt;</a:t>
            </a:r>
          </a:p>
          <a:p>
            <a:pPr algn="just">
              <a:defRPr sz="1300">
                <a:solidFill>
                  <a:srgbClr val="7A60F6"/>
                </a:solidFill>
                <a:latin typeface="Courier New"/>
                <a:ea typeface="Courier New"/>
                <a:cs typeface="Courier New"/>
                <a:sym typeface="Courier New"/>
              </a:defRPr>
            </a:pPr>
            <a:r>
              <a:t> </a:t>
            </a:r>
          </a:p>
          <a:p>
            <a:pPr algn="just">
              <a:defRPr sz="1300">
                <a:solidFill>
                  <a:srgbClr val="7A60F6"/>
                </a:solidFill>
                <a:latin typeface="Courier New"/>
                <a:ea typeface="Courier New"/>
                <a:cs typeface="Courier New"/>
                <a:sym typeface="Courier New"/>
              </a:defRPr>
            </a:pPr>
          </a:p>
          <a:p>
            <a:pPr algn="just">
              <a:defRPr sz="1300">
                <a:solidFill>
                  <a:srgbClr val="7A60F6"/>
                </a:solidFill>
                <a:latin typeface="Courier New"/>
                <a:ea typeface="Courier New"/>
                <a:cs typeface="Courier New"/>
                <a:sym typeface="Courier New"/>
              </a:defRPr>
            </a:pPr>
          </a:p>
          <a:p>
            <a:pPr algn="just">
              <a:defRPr sz="1300">
                <a:solidFill>
                  <a:srgbClr val="7A60F6"/>
                </a:solidFill>
                <a:latin typeface="Courier New"/>
                <a:ea typeface="Courier New"/>
                <a:cs typeface="Courier New"/>
                <a:sym typeface="Courier New"/>
              </a:defRPr>
            </a:pPr>
            <a:r>
              <a:t>influxd backup -database NOAA_water_database -since 2016-02-01T00:00:00Z </a:t>
            </a:r>
          </a:p>
          <a:p>
            <a:pPr algn="just">
              <a:defRPr sz="1300">
                <a:solidFill>
                  <a:srgbClr val="7A60F6"/>
                </a:solidFill>
                <a:latin typeface="Courier New"/>
                <a:ea typeface="Courier New"/>
                <a:cs typeface="Courier New"/>
                <a:sym typeface="Courier New"/>
              </a:defRPr>
            </a:pPr>
          </a:p>
          <a:p>
            <a:pPr algn="just">
              <a:spcBef>
                <a:spcPts val="1100"/>
              </a:spcBef>
              <a:defRPr sz="2300">
                <a:solidFill>
                  <a:srgbClr val="53585F"/>
                </a:solidFill>
                <a:latin typeface="Helvetica Neue"/>
                <a:ea typeface="Helvetica Neue"/>
                <a:cs typeface="Helvetica Neue"/>
                <a:sym typeface="Helvetica Neue"/>
              </a:defRPr>
            </a:pPr>
          </a:p>
          <a:p>
            <a:pPr marL="245644" indent="-245644" algn="just">
              <a:spcBef>
                <a:spcPts val="1100"/>
              </a:spcBef>
              <a:buSzPct val="75000"/>
              <a:buChar char="•"/>
              <a:defRPr sz="2300">
                <a:solidFill>
                  <a:srgbClr val="53585F"/>
                </a:solidFill>
                <a:latin typeface="Helvetica Neue"/>
                <a:ea typeface="Helvetica Neue"/>
                <a:cs typeface="Helvetica Neue"/>
                <a:sym typeface="Helvetica Neue"/>
              </a:defRPr>
            </a:pPr>
            <a:r>
              <a:t>Using the backup command without database flag will only backup the meta service</a:t>
            </a:r>
          </a:p>
          <a:p>
            <a:pPr marL="245644" indent="-245644" algn="just">
              <a:spcBef>
                <a:spcPts val="1100"/>
              </a:spcBef>
              <a:buSzPct val="75000"/>
              <a:buChar char="•"/>
              <a:defRPr sz="2300">
                <a:solidFill>
                  <a:srgbClr val="53585F"/>
                </a:solidFill>
                <a:latin typeface="Helvetica Neue"/>
                <a:ea typeface="Helvetica Neue"/>
                <a:cs typeface="Helvetica Neue"/>
                <a:sym typeface="Helvetica Neue"/>
              </a:defRPr>
            </a:pPr>
            <a:r>
              <a:t>Backups can be incremental in time</a:t>
            </a:r>
          </a:p>
          <a:p>
            <a:pPr marL="245644" indent="-245644" algn="just">
              <a:spcBef>
                <a:spcPts val="1100"/>
              </a:spcBef>
              <a:buSzPct val="75000"/>
              <a:buChar char="•"/>
              <a:defRPr sz="2300">
                <a:solidFill>
                  <a:srgbClr val="53585F"/>
                </a:solidFill>
                <a:latin typeface="Helvetica Neue"/>
                <a:ea typeface="Helvetica Neue"/>
                <a:cs typeface="Helvetica Neue"/>
                <a:sym typeface="Helvetica Neue"/>
              </a:defRPr>
            </a:pPr>
            <a:r>
              <a:t>Both the whole system as well as discrete sections of the database can be backed up</a:t>
            </a:r>
          </a:p>
        </p:txBody>
      </p:sp>
      <p:sp>
        <p:nvSpPr>
          <p:cNvPr id="182" name="Shape 182"/>
          <p:cNvSpPr/>
          <p:nvPr>
            <p:ph type="body" idx="14"/>
          </p:nvPr>
        </p:nvSpPr>
        <p:spPr>
          <a:prstGeom prst="rect">
            <a:avLst/>
          </a:prstGeom>
        </p:spPr>
        <p:txBody>
          <a:bodyPr/>
          <a:lstStyle/>
          <a:p>
            <a:pPr/>
            <a:r>
              <a:t>Backing up a Database (since)</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body" idx="13"/>
          </p:nvPr>
        </p:nvSpPr>
        <p:spPr>
          <a:xfrm>
            <a:off x="87733" y="1535012"/>
            <a:ext cx="12829334" cy="6968332"/>
          </a:xfrm>
          <a:prstGeom prst="roundRect">
            <a:avLst>
              <a:gd name="adj" fmla="val 1860"/>
            </a:avLst>
          </a:prstGeom>
        </p:spPr>
        <p:txBody>
          <a:bodyPr/>
          <a:lstStyle/>
          <a:p>
            <a:pPr algn="just">
              <a:defRPr sz="1900">
                <a:solidFill>
                  <a:srgbClr val="7A60F6"/>
                </a:solidFill>
                <a:latin typeface="Courier New"/>
                <a:ea typeface="Courier New"/>
                <a:cs typeface="Courier New"/>
                <a:sym typeface="Courier New"/>
              </a:defRPr>
            </a:pPr>
            <a:r>
              <a:t>influxd restore -metadir &lt;meta dir&gt; -datadir &lt;data dir&gt; -database [db] &lt;backup dir&gt;</a:t>
            </a:r>
          </a:p>
          <a:p>
            <a:pPr algn="just">
              <a:defRPr sz="2000">
                <a:solidFill>
                  <a:srgbClr val="7A60F6"/>
                </a:solidFill>
                <a:latin typeface="Courier New"/>
                <a:ea typeface="Courier New"/>
                <a:cs typeface="Courier New"/>
                <a:sym typeface="Courier New"/>
              </a:defRPr>
            </a:pPr>
          </a:p>
          <a:p>
            <a:pPr algn="just">
              <a:defRPr sz="2000">
                <a:solidFill>
                  <a:srgbClr val="7A60F6"/>
                </a:solidFill>
                <a:latin typeface="Courier New"/>
                <a:ea typeface="Courier New"/>
                <a:cs typeface="Courier New"/>
                <a:sym typeface="Courier New"/>
              </a:defRPr>
            </a:pPr>
          </a:p>
          <a:p>
            <a:pPr algn="just">
              <a:defRPr sz="2000">
                <a:solidFill>
                  <a:srgbClr val="7A60F6"/>
                </a:solidFill>
                <a:latin typeface="Courier New"/>
                <a:ea typeface="Courier New"/>
                <a:cs typeface="Courier New"/>
                <a:sym typeface="Courier New"/>
              </a:defRPr>
            </a:pPr>
          </a:p>
          <a:p>
            <a:pPr marL="233947" indent="-233947" algn="just">
              <a:buSzPct val="75000"/>
              <a:buChar char="•"/>
              <a:defRPr sz="2600">
                <a:solidFill>
                  <a:srgbClr val="53585F"/>
                </a:solidFill>
                <a:latin typeface="Helvetica Neue"/>
                <a:ea typeface="Helvetica Neue"/>
                <a:cs typeface="Helvetica Neue"/>
                <a:sym typeface="Helvetica Neue"/>
              </a:defRPr>
            </a:pPr>
            <a:r>
              <a:t>Restoring from a backup is an offline process</a:t>
            </a:r>
          </a:p>
        </p:txBody>
      </p:sp>
      <p:sp>
        <p:nvSpPr>
          <p:cNvPr id="185" name="Shape 185"/>
          <p:cNvSpPr/>
          <p:nvPr>
            <p:ph type="body" idx="14"/>
          </p:nvPr>
        </p:nvSpPr>
        <p:spPr>
          <a:prstGeom prst="rect">
            <a:avLst/>
          </a:prstGeom>
        </p:spPr>
        <p:txBody>
          <a:bodyPr/>
          <a:lstStyle/>
          <a:p>
            <a:pPr/>
            <a:r>
              <a:t>Restoring from a backup</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body" idx="13"/>
          </p:nvPr>
        </p:nvSpPr>
        <p:spPr>
          <a:xfrm>
            <a:off x="331539" y="1595660"/>
            <a:ext cx="12341722" cy="6968332"/>
          </a:xfrm>
          <a:prstGeom prst="roundRect">
            <a:avLst>
              <a:gd name="adj" fmla="val 1860"/>
            </a:avLst>
          </a:prstGeom>
        </p:spPr>
        <p:txBody>
          <a:bodyPr/>
          <a:lstStyle/>
          <a:p>
            <a:pPr algn="just">
              <a:defRPr sz="2400">
                <a:solidFill>
                  <a:srgbClr val="53585F"/>
                </a:solidFill>
                <a:latin typeface="Helvetica Neue"/>
                <a:ea typeface="Helvetica Neue"/>
                <a:cs typeface="Helvetica Neue"/>
                <a:sym typeface="Helvetica Neue"/>
              </a:defRPr>
            </a:pPr>
            <a:r>
              <a:t>Backup a database</a:t>
            </a:r>
          </a:p>
          <a:p>
            <a:pPr algn="just">
              <a:defRPr sz="2200">
                <a:solidFill>
                  <a:srgbClr val="7A60F6"/>
                </a:solidFill>
                <a:latin typeface="Courier New"/>
                <a:ea typeface="Courier New"/>
                <a:cs typeface="Courier New"/>
                <a:sym typeface="Courier New"/>
              </a:defRPr>
            </a:pPr>
          </a:p>
          <a:p>
            <a:pPr algn="just">
              <a:defRPr sz="2200">
                <a:solidFill>
                  <a:srgbClr val="7A60F6"/>
                </a:solidFill>
                <a:latin typeface="Courier New"/>
                <a:ea typeface="Courier New"/>
                <a:cs typeface="Courier New"/>
                <a:sym typeface="Courier New"/>
              </a:defRPr>
            </a:pPr>
            <a:r>
              <a:t>$ influxd backup -database NOAA_water_database backup_dir</a:t>
            </a:r>
          </a:p>
          <a:p>
            <a:pPr algn="just">
              <a:defRPr sz="2400">
                <a:solidFill>
                  <a:srgbClr val="53585F"/>
                </a:solidFill>
                <a:latin typeface="Helvetica Neue"/>
                <a:ea typeface="Helvetica Neue"/>
                <a:cs typeface="Helvetica Neue"/>
                <a:sym typeface="Helvetica Neue"/>
              </a:defRPr>
            </a:pPr>
          </a:p>
          <a:p>
            <a:pPr algn="just">
              <a:defRPr sz="2400">
                <a:solidFill>
                  <a:srgbClr val="53585F"/>
                </a:solidFill>
                <a:latin typeface="Helvetica Neue"/>
                <a:ea typeface="Helvetica Neue"/>
                <a:cs typeface="Helvetica Neue"/>
                <a:sym typeface="Helvetica Neue"/>
              </a:defRPr>
            </a:pPr>
            <a:r>
              <a:t>Stop the process</a:t>
            </a:r>
          </a:p>
          <a:p>
            <a:pPr algn="just">
              <a:defRPr sz="2400">
                <a:solidFill>
                  <a:srgbClr val="7A60F6"/>
                </a:solidFill>
                <a:latin typeface="Courier New"/>
                <a:ea typeface="Courier New"/>
                <a:cs typeface="Courier New"/>
                <a:sym typeface="Courier New"/>
              </a:defRPr>
            </a:pPr>
          </a:p>
          <a:p>
            <a:pPr algn="just">
              <a:defRPr sz="2100">
                <a:solidFill>
                  <a:srgbClr val="7A60F6"/>
                </a:solidFill>
                <a:latin typeface="Courier New"/>
                <a:ea typeface="Courier New"/>
                <a:cs typeface="Courier New"/>
                <a:sym typeface="Courier New"/>
              </a:defRPr>
            </a:pPr>
            <a:r>
              <a:t>$ sudo service influxdb stop</a:t>
            </a:r>
          </a:p>
          <a:p>
            <a:pPr algn="just">
              <a:defRPr sz="2400">
                <a:solidFill>
                  <a:srgbClr val="7A60F6"/>
                </a:solidFill>
                <a:latin typeface="Courier New"/>
                <a:ea typeface="Courier New"/>
                <a:cs typeface="Courier New"/>
                <a:sym typeface="Courier New"/>
              </a:defRPr>
            </a:pPr>
          </a:p>
          <a:p>
            <a:pPr algn="just">
              <a:defRPr sz="2400">
                <a:solidFill>
                  <a:srgbClr val="53585F"/>
                </a:solidFill>
                <a:latin typeface="Helvetica Neue"/>
                <a:ea typeface="Helvetica Neue"/>
                <a:cs typeface="Helvetica Neue"/>
                <a:sym typeface="Helvetica Neue"/>
              </a:defRPr>
            </a:pPr>
            <a:r>
              <a:t>Wipe the underlying directory</a:t>
            </a:r>
          </a:p>
          <a:p>
            <a:pPr algn="just">
              <a:defRPr sz="2400">
                <a:solidFill>
                  <a:srgbClr val="7A60F6"/>
                </a:solidFill>
                <a:latin typeface="Courier New"/>
                <a:ea typeface="Courier New"/>
                <a:cs typeface="Courier New"/>
                <a:sym typeface="Courier New"/>
              </a:defRPr>
            </a:pPr>
          </a:p>
          <a:p>
            <a:pPr algn="just">
              <a:defRPr sz="2400">
                <a:solidFill>
                  <a:srgbClr val="7A60F6"/>
                </a:solidFill>
                <a:latin typeface="Courier New"/>
                <a:ea typeface="Courier New"/>
                <a:cs typeface="Courier New"/>
                <a:sym typeface="Courier New"/>
              </a:defRPr>
            </a:pPr>
            <a:r>
              <a:t>$ rm -rf ~/.influxdb              (OSX)</a:t>
            </a:r>
          </a:p>
          <a:p>
            <a:pPr algn="just">
              <a:defRPr sz="2400">
                <a:solidFill>
                  <a:srgbClr val="7A60F6"/>
                </a:solidFill>
                <a:latin typeface="Courier New"/>
                <a:ea typeface="Courier New"/>
                <a:cs typeface="Courier New"/>
                <a:sym typeface="Courier New"/>
              </a:defRPr>
            </a:pPr>
            <a:r>
              <a:t>$ sudo rm -rf /var/lib/influxdb/* (Linux)</a:t>
            </a:r>
          </a:p>
          <a:p>
            <a:pPr algn="just">
              <a:defRPr sz="2400">
                <a:solidFill>
                  <a:srgbClr val="7A60F6"/>
                </a:solidFill>
                <a:latin typeface="Courier New"/>
                <a:ea typeface="Courier New"/>
                <a:cs typeface="Courier New"/>
                <a:sym typeface="Courier New"/>
              </a:defRPr>
            </a:pPr>
          </a:p>
          <a:p>
            <a:pPr algn="just">
              <a:defRPr sz="2400">
                <a:solidFill>
                  <a:srgbClr val="53585F"/>
                </a:solidFill>
                <a:latin typeface="Helvetica Neue"/>
                <a:ea typeface="Helvetica Neue"/>
                <a:cs typeface="Helvetica Neue"/>
                <a:sym typeface="Helvetica Neue"/>
              </a:defRPr>
            </a:pPr>
            <a:r>
              <a:t>Restore the database</a:t>
            </a:r>
          </a:p>
          <a:p>
            <a:pPr algn="just">
              <a:defRPr sz="1600">
                <a:solidFill>
                  <a:srgbClr val="7A60F6"/>
                </a:solidFill>
                <a:latin typeface="Courier New"/>
                <a:ea typeface="Courier New"/>
                <a:cs typeface="Courier New"/>
                <a:sym typeface="Courier New"/>
              </a:defRPr>
            </a:pPr>
          </a:p>
          <a:p>
            <a:pPr algn="just">
              <a:defRPr sz="1300">
                <a:solidFill>
                  <a:srgbClr val="7A60F6"/>
                </a:solidFill>
                <a:latin typeface="Courier New"/>
                <a:ea typeface="Courier New"/>
                <a:cs typeface="Courier New"/>
                <a:sym typeface="Courier New"/>
              </a:defRPr>
            </a:pPr>
            <a:r>
              <a:t>$ influxd restore -metadir ~/.influxdb/meta/ -datadir ~/.influxdb/data/ -database NOAA_water_database backup_dir/</a:t>
            </a:r>
          </a:p>
          <a:p>
            <a:pPr algn="just">
              <a:defRPr sz="1300">
                <a:solidFill>
                  <a:srgbClr val="7A60F6"/>
                </a:solidFill>
                <a:latin typeface="Courier New"/>
                <a:ea typeface="Courier New"/>
                <a:cs typeface="Courier New"/>
                <a:sym typeface="Courier New"/>
              </a:defRPr>
            </a:pPr>
            <a:r>
              <a:t>  </a:t>
            </a:r>
          </a:p>
        </p:txBody>
      </p:sp>
      <p:sp>
        <p:nvSpPr>
          <p:cNvPr id="188" name="Shape 188"/>
          <p:cNvSpPr/>
          <p:nvPr>
            <p:ph type="body" idx="14"/>
          </p:nvPr>
        </p:nvSpPr>
        <p:spPr>
          <a:prstGeom prst="rect">
            <a:avLst/>
          </a:prstGeom>
        </p:spPr>
        <p:txBody>
          <a:bodyPr/>
          <a:lstStyle/>
          <a:p>
            <a:pPr/>
            <a:r>
              <a:t>Backup and Restore</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body" idx="13"/>
          </p:nvPr>
        </p:nvSpPr>
        <p:spPr>
          <a:xfrm>
            <a:off x="331539" y="1595660"/>
            <a:ext cx="12341722" cy="6968332"/>
          </a:xfrm>
          <a:prstGeom prst="roundRect">
            <a:avLst>
              <a:gd name="adj" fmla="val 1860"/>
            </a:avLst>
          </a:prstGeom>
        </p:spPr>
        <p:txBody>
          <a:bodyPr/>
          <a:lstStyle/>
          <a:p>
            <a:pPr algn="just">
              <a:defRPr sz="2400">
                <a:solidFill>
                  <a:srgbClr val="53585F"/>
                </a:solidFill>
                <a:latin typeface="Helvetica Neue"/>
                <a:ea typeface="Helvetica Neue"/>
                <a:cs typeface="Helvetica Neue"/>
                <a:sym typeface="Helvetica Neue"/>
              </a:defRPr>
            </a:pPr>
            <a:r>
              <a:t>Restart the process</a:t>
            </a:r>
          </a:p>
          <a:p>
            <a:pPr algn="just">
              <a:defRPr sz="2200">
                <a:solidFill>
                  <a:srgbClr val="7A60F6"/>
                </a:solidFill>
                <a:latin typeface="Courier New"/>
                <a:ea typeface="Courier New"/>
                <a:cs typeface="Courier New"/>
                <a:sym typeface="Courier New"/>
              </a:defRPr>
            </a:pPr>
          </a:p>
          <a:p>
            <a:pPr algn="just">
              <a:defRPr sz="2200">
                <a:solidFill>
                  <a:srgbClr val="7A60F6"/>
                </a:solidFill>
                <a:latin typeface="Courier New"/>
                <a:ea typeface="Courier New"/>
                <a:cs typeface="Courier New"/>
                <a:sym typeface="Courier New"/>
              </a:defRPr>
            </a:pPr>
            <a:r>
              <a:t>$ influxd (OSX)</a:t>
            </a:r>
          </a:p>
          <a:p>
            <a:pPr algn="just">
              <a:defRPr sz="2200">
                <a:solidFill>
                  <a:srgbClr val="7A60F6"/>
                </a:solidFill>
                <a:latin typeface="Courier New"/>
                <a:ea typeface="Courier New"/>
                <a:cs typeface="Courier New"/>
                <a:sym typeface="Courier New"/>
              </a:defRPr>
            </a:pPr>
            <a:r>
              <a:t>$ sudo service influxdb start (Linux)</a:t>
            </a:r>
          </a:p>
          <a:p>
            <a:pPr algn="just">
              <a:defRPr sz="2400">
                <a:solidFill>
                  <a:srgbClr val="53585F"/>
                </a:solidFill>
                <a:latin typeface="Helvetica Neue"/>
                <a:ea typeface="Helvetica Neue"/>
                <a:cs typeface="Helvetica Neue"/>
                <a:sym typeface="Helvetica Neue"/>
              </a:defRPr>
            </a:pPr>
          </a:p>
          <a:p>
            <a:pPr algn="just">
              <a:defRPr sz="2400">
                <a:solidFill>
                  <a:srgbClr val="53585F"/>
                </a:solidFill>
                <a:latin typeface="Helvetica Neue"/>
                <a:ea typeface="Helvetica Neue"/>
                <a:cs typeface="Helvetica Neue"/>
                <a:sym typeface="Helvetica Neue"/>
              </a:defRPr>
            </a:pPr>
            <a:r>
              <a:t>Open up the CLI</a:t>
            </a:r>
          </a:p>
          <a:p>
            <a:pPr algn="just">
              <a:defRPr sz="2400">
                <a:solidFill>
                  <a:srgbClr val="7A60F6"/>
                </a:solidFill>
                <a:latin typeface="Courier New"/>
                <a:ea typeface="Courier New"/>
                <a:cs typeface="Courier New"/>
                <a:sym typeface="Courier New"/>
              </a:defRPr>
            </a:pPr>
          </a:p>
          <a:p>
            <a:pPr algn="just">
              <a:defRPr sz="2100">
                <a:solidFill>
                  <a:srgbClr val="7A60F6"/>
                </a:solidFill>
                <a:latin typeface="Courier New"/>
                <a:ea typeface="Courier New"/>
                <a:cs typeface="Courier New"/>
                <a:sym typeface="Courier New"/>
              </a:defRPr>
            </a:pPr>
            <a:r>
              <a:t>$ influx</a:t>
            </a:r>
          </a:p>
          <a:p>
            <a:pPr algn="just">
              <a:defRPr sz="2400">
                <a:solidFill>
                  <a:srgbClr val="7A60F6"/>
                </a:solidFill>
                <a:latin typeface="Courier New"/>
                <a:ea typeface="Courier New"/>
                <a:cs typeface="Courier New"/>
                <a:sym typeface="Courier New"/>
              </a:defRPr>
            </a:pPr>
          </a:p>
          <a:p>
            <a:pPr algn="just">
              <a:defRPr sz="2400">
                <a:solidFill>
                  <a:srgbClr val="53585F"/>
                </a:solidFill>
                <a:latin typeface="Helvetica Neue"/>
                <a:ea typeface="Helvetica Neue"/>
                <a:cs typeface="Helvetica Neue"/>
                <a:sym typeface="Helvetica Neue"/>
              </a:defRPr>
            </a:pPr>
            <a:r>
              <a:t>Query the Data</a:t>
            </a:r>
          </a:p>
          <a:p>
            <a:pPr algn="just">
              <a:defRPr sz="2400">
                <a:solidFill>
                  <a:srgbClr val="7A60F6"/>
                </a:solidFill>
                <a:latin typeface="Courier New"/>
                <a:ea typeface="Courier New"/>
                <a:cs typeface="Courier New"/>
                <a:sym typeface="Courier New"/>
              </a:defRPr>
            </a:pPr>
          </a:p>
          <a:p>
            <a:pPr algn="just">
              <a:defRPr sz="2400">
                <a:solidFill>
                  <a:srgbClr val="7A60F6"/>
                </a:solidFill>
                <a:latin typeface="Courier New"/>
                <a:ea typeface="Courier New"/>
                <a:cs typeface="Courier New"/>
                <a:sym typeface="Courier New"/>
              </a:defRPr>
            </a:pPr>
            <a:r>
              <a:t>&gt; use NOAA_water_database</a:t>
            </a:r>
          </a:p>
          <a:p>
            <a:pPr algn="just">
              <a:defRPr sz="2400">
                <a:solidFill>
                  <a:srgbClr val="7A60F6"/>
                </a:solidFill>
                <a:latin typeface="Courier New"/>
                <a:ea typeface="Courier New"/>
                <a:cs typeface="Courier New"/>
                <a:sym typeface="Courier New"/>
              </a:defRPr>
            </a:pPr>
            <a:r>
              <a:t>&gt; show measurements</a:t>
            </a:r>
          </a:p>
        </p:txBody>
      </p:sp>
      <p:sp>
        <p:nvSpPr>
          <p:cNvPr id="191" name="Shape 191"/>
          <p:cNvSpPr/>
          <p:nvPr>
            <p:ph type="body" idx="14"/>
          </p:nvPr>
        </p:nvSpPr>
        <p:spPr>
          <a:prstGeom prst="rect">
            <a:avLst/>
          </a:prstGeom>
        </p:spPr>
        <p:txBody>
          <a:bodyPr/>
          <a:lstStyle/>
          <a:p>
            <a:pPr/>
            <a:r>
              <a:t>Make sure that the DB was restored</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body" idx="13"/>
          </p:nvPr>
        </p:nvSpPr>
        <p:spPr>
          <a:xfrm>
            <a:off x="331539" y="1595660"/>
            <a:ext cx="12341722" cy="6968332"/>
          </a:xfrm>
          <a:prstGeom prst="roundRect">
            <a:avLst>
              <a:gd name="adj" fmla="val 1860"/>
            </a:avLst>
          </a:prstGeom>
        </p:spPr>
        <p:txBody>
          <a:bodyPr/>
          <a:lstStyle/>
          <a:p>
            <a:pPr algn="just">
              <a:defRPr sz="3100">
                <a:solidFill>
                  <a:srgbClr val="53585F"/>
                </a:solidFill>
                <a:latin typeface="Helvetica Neue"/>
                <a:ea typeface="Helvetica Neue"/>
                <a:cs typeface="Helvetica Neue"/>
                <a:sym typeface="Helvetica Neue"/>
              </a:defRPr>
            </a:pPr>
            <a:r>
              <a:t>Backup and restore the </a:t>
            </a:r>
            <a:r>
              <a:rPr>
                <a:solidFill>
                  <a:schemeClr val="accent6">
                    <a:hueOff val="-241736"/>
                    <a:satOff val="29413"/>
                    <a:lumOff val="20727"/>
                  </a:schemeClr>
                </a:solidFill>
                <a:latin typeface="Courier New"/>
                <a:ea typeface="Courier New"/>
                <a:cs typeface="Courier New"/>
                <a:sym typeface="Courier New"/>
              </a:rPr>
              <a:t>telegraf</a:t>
            </a:r>
            <a:r>
              <a:t> database.</a:t>
            </a:r>
          </a:p>
        </p:txBody>
      </p:sp>
      <p:sp>
        <p:nvSpPr>
          <p:cNvPr id="194" name="Shape 194"/>
          <p:cNvSpPr/>
          <p:nvPr>
            <p:ph type="body" idx="14"/>
          </p:nvPr>
        </p:nvSpPr>
        <p:spPr>
          <a:prstGeom prst="rect">
            <a:avLst/>
          </a:prstGeom>
        </p:spPr>
        <p:txBody>
          <a:bodyPr/>
          <a:lstStyle/>
          <a:p>
            <a:pPr/>
            <a:r>
              <a:t>Exercise (5-10 min)</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title"/>
          </p:nvPr>
        </p:nvSpPr>
        <p:spPr>
          <a:prstGeom prst="rect">
            <a:avLst/>
          </a:prstGeom>
        </p:spPr>
        <p:txBody>
          <a:bodyPr/>
          <a:lstStyle/>
          <a:p>
            <a:pPr/>
            <a:r>
              <a:t>Migrating Old Data</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body" idx="13"/>
          </p:nvPr>
        </p:nvSpPr>
        <p:spPr>
          <a:xfrm>
            <a:off x="418925" y="2659457"/>
            <a:ext cx="11267483" cy="2097886"/>
          </a:xfrm>
          <a:prstGeom prst="rect">
            <a:avLst/>
          </a:prstGeom>
        </p:spPr>
        <p:txBody>
          <a:bodyPr/>
          <a:lstStyle/>
          <a:p>
            <a:pPr marL="228600" indent="-228600" algn="l">
              <a:spcBef>
                <a:spcPts val="2800"/>
              </a:spcBef>
              <a:buClr>
                <a:srgbClr val="3A424E"/>
              </a:buClr>
              <a:buSzPct val="100000"/>
              <a:buAutoNum type="arabicPeriod" startAt="1"/>
              <a:defRPr sz="2800">
                <a:solidFill>
                  <a:srgbClr val="575E6C"/>
                </a:solidFill>
                <a:latin typeface="Helvetica Neue Light"/>
                <a:ea typeface="Helvetica Neue Light"/>
                <a:cs typeface="Helvetica Neue Light"/>
                <a:sym typeface="Helvetica Neue Light"/>
              </a:defRPr>
            </a:pPr>
            <a:r>
              <a:t> Describe the various parts of the InfluxDB Configuration file</a:t>
            </a:r>
          </a:p>
          <a:p>
            <a:pPr marL="228600" indent="-228600" algn="l">
              <a:spcBef>
                <a:spcPts val="2800"/>
              </a:spcBef>
              <a:buClr>
                <a:srgbClr val="3A424E"/>
              </a:buClr>
              <a:buSzPct val="100000"/>
              <a:buAutoNum type="arabicPeriod" startAt="1"/>
              <a:defRPr sz="2800">
                <a:solidFill>
                  <a:srgbClr val="575E6C"/>
                </a:solidFill>
                <a:latin typeface="Helvetica Neue Light"/>
                <a:ea typeface="Helvetica Neue Light"/>
                <a:cs typeface="Helvetica Neue Light"/>
                <a:sym typeface="Helvetica Neue Light"/>
              </a:defRPr>
            </a:pPr>
            <a:r>
              <a:t> Backup and Restore your InfluxDB instance</a:t>
            </a:r>
          </a:p>
          <a:p>
            <a:pPr marL="228600" indent="-228600" algn="l">
              <a:spcBef>
                <a:spcPts val="2800"/>
              </a:spcBef>
              <a:buClr>
                <a:srgbClr val="3A424E"/>
              </a:buClr>
              <a:buSzPct val="100000"/>
              <a:buAutoNum type="arabicPeriod" startAt="1"/>
              <a:defRPr sz="2800">
                <a:solidFill>
                  <a:srgbClr val="575E6C"/>
                </a:solidFill>
                <a:latin typeface="Helvetica Neue Light"/>
                <a:ea typeface="Helvetica Neue Light"/>
                <a:cs typeface="Helvetica Neue Light"/>
                <a:sym typeface="Helvetica Neue Light"/>
              </a:defRPr>
            </a:pPr>
            <a:r>
              <a:t> Manage Migrating to a new version of InfluxDB</a:t>
            </a:r>
          </a:p>
        </p:txBody>
      </p:sp>
      <p:sp>
        <p:nvSpPr>
          <p:cNvPr id="148" name="Shape 148"/>
          <p:cNvSpPr/>
          <p:nvPr>
            <p:ph type="title"/>
          </p:nvPr>
        </p:nvSpPr>
        <p:spPr>
          <a:xfrm>
            <a:off x="330820" y="304800"/>
            <a:ext cx="12732395" cy="1065908"/>
          </a:xfrm>
          <a:prstGeom prst="rect">
            <a:avLst/>
          </a:prstGeom>
        </p:spPr>
        <p:txBody>
          <a:bodyPr/>
          <a:lstStyle>
            <a:lvl1pPr defTabSz="397256">
              <a:defRPr sz="4080"/>
            </a:lvl1pPr>
          </a:lstStyle>
          <a:p>
            <a:pPr/>
            <a:r>
              <a:t>By the end of this section, participants will be able to…</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body" idx="13"/>
          </p:nvPr>
        </p:nvSpPr>
        <p:spPr>
          <a:xfrm>
            <a:off x="5188171" y="3718077"/>
            <a:ext cx="8135445" cy="2602202"/>
          </a:xfrm>
          <a:prstGeom prst="rect">
            <a:avLst/>
          </a:prstGeom>
        </p:spPr>
        <p:txBody>
          <a:bodyPr/>
          <a:lstStyle/>
          <a:p>
            <a:pPr marL="419100" indent="-419100" algn="l">
              <a:spcBef>
                <a:spcPts val="3000"/>
              </a:spcBef>
              <a:buClr>
                <a:srgbClr val="3A424E"/>
              </a:buClr>
              <a:buSzPct val="100000"/>
              <a:buChar char="•"/>
              <a:defRPr sz="3800">
                <a:solidFill>
                  <a:srgbClr val="575E6C"/>
                </a:solidFill>
                <a:latin typeface="Helvetica Neue Light"/>
                <a:ea typeface="Helvetica Neue Light"/>
                <a:cs typeface="Helvetica Neue Light"/>
                <a:sym typeface="Helvetica Neue Light"/>
              </a:defRPr>
            </a:pPr>
            <a:r>
              <a:t>Improved compression</a:t>
            </a:r>
          </a:p>
          <a:p>
            <a:pPr marL="419100" indent="-419100" algn="l">
              <a:spcBef>
                <a:spcPts val="3000"/>
              </a:spcBef>
              <a:buClr>
                <a:srgbClr val="3A424E"/>
              </a:buClr>
              <a:buSzPct val="100000"/>
              <a:buChar char="•"/>
              <a:defRPr sz="3800">
                <a:solidFill>
                  <a:srgbClr val="575E6C"/>
                </a:solidFill>
                <a:latin typeface="Helvetica Neue Light"/>
                <a:ea typeface="Helvetica Neue Light"/>
                <a:cs typeface="Helvetica Neue Light"/>
                <a:sym typeface="Helvetica Neue Light"/>
              </a:defRPr>
            </a:pPr>
            <a:r>
              <a:t>Improved write/query performance</a:t>
            </a:r>
          </a:p>
          <a:p>
            <a:pPr marL="419100" indent="-419100" algn="l">
              <a:spcBef>
                <a:spcPts val="3000"/>
              </a:spcBef>
              <a:buClr>
                <a:srgbClr val="3A424E"/>
              </a:buClr>
              <a:buSzPct val="100000"/>
              <a:buChar char="•"/>
              <a:defRPr sz="3800">
                <a:solidFill>
                  <a:srgbClr val="575E6C"/>
                </a:solidFill>
                <a:latin typeface="Helvetica Neue Light"/>
                <a:ea typeface="Helvetica Neue Light"/>
                <a:cs typeface="Helvetica Neue Light"/>
                <a:sym typeface="Helvetica Neue Light"/>
              </a:defRPr>
            </a:pPr>
            <a:r>
              <a:t>Improved query management</a:t>
            </a:r>
          </a:p>
        </p:txBody>
      </p:sp>
      <p:sp>
        <p:nvSpPr>
          <p:cNvPr id="199" name="Shape 199"/>
          <p:cNvSpPr/>
          <p:nvPr>
            <p:ph type="title"/>
          </p:nvPr>
        </p:nvSpPr>
        <p:spPr>
          <a:prstGeom prst="rect">
            <a:avLst/>
          </a:prstGeom>
        </p:spPr>
        <p:txBody>
          <a:bodyPr/>
          <a:lstStyle/>
          <a:p>
            <a:pPr/>
            <a:r>
              <a:t>Why Upgrade to 0.12.X?</a:t>
            </a:r>
          </a:p>
        </p:txBody>
      </p:sp>
      <p:pic>
        <p:nvPicPr>
          <p:cNvPr id="200" name="pasted-image.png"/>
          <p:cNvPicPr>
            <a:picLocks noChangeAspect="1"/>
          </p:cNvPicPr>
          <p:nvPr/>
        </p:nvPicPr>
        <p:blipFill>
          <a:blip r:embed="rId2">
            <a:extLst/>
          </a:blip>
          <a:stretch>
            <a:fillRect/>
          </a:stretch>
        </p:blipFill>
        <p:spPr>
          <a:xfrm>
            <a:off x="-1923131" y="2555532"/>
            <a:ext cx="9006779" cy="5604218"/>
          </a:xfrm>
          <a:prstGeom prst="rect">
            <a:avLst/>
          </a:prstGeom>
          <a:ln w="12700">
            <a:miter lim="400000"/>
          </a:ln>
        </p:spPr>
      </p:pic>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body" idx="13"/>
          </p:nvPr>
        </p:nvSpPr>
        <p:spPr>
          <a:xfrm>
            <a:off x="209771" y="995573"/>
            <a:ext cx="12585258" cy="8118054"/>
          </a:xfrm>
          <a:prstGeom prst="rect">
            <a:avLst/>
          </a:prstGeom>
        </p:spPr>
        <p:txBody>
          <a:bodyPr/>
          <a:lstStyle/>
          <a:p>
            <a:pPr marL="228600" indent="-228600" algn="l">
              <a:spcBef>
                <a:spcPts val="800"/>
              </a:spcBef>
              <a:buClr>
                <a:srgbClr val="3A424E"/>
              </a:buClr>
              <a:buSzPct val="100000"/>
              <a:buAutoNum type="arabicPeriod" startAt="1"/>
              <a:defRPr sz="2700">
                <a:solidFill>
                  <a:srgbClr val="575E6C"/>
                </a:solidFill>
                <a:latin typeface="Helvetica Neue Light"/>
                <a:ea typeface="Helvetica Neue Light"/>
                <a:cs typeface="Helvetica Neue Light"/>
                <a:sym typeface="Helvetica Neue Light"/>
              </a:defRPr>
            </a:pPr>
            <a:r>
              <a:t>Install 0.11 on top of 0.9</a:t>
            </a:r>
          </a:p>
          <a:p>
            <a:pPr marL="228600" indent="-228600" algn="l">
              <a:spcBef>
                <a:spcPts val="800"/>
              </a:spcBef>
              <a:buClr>
                <a:srgbClr val="3A424E"/>
              </a:buClr>
              <a:buSzPct val="100000"/>
              <a:buAutoNum type="arabicPeriod" startAt="1"/>
              <a:defRPr sz="2700">
                <a:solidFill>
                  <a:srgbClr val="575E6C"/>
                </a:solidFill>
                <a:latin typeface="Helvetica Neue Light"/>
                <a:ea typeface="Helvetica Neue Light"/>
                <a:cs typeface="Helvetica Neue Light"/>
                <a:sym typeface="Helvetica Neue Light"/>
              </a:defRPr>
            </a:pPr>
            <a:r>
              <a:t> Copy "cold" B1/BZ1 shards to /tmp</a:t>
            </a:r>
          </a:p>
          <a:p>
            <a:pPr marL="228600" indent="-228600" algn="l">
              <a:spcBef>
                <a:spcPts val="800"/>
              </a:spcBef>
              <a:buClr>
                <a:srgbClr val="3A424E"/>
              </a:buClr>
              <a:buSzPct val="100000"/>
              <a:buAutoNum type="arabicPeriod" startAt="1"/>
              <a:defRPr sz="2700">
                <a:solidFill>
                  <a:srgbClr val="575E6C"/>
                </a:solidFill>
                <a:latin typeface="Helvetica Neue Light"/>
                <a:ea typeface="Helvetica Neue Light"/>
                <a:cs typeface="Helvetica Neue Light"/>
                <a:sym typeface="Helvetica Neue Light"/>
              </a:defRPr>
            </a:pPr>
            <a:r>
              <a:t>Run ./influx_tsm to convert "cold" shards</a:t>
            </a:r>
          </a:p>
          <a:p>
            <a:pPr marL="228600" indent="-228600" algn="l">
              <a:spcBef>
                <a:spcPts val="800"/>
              </a:spcBef>
              <a:buClr>
                <a:srgbClr val="3A424E"/>
              </a:buClr>
              <a:buSzPct val="100000"/>
              <a:buAutoNum type="arabicPeriod" startAt="1"/>
              <a:defRPr sz="2700">
                <a:solidFill>
                  <a:srgbClr val="575E6C"/>
                </a:solidFill>
                <a:latin typeface="Helvetica Neue Light"/>
                <a:ea typeface="Helvetica Neue Light"/>
                <a:cs typeface="Helvetica Neue Light"/>
                <a:sym typeface="Helvetica Neue Light"/>
              </a:defRPr>
            </a:pPr>
            <a:r>
              <a:t>Run influx_tsm to convert shards, e.g.:</a:t>
            </a:r>
          </a:p>
          <a:p>
            <a:pPr lvl="1" marL="457200" indent="-228600" algn="l">
              <a:spcBef>
                <a:spcPts val="800"/>
              </a:spcBef>
              <a:buClr>
                <a:srgbClr val="3A424E"/>
              </a:buClr>
              <a:buSzPct val="100000"/>
              <a:buAutoNum type="arabicPeriod" startAt="1"/>
              <a:defRPr sz="2700">
                <a:solidFill>
                  <a:schemeClr val="accent6"/>
                </a:solidFill>
                <a:latin typeface="Helvetica Neue Light"/>
                <a:ea typeface="Helvetica Neue Light"/>
                <a:cs typeface="Helvetica Neue Light"/>
                <a:sym typeface="Helvetica Neue Light"/>
              </a:defRPr>
            </a:pPr>
            <a:r>
              <a:t>influx_tsm -backup /tmp/influxdb_backup /tmp/data</a:t>
            </a:r>
          </a:p>
          <a:p>
            <a:pPr marL="228600" indent="-228600" algn="l">
              <a:spcBef>
                <a:spcPts val="800"/>
              </a:spcBef>
              <a:buClr>
                <a:srgbClr val="3A424E"/>
              </a:buClr>
              <a:buSzPct val="100000"/>
              <a:buAutoNum type="arabicPeriod" startAt="1"/>
              <a:defRPr sz="2700">
                <a:solidFill>
                  <a:srgbClr val="575E6C"/>
                </a:solidFill>
                <a:latin typeface="Helvetica Neue Light"/>
                <a:ea typeface="Helvetica Neue Light"/>
                <a:cs typeface="Helvetica Neue Light"/>
                <a:sym typeface="Helvetica Neue Light"/>
              </a:defRPr>
            </a:pPr>
            <a:r>
              <a:t>Remove "cold" B1/BZ1 shards and replace with converted TSM shards</a:t>
            </a:r>
          </a:p>
          <a:p>
            <a:pPr marL="228600" indent="-228600" algn="l">
              <a:spcBef>
                <a:spcPts val="800"/>
              </a:spcBef>
              <a:buClr>
                <a:srgbClr val="3A424E"/>
              </a:buClr>
              <a:buSzPct val="100000"/>
              <a:buAutoNum type="arabicPeriod" startAt="1"/>
              <a:defRPr sz="2700">
                <a:solidFill>
                  <a:srgbClr val="575E6C"/>
                </a:solidFill>
                <a:latin typeface="Helvetica Neue Light"/>
                <a:ea typeface="Helvetica Neue Light"/>
                <a:cs typeface="Helvetica Neue Light"/>
                <a:sym typeface="Helvetica Neue Light"/>
              </a:defRPr>
            </a:pPr>
            <a:r>
              <a:t>Wait until current "hot" shards become "cold", repeat steps 2-4 on new "cold" shards</a:t>
            </a:r>
          </a:p>
          <a:p>
            <a:pPr marL="228600" indent="-228600" algn="l">
              <a:spcBef>
                <a:spcPts val="800"/>
              </a:spcBef>
              <a:buClr>
                <a:srgbClr val="3A424E"/>
              </a:buClr>
              <a:buSzPct val="100000"/>
              <a:buAutoNum type="arabicPeriod" startAt="1"/>
              <a:defRPr sz="2700">
                <a:solidFill>
                  <a:srgbClr val="575E6C"/>
                </a:solidFill>
                <a:latin typeface="Helvetica Neue Light"/>
                <a:ea typeface="Helvetica Neue Light"/>
                <a:cs typeface="Helvetica Neue Light"/>
                <a:sym typeface="Helvetica Neue Light"/>
              </a:defRPr>
            </a:pPr>
            <a:r>
              <a:t>Backup the metastore information</a:t>
            </a:r>
          </a:p>
          <a:p>
            <a:pPr lvl="1" marL="457200" indent="-228600" algn="l">
              <a:spcBef>
                <a:spcPts val="800"/>
              </a:spcBef>
              <a:buClr>
                <a:srgbClr val="3A424E"/>
              </a:buClr>
              <a:buSzPct val="100000"/>
              <a:buAutoNum type="arabicPeriod" startAt="1"/>
              <a:defRPr sz="2700">
                <a:solidFill>
                  <a:schemeClr val="accent6"/>
                </a:solidFill>
                <a:latin typeface="Helvetica Neue Light"/>
                <a:ea typeface="Helvetica Neue Light"/>
                <a:cs typeface="Helvetica Neue Light"/>
                <a:sym typeface="Helvetica Neue Light"/>
              </a:defRPr>
            </a:pPr>
            <a:r>
              <a:t>influx backup /tmp/influxdb_backup</a:t>
            </a:r>
          </a:p>
          <a:p>
            <a:pPr marL="228600" indent="-228600" algn="l">
              <a:spcBef>
                <a:spcPts val="800"/>
              </a:spcBef>
              <a:buClr>
                <a:srgbClr val="3A424E"/>
              </a:buClr>
              <a:buSzPct val="100000"/>
              <a:buAutoNum type="arabicPeriod" startAt="1"/>
              <a:defRPr sz="2700">
                <a:solidFill>
                  <a:srgbClr val="575E6C"/>
                </a:solidFill>
                <a:latin typeface="Helvetica Neue Light"/>
                <a:ea typeface="Helvetica Neue Light"/>
                <a:cs typeface="Helvetica Neue Light"/>
                <a:sym typeface="Helvetica Neue Light"/>
              </a:defRPr>
            </a:pPr>
            <a:r>
              <a:t>Shut down InfluxDB (this downtime is unavoidable, as InfluxDB 0.12 uses non-backwards compatible metastore format)</a:t>
            </a:r>
          </a:p>
          <a:p>
            <a:pPr marL="228600" indent="-228600" algn="l">
              <a:spcBef>
                <a:spcPts val="800"/>
              </a:spcBef>
              <a:buClr>
                <a:srgbClr val="3A424E"/>
              </a:buClr>
              <a:buSzPct val="100000"/>
              <a:buAutoNum type="arabicPeriod" startAt="1"/>
              <a:defRPr sz="2700">
                <a:solidFill>
                  <a:srgbClr val="575E6C"/>
                </a:solidFill>
                <a:latin typeface="Helvetica Neue Light"/>
                <a:ea typeface="Helvetica Neue Light"/>
                <a:cs typeface="Helvetica Neue Light"/>
                <a:sym typeface="Helvetica Neue Light"/>
              </a:defRPr>
            </a:pPr>
            <a:r>
              <a:t>Install 0.12 on top of 0.11</a:t>
            </a:r>
          </a:p>
          <a:p>
            <a:pPr marL="228600" indent="-228600" algn="l">
              <a:spcBef>
                <a:spcPts val="800"/>
              </a:spcBef>
              <a:buClr>
                <a:srgbClr val="3A424E"/>
              </a:buClr>
              <a:buSzPct val="100000"/>
              <a:buAutoNum type="arabicPeriod" startAt="1"/>
              <a:defRPr sz="2700">
                <a:solidFill>
                  <a:srgbClr val="575E6C"/>
                </a:solidFill>
                <a:latin typeface="Helvetica Neue Light"/>
                <a:ea typeface="Helvetica Neue Light"/>
                <a:cs typeface="Helvetica Neue Light"/>
                <a:sym typeface="Helvetica Neue Light"/>
              </a:defRPr>
            </a:pPr>
            <a:r>
              <a:t>Restore the metastore information</a:t>
            </a:r>
          </a:p>
          <a:p>
            <a:pPr lvl="1" marL="457200" indent="-228600" algn="l">
              <a:spcBef>
                <a:spcPts val="800"/>
              </a:spcBef>
              <a:buClr>
                <a:srgbClr val="3A424E"/>
              </a:buClr>
              <a:buSzPct val="100000"/>
              <a:buAutoNum type="arabicPeriod" startAt="1"/>
              <a:defRPr sz="2700">
                <a:solidFill>
                  <a:schemeClr val="accent6"/>
                </a:solidFill>
                <a:latin typeface="Helvetica Neue Light"/>
                <a:ea typeface="Helvetica Neue Light"/>
                <a:cs typeface="Helvetica Neue Light"/>
                <a:sym typeface="Helvetica Neue Light"/>
              </a:defRPr>
            </a:pPr>
            <a:r>
              <a:t>influxd restore -metadir=/var/lib/influxdb/meta /tmp/influxdb_backup</a:t>
            </a:r>
          </a:p>
          <a:p>
            <a:pPr marL="228600" indent="-228600" algn="l">
              <a:spcBef>
                <a:spcPts val="800"/>
              </a:spcBef>
              <a:buClr>
                <a:srgbClr val="3A424E"/>
              </a:buClr>
              <a:buSzPct val="100000"/>
              <a:buAutoNum type="arabicPeriod" startAt="1"/>
              <a:defRPr sz="2700">
                <a:solidFill>
                  <a:srgbClr val="575E6C"/>
                </a:solidFill>
                <a:latin typeface="Helvetica Neue Light"/>
                <a:ea typeface="Helvetica Neue Light"/>
                <a:cs typeface="Helvetica Neue Light"/>
                <a:sym typeface="Helvetica Neue Light"/>
              </a:defRPr>
            </a:pPr>
            <a:r>
              <a:t>Start InfluxDB 0.12</a:t>
            </a:r>
          </a:p>
        </p:txBody>
      </p:sp>
      <p:sp>
        <p:nvSpPr>
          <p:cNvPr id="203" name="Shape 203"/>
          <p:cNvSpPr/>
          <p:nvPr>
            <p:ph type="title"/>
          </p:nvPr>
        </p:nvSpPr>
        <p:spPr>
          <a:xfrm>
            <a:off x="136202" y="-203200"/>
            <a:ext cx="12732395" cy="1065908"/>
          </a:xfrm>
          <a:prstGeom prst="rect">
            <a:avLst/>
          </a:prstGeom>
        </p:spPr>
        <p:txBody>
          <a:bodyPr/>
          <a:lstStyle>
            <a:lvl1pPr defTabSz="490727">
              <a:defRPr sz="3948"/>
            </a:lvl1pPr>
          </a:lstStyle>
          <a:p>
            <a:pPr/>
            <a:r>
              <a:t>Migration Example 0.9 to 0.12 (Downtime Unacceptable)</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ph type="body" idx="13"/>
          </p:nvPr>
        </p:nvSpPr>
        <p:spPr>
          <a:xfrm>
            <a:off x="209771" y="2036973"/>
            <a:ext cx="12585258" cy="4663654"/>
          </a:xfrm>
          <a:prstGeom prst="rect">
            <a:avLst/>
          </a:prstGeom>
        </p:spPr>
        <p:txBody>
          <a:bodyPr/>
          <a:lstStyle/>
          <a:p>
            <a:pPr marL="228600" indent="-228600" algn="l">
              <a:spcBef>
                <a:spcPts val="800"/>
              </a:spcBef>
              <a:buClr>
                <a:srgbClr val="3A424E"/>
              </a:buClr>
              <a:buSzPct val="100000"/>
              <a:buAutoNum type="arabicPeriod" startAt="1"/>
              <a:defRPr sz="2700">
                <a:solidFill>
                  <a:srgbClr val="575E6C"/>
                </a:solidFill>
                <a:latin typeface="Helvetica Neue Light"/>
                <a:ea typeface="Helvetica Neue Light"/>
                <a:cs typeface="Helvetica Neue Light"/>
                <a:sym typeface="Helvetica Neue Light"/>
              </a:defRPr>
            </a:pPr>
            <a:r>
              <a:t>Stop traffic to InfluxDB 0.8</a:t>
            </a:r>
          </a:p>
          <a:p>
            <a:pPr marL="228600" indent="-228600" algn="l">
              <a:spcBef>
                <a:spcPts val="800"/>
              </a:spcBef>
              <a:buClr>
                <a:srgbClr val="3A424E"/>
              </a:buClr>
              <a:buSzPct val="100000"/>
              <a:buAutoNum type="arabicPeriod" startAt="1"/>
              <a:defRPr sz="2700">
                <a:solidFill>
                  <a:srgbClr val="575E6C"/>
                </a:solidFill>
                <a:latin typeface="Helvetica Neue Light"/>
                <a:ea typeface="Helvetica Neue Light"/>
                <a:cs typeface="Helvetica Neue Light"/>
                <a:sym typeface="Helvetica Neue Light"/>
              </a:defRPr>
            </a:pPr>
            <a:r>
              <a:t>Install InfluxDB 0.8.9 and restart</a:t>
            </a:r>
          </a:p>
          <a:p>
            <a:pPr marL="228600" indent="-228600" algn="l">
              <a:spcBef>
                <a:spcPts val="800"/>
              </a:spcBef>
              <a:buClr>
                <a:srgbClr val="3A424E"/>
              </a:buClr>
              <a:buSzPct val="100000"/>
              <a:buAutoNum type="arabicPeriod" startAt="1"/>
              <a:defRPr sz="2700">
                <a:solidFill>
                  <a:srgbClr val="575E6C"/>
                </a:solidFill>
                <a:latin typeface="Helvetica Neue Light"/>
                <a:ea typeface="Helvetica Neue Light"/>
                <a:cs typeface="Helvetica Neue Light"/>
                <a:sym typeface="Helvetica Neue Light"/>
              </a:defRPr>
            </a:pPr>
            <a:r>
              <a:t>Run the Export tool</a:t>
            </a:r>
          </a:p>
          <a:p>
            <a:pPr lvl="1" marL="457200" indent="-228600" algn="l">
              <a:spcBef>
                <a:spcPts val="800"/>
              </a:spcBef>
              <a:buClr>
                <a:srgbClr val="3A424E"/>
              </a:buClr>
              <a:buSzPct val="100000"/>
              <a:buAutoNum type="arabicPeriod" startAt="1"/>
              <a:defRPr sz="2600">
                <a:solidFill>
                  <a:schemeClr val="accent6"/>
                </a:solidFill>
                <a:latin typeface="Helvetica Neue Light"/>
                <a:ea typeface="Helvetica Neue Light"/>
                <a:cs typeface="Helvetica Neue Light"/>
                <a:sym typeface="Helvetica Neue Light"/>
              </a:defRPr>
            </a:pPr>
            <a:r>
              <a:t>curl -o export.gz --compressed http://localhost:8086/ \export/&lt;db&gt;/&lt;shard_space&gt;</a:t>
            </a:r>
          </a:p>
          <a:p>
            <a:pPr marL="228600" indent="-228600" algn="l">
              <a:spcBef>
                <a:spcPts val="800"/>
              </a:spcBef>
              <a:buClr>
                <a:srgbClr val="3A424E"/>
              </a:buClr>
              <a:buSzPct val="100000"/>
              <a:buAutoNum type="arabicPeriod" startAt="1"/>
              <a:defRPr sz="2700">
                <a:solidFill>
                  <a:srgbClr val="575E6C"/>
                </a:solidFill>
                <a:latin typeface="Helvetica Neue Light"/>
                <a:ea typeface="Helvetica Neue Light"/>
                <a:cs typeface="Helvetica Neue Light"/>
                <a:sym typeface="Helvetica Neue Light"/>
              </a:defRPr>
            </a:pPr>
            <a:r>
              <a:t>Launch InfluxDB 0.12 on a new server</a:t>
            </a:r>
          </a:p>
          <a:p>
            <a:pPr marL="228600" indent="-228600" algn="l">
              <a:spcBef>
                <a:spcPts val="800"/>
              </a:spcBef>
              <a:buClr>
                <a:srgbClr val="3A424E"/>
              </a:buClr>
              <a:buSzPct val="100000"/>
              <a:buAutoNum type="arabicPeriod" startAt="1"/>
              <a:defRPr sz="2700">
                <a:solidFill>
                  <a:srgbClr val="575E6C"/>
                </a:solidFill>
                <a:latin typeface="Helvetica Neue Light"/>
                <a:ea typeface="Helvetica Neue Light"/>
                <a:cs typeface="Helvetica Neue Light"/>
                <a:sym typeface="Helvetica Neue Light"/>
              </a:defRPr>
            </a:pPr>
            <a:r>
              <a:t>Use the CLI to import the exported data</a:t>
            </a:r>
          </a:p>
          <a:p>
            <a:pPr lvl="1" marL="457200" indent="-228600" algn="l">
              <a:spcBef>
                <a:spcPts val="800"/>
              </a:spcBef>
              <a:buClr>
                <a:srgbClr val="3A424E"/>
              </a:buClr>
              <a:buSzPct val="100000"/>
              <a:buAutoNum type="arabicPeriod" startAt="1"/>
              <a:defRPr sz="2700">
                <a:solidFill>
                  <a:schemeClr val="accent6"/>
                </a:solidFill>
                <a:latin typeface="Helvetica Neue Light"/>
                <a:ea typeface="Helvetica Neue Light"/>
                <a:cs typeface="Helvetica Neue Light"/>
                <a:sym typeface="Helvetica Neue Light"/>
              </a:defRPr>
            </a:pPr>
            <a:r>
              <a:t>influx -import -path=export.gz -compressed &gt; failures</a:t>
            </a:r>
          </a:p>
          <a:p>
            <a:pPr marL="228600" indent="-228600" algn="l">
              <a:spcBef>
                <a:spcPts val="800"/>
              </a:spcBef>
              <a:buClr>
                <a:srgbClr val="3A424E"/>
              </a:buClr>
              <a:buSzPct val="100000"/>
              <a:buAutoNum type="arabicPeriod" startAt="1"/>
              <a:defRPr sz="2700">
                <a:solidFill>
                  <a:srgbClr val="575E6C"/>
                </a:solidFill>
                <a:latin typeface="Helvetica Neue Light"/>
                <a:ea typeface="Helvetica Neue Light"/>
                <a:cs typeface="Helvetica Neue Light"/>
                <a:sym typeface="Helvetica Neue Light"/>
              </a:defRPr>
            </a:pPr>
            <a:r>
              <a:t>Update clients and dashboards for new API, etc</a:t>
            </a:r>
          </a:p>
          <a:p>
            <a:pPr marL="228600" indent="-228600" algn="l">
              <a:spcBef>
                <a:spcPts val="800"/>
              </a:spcBef>
              <a:buClr>
                <a:srgbClr val="3A424E"/>
              </a:buClr>
              <a:buSzPct val="100000"/>
              <a:buAutoNum type="arabicPeriod" startAt="1"/>
              <a:defRPr sz="2700">
                <a:solidFill>
                  <a:srgbClr val="575E6C"/>
                </a:solidFill>
                <a:latin typeface="Helvetica Neue Light"/>
                <a:ea typeface="Helvetica Neue Light"/>
                <a:cs typeface="Helvetica Neue Light"/>
                <a:sym typeface="Helvetica Neue Light"/>
              </a:defRPr>
            </a:pPr>
            <a:r>
              <a:t>Resume traffic to InfluxDB 0.12</a:t>
            </a:r>
          </a:p>
        </p:txBody>
      </p:sp>
      <p:sp>
        <p:nvSpPr>
          <p:cNvPr id="206" name="Shape 206"/>
          <p:cNvSpPr/>
          <p:nvPr>
            <p:ph type="title"/>
          </p:nvPr>
        </p:nvSpPr>
        <p:spPr>
          <a:xfrm>
            <a:off x="136202" y="279400"/>
            <a:ext cx="12732395" cy="1065908"/>
          </a:xfrm>
          <a:prstGeom prst="rect">
            <a:avLst/>
          </a:prstGeom>
        </p:spPr>
        <p:txBody>
          <a:bodyPr/>
          <a:lstStyle>
            <a:lvl1pPr defTabSz="519937">
              <a:defRPr sz="4183"/>
            </a:lvl1pPr>
          </a:lstStyle>
          <a:p>
            <a:pPr/>
            <a:r>
              <a:t>Migration Example 0.8 to 0.12 (Downtime Necessary)</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title"/>
          </p:nvPr>
        </p:nvSpPr>
        <p:spPr>
          <a:prstGeom prst="rect">
            <a:avLst/>
          </a:prstGeom>
        </p:spPr>
        <p:txBody>
          <a:bodyPr/>
          <a:lstStyle/>
          <a:p>
            <a:pPr/>
            <a:r>
              <a:t>Configuration</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body" idx="13"/>
          </p:nvPr>
        </p:nvSpPr>
        <p:spPr>
          <a:xfrm>
            <a:off x="331539" y="1392634"/>
            <a:ext cx="12341722" cy="6134002"/>
          </a:xfrm>
          <a:prstGeom prst="roundRect">
            <a:avLst>
              <a:gd name="adj" fmla="val 2112"/>
            </a:avLst>
          </a:prstGeom>
        </p:spPr>
        <p:txBody>
          <a:bodyPr/>
          <a:lstStyle/>
          <a:p>
            <a:pPr algn="just">
              <a:defRPr sz="2000">
                <a:solidFill>
                  <a:srgbClr val="7A60F6"/>
                </a:solidFill>
                <a:latin typeface="Courier New"/>
                <a:ea typeface="Courier New"/>
                <a:cs typeface="Courier New"/>
                <a:sym typeface="Courier New"/>
              </a:defRPr>
            </a:pPr>
            <a:r>
              <a:t>  # Where the metadata/raft database is stored</a:t>
            </a:r>
          </a:p>
          <a:p>
            <a:pPr algn="just">
              <a:defRPr sz="2000">
                <a:solidFill>
                  <a:srgbClr val="7A60F6"/>
                </a:solidFill>
                <a:latin typeface="Courier New"/>
                <a:ea typeface="Courier New"/>
                <a:cs typeface="Courier New"/>
                <a:sym typeface="Courier New"/>
              </a:defRPr>
            </a:pPr>
            <a:r>
              <a:t>  dir = "/var/lib/influxdb/meta"</a:t>
            </a:r>
          </a:p>
          <a:p>
            <a:pPr algn="just">
              <a:defRPr sz="2000">
                <a:solidFill>
                  <a:srgbClr val="7A60F6"/>
                </a:solidFill>
                <a:latin typeface="Courier New"/>
                <a:ea typeface="Courier New"/>
                <a:cs typeface="Courier New"/>
                <a:sym typeface="Courier New"/>
              </a:defRPr>
            </a:pPr>
          </a:p>
          <a:p>
            <a:pPr algn="just">
              <a:defRPr sz="2000">
                <a:solidFill>
                  <a:srgbClr val="7A60F6"/>
                </a:solidFill>
                <a:latin typeface="Courier New"/>
                <a:ea typeface="Courier New"/>
                <a:cs typeface="Courier New"/>
                <a:sym typeface="Courier New"/>
              </a:defRPr>
            </a:pPr>
            <a:r>
              <a:t>  retention-autocreate = true</a:t>
            </a:r>
          </a:p>
          <a:p>
            <a:pPr algn="just">
              <a:defRPr sz="2000">
                <a:solidFill>
                  <a:srgbClr val="7A60F6"/>
                </a:solidFill>
                <a:latin typeface="Courier New"/>
                <a:ea typeface="Courier New"/>
                <a:cs typeface="Courier New"/>
                <a:sym typeface="Courier New"/>
              </a:defRPr>
            </a:pPr>
          </a:p>
          <a:p>
            <a:pPr algn="just">
              <a:defRPr sz="2000">
                <a:solidFill>
                  <a:srgbClr val="7A60F6"/>
                </a:solidFill>
                <a:latin typeface="Courier New"/>
                <a:ea typeface="Courier New"/>
                <a:cs typeface="Courier New"/>
                <a:sym typeface="Courier New"/>
              </a:defRPr>
            </a:pPr>
            <a:r>
              <a:t>  # If log messages are printed for the meta service</a:t>
            </a:r>
          </a:p>
          <a:p>
            <a:pPr algn="just">
              <a:defRPr sz="2000">
                <a:solidFill>
                  <a:srgbClr val="7A60F6"/>
                </a:solidFill>
                <a:latin typeface="Courier New"/>
                <a:ea typeface="Courier New"/>
                <a:cs typeface="Courier New"/>
                <a:sym typeface="Courier New"/>
              </a:defRPr>
            </a:pPr>
            <a:r>
              <a:t>  logging-enabled = true</a:t>
            </a:r>
          </a:p>
          <a:p>
            <a:pPr algn="just">
              <a:defRPr sz="2000">
                <a:solidFill>
                  <a:srgbClr val="7A60F6"/>
                </a:solidFill>
                <a:latin typeface="Courier New"/>
                <a:ea typeface="Courier New"/>
                <a:cs typeface="Courier New"/>
                <a:sym typeface="Courier New"/>
              </a:defRPr>
            </a:pPr>
            <a:r>
              <a:t>  pprof-enabled = false</a:t>
            </a:r>
          </a:p>
          <a:p>
            <a:pPr algn="just">
              <a:defRPr sz="2000">
                <a:solidFill>
                  <a:srgbClr val="7A60F6"/>
                </a:solidFill>
                <a:latin typeface="Courier New"/>
                <a:ea typeface="Courier New"/>
                <a:cs typeface="Courier New"/>
                <a:sym typeface="Courier New"/>
              </a:defRPr>
            </a:pPr>
          </a:p>
          <a:p>
            <a:pPr algn="just">
              <a:defRPr sz="2000">
                <a:solidFill>
                  <a:srgbClr val="7A60F6"/>
                </a:solidFill>
                <a:latin typeface="Courier New"/>
                <a:ea typeface="Courier New"/>
                <a:cs typeface="Courier New"/>
                <a:sym typeface="Courier New"/>
              </a:defRPr>
            </a:pPr>
            <a:r>
              <a:t>  # The default duration for leases.</a:t>
            </a:r>
          </a:p>
          <a:p>
            <a:pPr algn="just">
              <a:defRPr sz="2000">
                <a:solidFill>
                  <a:srgbClr val="7A60F6"/>
                </a:solidFill>
                <a:latin typeface="Courier New"/>
                <a:ea typeface="Courier New"/>
                <a:cs typeface="Courier New"/>
                <a:sym typeface="Courier New"/>
              </a:defRPr>
            </a:pPr>
            <a:r>
              <a:t>  lease-duration = "1m0s"</a:t>
            </a:r>
          </a:p>
          <a:p>
            <a:pPr algn="just">
              <a:defRPr sz="2000">
                <a:solidFill>
                  <a:srgbClr val="7A60F6"/>
                </a:solidFill>
                <a:latin typeface="Courier New"/>
                <a:ea typeface="Courier New"/>
                <a:cs typeface="Courier New"/>
                <a:sym typeface="Courier New"/>
              </a:defRPr>
            </a:pPr>
            <a:r>
              <a:t> </a:t>
            </a:r>
          </a:p>
          <a:p>
            <a:pPr algn="just">
              <a:defRPr sz="2000">
                <a:solidFill>
                  <a:srgbClr val="7A60F6"/>
                </a:solidFill>
                <a:latin typeface="Courier New"/>
                <a:ea typeface="Courier New"/>
                <a:cs typeface="Courier New"/>
                <a:sym typeface="Courier New"/>
              </a:defRPr>
            </a:pPr>
          </a:p>
          <a:p>
            <a:pPr algn="just">
              <a:defRPr sz="2300">
                <a:solidFill>
                  <a:srgbClr val="53585F"/>
                </a:solidFill>
                <a:latin typeface="Helvetica Neue"/>
                <a:ea typeface="Helvetica Neue"/>
                <a:cs typeface="Helvetica Neue"/>
                <a:sym typeface="Helvetica Neue"/>
              </a:defRPr>
            </a:pPr>
          </a:p>
          <a:p>
            <a:pPr algn="just">
              <a:defRPr sz="2300">
                <a:solidFill>
                  <a:srgbClr val="53585F"/>
                </a:solidFill>
                <a:latin typeface="Helvetica Neue"/>
                <a:ea typeface="Helvetica Neue"/>
                <a:cs typeface="Helvetica Neue"/>
                <a:sym typeface="Helvetica Neue"/>
              </a:defRPr>
            </a:pPr>
            <a:r>
              <a:t>Controls parameters for InfluxDB’s metastore, which stores information on users, databases, retention policies, shards, and continuous queries.</a:t>
            </a:r>
          </a:p>
          <a:p>
            <a:pPr algn="just">
              <a:defRPr sz="2300">
                <a:solidFill>
                  <a:srgbClr val="53585F"/>
                </a:solidFill>
                <a:latin typeface="Helvetica Neue"/>
                <a:ea typeface="Helvetica Neue"/>
                <a:cs typeface="Helvetica Neue"/>
                <a:sym typeface="Helvetica Neue"/>
              </a:defRPr>
            </a:pPr>
          </a:p>
          <a:p>
            <a:pPr marL="269039" indent="-269039" algn="just">
              <a:buSzPct val="75000"/>
              <a:buChar char="•"/>
              <a:defRPr sz="2300">
                <a:solidFill>
                  <a:srgbClr val="53585F"/>
                </a:solidFill>
                <a:latin typeface="Helvetica Neue"/>
                <a:ea typeface="Helvetica Neue"/>
                <a:cs typeface="Helvetica Neue"/>
                <a:sym typeface="Helvetica Neue"/>
              </a:defRPr>
            </a:pPr>
            <a:r>
              <a:t>"dir" may need to be changed to a suitable place for your system.</a:t>
            </a:r>
          </a:p>
          <a:p>
            <a:pPr marL="269039" indent="-269039" algn="just">
              <a:buSzPct val="75000"/>
              <a:buChar char="•"/>
              <a:defRPr sz="2300">
                <a:solidFill>
                  <a:srgbClr val="53585F"/>
                </a:solidFill>
                <a:latin typeface="Helvetica Neue"/>
                <a:ea typeface="Helvetica Neue"/>
                <a:cs typeface="Helvetica Neue"/>
                <a:sym typeface="Helvetica Neue"/>
              </a:defRPr>
            </a:pPr>
            <a:r>
              <a:t>The defaults should work for most systems.</a:t>
            </a:r>
          </a:p>
        </p:txBody>
      </p:sp>
      <p:sp>
        <p:nvSpPr>
          <p:cNvPr id="153" name="Shape 153"/>
          <p:cNvSpPr/>
          <p:nvPr>
            <p:ph type="body" idx="14"/>
          </p:nvPr>
        </p:nvSpPr>
        <p:spPr>
          <a:prstGeom prst="rect">
            <a:avLst/>
          </a:prstGeom>
        </p:spPr>
        <p:txBody>
          <a:bodyPr/>
          <a:lstStyle/>
          <a:p>
            <a:pPr/>
            <a:r>
              <a:t>[meta]</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body" idx="13"/>
          </p:nvPr>
        </p:nvSpPr>
        <p:spPr>
          <a:xfrm>
            <a:off x="331539" y="1392634"/>
            <a:ext cx="12341722" cy="6134002"/>
          </a:xfrm>
          <a:prstGeom prst="roundRect">
            <a:avLst>
              <a:gd name="adj" fmla="val 2112"/>
            </a:avLst>
          </a:prstGeom>
        </p:spPr>
        <p:txBody>
          <a:bodyPr/>
          <a:lstStyle/>
          <a:p>
            <a:pPr algn="just">
              <a:defRPr sz="2000">
                <a:solidFill>
                  <a:srgbClr val="7A60F6"/>
                </a:solidFill>
                <a:latin typeface="Courier New"/>
                <a:ea typeface="Courier New"/>
                <a:cs typeface="Courier New"/>
                <a:sym typeface="Courier New"/>
              </a:defRPr>
            </a:pPr>
            <a:r>
              <a:t>  enabled = true</a:t>
            </a:r>
          </a:p>
          <a:p>
            <a:pPr algn="just">
              <a:defRPr sz="2000">
                <a:solidFill>
                  <a:srgbClr val="7A60F6"/>
                </a:solidFill>
                <a:latin typeface="Courier New"/>
                <a:ea typeface="Courier New"/>
                <a:cs typeface="Courier New"/>
                <a:sym typeface="Courier New"/>
              </a:defRPr>
            </a:pPr>
          </a:p>
          <a:p>
            <a:pPr algn="just">
              <a:defRPr sz="2000">
                <a:solidFill>
                  <a:srgbClr val="7A60F6"/>
                </a:solidFill>
                <a:latin typeface="Courier New"/>
                <a:ea typeface="Courier New"/>
                <a:cs typeface="Courier New"/>
                <a:sym typeface="Courier New"/>
              </a:defRPr>
            </a:pPr>
            <a:r>
              <a:t>  dir = "/var/lib/influxdb/data"</a:t>
            </a:r>
          </a:p>
          <a:p>
            <a:pPr algn="just">
              <a:defRPr sz="2000">
                <a:solidFill>
                  <a:srgbClr val="7A60F6"/>
                </a:solidFill>
                <a:latin typeface="Courier New"/>
                <a:ea typeface="Courier New"/>
                <a:cs typeface="Courier New"/>
                <a:sym typeface="Courier New"/>
              </a:defRPr>
            </a:pPr>
          </a:p>
          <a:p>
            <a:pPr algn="just">
              <a:defRPr sz="2000">
                <a:solidFill>
                  <a:srgbClr val="7A60F6"/>
                </a:solidFill>
                <a:latin typeface="Courier New"/>
                <a:ea typeface="Courier New"/>
                <a:cs typeface="Courier New"/>
                <a:sym typeface="Courier New"/>
              </a:defRPr>
            </a:pPr>
            <a:r>
              <a:t>  …</a:t>
            </a:r>
          </a:p>
          <a:p>
            <a:pPr algn="just">
              <a:defRPr sz="2000">
                <a:solidFill>
                  <a:srgbClr val="7A60F6"/>
                </a:solidFill>
                <a:latin typeface="Courier New"/>
                <a:ea typeface="Courier New"/>
                <a:cs typeface="Courier New"/>
                <a:sym typeface="Courier New"/>
              </a:defRPr>
            </a:pPr>
          </a:p>
          <a:p>
            <a:pPr algn="just">
              <a:defRPr sz="2000">
                <a:solidFill>
                  <a:srgbClr val="7A60F6"/>
                </a:solidFill>
                <a:latin typeface="Courier New"/>
                <a:ea typeface="Courier New"/>
                <a:cs typeface="Courier New"/>
                <a:sym typeface="Courier New"/>
              </a:defRPr>
            </a:pPr>
            <a:r>
              <a:t>  wal-dir = "/var/lib/influxdb/wal"</a:t>
            </a:r>
          </a:p>
          <a:p>
            <a:pPr algn="just">
              <a:defRPr sz="2000">
                <a:solidFill>
                  <a:srgbClr val="7A60F6"/>
                </a:solidFill>
                <a:latin typeface="Courier New"/>
                <a:ea typeface="Courier New"/>
                <a:cs typeface="Courier New"/>
                <a:sym typeface="Courier New"/>
              </a:defRPr>
            </a:pPr>
            <a:r>
              <a:t>  wal-logging-enabled = true</a:t>
            </a:r>
          </a:p>
          <a:p>
            <a:pPr algn="just">
              <a:defRPr sz="2000">
                <a:solidFill>
                  <a:srgbClr val="7A60F6"/>
                </a:solidFill>
                <a:latin typeface="Courier New"/>
                <a:ea typeface="Courier New"/>
                <a:cs typeface="Courier New"/>
                <a:sym typeface="Courier New"/>
              </a:defRPr>
            </a:pPr>
            <a:r>
              <a:t>  data-logging-enabled = true</a:t>
            </a:r>
          </a:p>
          <a:p>
            <a:pPr algn="just">
              <a:defRPr sz="2000">
                <a:solidFill>
                  <a:srgbClr val="7A60F6"/>
                </a:solidFill>
                <a:latin typeface="Courier New"/>
                <a:ea typeface="Courier New"/>
                <a:cs typeface="Courier New"/>
                <a:sym typeface="Courier New"/>
              </a:defRPr>
            </a:pPr>
            <a:r>
              <a:t>  …</a:t>
            </a:r>
          </a:p>
          <a:p>
            <a:pPr algn="just">
              <a:defRPr sz="2000">
                <a:solidFill>
                  <a:srgbClr val="7A60F6"/>
                </a:solidFill>
                <a:latin typeface="Courier New"/>
                <a:ea typeface="Courier New"/>
                <a:cs typeface="Courier New"/>
                <a:sym typeface="Courier New"/>
              </a:defRPr>
            </a:pPr>
          </a:p>
          <a:p>
            <a:pPr algn="just">
              <a:defRPr sz="2300">
                <a:solidFill>
                  <a:srgbClr val="53585F"/>
                </a:solidFill>
                <a:latin typeface="Helvetica Neue"/>
                <a:ea typeface="Helvetica Neue"/>
                <a:cs typeface="Helvetica Neue"/>
                <a:sym typeface="Helvetica Neue"/>
              </a:defRPr>
            </a:pPr>
          </a:p>
          <a:p>
            <a:pPr algn="just">
              <a:defRPr sz="2300">
                <a:solidFill>
                  <a:srgbClr val="53585F"/>
                </a:solidFill>
                <a:latin typeface="Helvetica Neue"/>
                <a:ea typeface="Helvetica Neue"/>
                <a:cs typeface="Helvetica Neue"/>
                <a:sym typeface="Helvetica Neue"/>
              </a:defRPr>
            </a:pPr>
            <a:r>
              <a:t>Controls where the actual shard data for InfluxDB lives and how it is flushed from the WAL. </a:t>
            </a:r>
          </a:p>
          <a:p>
            <a:pPr algn="just">
              <a:defRPr sz="2300">
                <a:solidFill>
                  <a:srgbClr val="53585F"/>
                </a:solidFill>
                <a:latin typeface="Helvetica Neue"/>
                <a:ea typeface="Helvetica Neue"/>
                <a:cs typeface="Helvetica Neue"/>
                <a:sym typeface="Helvetica Neue"/>
              </a:defRPr>
            </a:pPr>
          </a:p>
          <a:p>
            <a:pPr marL="269039" indent="-269039" algn="just">
              <a:buSzPct val="75000"/>
              <a:buChar char="•"/>
              <a:defRPr sz="2300">
                <a:solidFill>
                  <a:srgbClr val="53585F"/>
                </a:solidFill>
                <a:latin typeface="Helvetica Neue"/>
                <a:ea typeface="Helvetica Neue"/>
                <a:cs typeface="Helvetica Neue"/>
                <a:sym typeface="Helvetica Neue"/>
              </a:defRPr>
            </a:pPr>
            <a:r>
              <a:t>"dir" may need to be changed to a suitable place for your system.</a:t>
            </a:r>
          </a:p>
          <a:p>
            <a:pPr marL="269039" indent="-269039" algn="just">
              <a:buSzPct val="75000"/>
              <a:buChar char="•"/>
              <a:defRPr sz="2300">
                <a:solidFill>
                  <a:srgbClr val="53585F"/>
                </a:solidFill>
                <a:latin typeface="Helvetica Neue"/>
                <a:ea typeface="Helvetica Neue"/>
                <a:cs typeface="Helvetica Neue"/>
                <a:sym typeface="Helvetica Neue"/>
              </a:defRPr>
            </a:pPr>
            <a:r>
              <a:t>The defaults should work for most systems.</a:t>
            </a:r>
          </a:p>
        </p:txBody>
      </p:sp>
      <p:sp>
        <p:nvSpPr>
          <p:cNvPr id="156" name="Shape 156"/>
          <p:cNvSpPr/>
          <p:nvPr>
            <p:ph type="body" idx="14"/>
          </p:nvPr>
        </p:nvSpPr>
        <p:spPr>
          <a:prstGeom prst="rect">
            <a:avLst/>
          </a:prstGeom>
        </p:spPr>
        <p:txBody>
          <a:bodyPr/>
          <a:lstStyle/>
          <a:p>
            <a:pPr/>
            <a:r>
              <a:t>[data]</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body" idx="13"/>
          </p:nvPr>
        </p:nvSpPr>
        <p:spPr>
          <a:xfrm>
            <a:off x="331539" y="1595660"/>
            <a:ext cx="12341722" cy="6968332"/>
          </a:xfrm>
          <a:prstGeom prst="roundRect">
            <a:avLst>
              <a:gd name="adj" fmla="val 1860"/>
            </a:avLst>
          </a:prstGeom>
        </p:spPr>
        <p:txBody>
          <a:bodyPr/>
          <a:lstStyle/>
          <a:p>
            <a:pPr algn="just">
              <a:defRPr sz="2000">
                <a:solidFill>
                  <a:srgbClr val="7A60F6"/>
                </a:solidFill>
                <a:latin typeface="Courier New"/>
                <a:ea typeface="Courier New"/>
                <a:cs typeface="Courier New"/>
                <a:sym typeface="Courier New"/>
              </a:defRPr>
            </a:pPr>
          </a:p>
          <a:p>
            <a:pPr algn="just">
              <a:defRPr sz="2000">
                <a:solidFill>
                  <a:srgbClr val="7A60F6"/>
                </a:solidFill>
                <a:latin typeface="Courier New"/>
                <a:ea typeface="Courier New"/>
                <a:cs typeface="Courier New"/>
                <a:sym typeface="Courier New"/>
              </a:defRPr>
            </a:pPr>
            <a:r>
              <a:t>  enabled = true</a:t>
            </a:r>
          </a:p>
          <a:p>
            <a:pPr algn="just">
              <a:defRPr sz="2000">
                <a:solidFill>
                  <a:srgbClr val="7A60F6"/>
                </a:solidFill>
                <a:latin typeface="Courier New"/>
                <a:ea typeface="Courier New"/>
                <a:cs typeface="Courier New"/>
                <a:sym typeface="Courier New"/>
              </a:defRPr>
            </a:pPr>
            <a:r>
              <a:t>  check-interval = "30m"</a:t>
            </a:r>
          </a:p>
          <a:p>
            <a:pPr algn="just">
              <a:defRPr sz="2000">
                <a:solidFill>
                  <a:srgbClr val="7A60F6"/>
                </a:solidFill>
                <a:latin typeface="Courier New"/>
                <a:ea typeface="Courier New"/>
                <a:cs typeface="Courier New"/>
                <a:sym typeface="Courier New"/>
              </a:defRPr>
            </a:pPr>
          </a:p>
          <a:p>
            <a:pPr algn="just">
              <a:defRPr sz="2100">
                <a:solidFill>
                  <a:srgbClr val="53585F"/>
                </a:solidFill>
                <a:latin typeface="Helvetica Neue"/>
                <a:ea typeface="Helvetica Neue"/>
                <a:cs typeface="Helvetica Neue"/>
                <a:sym typeface="Helvetica Neue"/>
              </a:defRPr>
            </a:pPr>
            <a:r>
              <a:t>The retention service controls the enforcement of retention policies for evicting old data.</a:t>
            </a:r>
          </a:p>
        </p:txBody>
      </p:sp>
      <p:sp>
        <p:nvSpPr>
          <p:cNvPr id="159" name="Shape 159"/>
          <p:cNvSpPr/>
          <p:nvPr>
            <p:ph type="body" idx="14"/>
          </p:nvPr>
        </p:nvSpPr>
        <p:spPr>
          <a:prstGeom prst="rect">
            <a:avLst/>
          </a:prstGeom>
        </p:spPr>
        <p:txBody>
          <a:bodyPr/>
          <a:lstStyle/>
          <a:p>
            <a:pPr/>
            <a:r>
              <a:t>[retention]</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body" idx="13"/>
          </p:nvPr>
        </p:nvSpPr>
        <p:spPr>
          <a:xfrm>
            <a:off x="331539" y="1595660"/>
            <a:ext cx="12341722" cy="6968332"/>
          </a:xfrm>
          <a:prstGeom prst="roundRect">
            <a:avLst>
              <a:gd name="adj" fmla="val 1860"/>
            </a:avLst>
          </a:prstGeom>
        </p:spPr>
        <p:txBody>
          <a:bodyPr/>
          <a:lstStyle/>
          <a:p>
            <a:pPr algn="just">
              <a:defRPr sz="2000">
                <a:solidFill>
                  <a:srgbClr val="7A60F6"/>
                </a:solidFill>
                <a:latin typeface="Courier New"/>
                <a:ea typeface="Courier New"/>
                <a:cs typeface="Courier New"/>
                <a:sym typeface="Courier New"/>
              </a:defRPr>
            </a:pPr>
          </a:p>
          <a:p>
            <a:pPr algn="just">
              <a:defRPr sz="2000">
                <a:solidFill>
                  <a:srgbClr val="7A60F6"/>
                </a:solidFill>
                <a:latin typeface="Courier New"/>
                <a:ea typeface="Courier New"/>
                <a:cs typeface="Courier New"/>
                <a:sym typeface="Courier New"/>
              </a:defRPr>
            </a:pPr>
            <a:r>
              <a:t>  enabled = true</a:t>
            </a:r>
          </a:p>
          <a:p>
            <a:pPr algn="just">
              <a:defRPr sz="2000">
                <a:solidFill>
                  <a:srgbClr val="7A60F6"/>
                </a:solidFill>
                <a:latin typeface="Courier New"/>
                <a:ea typeface="Courier New"/>
                <a:cs typeface="Courier New"/>
                <a:sym typeface="Courier New"/>
              </a:defRPr>
            </a:pPr>
            <a:r>
              <a:t>  check-interval = "10m"</a:t>
            </a:r>
          </a:p>
          <a:p>
            <a:pPr algn="just">
              <a:defRPr sz="2000">
                <a:solidFill>
                  <a:srgbClr val="7A60F6"/>
                </a:solidFill>
                <a:latin typeface="Courier New"/>
                <a:ea typeface="Courier New"/>
                <a:cs typeface="Courier New"/>
                <a:sym typeface="Courier New"/>
              </a:defRPr>
            </a:pPr>
            <a:r>
              <a:t>  advance-period = "30m"</a:t>
            </a:r>
          </a:p>
          <a:p>
            <a:pPr algn="just">
              <a:defRPr sz="2000">
                <a:solidFill>
                  <a:srgbClr val="7A60F6"/>
                </a:solidFill>
                <a:latin typeface="Courier New"/>
                <a:ea typeface="Courier New"/>
                <a:cs typeface="Courier New"/>
                <a:sym typeface="Courier New"/>
              </a:defRPr>
            </a:pPr>
          </a:p>
          <a:p>
            <a:pPr algn="just">
              <a:defRPr sz="2100">
                <a:solidFill>
                  <a:srgbClr val="53585F"/>
                </a:solidFill>
                <a:latin typeface="Helvetica Neue"/>
                <a:ea typeface="Helvetica Neue"/>
                <a:cs typeface="Helvetica Neue"/>
                <a:sym typeface="Helvetica Neue"/>
              </a:defRPr>
            </a:pPr>
            <a:r>
              <a:t>The shard-precreation service controls the precreation of shards, so they are available before data arrives. Only shards that, after creation, will have both a start- and end-time in the</a:t>
            </a:r>
          </a:p>
          <a:p>
            <a:pPr algn="just">
              <a:defRPr sz="2100">
                <a:solidFill>
                  <a:srgbClr val="53585F"/>
                </a:solidFill>
                <a:latin typeface="Helvetica Neue"/>
                <a:ea typeface="Helvetica Neue"/>
                <a:cs typeface="Helvetica Neue"/>
                <a:sym typeface="Helvetica Neue"/>
              </a:defRPr>
            </a:pPr>
            <a:r>
              <a:t> future, will ever be created. Shards are never precreated that would be wholly</a:t>
            </a:r>
          </a:p>
          <a:p>
            <a:pPr algn="just">
              <a:defRPr sz="2100">
                <a:solidFill>
                  <a:srgbClr val="53585F"/>
                </a:solidFill>
                <a:latin typeface="Helvetica Neue"/>
                <a:ea typeface="Helvetica Neue"/>
                <a:cs typeface="Helvetica Neue"/>
                <a:sym typeface="Helvetica Neue"/>
              </a:defRPr>
            </a:pPr>
            <a:r>
              <a:t> or partially in the past.</a:t>
            </a:r>
          </a:p>
        </p:txBody>
      </p:sp>
      <p:sp>
        <p:nvSpPr>
          <p:cNvPr id="162" name="Shape 162"/>
          <p:cNvSpPr/>
          <p:nvPr>
            <p:ph type="body" idx="14"/>
          </p:nvPr>
        </p:nvSpPr>
        <p:spPr>
          <a:prstGeom prst="rect">
            <a:avLst/>
          </a:prstGeom>
        </p:spPr>
        <p:txBody>
          <a:bodyPr/>
          <a:lstStyle/>
          <a:p>
            <a:pPr/>
            <a:r>
              <a:t>[shard-precreation]</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body" idx="13"/>
          </p:nvPr>
        </p:nvSpPr>
        <p:spPr>
          <a:xfrm>
            <a:off x="331539" y="1595660"/>
            <a:ext cx="12341722" cy="6968332"/>
          </a:xfrm>
          <a:prstGeom prst="roundRect">
            <a:avLst>
              <a:gd name="adj" fmla="val 1860"/>
            </a:avLst>
          </a:prstGeom>
        </p:spPr>
        <p:txBody>
          <a:bodyPr/>
          <a:lstStyle/>
          <a:p>
            <a:pPr algn="just">
              <a:defRPr sz="2000">
                <a:solidFill>
                  <a:srgbClr val="7A60F6"/>
                </a:solidFill>
                <a:latin typeface="Courier New"/>
                <a:ea typeface="Courier New"/>
                <a:cs typeface="Courier New"/>
                <a:sym typeface="Courier New"/>
              </a:defRPr>
            </a:pPr>
          </a:p>
          <a:p>
            <a:pPr algn="just">
              <a:defRPr sz="2000">
                <a:solidFill>
                  <a:srgbClr val="7A60F6"/>
                </a:solidFill>
                <a:latin typeface="Courier New"/>
                <a:ea typeface="Courier New"/>
                <a:cs typeface="Courier New"/>
                <a:sym typeface="Courier New"/>
              </a:defRPr>
            </a:pPr>
            <a:r>
              <a:t>  store-enabled = true # Whether to record statistics internally.</a:t>
            </a:r>
          </a:p>
          <a:p>
            <a:pPr algn="just">
              <a:defRPr sz="2000">
                <a:solidFill>
                  <a:srgbClr val="7A60F6"/>
                </a:solidFill>
                <a:latin typeface="Courier New"/>
                <a:ea typeface="Courier New"/>
                <a:cs typeface="Courier New"/>
                <a:sym typeface="Courier New"/>
              </a:defRPr>
            </a:pPr>
            <a:r>
              <a:t>  store-database = "_internal"</a:t>
            </a:r>
          </a:p>
          <a:p>
            <a:pPr algn="just">
              <a:defRPr sz="2000">
                <a:solidFill>
                  <a:srgbClr val="7A60F6"/>
                </a:solidFill>
                <a:latin typeface="Courier New"/>
                <a:ea typeface="Courier New"/>
                <a:cs typeface="Courier New"/>
                <a:sym typeface="Courier New"/>
              </a:defRPr>
            </a:pPr>
            <a:r>
              <a:t>  store-interval = "10s" # The interval at which to record statistics</a:t>
            </a:r>
          </a:p>
          <a:p>
            <a:pPr algn="just">
              <a:defRPr sz="2000">
                <a:solidFill>
                  <a:srgbClr val="7A60F6"/>
                </a:solidFill>
                <a:latin typeface="Courier New"/>
                <a:ea typeface="Courier New"/>
                <a:cs typeface="Courier New"/>
                <a:sym typeface="Courier New"/>
              </a:defRPr>
            </a:pPr>
          </a:p>
          <a:p>
            <a:pPr algn="just">
              <a:defRPr sz="2100">
                <a:solidFill>
                  <a:srgbClr val="53585F"/>
                </a:solidFill>
                <a:latin typeface="Helvetica Neue"/>
                <a:ea typeface="Helvetica Neue"/>
                <a:cs typeface="Helvetica Neue"/>
                <a:sym typeface="Helvetica Neue"/>
              </a:defRPr>
            </a:pPr>
            <a:r>
              <a:t>The monitor service writes diagnostic data to the database. This includes information about writes, queries, the http listener, the individual shards, etc…</a:t>
            </a:r>
          </a:p>
        </p:txBody>
      </p:sp>
      <p:sp>
        <p:nvSpPr>
          <p:cNvPr id="165" name="Shape 165"/>
          <p:cNvSpPr/>
          <p:nvPr>
            <p:ph type="body" idx="14"/>
          </p:nvPr>
        </p:nvSpPr>
        <p:spPr>
          <a:prstGeom prst="rect">
            <a:avLst/>
          </a:prstGeom>
        </p:spPr>
        <p:txBody>
          <a:bodyPr/>
          <a:lstStyle/>
          <a:p>
            <a:pPr/>
            <a:r>
              <a:t>[monitor]</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body" idx="13"/>
          </p:nvPr>
        </p:nvSpPr>
        <p:spPr>
          <a:xfrm>
            <a:off x="331539" y="1595660"/>
            <a:ext cx="12341722" cy="6968332"/>
          </a:xfrm>
          <a:prstGeom prst="roundRect">
            <a:avLst>
              <a:gd name="adj" fmla="val 1860"/>
            </a:avLst>
          </a:prstGeom>
        </p:spPr>
        <p:txBody>
          <a:bodyPr/>
          <a:lstStyle/>
          <a:p>
            <a:pPr algn="just">
              <a:defRPr sz="2000">
                <a:solidFill>
                  <a:srgbClr val="7A60F6"/>
                </a:solidFill>
                <a:latin typeface="Courier New"/>
                <a:ea typeface="Courier New"/>
                <a:cs typeface="Courier New"/>
                <a:sym typeface="Courier New"/>
              </a:defRPr>
            </a:pPr>
            <a:r>
              <a:t>  enabled = true</a:t>
            </a:r>
          </a:p>
          <a:p>
            <a:pPr algn="just">
              <a:defRPr sz="2000">
                <a:solidFill>
                  <a:srgbClr val="7A60F6"/>
                </a:solidFill>
                <a:latin typeface="Courier New"/>
                <a:ea typeface="Courier New"/>
                <a:cs typeface="Courier New"/>
                <a:sym typeface="Courier New"/>
              </a:defRPr>
            </a:pPr>
            <a:r>
              <a:t>  bind-address = ":8083"</a:t>
            </a:r>
          </a:p>
          <a:p>
            <a:pPr algn="just">
              <a:defRPr sz="2000">
                <a:solidFill>
                  <a:srgbClr val="7A60F6"/>
                </a:solidFill>
                <a:latin typeface="Courier New"/>
                <a:ea typeface="Courier New"/>
                <a:cs typeface="Courier New"/>
                <a:sym typeface="Courier New"/>
              </a:defRPr>
            </a:pPr>
            <a:r>
              <a:t>  https-enabled = false</a:t>
            </a:r>
          </a:p>
          <a:p>
            <a:pPr algn="just">
              <a:defRPr sz="2000">
                <a:solidFill>
                  <a:srgbClr val="7A60F6"/>
                </a:solidFill>
                <a:latin typeface="Courier New"/>
                <a:ea typeface="Courier New"/>
                <a:cs typeface="Courier New"/>
                <a:sym typeface="Courier New"/>
              </a:defRPr>
            </a:pPr>
            <a:r>
              <a:t>  https-certificate = "/etc/ssl/influxdb.pem"</a:t>
            </a:r>
          </a:p>
          <a:p>
            <a:pPr algn="just">
              <a:defRPr sz="2000">
                <a:solidFill>
                  <a:srgbClr val="7A60F6"/>
                </a:solidFill>
                <a:latin typeface="Courier New"/>
                <a:ea typeface="Courier New"/>
                <a:cs typeface="Courier New"/>
                <a:sym typeface="Courier New"/>
              </a:defRPr>
            </a:pPr>
          </a:p>
          <a:p>
            <a:pPr algn="just">
              <a:defRPr sz="2000">
                <a:solidFill>
                  <a:srgbClr val="7A60F6"/>
                </a:solidFill>
                <a:latin typeface="Courier New"/>
                <a:ea typeface="Courier New"/>
                <a:cs typeface="Courier New"/>
                <a:sym typeface="Courier New"/>
              </a:defRPr>
            </a:pPr>
          </a:p>
          <a:p>
            <a:pPr algn="just">
              <a:defRPr sz="2100">
                <a:solidFill>
                  <a:srgbClr val="53585F"/>
                </a:solidFill>
                <a:latin typeface="Helvetica Neue"/>
                <a:ea typeface="Helvetica Neue"/>
                <a:cs typeface="Helvetica Neue"/>
                <a:sym typeface="Helvetica Neue"/>
              </a:defRPr>
            </a:pPr>
            <a:r>
              <a:t>Controls the availability of the built-in, web-based admin interface. If HTTPS is enabled for the admin interface, HTTPS must also be enabled on the [http] service.</a:t>
            </a:r>
          </a:p>
        </p:txBody>
      </p:sp>
      <p:sp>
        <p:nvSpPr>
          <p:cNvPr id="168" name="Shape 168"/>
          <p:cNvSpPr/>
          <p:nvPr>
            <p:ph type="body" idx="14"/>
          </p:nvPr>
        </p:nvSpPr>
        <p:spPr>
          <a:prstGeom prst="rect">
            <a:avLst/>
          </a:prstGeom>
        </p:spPr>
        <p:txBody>
          <a:bodyPr/>
          <a:lstStyle/>
          <a:p>
            <a:pPr/>
            <a:r>
              <a:t>[admin]</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Black">
  <a:themeElements>
    <a:clrScheme name="Black">
      <a:dk1>
        <a:srgbClr val="575E6C"/>
      </a:dk1>
      <a:lt1>
        <a:srgbClr val="000000"/>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a:ea typeface="Helvetica"/>
        <a:cs typeface="Helvetica"/>
      </a:majorFont>
      <a:minorFont>
        <a:latin typeface="Helvetica"/>
        <a:ea typeface="Helvetica"/>
        <a:cs typeface="Helvetica"/>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just" defTabSz="584200" rtl="0" fontAlgn="auto" latinLnBrk="0" hangingPunct="0">
          <a:lnSpc>
            <a:spcPct val="110000"/>
          </a:lnSpc>
          <a:spcBef>
            <a:spcPts val="0"/>
          </a:spcBef>
          <a:spcAft>
            <a:spcPts val="0"/>
          </a:spcAft>
          <a:buClrTx/>
          <a:buSzTx/>
          <a:buFontTx/>
          <a:buNone/>
          <a:tabLst/>
          <a:defRPr b="0" baseline="0" cap="none" i="0" spc="0" strike="noStrike" sz="2600" u="none" kumimoji="0" normalizeH="0">
            <a:ln>
              <a:noFill/>
            </a:ln>
            <a:solidFill>
              <a:srgbClr val="7A60F6"/>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b" upright="0">
        <a:normAutofit fontScale="100000" lnSpcReduction="0"/>
      </a:bodyPr>
      <a:lstStyle>
        <a:def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a:ea typeface="Helvetica"/>
        <a:cs typeface="Helvetica"/>
      </a:majorFont>
      <a:minorFont>
        <a:latin typeface="Helvetica"/>
        <a:ea typeface="Helvetica"/>
        <a:cs typeface="Helvetica"/>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just" defTabSz="584200" rtl="0" fontAlgn="auto" latinLnBrk="0" hangingPunct="0">
          <a:lnSpc>
            <a:spcPct val="110000"/>
          </a:lnSpc>
          <a:spcBef>
            <a:spcPts val="0"/>
          </a:spcBef>
          <a:spcAft>
            <a:spcPts val="0"/>
          </a:spcAft>
          <a:buClrTx/>
          <a:buSzTx/>
          <a:buFontTx/>
          <a:buNone/>
          <a:tabLst/>
          <a:defRPr b="0" baseline="0" cap="none" i="0" spc="0" strike="noStrike" sz="2600" u="none" kumimoji="0" normalizeH="0">
            <a:ln>
              <a:noFill/>
            </a:ln>
            <a:solidFill>
              <a:srgbClr val="7A60F6"/>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b" upright="0">
        <a:normAutofit fontScale="100000" lnSpcReduction="0"/>
      </a:bodyPr>
      <a:lstStyle>
        <a:def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