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259d10d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259d10d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1b4dac8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1b4dac8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259d10d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259d10d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259d10d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2259d10d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259d10d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259d10d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2259d10d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2259d10d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259d10d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259d10d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259d10d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259d10d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259d10d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2259d10d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259d10d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2259d10d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50d77be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50d77be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50d77be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50d77be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1b4dac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1b4da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250d77be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250d77be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50d77be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50d77be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1b4dac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1b4dac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1b4dac8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1b4dac8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1b4dac8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1b4dac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2" Type="http://schemas.openxmlformats.org/officeDocument/2006/relationships/image" Target="../media/image12.png"/><Relationship Id="rId9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hil492.pythonanywhere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661800" y="938550"/>
            <a:ext cx="81513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latin typeface="Bad Script"/>
                <a:ea typeface="Bad Script"/>
                <a:cs typeface="Bad Script"/>
                <a:sym typeface="Bad Script"/>
              </a:rPr>
              <a:t>F</a:t>
            </a:r>
            <a:r>
              <a:rPr b="0" lang="en" sz="9600">
                <a:latin typeface="Bad Script"/>
                <a:ea typeface="Bad Script"/>
                <a:cs typeface="Bad Script"/>
                <a:sym typeface="Bad Script"/>
              </a:rPr>
              <a:t>indtheroommate</a:t>
            </a:r>
            <a:endParaRPr b="0" sz="9600">
              <a:latin typeface="Bad Script"/>
              <a:ea typeface="Bad Script"/>
              <a:cs typeface="Bad Script"/>
              <a:sym typeface="Bad Scrip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27350" y="4320250"/>
            <a:ext cx="23955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Tengyue Hu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192400" y="3591900"/>
            <a:ext cx="19854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Bella Yue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926200" y="4348300"/>
            <a:ext cx="2167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Rain Wang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595263" y="3556950"/>
            <a:ext cx="1985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Jiqi Wang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942200" y="3591900"/>
            <a:ext cx="1845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Yufei Jin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Structure: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63" y="1159863"/>
            <a:ext cx="44672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1250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ad Script"/>
                <a:ea typeface="Bad Script"/>
                <a:cs typeface="Bad Script"/>
                <a:sym typeface="Bad Script"/>
              </a:rPr>
              <a:t>Challenges</a:t>
            </a:r>
            <a:endParaRPr sz="6000">
              <a:latin typeface="Bad Script"/>
              <a:ea typeface="Bad Script"/>
              <a:cs typeface="Bad Script"/>
              <a:sym typeface="Bad Script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241800" y="1662100"/>
            <a:ext cx="85206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●</a:t>
            </a:r>
            <a:r>
              <a:rPr lang="en" sz="3000">
                <a:solidFill>
                  <a:schemeClr val="accent1"/>
                </a:solidFill>
              </a:rPr>
              <a:t>Try to combine firebase with flask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  ○</a:t>
            </a:r>
            <a:r>
              <a:rPr lang="en" sz="2400">
                <a:solidFill>
                  <a:srgbClr val="434343"/>
                </a:solidFill>
              </a:rPr>
              <a:t>New Implementation (SQLAlchemy)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-717150" y="2843125"/>
            <a:ext cx="89064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Source Code Pro"/>
              <a:buChar char="●"/>
            </a:pPr>
            <a:r>
              <a:rPr lang="en" sz="30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concepts (Email validation)</a:t>
            </a:r>
            <a:endParaRPr sz="3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191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Source Code Pro"/>
              <a:buChar char="●"/>
            </a:pPr>
            <a:r>
              <a:rPr lang="en" sz="30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Security Issues</a:t>
            </a:r>
            <a:endParaRPr sz="3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ource Code Pro"/>
              <a:buChar char="○"/>
            </a:pPr>
            <a:r>
              <a:rPr lang="en" sz="24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Google, StackOverflow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1400" y="4402725"/>
            <a:ext cx="649950" cy="6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122475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6000">
                <a:latin typeface="Bad Script"/>
                <a:ea typeface="Bad Script"/>
                <a:cs typeface="Bad Script"/>
                <a:sym typeface="Bad Script"/>
              </a:rPr>
              <a:t>What we have learned</a:t>
            </a:r>
            <a:endParaRPr sz="6000">
              <a:latin typeface="Bad Script"/>
              <a:ea typeface="Bad Script"/>
              <a:cs typeface="Bad Script"/>
              <a:sym typeface="Bad Scrip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 </a:t>
            </a:r>
            <a:r>
              <a:rPr lang="en" sz="2400">
                <a:solidFill>
                  <a:schemeClr val="accent1"/>
                </a:solidFill>
              </a:rPr>
              <a:t>Solid foundation for web app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 </a:t>
            </a:r>
            <a:r>
              <a:rPr lang="en" sz="2400">
                <a:solidFill>
                  <a:schemeClr val="accent1"/>
                </a:solidFill>
              </a:rPr>
              <a:t>Self-learning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 </a:t>
            </a:r>
            <a:r>
              <a:rPr lang="en" sz="2400">
                <a:solidFill>
                  <a:schemeClr val="accent1"/>
                </a:solidFill>
              </a:rPr>
              <a:t>The power of team cooperation 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 </a:t>
            </a:r>
            <a:r>
              <a:rPr lang="en" sz="2400">
                <a:solidFill>
                  <a:schemeClr val="accent1"/>
                </a:solidFill>
              </a:rPr>
              <a:t>A great team!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00" y="30515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775" y="4150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113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ad Script"/>
                <a:ea typeface="Bad Script"/>
                <a:cs typeface="Bad Script"/>
                <a:sym typeface="Bad Script"/>
              </a:rPr>
              <a:t>       Features Recap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</a:rPr>
              <a:t>A web app for UCSB students to find the next great roommate.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600">
                <a:solidFill>
                  <a:srgbClr val="000000"/>
                </a:solidFill>
              </a:rPr>
              <a:t>Email Support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600">
                <a:solidFill>
                  <a:srgbClr val="000000"/>
                </a:solidFill>
              </a:rPr>
              <a:t>Post and comment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600">
                <a:solidFill>
                  <a:srgbClr val="000000"/>
                </a:solidFill>
              </a:rPr>
              <a:t>User profile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600">
                <a:solidFill>
                  <a:srgbClr val="000000"/>
                </a:solidFill>
              </a:rPr>
              <a:t>Visit other users through posts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600">
                <a:solidFill>
                  <a:srgbClr val="000000"/>
                </a:solidFill>
              </a:rPr>
              <a:t>Search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925" y="4183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List: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 sz="2200">
                <a:solidFill>
                  <a:schemeClr val="accent1"/>
                </a:solidFill>
              </a:rPr>
              <a:t>Email Confirmation for post’s email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 sz="2200">
                <a:solidFill>
                  <a:schemeClr val="accent1"/>
                </a:solidFill>
              </a:rPr>
              <a:t>More communication methods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 sz="2200">
                <a:solidFill>
                  <a:schemeClr val="accent1"/>
                </a:solidFill>
              </a:rPr>
              <a:t>Follow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 sz="2200">
                <a:solidFill>
                  <a:schemeClr val="accent1"/>
                </a:solidFill>
              </a:rPr>
              <a:t>Quick login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 sz="2200">
                <a:solidFill>
                  <a:schemeClr val="accent1"/>
                </a:solidFill>
              </a:rPr>
              <a:t>More personalized profile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 sz="2200">
                <a:solidFill>
                  <a:schemeClr val="accent1"/>
                </a:solidFill>
              </a:rPr>
              <a:t>Advanced Search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 sz="2200">
                <a:solidFill>
                  <a:schemeClr val="accent1"/>
                </a:solidFill>
              </a:rPr>
              <a:t>Emoji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 sz="2200">
                <a:solidFill>
                  <a:schemeClr val="accent1"/>
                </a:solidFill>
              </a:rPr>
              <a:t>User Recommendation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 sz="2200">
                <a:solidFill>
                  <a:schemeClr val="accent1"/>
                </a:solidFill>
              </a:rPr>
              <a:t>…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 SqLalchemy: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0" y="1589738"/>
            <a:ext cx="84486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Security Feature: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0" y="1546225"/>
            <a:ext cx="83724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 Cont.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 sz="2400">
                <a:solidFill>
                  <a:schemeClr val="accent1"/>
                </a:solidFill>
              </a:rPr>
              <a:t>Can’t edit profile, posts, comments of other user (even by changing link)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B0F0"/>
                </a:solidFill>
              </a:rPr>
              <a:t>  </a:t>
            </a:r>
            <a:r>
              <a:rPr lang="en" sz="2000">
                <a:solidFill>
                  <a:srgbClr val="00B0F0"/>
                </a:solidFill>
              </a:rPr>
              <a:t>(You will be redirected to home page!)</a:t>
            </a:r>
            <a:endParaRPr sz="20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 sz="2400">
                <a:solidFill>
                  <a:schemeClr val="accent1"/>
                </a:solidFill>
              </a:rPr>
              <a:t>You can’t post without confirming email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</a:rPr>
              <a:t>  </a:t>
            </a:r>
            <a:r>
              <a:rPr lang="en" sz="2000">
                <a:solidFill>
                  <a:srgbClr val="00B0F0"/>
                </a:solidFill>
              </a:rPr>
              <a:t>(But you can view posts and profile)</a:t>
            </a:r>
            <a:endParaRPr sz="2000">
              <a:solidFill>
                <a:srgbClr val="00B0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03950"/>
            <a:ext cx="85206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ad Script"/>
                <a:ea typeface="Bad Script"/>
                <a:cs typeface="Bad Script"/>
                <a:sym typeface="Bad Script"/>
              </a:rPr>
              <a:t>Why should you care?</a:t>
            </a:r>
            <a:endParaRPr sz="6000">
              <a:latin typeface="Bad Script"/>
              <a:ea typeface="Bad Script"/>
              <a:cs typeface="Bad Script"/>
              <a:sym typeface="Bad Scrip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900" y="2432450"/>
            <a:ext cx="30956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97500"/>
            <a:ext cx="85206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latin typeface="Bad Script"/>
                <a:ea typeface="Bad Script"/>
                <a:cs typeface="Bad Script"/>
                <a:sym typeface="Bad Script"/>
              </a:rPr>
              <a:t>Why should you care?</a:t>
            </a:r>
            <a:endParaRPr sz="6000">
              <a:latin typeface="Bad Script"/>
              <a:ea typeface="Bad Script"/>
              <a:cs typeface="Bad Script"/>
              <a:sym typeface="Bad Scrip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835625" y="2460775"/>
            <a:ext cx="1286400" cy="531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800" y="1387346"/>
            <a:ext cx="1858050" cy="10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16346" r="13439" t="0"/>
          <a:stretch/>
        </p:blipFill>
        <p:spPr>
          <a:xfrm>
            <a:off x="633850" y="1387350"/>
            <a:ext cx="2349282" cy="30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16806" r="62249" t="49336"/>
          <a:stretch/>
        </p:blipFill>
        <p:spPr>
          <a:xfrm>
            <a:off x="6310375" y="1633238"/>
            <a:ext cx="1524001" cy="260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269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ad Script"/>
                <a:ea typeface="Bad Script"/>
                <a:cs typeface="Bad Script"/>
                <a:sym typeface="Bad Script"/>
              </a:rPr>
              <a:t>Solution!</a:t>
            </a:r>
            <a:endParaRPr sz="6000">
              <a:latin typeface="Bad Script"/>
              <a:ea typeface="Bad Script"/>
              <a:cs typeface="Bad Script"/>
              <a:sym typeface="Bad Script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930075"/>
            <a:ext cx="85206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Findtheroommate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327150" y="1150600"/>
            <a:ext cx="356100" cy="556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3484825"/>
            <a:ext cx="85206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 web app for UCSB students to find the next great roommate.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327150" y="2705350"/>
            <a:ext cx="356100" cy="556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-15125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ad Script"/>
                <a:ea typeface="Bad Script"/>
                <a:cs typeface="Bad Script"/>
                <a:sym typeface="Bad Script"/>
              </a:rPr>
              <a:t>Features</a:t>
            </a:r>
            <a:endParaRPr sz="6000">
              <a:latin typeface="Bad Script"/>
              <a:ea typeface="Bad Script"/>
              <a:cs typeface="Bad Script"/>
              <a:sym typeface="Bad Script"/>
            </a:endParaRPr>
          </a:p>
        </p:txBody>
      </p:sp>
      <p:sp>
        <p:nvSpPr>
          <p:cNvPr id="92" name="Google Shape;92;p17"/>
          <p:cNvSpPr/>
          <p:nvPr/>
        </p:nvSpPr>
        <p:spPr>
          <a:xfrm rot="-976009">
            <a:off x="1658279" y="1824494"/>
            <a:ext cx="727212" cy="4334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088" y="3121813"/>
            <a:ext cx="834300" cy="8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7885" l="0" r="0" t="0"/>
          <a:stretch/>
        </p:blipFill>
        <p:spPr>
          <a:xfrm>
            <a:off x="5688973" y="3508132"/>
            <a:ext cx="789000" cy="78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b="19214" l="9248" r="15495" t="7337"/>
          <a:stretch/>
        </p:blipFill>
        <p:spPr>
          <a:xfrm>
            <a:off x="5215600" y="1091539"/>
            <a:ext cx="1530200" cy="140890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 rot="-568439">
            <a:off x="4281057" y="1682227"/>
            <a:ext cx="727219" cy="4334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6">
            <a:alphaModFix/>
          </a:blip>
          <a:srcRect b="18399" l="20511" r="21594" t="20836"/>
          <a:stretch/>
        </p:blipFill>
        <p:spPr>
          <a:xfrm>
            <a:off x="7774099" y="1818475"/>
            <a:ext cx="968000" cy="101607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 rot="268383">
            <a:off x="6896441" y="1752061"/>
            <a:ext cx="727014" cy="4332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4358505">
            <a:off x="8153494" y="3037820"/>
            <a:ext cx="727010" cy="4336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rot="-10320419">
            <a:off x="5046273" y="3450732"/>
            <a:ext cx="727063" cy="4331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7">
            <a:alphaModFix/>
          </a:blip>
          <a:srcRect b="23400" l="0" r="0" t="0"/>
          <a:stretch/>
        </p:blipFill>
        <p:spPr>
          <a:xfrm>
            <a:off x="7432814" y="3666525"/>
            <a:ext cx="1631350" cy="11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 rot="-9916541">
            <a:off x="6591863" y="3824584"/>
            <a:ext cx="727077" cy="4336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8">
            <a:alphaModFix/>
          </a:blip>
          <a:srcRect b="24121" l="0" r="0" t="0"/>
          <a:stretch/>
        </p:blipFill>
        <p:spPr>
          <a:xfrm>
            <a:off x="2664288" y="3397050"/>
            <a:ext cx="968000" cy="1006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9">
            <a:alphaModFix/>
          </a:blip>
          <a:srcRect b="7506" l="53214" r="7823" t="53109"/>
          <a:stretch/>
        </p:blipFill>
        <p:spPr>
          <a:xfrm>
            <a:off x="586075" y="3617400"/>
            <a:ext cx="1117075" cy="1221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10">
            <a:alphaModFix/>
          </a:blip>
          <a:srcRect b="53439" l="7110" r="53341" t="7165"/>
          <a:stretch/>
        </p:blipFill>
        <p:spPr>
          <a:xfrm>
            <a:off x="311673" y="1684987"/>
            <a:ext cx="1117075" cy="111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11">
            <a:alphaModFix/>
          </a:blip>
          <a:srcRect b="30726" l="15728" r="15528" t="21353"/>
          <a:stretch/>
        </p:blipFill>
        <p:spPr>
          <a:xfrm>
            <a:off x="2615012" y="1436950"/>
            <a:ext cx="1414325" cy="10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 rot="9880091">
            <a:off x="3640445" y="3410581"/>
            <a:ext cx="727283" cy="43340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9880091">
            <a:off x="1892520" y="3597481"/>
            <a:ext cx="727283" cy="43340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12">
            <a:alphaModFix/>
          </a:blip>
          <a:srcRect b="0" l="34833" r="34440" t="59197"/>
          <a:stretch/>
        </p:blipFill>
        <p:spPr>
          <a:xfrm rot="1370450">
            <a:off x="1053629" y="856722"/>
            <a:ext cx="920245" cy="34525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 rot="6919667">
            <a:off x="855700" y="1059231"/>
            <a:ext cx="577845" cy="697681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d Script"/>
                <a:ea typeface="Bad Script"/>
                <a:cs typeface="Bad Script"/>
                <a:sym typeface="Bad Script"/>
              </a:rPr>
              <a:t>Live demo time!  </a:t>
            </a:r>
            <a:endParaRPr sz="9600">
              <a:latin typeface="Bad Script"/>
              <a:ea typeface="Bad Script"/>
              <a:cs typeface="Bad Script"/>
              <a:sym typeface="Bad Script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430800" y="3970775"/>
            <a:ext cx="64314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http://phil492.pythonanywhere.com/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743450" y="1846950"/>
            <a:ext cx="2589000" cy="12024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762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Amatic SC"/>
                <a:ea typeface="Amatic SC"/>
                <a:cs typeface="Amatic SC"/>
                <a:sym typeface="Amatic SC"/>
              </a:rPr>
              <a:t>MVP</a:t>
            </a:r>
            <a:endParaRPr b="1" sz="4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057325" y="1846950"/>
            <a:ext cx="2518800" cy="1202400"/>
          </a:xfrm>
          <a:prstGeom prst="chevron">
            <a:avLst>
              <a:gd fmla="val 50000" name="adj"/>
            </a:avLst>
          </a:prstGeom>
          <a:solidFill>
            <a:srgbClr val="CFE2F3"/>
          </a:solidFill>
          <a:ln cap="flat" cmpd="sng" w="762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Amatic SC"/>
                <a:ea typeface="Amatic SC"/>
                <a:cs typeface="Amatic SC"/>
                <a:sym typeface="Amatic SC"/>
              </a:rPr>
              <a:t>Future</a:t>
            </a:r>
            <a:endParaRPr b="1" sz="4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3484550" y="1846950"/>
            <a:ext cx="2414700" cy="1202400"/>
          </a:xfrm>
          <a:prstGeom prst="chevron">
            <a:avLst>
              <a:gd fmla="val 50000" name="adj"/>
            </a:avLst>
          </a:prstGeom>
          <a:solidFill>
            <a:srgbClr val="6FA8DC"/>
          </a:solidFill>
          <a:ln cap="flat" cmpd="sng" w="762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   </a:t>
            </a:r>
            <a:r>
              <a:rPr b="1" lang="en" sz="4800">
                <a:latin typeface="Amatic SC"/>
                <a:ea typeface="Amatic SC"/>
                <a:cs typeface="Amatic SC"/>
                <a:sym typeface="Amatic SC"/>
              </a:rPr>
              <a:t>NOW</a:t>
            </a:r>
            <a:endParaRPr b="1" sz="4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30600" y="3998850"/>
            <a:ext cx="24147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Login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Make post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Home page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Profiles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585175" y="3679350"/>
            <a:ext cx="153900" cy="181800"/>
          </a:xfrm>
          <a:prstGeom prst="ellipse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789400" y="-73925"/>
            <a:ext cx="1905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Email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Search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Edit/del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Comment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7" name="Google Shape;127;p19"/>
          <p:cNvCxnSpPr>
            <a:stCxn id="128" idx="4"/>
          </p:cNvCxnSpPr>
          <p:nvPr/>
        </p:nvCxnSpPr>
        <p:spPr>
          <a:xfrm flipH="1">
            <a:off x="4564200" y="1291675"/>
            <a:ext cx="7800" cy="55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9"/>
          <p:cNvSpPr/>
          <p:nvPr/>
        </p:nvSpPr>
        <p:spPr>
          <a:xfrm>
            <a:off x="4495050" y="1109875"/>
            <a:ext cx="153900" cy="181800"/>
          </a:xfrm>
          <a:prstGeom prst="ellipse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9"/>
          <p:cNvCxnSpPr/>
          <p:nvPr/>
        </p:nvCxnSpPr>
        <p:spPr>
          <a:xfrm flipH="1">
            <a:off x="7210663" y="3049350"/>
            <a:ext cx="15600" cy="76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9"/>
          <p:cNvSpPr/>
          <p:nvPr/>
        </p:nvSpPr>
        <p:spPr>
          <a:xfrm>
            <a:off x="7141525" y="3817050"/>
            <a:ext cx="153900" cy="181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6057325" y="3998850"/>
            <a:ext cx="25188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Recommendation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Profile pic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>
            <a:off x="1661225" y="3049350"/>
            <a:ext cx="1800" cy="63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/>
        </p:nvSpPr>
        <p:spPr>
          <a:xfrm>
            <a:off x="480500" y="105750"/>
            <a:ext cx="27648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ad Script"/>
                <a:ea typeface="Bad Script"/>
                <a:cs typeface="Bad Script"/>
                <a:sym typeface="Bad Script"/>
              </a:rPr>
              <a:t>Product Evolution</a:t>
            </a:r>
            <a:endParaRPr sz="4800">
              <a:latin typeface="Bad Script"/>
              <a:ea typeface="Bad Script"/>
              <a:cs typeface="Bad Script"/>
              <a:sym typeface="Bad Scrip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292850"/>
            <a:ext cx="8520600" cy="1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latin typeface="Bad Script"/>
                <a:ea typeface="Bad Script"/>
                <a:cs typeface="Bad Script"/>
                <a:sym typeface="Bad Script"/>
              </a:rPr>
              <a:t>Architecture</a:t>
            </a:r>
            <a:endParaRPr sz="6000"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7005" l="21123" r="24335" t="3859"/>
          <a:stretch/>
        </p:blipFill>
        <p:spPr>
          <a:xfrm>
            <a:off x="88550" y="1048625"/>
            <a:ext cx="1372315" cy="12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250" y="2111250"/>
            <a:ext cx="2222939" cy="12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5">
            <a:alphaModFix/>
          </a:blip>
          <a:srcRect b="31188" l="0" r="0" t="30646"/>
          <a:stretch/>
        </p:blipFill>
        <p:spPr>
          <a:xfrm>
            <a:off x="3429000" y="3702675"/>
            <a:ext cx="5715000" cy="10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5255175" y="3115575"/>
            <a:ext cx="531300" cy="587100"/>
          </a:xfrm>
          <a:prstGeom prst="mathPlus">
            <a:avLst>
              <a:gd fmla="val 23520" name="adj1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1862825" y="1704950"/>
            <a:ext cx="531300" cy="587100"/>
          </a:xfrm>
          <a:prstGeom prst="mathPlus">
            <a:avLst>
              <a:gd fmla="val 23520" name="adj1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1123125" y="2803338"/>
            <a:ext cx="1034700" cy="475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Jinja2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927375" y="1912850"/>
            <a:ext cx="1426200" cy="47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Templates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762100" y="2779175"/>
            <a:ext cx="1426200" cy="475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flask_wtf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1" name="Google Shape;151;p21"/>
          <p:cNvCxnSpPr/>
          <p:nvPr/>
        </p:nvCxnSpPr>
        <p:spPr>
          <a:xfrm flipH="1">
            <a:off x="4469350" y="1329850"/>
            <a:ext cx="11700" cy="51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 txBox="1"/>
          <p:nvPr/>
        </p:nvSpPr>
        <p:spPr>
          <a:xfrm>
            <a:off x="4020850" y="1937025"/>
            <a:ext cx="908700" cy="47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forms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166975" y="2803338"/>
            <a:ext cx="2439900" cy="475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flask_sqlalchemy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324325" y="4536000"/>
            <a:ext cx="2125200" cy="475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flask_migrate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736825" y="1937025"/>
            <a:ext cx="1300200" cy="47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Database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250875" y="3669663"/>
            <a:ext cx="2712300" cy="47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Database migration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3957850" y="817775"/>
            <a:ext cx="1034700" cy="41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Routes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8" name="Google Shape;158;p21"/>
          <p:cNvCxnSpPr/>
          <p:nvPr/>
        </p:nvCxnSpPr>
        <p:spPr>
          <a:xfrm flipH="1">
            <a:off x="1976200" y="1356225"/>
            <a:ext cx="2041200" cy="3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4933000" y="1397650"/>
            <a:ext cx="2014800" cy="3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7385425" y="2408400"/>
            <a:ext cx="3000" cy="32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7385425" y="3278850"/>
            <a:ext cx="3000" cy="32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7385425" y="4149300"/>
            <a:ext cx="3000" cy="32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1"/>
          <p:cNvCxnSpPr/>
          <p:nvPr/>
        </p:nvCxnSpPr>
        <p:spPr>
          <a:xfrm>
            <a:off x="1638975" y="2432500"/>
            <a:ext cx="3000" cy="32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4473700" y="2432500"/>
            <a:ext cx="3000" cy="32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1"/>
          <p:cNvSpPr/>
          <p:nvPr/>
        </p:nvSpPr>
        <p:spPr>
          <a:xfrm rot="5400000">
            <a:off x="4232050" y="2811750"/>
            <a:ext cx="486300" cy="1412100"/>
          </a:xfrm>
          <a:prstGeom prst="leftBrace">
            <a:avLst>
              <a:gd fmla="val 28737" name="adj1"/>
              <a:gd fmla="val 5057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4020850" y="3720450"/>
            <a:ext cx="11862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Login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Search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915550" y="0"/>
            <a:ext cx="33129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ad Script"/>
                <a:ea typeface="Bad Script"/>
                <a:cs typeface="Bad Script"/>
                <a:sym typeface="Bad Script"/>
              </a:rPr>
              <a:t>Architecture</a:t>
            </a:r>
            <a:endParaRPr sz="4800">
              <a:latin typeface="Bad Script"/>
              <a:ea typeface="Bad Script"/>
              <a:cs typeface="Bad Script"/>
              <a:sym typeface="Bad Scrip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