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869"/>
  </p:normalViewPr>
  <p:slideViewPr>
    <p:cSldViewPr snapToGrid="0" snapToObjects="1">
      <p:cViewPr varScale="1">
        <p:scale>
          <a:sx n="75" d="100"/>
          <a:sy n="75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4F45D-53D5-AF4B-BE27-402E98C912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DF59-ECAA-7246-9CFF-C132931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Evaluating correctness: the belief that a program is correct if some of its code is partially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2DF59-ECAA-7246-9CFF-C132931A7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out examples reduce </a:t>
            </a:r>
            <a:r>
              <a:rPr lang="en-US" dirty="0" err="1"/>
              <a:t>congnitive</a:t>
            </a:r>
            <a:r>
              <a:rPr lang="en-US" dirty="0"/>
              <a:t>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2DF59-ECAA-7246-9CFF-C132931A7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A0BD-A4EA-8E42-94EC-CC5072DD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AAC60-C0D0-4F4B-AA83-76CB44470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D66F-F943-5A46-BBAD-46996A4B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AA09-4992-5D42-ABA0-0104C62B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4BC8-5192-6C45-AC14-86545A0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299-CA65-BD4F-9C4E-FEF41AF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67CFE-1CA9-5D49-A2F4-1E8F1331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E59B-3028-C44C-8AB6-531F2D1F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FD06-E724-5D47-9D63-636626DB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4DE0-6E28-4B4D-B49A-FFE4AA8C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375A4-7EED-3A4E-B05E-6BE8B31E3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C56C-9E4F-4C42-8654-C86CDB68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B46-079C-5B4D-BAEC-87F5402C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6679-5514-7043-803F-75AC0392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D294-0ECB-9649-A853-353ED05A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6D3-1E4D-DB4A-97F6-05928139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5F38-E252-0B4C-BC03-1D71E222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9E2E-E99C-114A-BC1E-E140268C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617C-E446-7140-B2D5-3A11F59E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A981-EAB9-8E49-8DA0-6E9D168C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51E-32FE-E547-9052-495305EA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E129-D6BF-B34D-A4DA-427134CE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DC77-0F97-5E44-BD8C-4612CC46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0487-5CC6-9144-AB23-D4F250F3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0EE1-BE39-544A-B736-4B03E980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508E-3570-F543-86D7-C84E8989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3D93-11D4-6F40-A75F-2C44D017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083A-7686-0C42-BAE6-E037BB763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E716A-CE63-E148-8BE4-968618CC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1E50-3E35-FB4E-A502-681586D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BB482-D4A6-2844-A312-FA75903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3126-65DE-994B-B4A2-4163E89D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0C20-063C-AE46-A62F-08F82EE0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A0A37-FD50-724E-850F-7416C783E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640AB-F86B-B547-BE07-2DA46A1C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DF77B-9F62-DA4F-BB35-32CEA37F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F1C0E-6305-414C-BC24-8C1311D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AF7E5-EB2D-C540-9AB9-37E15D39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CF5A7-8602-1546-925A-1EBA4E85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D2F4-7151-654C-BE47-FC1867F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2BBD-FE52-2544-9F1E-4C29E912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7D52-50B9-A64C-876C-C03D280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06F2-EEE9-4C44-A538-227BD740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45879-DEA6-1941-A705-4637422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DD687-6289-4A4A-B667-1700C57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8AB6-C1EC-774D-BDB8-FCC65B8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CFAD-1467-6D4B-AEEA-41F0BA9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C245-87F2-C24A-9CF4-6CDDFF05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9B9DE-050D-0845-B2A7-2627C947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2282-62AE-AC42-9727-DA4823F1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6E08-39FD-1444-91B6-62EC0E75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922F-5439-A149-9399-F354EA4F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B1D9-6EE6-F74F-80AB-19F45DAE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970A3-289E-0549-B19A-66952A181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7E77D-D983-FD46-B156-AE77B686B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FF00-E8B3-464D-97F2-70B035C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B405-B786-1440-807D-4977F76A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11D-5EED-094B-BB70-EAA7CA8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16DF-956B-F247-A193-044D2041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161D-1987-804B-BFB0-2111B5BC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7EE8-4387-E244-B67A-0B9EF5674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79F3-5A09-FF4D-A8E7-849FA1EC04FE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68494-FAC6-4548-BC3B-E72AFAB3B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8E58-8061-ED42-8008-2C689AC5B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F805-42A2-3044-9534-1B102E6F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FC2B-E35C-F04E-A235-F2168AD3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3" y="1532910"/>
            <a:ext cx="10668000" cy="3039090"/>
          </a:xfrm>
        </p:spPr>
        <p:txBody>
          <a:bodyPr>
            <a:normAutofit/>
          </a:bodyPr>
          <a:lstStyle/>
          <a:p>
            <a:r>
              <a:rPr lang="en-US" dirty="0"/>
              <a:t>Misconceptions and other difficulties of novice programmers</a:t>
            </a:r>
          </a:p>
        </p:txBody>
      </p:sp>
    </p:spTree>
    <p:extLst>
      <p:ext uri="{BB962C8B-B14F-4D97-AF65-F5344CB8AC3E}">
        <p14:creationId xmlns:p14="http://schemas.microsoft.com/office/powerpoint/2010/main" val="22278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C322-EC9A-7F42-864B-917BEFC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27803"/>
            <a:ext cx="10515600" cy="1325563"/>
          </a:xfrm>
        </p:spPr>
        <p:txBody>
          <a:bodyPr/>
          <a:lstStyle/>
          <a:p>
            <a:r>
              <a:rPr lang="en-US" dirty="0"/>
              <a:t>Types of programming misconceptions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83FC-EC05-6540-AC5E-657DA538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825625"/>
            <a:ext cx="110363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 Syntactic: a=b vs. a==b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Conceptual: how does a for loop work?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Strategic: planning, writing and debugging programs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FAA3-3F52-474D-80B8-36DCEA18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challenges of novice programmers</a:t>
            </a:r>
            <a:br>
              <a:rPr lang="en-US" dirty="0"/>
            </a:br>
            <a:r>
              <a:rPr lang="en-US" dirty="0"/>
              <a:t>(CURE)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6A02-D8D0-384E-8CBC-46ACD29D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2898775"/>
          </a:xfrm>
        </p:spPr>
        <p:txBody>
          <a:bodyPr>
            <a:normAutofit/>
          </a:bodyPr>
          <a:lstStyle/>
          <a:p>
            <a:r>
              <a:rPr lang="en-US" sz="3600" dirty="0"/>
              <a:t>Checking the appropriate boundary of conditions</a:t>
            </a:r>
          </a:p>
          <a:p>
            <a:r>
              <a:rPr lang="en-US" sz="3600" dirty="0"/>
              <a:t>Understanding and decomposing a problem</a:t>
            </a:r>
          </a:p>
          <a:p>
            <a:r>
              <a:rPr lang="en-US" sz="3600" dirty="0"/>
              <a:t>Reading and comprehending blocks of code</a:t>
            </a:r>
          </a:p>
          <a:p>
            <a:r>
              <a:rPr lang="en-US" sz="3600" dirty="0"/>
              <a:t>Evaluating the correctness of a program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621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B3E9-600D-A04C-BB1B-16D13E9F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D2FC-F30A-9741-BA21-C0F1B899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286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Task complexity and cognitive load</a:t>
            </a:r>
          </a:p>
          <a:p>
            <a:pPr lvl="1"/>
            <a:r>
              <a:rPr lang="en-US" sz="3200" i="1" dirty="0"/>
              <a:t>One study found that most of the students submitted flawless programs for the first assignment but when tasks became more challenging, students started to make more syntactic mistake</a:t>
            </a:r>
          </a:p>
          <a:p>
            <a:r>
              <a:rPr lang="en-US" sz="3200" dirty="0"/>
              <a:t>Flawed mental models of code execution and computer systems</a:t>
            </a:r>
          </a:p>
          <a:p>
            <a:pPr lvl="1"/>
            <a:r>
              <a:rPr lang="en-US" sz="3200" i="1" dirty="0"/>
              <a:t>Beginners often assume the computer is intelligent like a human being (superbug!!)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2DC-7EAC-F247-A59B-CEA45F49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31259"/>
            <a:ext cx="11603568" cy="1325563"/>
          </a:xfrm>
        </p:spPr>
        <p:txBody>
          <a:bodyPr/>
          <a:lstStyle/>
          <a:p>
            <a:r>
              <a:rPr lang="en-US" dirty="0"/>
              <a:t>Strategies to address misconceptions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438A-C609-3E4F-875B-AADA2BC8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012422"/>
            <a:ext cx="11772901" cy="4338108"/>
          </a:xfrm>
        </p:spPr>
        <p:txBody>
          <a:bodyPr>
            <a:normAutofit/>
          </a:bodyPr>
          <a:lstStyle/>
          <a:p>
            <a:r>
              <a:rPr lang="en-US" sz="3200" dirty="0"/>
              <a:t>Ask students to restate the problem and input/output behavior</a:t>
            </a:r>
            <a:endParaRPr lang="en-US" sz="2800" dirty="0"/>
          </a:p>
          <a:p>
            <a:r>
              <a:rPr lang="en-US" sz="3200" dirty="0"/>
              <a:t>Use worked out examples</a:t>
            </a:r>
          </a:p>
          <a:p>
            <a:r>
              <a:rPr lang="en-US" sz="3200" dirty="0"/>
              <a:t>Require students to read, trace, and explain example code</a:t>
            </a:r>
          </a:p>
          <a:p>
            <a:r>
              <a:rPr lang="en-US" sz="3200" dirty="0"/>
              <a:t>Teach programming strategies and patterns explicitly</a:t>
            </a:r>
          </a:p>
          <a:p>
            <a:r>
              <a:rPr lang="en-US" sz="3200" dirty="0"/>
              <a:t>Use program visualization tools (like </a:t>
            </a:r>
            <a:r>
              <a:rPr lang="en-US" sz="3200" dirty="0">
                <a:hlinkClick r:id="rId3"/>
              </a:rPr>
              <a:t>PythonTutor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974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A752-3883-D846-B6A6-50997628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" y="297392"/>
            <a:ext cx="10515600" cy="1325563"/>
          </a:xfrm>
        </p:spPr>
        <p:txBody>
          <a:bodyPr/>
          <a:lstStyle/>
          <a:p>
            <a:r>
              <a:rPr lang="en-US" dirty="0"/>
              <a:t>Activity 1: Identify misconceptions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3528-9668-8142-B9BA-BD8BCAA5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" y="1470024"/>
            <a:ext cx="11586634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 CS8/16 student is asking you to explain one of the following topics:</a:t>
            </a:r>
          </a:p>
          <a:p>
            <a:pPr marL="0" indent="0">
              <a:buNone/>
            </a:pPr>
            <a:endParaRPr lang="en-US" sz="3600" i="1" dirty="0"/>
          </a:p>
          <a:p>
            <a:r>
              <a:rPr lang="en-US" sz="3600" i="1" dirty="0"/>
              <a:t>Control structure if, if-else, if-</a:t>
            </a:r>
            <a:r>
              <a:rPr lang="en-US" sz="3600" i="1" dirty="0" err="1"/>
              <a:t>elif</a:t>
            </a:r>
            <a:r>
              <a:rPr lang="en-US" sz="3600" i="1" dirty="0"/>
              <a:t>-else</a:t>
            </a:r>
          </a:p>
          <a:p>
            <a:r>
              <a:rPr lang="en-US" sz="3600" i="1" dirty="0"/>
              <a:t>Loops and the accumulator patters</a:t>
            </a:r>
          </a:p>
          <a:p>
            <a:r>
              <a:rPr lang="en-US" sz="3600" i="1" dirty="0"/>
              <a:t>Recursion</a:t>
            </a:r>
          </a:p>
          <a:p>
            <a:r>
              <a:rPr lang="en-US" sz="3600" i="1" dirty="0"/>
              <a:t>Functions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Work in pairs to select a topic and identify the misconceptions/difficulties you think the student might have?</a:t>
            </a:r>
            <a:endParaRPr lang="en-US" sz="3600" i="1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23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8F4-E1ED-4946-9880-6CB39A60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Design a tutorial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0FE-16C1-624D-98D4-AAD6FDF6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Work with your partner to design a short tutorial to teach the concept to the student</a:t>
            </a:r>
          </a:p>
          <a:p>
            <a:pPr lvl="1"/>
            <a:r>
              <a:rPr lang="en-US" sz="3200" dirty="0"/>
              <a:t>List specific strategies you are using to address the challenges you identified from part 1?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D60-CB95-7847-B1FE-18E01D5F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Actvity</a:t>
            </a:r>
            <a:r>
              <a:rPr lang="en-US" dirty="0"/>
              <a:t> 3: Teach!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3DC4-26A8-5542-8341-787957AA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Repair. Teach your tutorial to another student in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EDD-5E2D-AC4D-877A-51587657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 (10 mins)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241B-DEC7-0C4B-8E8B-DDCEFB1A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89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What strategies did your tutor use to help you understand the concept</a:t>
            </a:r>
          </a:p>
          <a:p>
            <a:pPr lvl="1"/>
            <a:r>
              <a:rPr lang="en-US" sz="3600" dirty="0"/>
              <a:t>Do you think they were effective, why?</a:t>
            </a:r>
          </a:p>
        </p:txBody>
      </p:sp>
    </p:spTree>
    <p:extLst>
      <p:ext uri="{BB962C8B-B14F-4D97-AF65-F5344CB8AC3E}">
        <p14:creationId xmlns:p14="http://schemas.microsoft.com/office/powerpoint/2010/main" val="178687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343</Words>
  <Application>Microsoft Macintosh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Misconceptions and other difficulties of novice programmers</vt:lpstr>
      <vt:lpstr>Types of programming misconceptions</vt:lpstr>
      <vt:lpstr>Strategic challenges of novice programmers (CURE)</vt:lpstr>
      <vt:lpstr>More challenges</vt:lpstr>
      <vt:lpstr>Strategies to address misconceptions</vt:lpstr>
      <vt:lpstr>Activity 1: Identify misconceptions (15 mins)</vt:lpstr>
      <vt:lpstr>Activity 2: Design a tutorial (15 mins)</vt:lpstr>
      <vt:lpstr>Actvity 3: Teach! (20 mins)</vt:lpstr>
      <vt:lpstr>Reflect (10 mins)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student misconceptions</dc:title>
  <dc:creator>Diba Mirza</dc:creator>
  <cp:lastModifiedBy>Diba Mirza</cp:lastModifiedBy>
  <cp:revision>39</cp:revision>
  <dcterms:created xsi:type="dcterms:W3CDTF">2019-02-08T03:18:22Z</dcterms:created>
  <dcterms:modified xsi:type="dcterms:W3CDTF">2019-02-08T20:25:51Z</dcterms:modified>
</cp:coreProperties>
</file>