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0"/>
  </p:notesMasterIdLst>
  <p:sldIdLst>
    <p:sldId id="256" r:id="rId2"/>
    <p:sldId id="314" r:id="rId3"/>
    <p:sldId id="315" r:id="rId4"/>
    <p:sldId id="266" r:id="rId5"/>
    <p:sldId id="267" r:id="rId6"/>
    <p:sldId id="268" r:id="rId7"/>
    <p:sldId id="269" r:id="rId8"/>
    <p:sldId id="270" r:id="rId9"/>
    <p:sldId id="316" r:id="rId10"/>
    <p:sldId id="271" r:id="rId11"/>
    <p:sldId id="274" r:id="rId12"/>
    <p:sldId id="276" r:id="rId13"/>
    <p:sldId id="31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302" r:id="rId24"/>
    <p:sldId id="303" r:id="rId25"/>
    <p:sldId id="306" r:id="rId26"/>
    <p:sldId id="307" r:id="rId27"/>
    <p:sldId id="308" r:id="rId28"/>
    <p:sldId id="31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CCECFF"/>
    <a:srgbClr val="0AA676"/>
    <a:srgbClr val="32000C"/>
    <a:srgbClr val="CB6B30"/>
    <a:srgbClr val="E36243"/>
    <a:srgbClr val="FF4A7E"/>
    <a:srgbClr val="0B0B0B"/>
    <a:srgbClr val="00FF00"/>
    <a:srgbClr val="234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84976" autoAdjust="0"/>
  </p:normalViewPr>
  <p:slideViewPr>
    <p:cSldViewPr>
      <p:cViewPr varScale="1">
        <p:scale>
          <a:sx n="116" d="100"/>
          <a:sy n="116" d="100"/>
        </p:scale>
        <p:origin x="2592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56B53F-5B80-40FB-9FAE-920F4584A3EA}" type="datetimeFigureOut">
              <a:rPr lang="en-US"/>
              <a:pPr>
                <a:defRPr/>
              </a:pPr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3C2D44-F121-47D6-A190-82ED0ED05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2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C2D44-F121-47D6-A190-82ED0ED0502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C2D44-F121-47D6-A190-82ED0ED0502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4B09C-5FE3-4E5C-947F-62A8A654A6B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880D-8C14-414F-9A2C-CAC4CEB712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714B-483C-45C3-99E0-9DDFC1306F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34E0C-7D9E-4F01-AF55-2FE14BA758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9D8F-1676-4F18-A19A-1DC9780C6F7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9CCE-778B-4371-A03A-FDCD62BA7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9DED-C3AA-40F6-ACE9-AC54436C1C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7998" y="202374"/>
            <a:ext cx="408800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Futura-Medium"/>
                <a:cs typeface="Futura-Medium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641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Futura-Medium"/>
                <a:cs typeface="Futura-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37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8400-A51E-47C6-AB6E-9D2F0FEB4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387C5-D1BA-4E64-9B6E-A01CF3A7D9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FC77-476A-4B65-AEF2-B88090E860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9DFD-7A6B-421E-91AE-F1416F30A7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47BA-49B7-4E32-A9B2-44A226F3221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2093-982A-4E29-84CD-21505EE181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BE94-D788-474D-8EEB-6F58D14720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F99F-4257-47F7-B137-92F5C330B8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5DB7-2A11-4E6C-9567-D57EA333CE6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BDE-828A-4ED8-BAC3-0183760B6D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82A0-E074-4D1F-9892-A88D1283A7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E828-8872-429C-B31F-81F3904DB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5463-834F-40F6-B8E3-F026FE73268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4F8D-F56C-469B-8A33-F67E89A087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7F0-D666-463A-99C4-716878AAB3F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FFF3-B466-42C5-A286-E06D02714B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F0A01C-ECC0-4966-AD27-2E8B22F3BD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11/8/18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F44228-A715-4D35-A686-68263BBDC7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Camera Models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4343400" y="6248400"/>
            <a:ext cx="4648200" cy="381000"/>
          </a:xfrm>
        </p:spPr>
        <p:txBody>
          <a:bodyPr/>
          <a:lstStyle/>
          <a:p>
            <a:pPr algn="r" eaLnBrk="1" hangingPunct="1"/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Credit: CS231a, Stanford, Silvio Savarese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13F9595B-600B-F640-A9E9-90B6C85C2B89}"/>
              </a:ext>
            </a:extLst>
          </p:cNvPr>
          <p:cNvSpPr txBox="1"/>
          <p:nvPr/>
        </p:nvSpPr>
        <p:spPr>
          <a:xfrm>
            <a:off x="2514600" y="5334000"/>
            <a:ext cx="9251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Reading: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0823B7A1-8D07-BD4F-B194-FC7EE5EBA485}"/>
              </a:ext>
            </a:extLst>
          </p:cNvPr>
          <p:cNvSpPr txBox="1"/>
          <p:nvPr/>
        </p:nvSpPr>
        <p:spPr>
          <a:xfrm>
            <a:off x="4343400" y="5334000"/>
            <a:ext cx="4606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C3300"/>
                </a:solidFill>
                <a:latin typeface="Calibri"/>
                <a:cs typeface="Calibri"/>
              </a:rPr>
              <a:t>[FP] </a:t>
            </a:r>
            <a:r>
              <a:rPr sz="2000" spc="-5" dirty="0">
                <a:latin typeface="Calibri"/>
                <a:cs typeface="Calibri"/>
              </a:rPr>
              <a:t>Chapter 1, </a:t>
            </a:r>
            <a:r>
              <a:rPr sz="2000" dirty="0">
                <a:latin typeface="Calibri"/>
                <a:cs typeface="Calibri"/>
              </a:rPr>
              <a:t>“Geometric </a:t>
            </a:r>
            <a:r>
              <a:rPr sz="2000" spc="-5" dirty="0">
                <a:latin typeface="Calibri"/>
                <a:cs typeface="Calibri"/>
              </a:rPr>
              <a:t>Camera Models”  </a:t>
            </a:r>
            <a:r>
              <a:rPr sz="2000" dirty="0">
                <a:solidFill>
                  <a:srgbClr val="CC3300"/>
                </a:solidFill>
                <a:latin typeface="Calibri"/>
                <a:cs typeface="Calibri"/>
              </a:rPr>
              <a:t>[HZ] </a:t>
            </a:r>
            <a:r>
              <a:rPr sz="2000" spc="-5" dirty="0">
                <a:latin typeface="Calibri"/>
                <a:cs typeface="Calibri"/>
              </a:rPr>
              <a:t>Chapter </a:t>
            </a:r>
            <a:r>
              <a:rPr sz="2000" dirty="0">
                <a:latin typeface="Calibri"/>
                <a:cs typeface="Calibri"/>
              </a:rPr>
              <a:t>6 </a:t>
            </a:r>
            <a:r>
              <a:rPr sz="2000" spc="-5" dirty="0">
                <a:latin typeface="Calibri"/>
                <a:cs typeface="Calibri"/>
              </a:rPr>
              <a:t>“Camera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Models”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6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3021" y="2294472"/>
            <a:ext cx="4705350" cy="1663064"/>
          </a:xfrm>
          <a:custGeom>
            <a:avLst/>
            <a:gdLst/>
            <a:ahLst/>
            <a:cxnLst/>
            <a:rect l="l" t="t" r="r" b="b"/>
            <a:pathLst>
              <a:path w="4705350" h="1663064">
                <a:moveTo>
                  <a:pt x="6283" y="0"/>
                </a:moveTo>
                <a:lnTo>
                  <a:pt x="0" y="17983"/>
                </a:lnTo>
                <a:lnTo>
                  <a:pt x="4630239" y="1635909"/>
                </a:lnTo>
                <a:lnTo>
                  <a:pt x="4620813" y="1662885"/>
                </a:lnTo>
                <a:lnTo>
                  <a:pt x="4705316" y="1652054"/>
                </a:lnTo>
                <a:lnTo>
                  <a:pt x="4672159" y="1617926"/>
                </a:lnTo>
                <a:lnTo>
                  <a:pt x="4636523" y="1617926"/>
                </a:lnTo>
                <a:lnTo>
                  <a:pt x="6283" y="0"/>
                </a:lnTo>
                <a:close/>
              </a:path>
              <a:path w="4705350" h="1663064">
                <a:moveTo>
                  <a:pt x="4645949" y="1590950"/>
                </a:moveTo>
                <a:lnTo>
                  <a:pt x="4636523" y="1617926"/>
                </a:lnTo>
                <a:lnTo>
                  <a:pt x="4672159" y="1617926"/>
                </a:lnTo>
                <a:lnTo>
                  <a:pt x="4645949" y="1590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6951" y="2266951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3276" y="2506447"/>
            <a:ext cx="2375535" cy="1440180"/>
          </a:xfrm>
          <a:custGeom>
            <a:avLst/>
            <a:gdLst/>
            <a:ahLst/>
            <a:cxnLst/>
            <a:rect l="l" t="t" r="r" b="b"/>
            <a:pathLst>
              <a:path w="2375534" h="1440179">
                <a:moveTo>
                  <a:pt x="9851" y="0"/>
                </a:moveTo>
                <a:lnTo>
                  <a:pt x="0" y="16305"/>
                </a:lnTo>
                <a:lnTo>
                  <a:pt x="2304916" y="1408827"/>
                </a:lnTo>
                <a:lnTo>
                  <a:pt x="2290140" y="1433285"/>
                </a:lnTo>
                <a:lnTo>
                  <a:pt x="2375063" y="1440078"/>
                </a:lnTo>
                <a:lnTo>
                  <a:pt x="2345003" y="1392521"/>
                </a:lnTo>
                <a:lnTo>
                  <a:pt x="2314768" y="1392521"/>
                </a:lnTo>
                <a:lnTo>
                  <a:pt x="9851" y="0"/>
                </a:lnTo>
                <a:close/>
              </a:path>
              <a:path w="2375534" h="1440179">
                <a:moveTo>
                  <a:pt x="2329544" y="1368064"/>
                </a:moveTo>
                <a:lnTo>
                  <a:pt x="2314768" y="1392521"/>
                </a:lnTo>
                <a:lnTo>
                  <a:pt x="2345003" y="1392521"/>
                </a:lnTo>
                <a:lnTo>
                  <a:pt x="2329544" y="13680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3751" y="3062288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6163" y="2303463"/>
            <a:ext cx="2332355" cy="211454"/>
          </a:xfrm>
          <a:custGeom>
            <a:avLst/>
            <a:gdLst/>
            <a:ahLst/>
            <a:cxnLst/>
            <a:rect l="l" t="t" r="r" b="b"/>
            <a:pathLst>
              <a:path w="2332354" h="211455">
                <a:moveTo>
                  <a:pt x="0" y="0"/>
                </a:moveTo>
                <a:lnTo>
                  <a:pt x="2332038" y="211137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6163" y="2303463"/>
            <a:ext cx="2326005" cy="373380"/>
          </a:xfrm>
          <a:custGeom>
            <a:avLst/>
            <a:gdLst/>
            <a:ahLst/>
            <a:cxnLst/>
            <a:rect l="l" t="t" r="r" b="b"/>
            <a:pathLst>
              <a:path w="2326004" h="373380">
                <a:moveTo>
                  <a:pt x="0" y="0"/>
                </a:moveTo>
                <a:lnTo>
                  <a:pt x="2325688" y="373062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7363" y="2668125"/>
            <a:ext cx="2381250" cy="1278890"/>
          </a:xfrm>
          <a:custGeom>
            <a:avLst/>
            <a:gdLst/>
            <a:ahLst/>
            <a:cxnLst/>
            <a:rect l="l" t="t" r="r" b="b"/>
            <a:pathLst>
              <a:path w="2381250" h="1278889">
                <a:moveTo>
                  <a:pt x="8978" y="0"/>
                </a:moveTo>
                <a:lnTo>
                  <a:pt x="0" y="16802"/>
                </a:lnTo>
                <a:lnTo>
                  <a:pt x="2309281" y="1250886"/>
                </a:lnTo>
                <a:lnTo>
                  <a:pt x="2295814" y="1276088"/>
                </a:lnTo>
                <a:lnTo>
                  <a:pt x="2380976" y="1278401"/>
                </a:lnTo>
                <a:lnTo>
                  <a:pt x="2349582" y="1234085"/>
                </a:lnTo>
                <a:lnTo>
                  <a:pt x="2318260" y="1234085"/>
                </a:lnTo>
                <a:lnTo>
                  <a:pt x="8978" y="0"/>
                </a:lnTo>
                <a:close/>
              </a:path>
              <a:path w="2381250" h="1278889">
                <a:moveTo>
                  <a:pt x="2331728" y="1208883"/>
                </a:moveTo>
                <a:lnTo>
                  <a:pt x="2318260" y="1234085"/>
                </a:lnTo>
                <a:lnTo>
                  <a:pt x="2349582" y="1234085"/>
                </a:lnTo>
                <a:lnTo>
                  <a:pt x="2331728" y="1208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16163" y="2303463"/>
            <a:ext cx="2326005" cy="576580"/>
          </a:xfrm>
          <a:custGeom>
            <a:avLst/>
            <a:gdLst/>
            <a:ahLst/>
            <a:cxnLst/>
            <a:rect l="l" t="t" r="r" b="b"/>
            <a:pathLst>
              <a:path w="2326004" h="576580">
                <a:moveTo>
                  <a:pt x="0" y="0"/>
                </a:moveTo>
                <a:lnTo>
                  <a:pt x="2325688" y="576262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7951" y="2871036"/>
            <a:ext cx="2380615" cy="1079500"/>
          </a:xfrm>
          <a:custGeom>
            <a:avLst/>
            <a:gdLst/>
            <a:ahLst/>
            <a:cxnLst/>
            <a:rect l="l" t="t" r="r" b="b"/>
            <a:pathLst>
              <a:path w="2380615" h="1079500">
                <a:moveTo>
                  <a:pt x="7801" y="0"/>
                </a:moveTo>
                <a:lnTo>
                  <a:pt x="0" y="17378"/>
                </a:lnTo>
                <a:lnTo>
                  <a:pt x="2306971" y="1052972"/>
                </a:lnTo>
                <a:lnTo>
                  <a:pt x="2295268" y="1079041"/>
                </a:lnTo>
                <a:lnTo>
                  <a:pt x="2380388" y="1075489"/>
                </a:lnTo>
                <a:lnTo>
                  <a:pt x="2347781" y="1035593"/>
                </a:lnTo>
                <a:lnTo>
                  <a:pt x="2314773" y="1035593"/>
                </a:lnTo>
                <a:lnTo>
                  <a:pt x="7801" y="0"/>
                </a:lnTo>
                <a:close/>
              </a:path>
              <a:path w="2380615" h="1079500">
                <a:moveTo>
                  <a:pt x="2326474" y="1009524"/>
                </a:moveTo>
                <a:lnTo>
                  <a:pt x="2314773" y="1035593"/>
                </a:lnTo>
                <a:lnTo>
                  <a:pt x="2347781" y="1035593"/>
                </a:lnTo>
                <a:lnTo>
                  <a:pt x="2326474" y="1009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2" y="228600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2689" y="2278234"/>
            <a:ext cx="2367915" cy="1684655"/>
          </a:xfrm>
          <a:custGeom>
            <a:avLst/>
            <a:gdLst/>
            <a:ahLst/>
            <a:cxnLst/>
            <a:rect l="l" t="t" r="r" b="b"/>
            <a:pathLst>
              <a:path w="2367915" h="1684654">
                <a:moveTo>
                  <a:pt x="11024" y="0"/>
                </a:moveTo>
                <a:lnTo>
                  <a:pt x="0" y="15534"/>
                </a:lnTo>
                <a:lnTo>
                  <a:pt x="2300058" y="1647833"/>
                </a:lnTo>
                <a:lnTo>
                  <a:pt x="2283520" y="1671137"/>
                </a:lnTo>
                <a:lnTo>
                  <a:pt x="2367713" y="1684167"/>
                </a:lnTo>
                <a:lnTo>
                  <a:pt x="2340050" y="1632299"/>
                </a:lnTo>
                <a:lnTo>
                  <a:pt x="2311083" y="1632299"/>
                </a:lnTo>
                <a:lnTo>
                  <a:pt x="11024" y="0"/>
                </a:lnTo>
                <a:close/>
              </a:path>
              <a:path w="2367915" h="1684654">
                <a:moveTo>
                  <a:pt x="2327621" y="1608996"/>
                </a:moveTo>
                <a:lnTo>
                  <a:pt x="2311083" y="1632299"/>
                </a:lnTo>
                <a:lnTo>
                  <a:pt x="2340050" y="1632299"/>
                </a:lnTo>
                <a:lnTo>
                  <a:pt x="2327621" y="16089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Cameras </a:t>
            </a:r>
            <a:r>
              <a:rPr dirty="0"/>
              <a:t>&amp;</a:t>
            </a:r>
            <a:r>
              <a:rPr spc="-90" dirty="0"/>
              <a:t> </a:t>
            </a:r>
            <a:r>
              <a:rPr dirty="0"/>
              <a:t>Lenses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5940" y="4835208"/>
            <a:ext cx="5543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Futura-Medium"/>
                <a:cs typeface="Futura-Medium"/>
              </a:rPr>
              <a:t>A lens focuses </a:t>
            </a:r>
            <a:r>
              <a:rPr sz="2800" spc="-5" dirty="0">
                <a:latin typeface="Futura-Medium"/>
                <a:cs typeface="Futura-Medium"/>
              </a:rPr>
              <a:t>light </a:t>
            </a:r>
            <a:r>
              <a:rPr sz="2800" dirty="0">
                <a:latin typeface="Futura-Medium"/>
                <a:cs typeface="Futura-Medium"/>
              </a:rPr>
              <a:t>onto </a:t>
            </a:r>
            <a:r>
              <a:rPr sz="2800" spc="-5" dirty="0">
                <a:latin typeface="Futura-Medium"/>
                <a:cs typeface="Futura-Medium"/>
              </a:rPr>
              <a:t>the</a:t>
            </a:r>
            <a:r>
              <a:rPr sz="2800" spc="-65" dirty="0">
                <a:latin typeface="Futura-Medium"/>
                <a:cs typeface="Futura-Medium"/>
              </a:rPr>
              <a:t> </a:t>
            </a:r>
            <a:r>
              <a:rPr sz="2800" dirty="0">
                <a:latin typeface="Futura-Medium"/>
                <a:cs typeface="Futura-Medium"/>
              </a:rPr>
              <a:t>film</a:t>
            </a:r>
            <a:endParaRPr sz="2800">
              <a:latin typeface="Futura-Medium"/>
              <a:cs typeface="Futura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11818" y="1752599"/>
            <a:ext cx="883285" cy="400685"/>
          </a:xfrm>
          <a:custGeom>
            <a:avLst/>
            <a:gdLst/>
            <a:ahLst/>
            <a:cxnLst/>
            <a:rect l="l" t="t" r="r" b="b"/>
            <a:pathLst>
              <a:path w="883284" h="400685">
                <a:moveTo>
                  <a:pt x="0" y="400109"/>
                </a:moveTo>
                <a:lnTo>
                  <a:pt x="883225" y="400109"/>
                </a:lnTo>
                <a:lnTo>
                  <a:pt x="883225" y="0"/>
                </a:lnTo>
                <a:lnTo>
                  <a:pt x="0" y="0"/>
                </a:lnTo>
                <a:lnTo>
                  <a:pt x="0" y="400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90558" y="1777174"/>
            <a:ext cx="735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Futura-Medium"/>
                <a:cs typeface="Futura-Medium"/>
              </a:rPr>
              <a:t>i</a:t>
            </a:r>
            <a:r>
              <a:rPr sz="2000" spc="5" dirty="0">
                <a:latin typeface="Futura-Medium"/>
                <a:cs typeface="Futura-Medium"/>
              </a:rPr>
              <a:t>m</a:t>
            </a:r>
            <a:r>
              <a:rPr sz="2000" dirty="0">
                <a:latin typeface="Futura-Medium"/>
                <a:cs typeface="Futura-Medium"/>
              </a:rPr>
              <a:t>age</a:t>
            </a:r>
            <a:endParaRPr sz="2000">
              <a:latin typeface="Futura-Medium"/>
              <a:cs typeface="Futura-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6348" y="2067995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utura-Medium"/>
                <a:cs typeface="Futura-Medium"/>
              </a:rPr>
              <a:t>P</a:t>
            </a:r>
            <a:endParaRPr sz="1800">
              <a:latin typeface="Futura-Medium"/>
              <a:cs typeface="Futura-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31081" y="3802307"/>
            <a:ext cx="224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utura-Medium"/>
                <a:cs typeface="Futura-Medium"/>
              </a:rPr>
              <a:t>P’</a:t>
            </a:r>
            <a:endParaRPr sz="1800">
              <a:latin typeface="Futura-Medium"/>
              <a:cs typeface="Futura-Medium"/>
            </a:endParaRPr>
          </a:p>
        </p:txBody>
      </p:sp>
    </p:spTree>
    <p:extLst>
      <p:ext uri="{BB962C8B-B14F-4D97-AF65-F5344CB8AC3E}">
        <p14:creationId xmlns:p14="http://schemas.microsoft.com/office/powerpoint/2010/main" val="319391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6759" y="1797997"/>
            <a:ext cx="5462241" cy="231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6950" y="2266950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743" y="2506182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8912" y="0"/>
                </a:moveTo>
                <a:lnTo>
                  <a:pt x="0" y="16835"/>
                </a:lnTo>
                <a:lnTo>
                  <a:pt x="1228055" y="666982"/>
                </a:lnTo>
                <a:lnTo>
                  <a:pt x="1214685" y="692236"/>
                </a:lnTo>
                <a:lnTo>
                  <a:pt x="1299856" y="694217"/>
                </a:lnTo>
                <a:lnTo>
                  <a:pt x="1268376" y="650146"/>
                </a:lnTo>
                <a:lnTo>
                  <a:pt x="1236968" y="650146"/>
                </a:lnTo>
                <a:lnTo>
                  <a:pt x="8912" y="0"/>
                </a:lnTo>
                <a:close/>
              </a:path>
              <a:path w="1300479" h="694689">
                <a:moveTo>
                  <a:pt x="1250337" y="624892"/>
                </a:moveTo>
                <a:lnTo>
                  <a:pt x="1236968" y="650146"/>
                </a:lnTo>
                <a:lnTo>
                  <a:pt x="1268376" y="650146"/>
                </a:lnTo>
                <a:lnTo>
                  <a:pt x="1250337" y="62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672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22859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2707" y="2278218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5">
                <a:moveTo>
                  <a:pt x="10985" y="0"/>
                </a:moveTo>
                <a:lnTo>
                  <a:pt x="0" y="15562"/>
                </a:lnTo>
                <a:lnTo>
                  <a:pt x="1233147" y="886019"/>
                </a:lnTo>
                <a:lnTo>
                  <a:pt x="1216667" y="909364"/>
                </a:lnTo>
                <a:lnTo>
                  <a:pt x="1300892" y="922181"/>
                </a:lnTo>
                <a:lnTo>
                  <a:pt x="1273137" y="870456"/>
                </a:lnTo>
                <a:lnTo>
                  <a:pt x="1244132" y="870456"/>
                </a:lnTo>
                <a:lnTo>
                  <a:pt x="10985" y="0"/>
                </a:lnTo>
                <a:close/>
              </a:path>
              <a:path w="1301114" h="922655">
                <a:moveTo>
                  <a:pt x="1260610" y="847111"/>
                </a:moveTo>
                <a:lnTo>
                  <a:pt x="1244132" y="870456"/>
                </a:lnTo>
                <a:lnTo>
                  <a:pt x="1273137" y="870456"/>
                </a:lnTo>
                <a:lnTo>
                  <a:pt x="1260610" y="8471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25145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7431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297179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6000" y="3200399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1"/>
                </a:moveTo>
                <a:lnTo>
                  <a:pt x="3657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0" y="34289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0" y="36575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38861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86000" y="4114798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1"/>
                </a:moveTo>
                <a:lnTo>
                  <a:pt x="23622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5030" y="2734218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6339" y="0"/>
                </a:moveTo>
                <a:lnTo>
                  <a:pt x="0" y="17962"/>
                </a:lnTo>
                <a:lnTo>
                  <a:pt x="1223543" y="449802"/>
                </a:lnTo>
                <a:lnTo>
                  <a:pt x="1214033" y="476747"/>
                </a:lnTo>
                <a:lnTo>
                  <a:pt x="1298569" y="466181"/>
                </a:lnTo>
                <a:lnTo>
                  <a:pt x="1265410" y="431838"/>
                </a:lnTo>
                <a:lnTo>
                  <a:pt x="1229884" y="431838"/>
                </a:lnTo>
                <a:lnTo>
                  <a:pt x="6339" y="0"/>
                </a:lnTo>
                <a:close/>
              </a:path>
              <a:path w="1298575" h="476885">
                <a:moveTo>
                  <a:pt x="1239394" y="404892"/>
                </a:moveTo>
                <a:lnTo>
                  <a:pt x="1229884" y="431838"/>
                </a:lnTo>
                <a:lnTo>
                  <a:pt x="1265410" y="431838"/>
                </a:lnTo>
                <a:lnTo>
                  <a:pt x="1239394" y="404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6545" y="2962419"/>
            <a:ext cx="1297305" cy="262255"/>
          </a:xfrm>
          <a:custGeom>
            <a:avLst/>
            <a:gdLst/>
            <a:ahLst/>
            <a:cxnLst/>
            <a:rect l="l" t="t" r="r" b="b"/>
            <a:pathLst>
              <a:path w="1297304" h="262255">
                <a:moveTo>
                  <a:pt x="3309" y="0"/>
                </a:moveTo>
                <a:lnTo>
                  <a:pt x="0" y="18760"/>
                </a:lnTo>
                <a:lnTo>
                  <a:pt x="1220359" y="234118"/>
                </a:lnTo>
                <a:lnTo>
                  <a:pt x="1215392" y="262257"/>
                </a:lnTo>
                <a:lnTo>
                  <a:pt x="1297054" y="237980"/>
                </a:lnTo>
                <a:lnTo>
                  <a:pt x="1266564" y="215357"/>
                </a:lnTo>
                <a:lnTo>
                  <a:pt x="1223669" y="215357"/>
                </a:lnTo>
                <a:lnTo>
                  <a:pt x="3309" y="0"/>
                </a:lnTo>
                <a:close/>
              </a:path>
              <a:path w="1297304" h="262255">
                <a:moveTo>
                  <a:pt x="1228636" y="187217"/>
                </a:moveTo>
                <a:lnTo>
                  <a:pt x="1223669" y="215357"/>
                </a:lnTo>
                <a:lnTo>
                  <a:pt x="1266564" y="215357"/>
                </a:lnTo>
                <a:lnTo>
                  <a:pt x="1228636" y="1872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3743" y="3200400"/>
            <a:ext cx="1300480" cy="694690"/>
          </a:xfrm>
          <a:custGeom>
            <a:avLst/>
            <a:gdLst/>
            <a:ahLst/>
            <a:cxnLst/>
            <a:rect l="l" t="t" r="r" b="b"/>
            <a:pathLst>
              <a:path w="1300479" h="694689">
                <a:moveTo>
                  <a:pt x="1299856" y="0"/>
                </a:moveTo>
                <a:lnTo>
                  <a:pt x="1214685" y="1981"/>
                </a:lnTo>
                <a:lnTo>
                  <a:pt x="1228055" y="27235"/>
                </a:lnTo>
                <a:lnTo>
                  <a:pt x="0" y="677382"/>
                </a:lnTo>
                <a:lnTo>
                  <a:pt x="8912" y="694217"/>
                </a:lnTo>
                <a:lnTo>
                  <a:pt x="1236968" y="44071"/>
                </a:lnTo>
                <a:lnTo>
                  <a:pt x="1268376" y="44071"/>
                </a:lnTo>
                <a:lnTo>
                  <a:pt x="1299856" y="0"/>
                </a:lnTo>
                <a:close/>
              </a:path>
              <a:path w="1300479" h="694689">
                <a:moveTo>
                  <a:pt x="1268376" y="44071"/>
                </a:moveTo>
                <a:lnTo>
                  <a:pt x="1236968" y="44071"/>
                </a:lnTo>
                <a:lnTo>
                  <a:pt x="1250337" y="69325"/>
                </a:lnTo>
                <a:lnTo>
                  <a:pt x="1268376" y="440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2707" y="3200400"/>
            <a:ext cx="1301115" cy="922655"/>
          </a:xfrm>
          <a:custGeom>
            <a:avLst/>
            <a:gdLst/>
            <a:ahLst/>
            <a:cxnLst/>
            <a:rect l="l" t="t" r="r" b="b"/>
            <a:pathLst>
              <a:path w="1301114" h="922654">
                <a:moveTo>
                  <a:pt x="1300892" y="0"/>
                </a:moveTo>
                <a:lnTo>
                  <a:pt x="1216667" y="12816"/>
                </a:lnTo>
                <a:lnTo>
                  <a:pt x="1233147" y="36161"/>
                </a:lnTo>
                <a:lnTo>
                  <a:pt x="0" y="906618"/>
                </a:lnTo>
                <a:lnTo>
                  <a:pt x="10985" y="922181"/>
                </a:lnTo>
                <a:lnTo>
                  <a:pt x="1244132" y="51724"/>
                </a:lnTo>
                <a:lnTo>
                  <a:pt x="1273137" y="51724"/>
                </a:lnTo>
                <a:lnTo>
                  <a:pt x="1300892" y="0"/>
                </a:lnTo>
                <a:close/>
              </a:path>
              <a:path w="1301114" h="922654">
                <a:moveTo>
                  <a:pt x="1273137" y="51724"/>
                </a:moveTo>
                <a:lnTo>
                  <a:pt x="1244132" y="51724"/>
                </a:lnTo>
                <a:lnTo>
                  <a:pt x="1260610" y="75069"/>
                </a:lnTo>
                <a:lnTo>
                  <a:pt x="1273137" y="51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5030" y="3189833"/>
            <a:ext cx="1298575" cy="476884"/>
          </a:xfrm>
          <a:custGeom>
            <a:avLst/>
            <a:gdLst/>
            <a:ahLst/>
            <a:cxnLst/>
            <a:rect l="l" t="t" r="r" b="b"/>
            <a:pathLst>
              <a:path w="1298575" h="476885">
                <a:moveTo>
                  <a:pt x="1214033" y="0"/>
                </a:moveTo>
                <a:lnTo>
                  <a:pt x="1223543" y="26945"/>
                </a:lnTo>
                <a:lnTo>
                  <a:pt x="0" y="458784"/>
                </a:lnTo>
                <a:lnTo>
                  <a:pt x="6339" y="476747"/>
                </a:lnTo>
                <a:lnTo>
                  <a:pt x="1229884" y="44909"/>
                </a:lnTo>
                <a:lnTo>
                  <a:pt x="1265410" y="44909"/>
                </a:lnTo>
                <a:lnTo>
                  <a:pt x="1298569" y="10566"/>
                </a:lnTo>
                <a:lnTo>
                  <a:pt x="1214033" y="0"/>
                </a:lnTo>
                <a:close/>
              </a:path>
              <a:path w="1298575" h="476885">
                <a:moveTo>
                  <a:pt x="1265410" y="44909"/>
                </a:moveTo>
                <a:lnTo>
                  <a:pt x="1229884" y="44909"/>
                </a:lnTo>
                <a:lnTo>
                  <a:pt x="1239394" y="71855"/>
                </a:lnTo>
                <a:lnTo>
                  <a:pt x="1265410" y="449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6545" y="3176122"/>
            <a:ext cx="1297305" cy="262255"/>
          </a:xfrm>
          <a:custGeom>
            <a:avLst/>
            <a:gdLst/>
            <a:ahLst/>
            <a:cxnLst/>
            <a:rect l="l" t="t" r="r" b="b"/>
            <a:pathLst>
              <a:path w="1297304" h="262254">
                <a:moveTo>
                  <a:pt x="1215392" y="0"/>
                </a:moveTo>
                <a:lnTo>
                  <a:pt x="1220359" y="28139"/>
                </a:lnTo>
                <a:lnTo>
                  <a:pt x="0" y="243497"/>
                </a:lnTo>
                <a:lnTo>
                  <a:pt x="3309" y="262257"/>
                </a:lnTo>
                <a:lnTo>
                  <a:pt x="1223669" y="46899"/>
                </a:lnTo>
                <a:lnTo>
                  <a:pt x="1266564" y="46899"/>
                </a:lnTo>
                <a:lnTo>
                  <a:pt x="1297054" y="24277"/>
                </a:lnTo>
                <a:lnTo>
                  <a:pt x="1215392" y="0"/>
                </a:lnTo>
                <a:close/>
              </a:path>
              <a:path w="1297304" h="262254">
                <a:moveTo>
                  <a:pt x="1266564" y="46899"/>
                </a:moveTo>
                <a:lnTo>
                  <a:pt x="1223669" y="46899"/>
                </a:lnTo>
                <a:lnTo>
                  <a:pt x="1228636" y="75040"/>
                </a:lnTo>
                <a:lnTo>
                  <a:pt x="1266564" y="468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2638" y="3119437"/>
            <a:ext cx="98425" cy="98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1666" y="2527490"/>
            <a:ext cx="9505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focal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point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43600" y="31242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1" y="1219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8200" y="407670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533400" y="42861"/>
                </a:lnTo>
                <a:lnTo>
                  <a:pt x="5334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533400" h="76200">
                <a:moveTo>
                  <a:pt x="533400" y="33336"/>
                </a:moveTo>
                <a:lnTo>
                  <a:pt x="76200" y="33337"/>
                </a:lnTo>
                <a:lnTo>
                  <a:pt x="53340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86400" y="407670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0" y="33336"/>
                </a:moveTo>
                <a:lnTo>
                  <a:pt x="0" y="42861"/>
                </a:lnTo>
                <a:lnTo>
                  <a:pt x="381000" y="42862"/>
                </a:lnTo>
                <a:lnTo>
                  <a:pt x="381000" y="76200"/>
                </a:lnTo>
                <a:lnTo>
                  <a:pt x="457200" y="38100"/>
                </a:lnTo>
                <a:lnTo>
                  <a:pt x="447675" y="33337"/>
                </a:lnTo>
                <a:lnTo>
                  <a:pt x="0" y="33336"/>
                </a:lnTo>
                <a:close/>
              </a:path>
              <a:path w="457200" h="76200">
                <a:moveTo>
                  <a:pt x="381000" y="0"/>
                </a:moveTo>
                <a:lnTo>
                  <a:pt x="381000" y="33337"/>
                </a:lnTo>
                <a:lnTo>
                  <a:pt x="447675" y="33337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48200" y="32004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1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5940" y="3834574"/>
            <a:ext cx="7774940" cy="279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-BoldItalicMT"/>
                <a:cs typeface="Arial-BoldItalicMT"/>
              </a:rPr>
              <a:t>f</a:t>
            </a:r>
            <a:endParaRPr sz="2400">
              <a:latin typeface="Arial-BoldItalicMT"/>
              <a:cs typeface="Arial-BoldItalicMT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9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Futura-Medium"/>
                <a:cs typeface="Futura-Medium"/>
              </a:rPr>
              <a:t>A lens focuses </a:t>
            </a:r>
            <a:r>
              <a:rPr sz="2800" spc="-5" dirty="0">
                <a:latin typeface="Futura-Medium"/>
                <a:cs typeface="Futura-Medium"/>
              </a:rPr>
              <a:t>light </a:t>
            </a:r>
            <a:r>
              <a:rPr sz="2800" dirty="0">
                <a:latin typeface="Futura-Medium"/>
                <a:cs typeface="Futura-Medium"/>
              </a:rPr>
              <a:t>onto </a:t>
            </a:r>
            <a:r>
              <a:rPr sz="2800" spc="-5" dirty="0">
                <a:latin typeface="Futura-Medium"/>
                <a:cs typeface="Futura-Medium"/>
              </a:rPr>
              <a:t>the</a:t>
            </a:r>
            <a:r>
              <a:rPr sz="2800" spc="-20" dirty="0">
                <a:latin typeface="Futura-Medium"/>
                <a:cs typeface="Futura-Medium"/>
              </a:rPr>
              <a:t> </a:t>
            </a:r>
            <a:r>
              <a:rPr sz="2800" dirty="0">
                <a:latin typeface="Futura-Medium"/>
                <a:cs typeface="Futura-Medium"/>
              </a:rPr>
              <a:t>film</a:t>
            </a:r>
            <a:endParaRPr sz="2800">
              <a:latin typeface="Futura-Medium"/>
              <a:cs typeface="Futura-Medium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sz="2000" dirty="0">
                <a:latin typeface="Futura-Medium"/>
                <a:cs typeface="Futura-Medium"/>
              </a:rPr>
              <a:t>All rays parallel to the </a:t>
            </a:r>
            <a:r>
              <a:rPr sz="2000" spc="-5" dirty="0">
                <a:latin typeface="Futura-Medium"/>
                <a:cs typeface="Futura-Medium"/>
              </a:rPr>
              <a:t>optical </a:t>
            </a:r>
            <a:r>
              <a:rPr sz="2000" dirty="0">
                <a:latin typeface="Futura-Medium"/>
                <a:cs typeface="Futura-Medium"/>
              </a:rPr>
              <a:t>(or </a:t>
            </a:r>
            <a:r>
              <a:rPr sz="2000" spc="-5" dirty="0">
                <a:latin typeface="Futura-Medium"/>
                <a:cs typeface="Futura-Medium"/>
              </a:rPr>
              <a:t>principal) axis converge </a:t>
            </a:r>
            <a:r>
              <a:rPr sz="2000" dirty="0">
                <a:latin typeface="Futura-Medium"/>
                <a:cs typeface="Futura-Medium"/>
              </a:rPr>
              <a:t>to  </a:t>
            </a:r>
            <a:r>
              <a:rPr sz="2000" spc="-5" dirty="0">
                <a:latin typeface="Futura-Medium"/>
                <a:cs typeface="Futura-Medium"/>
              </a:rPr>
              <a:t>one point </a:t>
            </a:r>
            <a:r>
              <a:rPr sz="2000" dirty="0">
                <a:latin typeface="Futura-Medium"/>
                <a:cs typeface="Futura-Medium"/>
              </a:rPr>
              <a:t>(the </a:t>
            </a:r>
            <a:r>
              <a:rPr sz="2000" i="1" spc="-5" dirty="0">
                <a:latin typeface="Futura-MediumItalic"/>
                <a:cs typeface="Futura-MediumItalic"/>
              </a:rPr>
              <a:t>focal point</a:t>
            </a:r>
            <a:r>
              <a:rPr sz="2000" spc="-5" dirty="0">
                <a:latin typeface="Futura-Medium"/>
                <a:cs typeface="Futura-Medium"/>
              </a:rPr>
              <a:t>) on </a:t>
            </a:r>
            <a:r>
              <a:rPr sz="2000" dirty="0">
                <a:latin typeface="Futura-Medium"/>
                <a:cs typeface="Futura-Medium"/>
              </a:rPr>
              <a:t>a plane </a:t>
            </a:r>
            <a:r>
              <a:rPr sz="2000" spc="-5" dirty="0">
                <a:latin typeface="Futura-Medium"/>
                <a:cs typeface="Futura-Medium"/>
              </a:rPr>
              <a:t>located </a:t>
            </a:r>
            <a:r>
              <a:rPr sz="2000" dirty="0">
                <a:latin typeface="Futura-Medium"/>
                <a:cs typeface="Futura-Medium"/>
              </a:rPr>
              <a:t>at the </a:t>
            </a:r>
            <a:r>
              <a:rPr sz="2000" i="1" spc="-5" dirty="0">
                <a:latin typeface="Futura-MediumItalic"/>
                <a:cs typeface="Futura-MediumItalic"/>
              </a:rPr>
              <a:t>focal  length </a:t>
            </a:r>
            <a:r>
              <a:rPr sz="2000" i="1" dirty="0">
                <a:latin typeface="Futura-MediumItalic"/>
                <a:cs typeface="Futura-MediumItalic"/>
              </a:rPr>
              <a:t>f </a:t>
            </a:r>
            <a:r>
              <a:rPr sz="2000" dirty="0">
                <a:latin typeface="Futura-Medium"/>
                <a:cs typeface="Futura-Medium"/>
              </a:rPr>
              <a:t>from the center </a:t>
            </a:r>
            <a:r>
              <a:rPr sz="2000" spc="-5" dirty="0">
                <a:latin typeface="Futura-Medium"/>
                <a:cs typeface="Futura-Medium"/>
              </a:rPr>
              <a:t>of </a:t>
            </a:r>
            <a:r>
              <a:rPr sz="2000" dirty="0">
                <a:latin typeface="Futura-Medium"/>
                <a:cs typeface="Futura-Medium"/>
              </a:rPr>
              <a:t>the</a:t>
            </a:r>
            <a:r>
              <a:rPr sz="2000" spc="-40" dirty="0">
                <a:latin typeface="Futura-Medium"/>
                <a:cs typeface="Futura-Medium"/>
              </a:rPr>
              <a:t> </a:t>
            </a:r>
            <a:r>
              <a:rPr sz="2000" dirty="0">
                <a:latin typeface="Futura-Medium"/>
                <a:cs typeface="Futura-Medium"/>
              </a:rPr>
              <a:t>lens.</a:t>
            </a:r>
            <a:endParaRPr sz="2000">
              <a:latin typeface="Futura-Medium"/>
              <a:cs typeface="Futura-Medium"/>
            </a:endParaRPr>
          </a:p>
          <a:p>
            <a:pPr marL="755650" lvl="1" indent="-285750">
              <a:lnSpc>
                <a:spcPct val="100000"/>
              </a:lnSpc>
              <a:spcBef>
                <a:spcPts val="465"/>
              </a:spcBef>
              <a:buChar char="–"/>
              <a:tabLst>
                <a:tab pos="755650" algn="l"/>
              </a:tabLst>
            </a:pPr>
            <a:r>
              <a:rPr sz="2000" spc="-5" dirty="0">
                <a:latin typeface="Futura-Medium"/>
                <a:cs typeface="Futura-Medium"/>
              </a:rPr>
              <a:t>Rays </a:t>
            </a:r>
            <a:r>
              <a:rPr sz="2000" dirty="0">
                <a:latin typeface="Futura-Medium"/>
                <a:cs typeface="Futura-Medium"/>
              </a:rPr>
              <a:t>passing </a:t>
            </a:r>
            <a:r>
              <a:rPr sz="2000" spc="-5" dirty="0">
                <a:latin typeface="Futura-Medium"/>
                <a:cs typeface="Futura-Medium"/>
              </a:rPr>
              <a:t>through </a:t>
            </a:r>
            <a:r>
              <a:rPr sz="2000" dirty="0">
                <a:latin typeface="Futura-Medium"/>
                <a:cs typeface="Futura-Medium"/>
              </a:rPr>
              <a:t>the center are </a:t>
            </a:r>
            <a:r>
              <a:rPr sz="2000" spc="-5" dirty="0">
                <a:latin typeface="Futura-Medium"/>
                <a:cs typeface="Futura-Medium"/>
              </a:rPr>
              <a:t>not</a:t>
            </a:r>
            <a:r>
              <a:rPr sz="2000" spc="-30" dirty="0">
                <a:latin typeface="Futura-Medium"/>
                <a:cs typeface="Futura-Medium"/>
              </a:rPr>
              <a:t> </a:t>
            </a:r>
            <a:r>
              <a:rPr sz="2000" dirty="0">
                <a:latin typeface="Futura-Medium"/>
                <a:cs typeface="Futura-Medium"/>
              </a:rPr>
              <a:t>deviated</a:t>
            </a:r>
            <a:endParaRPr sz="2000">
              <a:latin typeface="Futura-Medium"/>
              <a:cs typeface="Futura-Mediu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816542"/>
            <a:ext cx="232410" cy="307975"/>
          </a:xfrm>
          <a:custGeom>
            <a:avLst/>
            <a:gdLst/>
            <a:ahLst/>
            <a:cxnLst/>
            <a:rect l="l" t="t" r="r" b="b"/>
            <a:pathLst>
              <a:path w="232410" h="307975">
                <a:moveTo>
                  <a:pt x="15239" y="223837"/>
                </a:moveTo>
                <a:lnTo>
                  <a:pt x="0" y="307657"/>
                </a:lnTo>
                <a:lnTo>
                  <a:pt x="76200" y="269557"/>
                </a:lnTo>
                <a:lnTo>
                  <a:pt x="49529" y="249555"/>
                </a:lnTo>
                <a:lnTo>
                  <a:pt x="53816" y="243840"/>
                </a:lnTo>
                <a:lnTo>
                  <a:pt x="41910" y="243840"/>
                </a:lnTo>
                <a:lnTo>
                  <a:pt x="15239" y="223837"/>
                </a:lnTo>
                <a:close/>
              </a:path>
              <a:path w="232410" h="307975">
                <a:moveTo>
                  <a:pt x="224789" y="0"/>
                </a:moveTo>
                <a:lnTo>
                  <a:pt x="41910" y="243840"/>
                </a:lnTo>
                <a:lnTo>
                  <a:pt x="53816" y="243840"/>
                </a:lnTo>
                <a:lnTo>
                  <a:pt x="232410" y="5715"/>
                </a:lnTo>
                <a:lnTo>
                  <a:pt x="224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Cameras </a:t>
            </a:r>
            <a:r>
              <a:rPr dirty="0"/>
              <a:t>&amp;</a:t>
            </a:r>
            <a:r>
              <a:rPr spc="-90" dirty="0"/>
              <a:t> </a:t>
            </a:r>
            <a:r>
              <a:rPr dirty="0"/>
              <a:t>Lenses</a:t>
            </a:r>
          </a:p>
        </p:txBody>
      </p:sp>
    </p:spTree>
    <p:extLst>
      <p:ext uri="{BB962C8B-B14F-4D97-AF65-F5344CB8AC3E}">
        <p14:creationId xmlns:p14="http://schemas.microsoft.com/office/powerpoint/2010/main" val="35943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852833"/>
            <a:ext cx="22098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1972" y="3024628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Pin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cushion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1706" y="4997347"/>
            <a:ext cx="2058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Barrel (fisheye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lens)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868" y="80454"/>
            <a:ext cx="7689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Issues </a:t>
            </a:r>
            <a:r>
              <a:rPr sz="3600" dirty="0"/>
              <a:t>with </a:t>
            </a:r>
            <a:r>
              <a:rPr sz="3600" spc="-5" dirty="0"/>
              <a:t>lenses: </a:t>
            </a:r>
            <a:r>
              <a:rPr sz="4000" dirty="0"/>
              <a:t>Radial</a:t>
            </a:r>
            <a:r>
              <a:rPr sz="4000" spc="15" dirty="0"/>
              <a:t> </a:t>
            </a:r>
            <a:r>
              <a:rPr sz="4000" spc="-5" dirty="0"/>
              <a:t>Distortion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88340" y="934720"/>
            <a:ext cx="8192770" cy="13627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575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Futura-Medium"/>
                <a:cs typeface="Futura-Medium"/>
              </a:rPr>
              <a:t>– </a:t>
            </a:r>
            <a:r>
              <a:rPr sz="2400" spc="-5" dirty="0">
                <a:latin typeface="Futura-Medium"/>
                <a:cs typeface="Futura-Medium"/>
              </a:rPr>
              <a:t>Deviations are most noticeable for rays that pass through  </a:t>
            </a:r>
            <a:r>
              <a:rPr sz="2400" dirty="0">
                <a:latin typeface="Futura-Medium"/>
                <a:cs typeface="Futura-Medium"/>
              </a:rPr>
              <a:t>the </a:t>
            </a:r>
            <a:r>
              <a:rPr sz="2400" spc="-5" dirty="0">
                <a:latin typeface="Futura-Medium"/>
                <a:cs typeface="Futura-Medium"/>
              </a:rPr>
              <a:t>edge of </a:t>
            </a:r>
            <a:r>
              <a:rPr sz="2400" dirty="0">
                <a:latin typeface="Futura-Medium"/>
                <a:cs typeface="Futura-Medium"/>
              </a:rPr>
              <a:t>the</a:t>
            </a:r>
            <a:r>
              <a:rPr sz="2400" spc="-25" dirty="0">
                <a:latin typeface="Futura-Medium"/>
                <a:cs typeface="Futura-Medium"/>
              </a:rPr>
              <a:t> </a:t>
            </a:r>
            <a:r>
              <a:rPr sz="2400" spc="-5" dirty="0">
                <a:latin typeface="Futura-Medium"/>
                <a:cs typeface="Futura-Medium"/>
              </a:rPr>
              <a:t>lens</a:t>
            </a:r>
            <a:endParaRPr sz="2400">
              <a:latin typeface="Futura-Medium"/>
              <a:cs typeface="Futura-Medium"/>
            </a:endParaRPr>
          </a:p>
          <a:p>
            <a:pPr marL="1469390">
              <a:lnSpc>
                <a:spcPct val="100000"/>
              </a:lnSpc>
              <a:spcBef>
                <a:spcPts val="2585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distortion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0945" y="1865218"/>
            <a:ext cx="3222078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7898" y="6092441"/>
            <a:ext cx="35509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Futura-Medium"/>
                <a:cs typeface="Futura-Medium"/>
              </a:rPr>
              <a:t>Image </a:t>
            </a:r>
            <a:r>
              <a:rPr sz="1800" dirty="0">
                <a:latin typeface="Futura-Medium"/>
                <a:cs typeface="Futura-Medium"/>
              </a:rPr>
              <a:t>magnification </a:t>
            </a:r>
            <a:r>
              <a:rPr sz="1800" spc="-5" dirty="0">
                <a:latin typeface="Futura-Medium"/>
                <a:cs typeface="Futura-Medium"/>
              </a:rPr>
              <a:t>decreases  </a:t>
            </a:r>
            <a:r>
              <a:rPr sz="1800" spc="5" dirty="0">
                <a:latin typeface="Futura-Medium"/>
                <a:cs typeface="Futura-Medium"/>
              </a:rPr>
              <a:t>with </a:t>
            </a:r>
            <a:r>
              <a:rPr sz="1800" spc="-5" dirty="0">
                <a:latin typeface="Futura-Medium"/>
                <a:cs typeface="Futura-Medium"/>
              </a:rPr>
              <a:t>distance from </a:t>
            </a:r>
            <a:r>
              <a:rPr sz="1800" spc="10" dirty="0">
                <a:latin typeface="Futura-Medium"/>
                <a:cs typeface="Futura-Medium"/>
              </a:rPr>
              <a:t>the </a:t>
            </a:r>
            <a:r>
              <a:rPr sz="1800" spc="-5" dirty="0">
                <a:latin typeface="Futura-Medium"/>
                <a:cs typeface="Futura-Medium"/>
              </a:rPr>
              <a:t>optical</a:t>
            </a:r>
            <a:r>
              <a:rPr sz="1800" spc="-70" dirty="0">
                <a:latin typeface="Futura-Medium"/>
                <a:cs typeface="Futura-Medium"/>
              </a:rPr>
              <a:t> </a:t>
            </a:r>
            <a:r>
              <a:rPr sz="1800" spc="-5" dirty="0">
                <a:latin typeface="Futura-Medium"/>
                <a:cs typeface="Futura-Medium"/>
              </a:rPr>
              <a:t>axis</a:t>
            </a:r>
            <a:endParaRPr sz="1800">
              <a:latin typeface="Futura-Medium"/>
              <a:cs typeface="Futura-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342" y="3447618"/>
            <a:ext cx="3667004" cy="1463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826" y="5353403"/>
            <a:ext cx="4385356" cy="1358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38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89E6-45D6-7B47-BE69-605A097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2C9F-CF68-164E-999C-0CED80C4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tabLst>
                <a:tab pos="307975" algn="l"/>
              </a:tabLst>
            </a:pPr>
            <a:r>
              <a:rPr lang="en-US" dirty="0">
                <a:cs typeface="Calibri"/>
              </a:rPr>
              <a:t>Pinhole</a:t>
            </a:r>
            <a:r>
              <a:rPr lang="en-US" spc="-10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cameras</a:t>
            </a:r>
            <a:endParaRPr lang="en-US" dirty="0">
              <a:cs typeface="Calibri"/>
            </a:endParaRPr>
          </a:p>
          <a:p>
            <a:pPr marL="307975" indent="-295275">
              <a:lnSpc>
                <a:spcPts val="3835"/>
              </a:lnSpc>
              <a:tabLst>
                <a:tab pos="307975" algn="l"/>
              </a:tabLst>
            </a:pPr>
            <a:r>
              <a:rPr lang="en-US" spc="-10" dirty="0">
                <a:cs typeface="Calibri"/>
              </a:rPr>
              <a:t>Cameras </a:t>
            </a:r>
            <a:r>
              <a:rPr lang="en-US" dirty="0">
                <a:cs typeface="Calibri"/>
              </a:rPr>
              <a:t>&amp;</a:t>
            </a:r>
            <a:r>
              <a:rPr lang="en-US" spc="-5" dirty="0">
                <a:cs typeface="Calibri"/>
              </a:rPr>
              <a:t> lenses</a:t>
            </a:r>
            <a:endParaRPr lang="en-US" dirty="0">
              <a:cs typeface="Calibri"/>
            </a:endParaRPr>
          </a:p>
          <a:p>
            <a:pPr marL="307975" indent="-295275">
              <a:lnSpc>
                <a:spcPts val="3835"/>
              </a:lnSpc>
              <a:tabLst>
                <a:tab pos="307975" algn="l"/>
              </a:tabLst>
            </a:pPr>
            <a:r>
              <a:rPr lang="en-US" b="1" dirty="0">
                <a:cs typeface="Calibri"/>
              </a:rPr>
              <a:t>The </a:t>
            </a:r>
            <a:r>
              <a:rPr lang="en-US" b="1" spc="-10" dirty="0">
                <a:cs typeface="Calibri"/>
              </a:rPr>
              <a:t>geometry </a:t>
            </a:r>
            <a:r>
              <a:rPr lang="en-US" b="1" spc="-5" dirty="0">
                <a:cs typeface="Calibri"/>
              </a:rPr>
              <a:t>of </a:t>
            </a:r>
            <a:r>
              <a:rPr lang="en-US" b="1" dirty="0">
                <a:cs typeface="Calibri"/>
              </a:rPr>
              <a:t>pinhole</a:t>
            </a:r>
            <a:r>
              <a:rPr lang="en-US" b="1" spc="-30" dirty="0">
                <a:cs typeface="Calibri"/>
              </a:rPr>
              <a:t> </a:t>
            </a:r>
            <a:r>
              <a:rPr lang="en-US" b="1" spc="-15" dirty="0">
                <a:cs typeface="Calibri"/>
              </a:rPr>
              <a:t>cameras</a:t>
            </a:r>
          </a:p>
          <a:p>
            <a:pPr marL="708025" lvl="1" indent="-295275">
              <a:lnSpc>
                <a:spcPts val="3835"/>
              </a:lnSpc>
              <a:tabLst>
                <a:tab pos="307975" algn="l"/>
              </a:tabLst>
            </a:pPr>
            <a:r>
              <a:rPr lang="en-US" spc="-5" dirty="0">
                <a:cs typeface="Calibri"/>
              </a:rPr>
              <a:t>Intrinsic</a:t>
            </a:r>
            <a:endParaRPr lang="en-US" dirty="0">
              <a:cs typeface="Calibri"/>
            </a:endParaRPr>
          </a:p>
          <a:p>
            <a:pPr marL="708025" lvl="1" indent="-295275">
              <a:lnSpc>
                <a:spcPts val="3835"/>
              </a:lnSpc>
              <a:tabLst>
                <a:tab pos="307975" algn="l"/>
              </a:tabLst>
            </a:pPr>
            <a:r>
              <a:rPr lang="en-US" spc="-5" dirty="0">
                <a:cs typeface="Calibri"/>
              </a:rPr>
              <a:t>Extrinsic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4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2011" y="161416"/>
            <a:ext cx="35756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Pinhole</a:t>
            </a:r>
            <a:r>
              <a:rPr sz="4000" spc="-80" dirty="0"/>
              <a:t> </a:t>
            </a:r>
            <a:r>
              <a:rPr sz="4000" spc="-5" dirty="0"/>
              <a:t>camera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98541" y="5995942"/>
            <a:ext cx="2880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Futura-Medium"/>
                <a:cs typeface="Futura-Medium"/>
              </a:rPr>
              <a:t>f = focal</a:t>
            </a:r>
            <a:r>
              <a:rPr sz="2000" spc="-25" dirty="0">
                <a:latin typeface="Futura-Medium"/>
                <a:cs typeface="Futura-Medium"/>
              </a:rPr>
              <a:t> </a:t>
            </a:r>
            <a:r>
              <a:rPr sz="2000" spc="5" dirty="0">
                <a:latin typeface="Futura-Medium"/>
                <a:cs typeface="Futura-Medium"/>
              </a:rPr>
              <a:t>length</a:t>
            </a:r>
            <a:endParaRPr sz="2000">
              <a:latin typeface="Futura-Medium"/>
              <a:cs typeface="Futura-Medium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Futura-Medium"/>
                <a:cs typeface="Futura-Medium"/>
              </a:rPr>
              <a:t>o = center </a:t>
            </a:r>
            <a:r>
              <a:rPr sz="2000" spc="-5" dirty="0">
                <a:latin typeface="Futura-Medium"/>
                <a:cs typeface="Futura-Medium"/>
              </a:rPr>
              <a:t>of </a:t>
            </a:r>
            <a:r>
              <a:rPr sz="2000" spc="10" dirty="0">
                <a:latin typeface="Futura-Medium"/>
                <a:cs typeface="Futura-Medium"/>
              </a:rPr>
              <a:t>the</a:t>
            </a:r>
            <a:r>
              <a:rPr sz="2000" spc="-55" dirty="0">
                <a:latin typeface="Futura-Medium"/>
                <a:cs typeface="Futura-Medium"/>
              </a:rPr>
              <a:t> </a:t>
            </a:r>
            <a:r>
              <a:rPr sz="2000" spc="-5" dirty="0">
                <a:latin typeface="Futura-Medium"/>
                <a:cs typeface="Futura-Medium"/>
              </a:rPr>
              <a:t>camera</a:t>
            </a:r>
            <a:endParaRPr sz="2000">
              <a:latin typeface="Futura-Medium"/>
              <a:cs typeface="Futura-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3558" y="4490368"/>
            <a:ext cx="1966902" cy="602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spc="680" dirty="0">
                <a:latin typeface="Symbol"/>
                <a:cs typeface="Symbol"/>
              </a:rPr>
              <a:t>Â</a:t>
            </a:r>
            <a:r>
              <a:rPr sz="3300" spc="1019" baseline="42929" dirty="0">
                <a:latin typeface="Times New Roman"/>
                <a:cs typeface="Times New Roman"/>
              </a:rPr>
              <a:t>3</a:t>
            </a:r>
            <a:r>
              <a:rPr sz="3750" spc="-400" dirty="0">
                <a:latin typeface="Symbol"/>
                <a:cs typeface="Symbol"/>
              </a:rPr>
              <a:t>®Â</a:t>
            </a:r>
            <a:r>
              <a:rPr sz="3300" spc="-600" baseline="42929" dirty="0">
                <a:latin typeface="Times New Roman"/>
                <a:cs typeface="Times New Roman"/>
              </a:rPr>
              <a:t>2</a:t>
            </a:r>
            <a:endParaRPr sz="3300" baseline="42929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3449" y="4252631"/>
            <a:ext cx="1974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i="1" spc="5" dirty="0">
                <a:latin typeface="Times New Roman"/>
                <a:cs typeface="Times New Roman"/>
              </a:rPr>
              <a:t>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4129" y="4184834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12" y="0"/>
                </a:lnTo>
              </a:path>
            </a:pathLst>
          </a:custGeom>
          <a:ln w="18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57056" y="536684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446" y="0"/>
                </a:lnTo>
              </a:path>
            </a:pathLst>
          </a:custGeom>
          <a:ln w="18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00083" y="4905705"/>
            <a:ext cx="24701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-550" dirty="0">
                <a:latin typeface="Symbol"/>
                <a:cs typeface="Symbol"/>
              </a:rPr>
              <a:t>ï</a:t>
            </a:r>
            <a:endParaRPr sz="345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0083" y="4018152"/>
            <a:ext cx="24701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-550" dirty="0">
                <a:latin typeface="Symbol"/>
                <a:cs typeface="Symbol"/>
              </a:rPr>
              <a:t>ï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0083" y="4482164"/>
            <a:ext cx="24701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-550" dirty="0">
                <a:latin typeface="Symbol"/>
                <a:cs typeface="Symbol"/>
              </a:rPr>
              <a:t>í</a:t>
            </a:r>
            <a:endParaRPr sz="345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8182" y="4744522"/>
            <a:ext cx="249554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35" dirty="0">
                <a:latin typeface="Times New Roman"/>
                <a:cs typeface="Times New Roman"/>
              </a:rPr>
              <a:t>y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0083" y="5022929"/>
            <a:ext cx="151574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03655" algn="l"/>
              </a:tabLst>
            </a:pPr>
            <a:r>
              <a:rPr sz="5175" spc="-3442" baseline="-27375" dirty="0">
                <a:latin typeface="Symbol"/>
                <a:cs typeface="Symbol"/>
              </a:rPr>
              <a:t>ï</a:t>
            </a:r>
            <a:r>
              <a:rPr sz="5175" spc="-667" baseline="-44283" dirty="0">
                <a:latin typeface="Symbol"/>
                <a:cs typeface="Symbol"/>
              </a:rPr>
              <a:t>î</a:t>
            </a:r>
            <a:r>
              <a:rPr sz="3450" spc="70" dirty="0">
                <a:latin typeface="Times New Roman"/>
                <a:cs typeface="Times New Roman"/>
              </a:rPr>
              <a:t>y</a:t>
            </a:r>
            <a:r>
              <a:rPr sz="3450" spc="10" dirty="0">
                <a:latin typeface="Times New Roman"/>
                <a:cs typeface="Times New Roman"/>
              </a:rPr>
              <a:t>'</a:t>
            </a:r>
            <a:r>
              <a:rPr sz="3450" spc="-520" dirty="0">
                <a:latin typeface="Times New Roman"/>
                <a:cs typeface="Times New Roman"/>
              </a:rPr>
              <a:t> </a:t>
            </a:r>
            <a:r>
              <a:rPr sz="3450" spc="40" dirty="0">
                <a:latin typeface="Symbol"/>
                <a:cs typeface="Symbol"/>
              </a:rPr>
              <a:t>=</a:t>
            </a:r>
            <a:r>
              <a:rPr sz="3450" spc="-130" dirty="0">
                <a:latin typeface="Symbol"/>
                <a:cs typeface="Symbol"/>
              </a:rPr>
              <a:t> </a:t>
            </a:r>
            <a:r>
              <a:rPr sz="3450" spc="20" dirty="0">
                <a:latin typeface="Times New Roman"/>
                <a:cs typeface="Times New Roman"/>
              </a:rPr>
              <a:t>f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5175" spc="44" baseline="-43478" dirty="0">
                <a:latin typeface="Times New Roman"/>
                <a:cs typeface="Times New Roman"/>
              </a:rPr>
              <a:t>z</a:t>
            </a:r>
            <a:endParaRPr sz="5175" baseline="-4347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2328" y="4185615"/>
            <a:ext cx="224154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30" dirty="0">
                <a:latin typeface="Times New Roman"/>
                <a:cs typeface="Times New Roman"/>
              </a:rPr>
              <a:t>z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0083" y="3840921"/>
            <a:ext cx="153733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00480" algn="l"/>
              </a:tabLst>
            </a:pPr>
            <a:r>
              <a:rPr sz="5175" spc="-750" baseline="31400" dirty="0">
                <a:latin typeface="Symbol"/>
                <a:cs typeface="Symbol"/>
              </a:rPr>
              <a:t>ì</a:t>
            </a:r>
            <a:r>
              <a:rPr sz="3450" spc="180" dirty="0">
                <a:latin typeface="Times New Roman"/>
                <a:cs typeface="Times New Roman"/>
              </a:rPr>
              <a:t>x</a:t>
            </a:r>
            <a:r>
              <a:rPr sz="3450" spc="350" dirty="0">
                <a:latin typeface="Times New Roman"/>
                <a:cs typeface="Times New Roman"/>
              </a:rPr>
              <a:t>'</a:t>
            </a:r>
            <a:r>
              <a:rPr sz="3450" spc="40" dirty="0">
                <a:latin typeface="Symbol"/>
                <a:cs typeface="Symbol"/>
              </a:rPr>
              <a:t>=</a:t>
            </a:r>
            <a:r>
              <a:rPr sz="3450" spc="-130" dirty="0">
                <a:latin typeface="Symbol"/>
                <a:cs typeface="Symbol"/>
              </a:rPr>
              <a:t> </a:t>
            </a:r>
            <a:r>
              <a:rPr sz="3450" spc="20" dirty="0">
                <a:latin typeface="Times New Roman"/>
                <a:cs typeface="Times New Roman"/>
              </a:rPr>
              <a:t>f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5175" spc="52" baseline="35426" dirty="0">
                <a:latin typeface="Times New Roman"/>
                <a:cs typeface="Times New Roman"/>
              </a:rPr>
              <a:t>x</a:t>
            </a:r>
            <a:endParaRPr sz="5175" baseline="35426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Futura-MediumItalic"/>
                <a:cs typeface="Futura-MediumItalic"/>
              </a:rPr>
              <a:t>f</a:t>
            </a:r>
            <a:endParaRPr sz="2400">
              <a:latin typeface="Futura-MediumItalic"/>
              <a:cs typeface="Futura-MediumItalic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3BA3A9-38C4-2D47-A5BB-F2DE1597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73047"/>
            <a:ext cx="2788217" cy="18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4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61" y="232854"/>
            <a:ext cx="6492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From </a:t>
            </a:r>
            <a:r>
              <a:rPr sz="4000" dirty="0"/>
              <a:t>retina plane </a:t>
            </a:r>
            <a:r>
              <a:rPr sz="4000" spc="15" dirty="0"/>
              <a:t>to</a:t>
            </a:r>
            <a:r>
              <a:rPr sz="4000" spc="-45" dirty="0"/>
              <a:t> </a:t>
            </a:r>
            <a:r>
              <a:rPr sz="4000" spc="-5" dirty="0"/>
              <a:t>images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3581" y="4666893"/>
            <a:ext cx="1236113" cy="1267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0863" y="4654222"/>
            <a:ext cx="1261745" cy="1292860"/>
          </a:xfrm>
          <a:custGeom>
            <a:avLst/>
            <a:gdLst/>
            <a:ahLst/>
            <a:cxnLst/>
            <a:rect l="l" t="t" r="r" b="b"/>
            <a:pathLst>
              <a:path w="1261745" h="1292860">
                <a:moveTo>
                  <a:pt x="807453" y="0"/>
                </a:moveTo>
                <a:lnTo>
                  <a:pt x="748544" y="2571"/>
                </a:lnTo>
                <a:lnTo>
                  <a:pt x="688723" y="11031"/>
                </a:lnTo>
                <a:lnTo>
                  <a:pt x="628423" y="25276"/>
                </a:lnTo>
                <a:lnTo>
                  <a:pt x="568076" y="45215"/>
                </a:lnTo>
                <a:lnTo>
                  <a:pt x="508111" y="70756"/>
                </a:lnTo>
                <a:lnTo>
                  <a:pt x="448962" y="101812"/>
                </a:lnTo>
                <a:lnTo>
                  <a:pt x="391060" y="138295"/>
                </a:lnTo>
                <a:lnTo>
                  <a:pt x="334841" y="180122"/>
                </a:lnTo>
                <a:lnTo>
                  <a:pt x="280742" y="227210"/>
                </a:lnTo>
                <a:lnTo>
                  <a:pt x="229201" y="279471"/>
                </a:lnTo>
                <a:lnTo>
                  <a:pt x="181761" y="335485"/>
                </a:lnTo>
                <a:lnTo>
                  <a:pt x="139702" y="393588"/>
                </a:lnTo>
                <a:lnTo>
                  <a:pt x="103073" y="453336"/>
                </a:lnTo>
                <a:lnTo>
                  <a:pt x="71918" y="514290"/>
                </a:lnTo>
                <a:lnTo>
                  <a:pt x="46285" y="576011"/>
                </a:lnTo>
                <a:lnTo>
                  <a:pt x="26222" y="638060"/>
                </a:lnTo>
                <a:lnTo>
                  <a:pt x="11783" y="700001"/>
                </a:lnTo>
                <a:lnTo>
                  <a:pt x="3022" y="761395"/>
                </a:lnTo>
                <a:lnTo>
                  <a:pt x="0" y="821803"/>
                </a:lnTo>
                <a:lnTo>
                  <a:pt x="2782" y="880780"/>
                </a:lnTo>
                <a:lnTo>
                  <a:pt x="11435" y="937875"/>
                </a:lnTo>
                <a:lnTo>
                  <a:pt x="25894" y="992270"/>
                </a:lnTo>
                <a:lnTo>
                  <a:pt x="46440" y="1044203"/>
                </a:lnTo>
                <a:lnTo>
                  <a:pt x="73042" y="1092843"/>
                </a:lnTo>
                <a:lnTo>
                  <a:pt x="105746" y="1137691"/>
                </a:lnTo>
                <a:lnTo>
                  <a:pt x="144567" y="1178249"/>
                </a:lnTo>
                <a:lnTo>
                  <a:pt x="188468" y="1213235"/>
                </a:lnTo>
                <a:lnTo>
                  <a:pt x="236070" y="1241733"/>
                </a:lnTo>
                <a:lnTo>
                  <a:pt x="286880" y="1263820"/>
                </a:lnTo>
                <a:lnTo>
                  <a:pt x="340768" y="1279654"/>
                </a:lnTo>
                <a:lnTo>
                  <a:pt x="396535" y="1289168"/>
                </a:lnTo>
                <a:lnTo>
                  <a:pt x="454097" y="1292586"/>
                </a:lnTo>
                <a:lnTo>
                  <a:pt x="513005" y="1290013"/>
                </a:lnTo>
                <a:lnTo>
                  <a:pt x="572825" y="1281554"/>
                </a:lnTo>
                <a:lnTo>
                  <a:pt x="633126" y="1267308"/>
                </a:lnTo>
                <a:lnTo>
                  <a:pt x="633428" y="1267209"/>
                </a:lnTo>
                <a:lnTo>
                  <a:pt x="453014" y="1267209"/>
                </a:lnTo>
                <a:lnTo>
                  <a:pt x="398071" y="1263815"/>
                </a:lnTo>
                <a:lnTo>
                  <a:pt x="345074" y="1254622"/>
                </a:lnTo>
                <a:lnTo>
                  <a:pt x="294807" y="1239689"/>
                </a:lnTo>
                <a:lnTo>
                  <a:pt x="246950" y="1218782"/>
                </a:lnTo>
                <a:lnTo>
                  <a:pt x="202246" y="1191896"/>
                </a:lnTo>
                <a:lnTo>
                  <a:pt x="161075" y="1158944"/>
                </a:lnTo>
                <a:lnTo>
                  <a:pt x="124696" y="1120777"/>
                </a:lnTo>
                <a:lnTo>
                  <a:pt x="94063" y="1078584"/>
                </a:lnTo>
                <a:lnTo>
                  <a:pt x="69109" y="1032748"/>
                </a:lnTo>
                <a:lnTo>
                  <a:pt x="49790" y="983659"/>
                </a:lnTo>
                <a:lnTo>
                  <a:pt x="35987" y="931371"/>
                </a:lnTo>
                <a:lnTo>
                  <a:pt x="27900" y="877007"/>
                </a:lnTo>
                <a:lnTo>
                  <a:pt x="25373" y="820635"/>
                </a:lnTo>
                <a:lnTo>
                  <a:pt x="28389" y="762689"/>
                </a:lnTo>
                <a:lnTo>
                  <a:pt x="36925" y="703611"/>
                </a:lnTo>
                <a:lnTo>
                  <a:pt x="50954" y="643846"/>
                </a:lnTo>
                <a:lnTo>
                  <a:pt x="70448" y="583841"/>
                </a:lnTo>
                <a:lnTo>
                  <a:pt x="95370" y="524047"/>
                </a:lnTo>
                <a:lnTo>
                  <a:pt x="125684" y="464910"/>
                </a:lnTo>
                <a:lnTo>
                  <a:pt x="161350" y="406874"/>
                </a:lnTo>
                <a:lnTo>
                  <a:pt x="202328" y="350389"/>
                </a:lnTo>
                <a:lnTo>
                  <a:pt x="248575" y="295896"/>
                </a:lnTo>
                <a:lnTo>
                  <a:pt x="298818" y="245054"/>
                </a:lnTo>
                <a:lnTo>
                  <a:pt x="351508" y="199290"/>
                </a:lnTo>
                <a:lnTo>
                  <a:pt x="406212" y="158681"/>
                </a:lnTo>
                <a:lnTo>
                  <a:pt x="462490" y="123309"/>
                </a:lnTo>
                <a:lnTo>
                  <a:pt x="519906" y="93252"/>
                </a:lnTo>
                <a:lnTo>
                  <a:pt x="578015" y="68590"/>
                </a:lnTo>
                <a:lnTo>
                  <a:pt x="636375" y="49400"/>
                </a:lnTo>
                <a:lnTo>
                  <a:pt x="694543" y="35754"/>
                </a:lnTo>
                <a:lnTo>
                  <a:pt x="752078" y="27725"/>
                </a:lnTo>
                <a:lnTo>
                  <a:pt x="808535" y="25375"/>
                </a:lnTo>
                <a:lnTo>
                  <a:pt x="964323" y="25375"/>
                </a:lnTo>
                <a:lnTo>
                  <a:pt x="948213" y="20097"/>
                </a:lnTo>
                <a:lnTo>
                  <a:pt x="920781" y="12931"/>
                </a:lnTo>
                <a:lnTo>
                  <a:pt x="865013" y="3416"/>
                </a:lnTo>
                <a:lnTo>
                  <a:pt x="807453" y="0"/>
                </a:lnTo>
                <a:close/>
              </a:path>
              <a:path w="1261745" h="1292860">
                <a:moveTo>
                  <a:pt x="964323" y="25375"/>
                </a:moveTo>
                <a:lnTo>
                  <a:pt x="808535" y="25375"/>
                </a:lnTo>
                <a:lnTo>
                  <a:pt x="863478" y="28770"/>
                </a:lnTo>
                <a:lnTo>
                  <a:pt x="916476" y="37962"/>
                </a:lnTo>
                <a:lnTo>
                  <a:pt x="966741" y="52896"/>
                </a:lnTo>
                <a:lnTo>
                  <a:pt x="1014599" y="73803"/>
                </a:lnTo>
                <a:lnTo>
                  <a:pt x="1059304" y="100688"/>
                </a:lnTo>
                <a:lnTo>
                  <a:pt x="1100475" y="133640"/>
                </a:lnTo>
                <a:lnTo>
                  <a:pt x="1136854" y="171808"/>
                </a:lnTo>
                <a:lnTo>
                  <a:pt x="1167486" y="214001"/>
                </a:lnTo>
                <a:lnTo>
                  <a:pt x="1192441" y="259836"/>
                </a:lnTo>
                <a:lnTo>
                  <a:pt x="1211760" y="308926"/>
                </a:lnTo>
                <a:lnTo>
                  <a:pt x="1225561" y="361214"/>
                </a:lnTo>
                <a:lnTo>
                  <a:pt x="1233650" y="415578"/>
                </a:lnTo>
                <a:lnTo>
                  <a:pt x="1236176" y="471949"/>
                </a:lnTo>
                <a:lnTo>
                  <a:pt x="1233161" y="529896"/>
                </a:lnTo>
                <a:lnTo>
                  <a:pt x="1224624" y="588973"/>
                </a:lnTo>
                <a:lnTo>
                  <a:pt x="1210594" y="648738"/>
                </a:lnTo>
                <a:lnTo>
                  <a:pt x="1191101" y="708742"/>
                </a:lnTo>
                <a:lnTo>
                  <a:pt x="1166180" y="768537"/>
                </a:lnTo>
                <a:lnTo>
                  <a:pt x="1135866" y="827675"/>
                </a:lnTo>
                <a:lnTo>
                  <a:pt x="1100199" y="885710"/>
                </a:lnTo>
                <a:lnTo>
                  <a:pt x="1059221" y="942195"/>
                </a:lnTo>
                <a:lnTo>
                  <a:pt x="1012973" y="996689"/>
                </a:lnTo>
                <a:lnTo>
                  <a:pt x="962731" y="1047530"/>
                </a:lnTo>
                <a:lnTo>
                  <a:pt x="910041" y="1093294"/>
                </a:lnTo>
                <a:lnTo>
                  <a:pt x="855338" y="1133903"/>
                </a:lnTo>
                <a:lnTo>
                  <a:pt x="799058" y="1169276"/>
                </a:lnTo>
                <a:lnTo>
                  <a:pt x="741644" y="1199333"/>
                </a:lnTo>
                <a:lnTo>
                  <a:pt x="683535" y="1223995"/>
                </a:lnTo>
                <a:lnTo>
                  <a:pt x="625174" y="1243185"/>
                </a:lnTo>
                <a:lnTo>
                  <a:pt x="567005" y="1256830"/>
                </a:lnTo>
                <a:lnTo>
                  <a:pt x="509471" y="1264860"/>
                </a:lnTo>
                <a:lnTo>
                  <a:pt x="453014" y="1267209"/>
                </a:lnTo>
                <a:lnTo>
                  <a:pt x="633428" y="1267209"/>
                </a:lnTo>
                <a:lnTo>
                  <a:pt x="693473" y="1247369"/>
                </a:lnTo>
                <a:lnTo>
                  <a:pt x="753437" y="1221828"/>
                </a:lnTo>
                <a:lnTo>
                  <a:pt x="812587" y="1190773"/>
                </a:lnTo>
                <a:lnTo>
                  <a:pt x="870489" y="1154290"/>
                </a:lnTo>
                <a:lnTo>
                  <a:pt x="926707" y="1112462"/>
                </a:lnTo>
                <a:lnTo>
                  <a:pt x="980807" y="1065375"/>
                </a:lnTo>
                <a:lnTo>
                  <a:pt x="1032347" y="1013114"/>
                </a:lnTo>
                <a:lnTo>
                  <a:pt x="1079789" y="957100"/>
                </a:lnTo>
                <a:lnTo>
                  <a:pt x="1121846" y="898997"/>
                </a:lnTo>
                <a:lnTo>
                  <a:pt x="1158476" y="839249"/>
                </a:lnTo>
                <a:lnTo>
                  <a:pt x="1189630" y="778294"/>
                </a:lnTo>
                <a:lnTo>
                  <a:pt x="1215264" y="716573"/>
                </a:lnTo>
                <a:lnTo>
                  <a:pt x="1235327" y="654524"/>
                </a:lnTo>
                <a:lnTo>
                  <a:pt x="1249766" y="592583"/>
                </a:lnTo>
                <a:lnTo>
                  <a:pt x="1258528" y="531190"/>
                </a:lnTo>
                <a:lnTo>
                  <a:pt x="1261549" y="470782"/>
                </a:lnTo>
                <a:lnTo>
                  <a:pt x="1258768" y="411805"/>
                </a:lnTo>
                <a:lnTo>
                  <a:pt x="1250114" y="354709"/>
                </a:lnTo>
                <a:lnTo>
                  <a:pt x="1235656" y="300315"/>
                </a:lnTo>
                <a:lnTo>
                  <a:pt x="1215110" y="248381"/>
                </a:lnTo>
                <a:lnTo>
                  <a:pt x="1188506" y="199743"/>
                </a:lnTo>
                <a:lnTo>
                  <a:pt x="1155804" y="154894"/>
                </a:lnTo>
                <a:lnTo>
                  <a:pt x="1116981" y="114335"/>
                </a:lnTo>
                <a:lnTo>
                  <a:pt x="1073081" y="79349"/>
                </a:lnTo>
                <a:lnTo>
                  <a:pt x="1025479" y="50852"/>
                </a:lnTo>
                <a:lnTo>
                  <a:pt x="974669" y="28765"/>
                </a:lnTo>
                <a:lnTo>
                  <a:pt x="964323" y="25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69539" y="6272975"/>
            <a:ext cx="3017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Futura-Medium"/>
                <a:cs typeface="Futura-Medium"/>
              </a:rPr>
              <a:t>Pixels, </a:t>
            </a:r>
            <a:r>
              <a:rPr sz="1400" dirty="0">
                <a:latin typeface="Futura-Medium"/>
                <a:cs typeface="Futura-Medium"/>
              </a:rPr>
              <a:t>bottom-left </a:t>
            </a:r>
            <a:r>
              <a:rPr sz="1400" spc="-5" dirty="0">
                <a:latin typeface="Futura-Medium"/>
                <a:cs typeface="Futura-Medium"/>
              </a:rPr>
              <a:t>coordinate</a:t>
            </a:r>
            <a:r>
              <a:rPr sz="1400" spc="30" dirty="0">
                <a:latin typeface="Futura-Medium"/>
                <a:cs typeface="Futura-Medium"/>
              </a:rPr>
              <a:t> </a:t>
            </a:r>
            <a:r>
              <a:rPr sz="1400" dirty="0">
                <a:latin typeface="Futura-Medium"/>
                <a:cs typeface="Futura-Medium"/>
              </a:rPr>
              <a:t>systems</a:t>
            </a:r>
            <a:endParaRPr sz="1400">
              <a:latin typeface="Futura-Medium"/>
              <a:cs typeface="Futura-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704" y="3428851"/>
            <a:ext cx="534035" cy="838835"/>
          </a:xfrm>
          <a:custGeom>
            <a:avLst/>
            <a:gdLst/>
            <a:ahLst/>
            <a:cxnLst/>
            <a:rect l="l" t="t" r="r" b="b"/>
            <a:pathLst>
              <a:path w="534035" h="838835">
                <a:moveTo>
                  <a:pt x="260666" y="615436"/>
                </a:moveTo>
                <a:lnTo>
                  <a:pt x="246160" y="617144"/>
                </a:lnTo>
                <a:lnTo>
                  <a:pt x="233353" y="624167"/>
                </a:lnTo>
                <a:lnTo>
                  <a:pt x="223897" y="635977"/>
                </a:lnTo>
                <a:lnTo>
                  <a:pt x="219763" y="650530"/>
                </a:lnTo>
                <a:lnTo>
                  <a:pt x="221471" y="665036"/>
                </a:lnTo>
                <a:lnTo>
                  <a:pt x="228494" y="677843"/>
                </a:lnTo>
                <a:lnTo>
                  <a:pt x="240304" y="687299"/>
                </a:lnTo>
                <a:lnTo>
                  <a:pt x="533590" y="838497"/>
                </a:lnTo>
                <a:lnTo>
                  <a:pt x="527316" y="676263"/>
                </a:lnTo>
                <a:lnTo>
                  <a:pt x="385189" y="676263"/>
                </a:lnTo>
                <a:lnTo>
                  <a:pt x="275220" y="619570"/>
                </a:lnTo>
                <a:lnTo>
                  <a:pt x="260666" y="615436"/>
                </a:lnTo>
                <a:close/>
              </a:path>
              <a:path w="534035" h="838835">
                <a:moveTo>
                  <a:pt x="174434" y="203144"/>
                </a:moveTo>
                <a:lnTo>
                  <a:pt x="84113" y="203144"/>
                </a:lnTo>
                <a:lnTo>
                  <a:pt x="385189" y="676263"/>
                </a:lnTo>
                <a:lnTo>
                  <a:pt x="527316" y="676263"/>
                </a:lnTo>
                <a:lnTo>
                  <a:pt x="525733" y="635353"/>
                </a:lnTo>
                <a:lnTo>
                  <a:pt x="449477" y="635353"/>
                </a:lnTo>
                <a:lnTo>
                  <a:pt x="174434" y="203144"/>
                </a:lnTo>
                <a:close/>
              </a:path>
              <a:path w="534035" h="838835">
                <a:moveTo>
                  <a:pt x="481294" y="472179"/>
                </a:moveTo>
                <a:lnTo>
                  <a:pt x="466591" y="475744"/>
                </a:lnTo>
                <a:lnTo>
                  <a:pt x="454805" y="484371"/>
                </a:lnTo>
                <a:lnTo>
                  <a:pt x="447114" y="496788"/>
                </a:lnTo>
                <a:lnTo>
                  <a:pt x="444695" y="511723"/>
                </a:lnTo>
                <a:lnTo>
                  <a:pt x="449477" y="635353"/>
                </a:lnTo>
                <a:lnTo>
                  <a:pt x="525733" y="635353"/>
                </a:lnTo>
                <a:lnTo>
                  <a:pt x="520838" y="508778"/>
                </a:lnTo>
                <a:lnTo>
                  <a:pt x="517273" y="494075"/>
                </a:lnTo>
                <a:lnTo>
                  <a:pt x="508646" y="482289"/>
                </a:lnTo>
                <a:lnTo>
                  <a:pt x="496229" y="474598"/>
                </a:lnTo>
                <a:lnTo>
                  <a:pt x="481294" y="472179"/>
                </a:lnTo>
                <a:close/>
              </a:path>
              <a:path w="534035" h="838835">
                <a:moveTo>
                  <a:pt x="0" y="0"/>
                </a:moveTo>
                <a:lnTo>
                  <a:pt x="12752" y="329718"/>
                </a:lnTo>
                <a:lnTo>
                  <a:pt x="37361" y="363898"/>
                </a:lnTo>
                <a:lnTo>
                  <a:pt x="52296" y="366317"/>
                </a:lnTo>
                <a:lnTo>
                  <a:pt x="66999" y="362752"/>
                </a:lnTo>
                <a:lnTo>
                  <a:pt x="78785" y="354125"/>
                </a:lnTo>
                <a:lnTo>
                  <a:pt x="86476" y="341708"/>
                </a:lnTo>
                <a:lnTo>
                  <a:pt x="88894" y="326773"/>
                </a:lnTo>
                <a:lnTo>
                  <a:pt x="84113" y="203144"/>
                </a:lnTo>
                <a:lnTo>
                  <a:pt x="174434" y="203144"/>
                </a:lnTo>
                <a:lnTo>
                  <a:pt x="148400" y="162233"/>
                </a:lnTo>
                <a:lnTo>
                  <a:pt x="305963" y="162233"/>
                </a:lnTo>
                <a:lnTo>
                  <a:pt x="305096" y="160652"/>
                </a:lnTo>
                <a:lnTo>
                  <a:pt x="293286" y="151196"/>
                </a:lnTo>
                <a:lnTo>
                  <a:pt x="0" y="0"/>
                </a:lnTo>
                <a:close/>
              </a:path>
              <a:path w="534035" h="838835">
                <a:moveTo>
                  <a:pt x="305963" y="162233"/>
                </a:moveTo>
                <a:lnTo>
                  <a:pt x="148400" y="162233"/>
                </a:lnTo>
                <a:lnTo>
                  <a:pt x="258370" y="218926"/>
                </a:lnTo>
                <a:lnTo>
                  <a:pt x="272923" y="223060"/>
                </a:lnTo>
                <a:lnTo>
                  <a:pt x="287429" y="221352"/>
                </a:lnTo>
                <a:lnTo>
                  <a:pt x="300236" y="214329"/>
                </a:lnTo>
                <a:lnTo>
                  <a:pt x="309693" y="202519"/>
                </a:lnTo>
                <a:lnTo>
                  <a:pt x="313827" y="187965"/>
                </a:lnTo>
                <a:lnTo>
                  <a:pt x="312119" y="173459"/>
                </a:lnTo>
                <a:lnTo>
                  <a:pt x="305963" y="162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3358" y="2050898"/>
            <a:ext cx="880110" cy="1181735"/>
          </a:xfrm>
          <a:custGeom>
            <a:avLst/>
            <a:gdLst/>
            <a:ahLst/>
            <a:cxnLst/>
            <a:rect l="l" t="t" r="r" b="b"/>
            <a:pathLst>
              <a:path w="880110" h="1181735">
                <a:moveTo>
                  <a:pt x="129863" y="1089747"/>
                </a:moveTo>
                <a:lnTo>
                  <a:pt x="111499" y="1107295"/>
                </a:lnTo>
                <a:lnTo>
                  <a:pt x="118493" y="1114614"/>
                </a:lnTo>
                <a:lnTo>
                  <a:pt x="118968" y="1115042"/>
                </a:lnTo>
                <a:lnTo>
                  <a:pt x="151542" y="1140072"/>
                </a:lnTo>
                <a:lnTo>
                  <a:pt x="169171" y="1150564"/>
                </a:lnTo>
                <a:lnTo>
                  <a:pt x="176598" y="1154229"/>
                </a:lnTo>
                <a:lnTo>
                  <a:pt x="187836" y="1131449"/>
                </a:lnTo>
                <a:lnTo>
                  <a:pt x="180408" y="1127785"/>
                </a:lnTo>
                <a:lnTo>
                  <a:pt x="164578" y="1118271"/>
                </a:lnTo>
                <a:lnTo>
                  <a:pt x="135764" y="1095922"/>
                </a:lnTo>
                <a:lnTo>
                  <a:pt x="129863" y="1089747"/>
                </a:lnTo>
                <a:close/>
              </a:path>
              <a:path w="880110" h="1181735">
                <a:moveTo>
                  <a:pt x="210138" y="1141230"/>
                </a:moveTo>
                <a:lnTo>
                  <a:pt x="200778" y="1164844"/>
                </a:lnTo>
                <a:lnTo>
                  <a:pt x="206914" y="1167231"/>
                </a:lnTo>
                <a:lnTo>
                  <a:pt x="227015" y="1173285"/>
                </a:lnTo>
                <a:lnTo>
                  <a:pt x="265967" y="1180306"/>
                </a:lnTo>
                <a:lnTo>
                  <a:pt x="266603" y="1180372"/>
                </a:lnTo>
                <a:lnTo>
                  <a:pt x="279443" y="1180726"/>
                </a:lnTo>
                <a:lnTo>
                  <a:pt x="280141" y="1155335"/>
                </a:lnTo>
                <a:lnTo>
                  <a:pt x="268900" y="1155025"/>
                </a:lnTo>
                <a:lnTo>
                  <a:pt x="231521" y="1148288"/>
                </a:lnTo>
                <a:lnTo>
                  <a:pt x="214342" y="1142942"/>
                </a:lnTo>
                <a:lnTo>
                  <a:pt x="210138" y="1141230"/>
                </a:lnTo>
                <a:close/>
              </a:path>
              <a:path w="880110" h="1181735">
                <a:moveTo>
                  <a:pt x="72671" y="1010552"/>
                </a:moveTo>
                <a:lnTo>
                  <a:pt x="50336" y="1022648"/>
                </a:lnTo>
                <a:lnTo>
                  <a:pt x="65970" y="1051304"/>
                </a:lnTo>
                <a:lnTo>
                  <a:pt x="90775" y="1085606"/>
                </a:lnTo>
                <a:lnTo>
                  <a:pt x="93952" y="1088931"/>
                </a:lnTo>
                <a:lnTo>
                  <a:pt x="112316" y="1071383"/>
                </a:lnTo>
                <a:lnTo>
                  <a:pt x="109139" y="1068058"/>
                </a:lnTo>
                <a:lnTo>
                  <a:pt x="86596" y="1036481"/>
                </a:lnTo>
                <a:lnTo>
                  <a:pt x="72671" y="1010552"/>
                </a:lnTo>
                <a:close/>
              </a:path>
              <a:path w="880110" h="1181735">
                <a:moveTo>
                  <a:pt x="377165" y="1143925"/>
                </a:moveTo>
                <a:lnTo>
                  <a:pt x="344365" y="1151911"/>
                </a:lnTo>
                <a:lnTo>
                  <a:pt x="305640" y="1156162"/>
                </a:lnTo>
                <a:lnTo>
                  <a:pt x="304833" y="1181425"/>
                </a:lnTo>
                <a:lnTo>
                  <a:pt x="308477" y="1181402"/>
                </a:lnTo>
                <a:lnTo>
                  <a:pt x="350373" y="1176590"/>
                </a:lnTo>
                <a:lnTo>
                  <a:pt x="383174" y="1168605"/>
                </a:lnTo>
                <a:lnTo>
                  <a:pt x="377165" y="1143925"/>
                </a:lnTo>
                <a:close/>
              </a:path>
              <a:path w="880110" h="1181735">
                <a:moveTo>
                  <a:pt x="305532" y="1156035"/>
                </a:moveTo>
                <a:close/>
              </a:path>
              <a:path w="880110" h="1181735">
                <a:moveTo>
                  <a:pt x="39583" y="918796"/>
                </a:moveTo>
                <a:lnTo>
                  <a:pt x="14696" y="923590"/>
                </a:lnTo>
                <a:lnTo>
                  <a:pt x="15161" y="925775"/>
                </a:lnTo>
                <a:lnTo>
                  <a:pt x="28153" y="970993"/>
                </a:lnTo>
                <a:lnTo>
                  <a:pt x="39114" y="998296"/>
                </a:lnTo>
                <a:lnTo>
                  <a:pt x="62685" y="988833"/>
                </a:lnTo>
                <a:lnTo>
                  <a:pt x="51725" y="961530"/>
                </a:lnTo>
                <a:lnTo>
                  <a:pt x="39583" y="918796"/>
                </a:lnTo>
                <a:close/>
              </a:path>
              <a:path w="880110" h="1181735">
                <a:moveTo>
                  <a:pt x="466939" y="1106178"/>
                </a:moveTo>
                <a:lnTo>
                  <a:pt x="463731" y="1108148"/>
                </a:lnTo>
                <a:lnTo>
                  <a:pt x="423726" y="1127746"/>
                </a:lnTo>
                <a:lnTo>
                  <a:pt x="399882" y="1136468"/>
                </a:lnTo>
                <a:lnTo>
                  <a:pt x="408673" y="1160298"/>
                </a:lnTo>
                <a:lnTo>
                  <a:pt x="434929" y="1150541"/>
                </a:lnTo>
                <a:lnTo>
                  <a:pt x="477019" y="1129794"/>
                </a:lnTo>
                <a:lnTo>
                  <a:pt x="480227" y="1127826"/>
                </a:lnTo>
                <a:lnTo>
                  <a:pt x="466939" y="1106178"/>
                </a:lnTo>
                <a:close/>
              </a:path>
              <a:path w="880110" h="1181735">
                <a:moveTo>
                  <a:pt x="26300" y="820451"/>
                </a:moveTo>
                <a:lnTo>
                  <a:pt x="904" y="820943"/>
                </a:lnTo>
                <a:lnTo>
                  <a:pt x="1062" y="827055"/>
                </a:lnTo>
                <a:lnTo>
                  <a:pt x="6125" y="877677"/>
                </a:lnTo>
                <a:lnTo>
                  <a:pt x="10035" y="898622"/>
                </a:lnTo>
                <a:lnTo>
                  <a:pt x="35003" y="893961"/>
                </a:lnTo>
                <a:lnTo>
                  <a:pt x="31093" y="873017"/>
                </a:lnTo>
                <a:lnTo>
                  <a:pt x="26339" y="824551"/>
                </a:lnTo>
                <a:lnTo>
                  <a:pt x="26300" y="820451"/>
                </a:lnTo>
                <a:close/>
              </a:path>
              <a:path w="880110" h="1181735">
                <a:moveTo>
                  <a:pt x="548683" y="1049684"/>
                </a:moveTo>
                <a:lnTo>
                  <a:pt x="542777" y="1054820"/>
                </a:lnTo>
                <a:lnTo>
                  <a:pt x="503521" y="1083777"/>
                </a:lnTo>
                <a:lnTo>
                  <a:pt x="488585" y="1092890"/>
                </a:lnTo>
                <a:lnTo>
                  <a:pt x="501873" y="1114538"/>
                </a:lnTo>
                <a:lnTo>
                  <a:pt x="518617" y="1104205"/>
                </a:lnTo>
                <a:lnTo>
                  <a:pt x="559443" y="1073986"/>
                </a:lnTo>
                <a:lnTo>
                  <a:pt x="565350" y="1068851"/>
                </a:lnTo>
                <a:lnTo>
                  <a:pt x="548683" y="1049684"/>
                </a:lnTo>
                <a:close/>
              </a:path>
              <a:path w="880110" h="1181735">
                <a:moveTo>
                  <a:pt x="3194" y="717608"/>
                </a:moveTo>
                <a:lnTo>
                  <a:pt x="2970" y="719631"/>
                </a:lnTo>
                <a:lnTo>
                  <a:pt x="0" y="774256"/>
                </a:lnTo>
                <a:lnTo>
                  <a:pt x="412" y="795548"/>
                </a:lnTo>
                <a:lnTo>
                  <a:pt x="25807" y="795056"/>
                </a:lnTo>
                <a:lnTo>
                  <a:pt x="25396" y="773765"/>
                </a:lnTo>
                <a:lnTo>
                  <a:pt x="28332" y="721027"/>
                </a:lnTo>
                <a:lnTo>
                  <a:pt x="28394" y="720784"/>
                </a:lnTo>
                <a:lnTo>
                  <a:pt x="3194" y="717608"/>
                </a:lnTo>
                <a:close/>
              </a:path>
              <a:path w="880110" h="1181735">
                <a:moveTo>
                  <a:pt x="620928" y="981008"/>
                </a:moveTo>
                <a:lnTo>
                  <a:pt x="618408" y="983937"/>
                </a:lnTo>
                <a:lnTo>
                  <a:pt x="581178" y="1021473"/>
                </a:lnTo>
                <a:lnTo>
                  <a:pt x="567850" y="1033016"/>
                </a:lnTo>
                <a:lnTo>
                  <a:pt x="584517" y="1052183"/>
                </a:lnTo>
                <a:lnTo>
                  <a:pt x="599222" y="1039350"/>
                </a:lnTo>
                <a:lnTo>
                  <a:pt x="637666" y="1000499"/>
                </a:lnTo>
                <a:lnTo>
                  <a:pt x="640185" y="997571"/>
                </a:lnTo>
                <a:lnTo>
                  <a:pt x="620928" y="981008"/>
                </a:lnTo>
                <a:close/>
              </a:path>
              <a:path w="880110" h="1181735">
                <a:moveTo>
                  <a:pt x="19177" y="616463"/>
                </a:moveTo>
                <a:lnTo>
                  <a:pt x="10011" y="663528"/>
                </a:lnTo>
                <a:lnTo>
                  <a:pt x="6370" y="692407"/>
                </a:lnTo>
                <a:lnTo>
                  <a:pt x="31570" y="695584"/>
                </a:lnTo>
                <a:lnTo>
                  <a:pt x="35212" y="666704"/>
                </a:lnTo>
                <a:lnTo>
                  <a:pt x="44105" y="621333"/>
                </a:lnTo>
                <a:lnTo>
                  <a:pt x="19177" y="616463"/>
                </a:lnTo>
                <a:close/>
              </a:path>
              <a:path w="880110" h="1181735">
                <a:moveTo>
                  <a:pt x="684015" y="902540"/>
                </a:moveTo>
                <a:lnTo>
                  <a:pt x="654159" y="942413"/>
                </a:lnTo>
                <a:lnTo>
                  <a:pt x="637490" y="961750"/>
                </a:lnTo>
                <a:lnTo>
                  <a:pt x="656747" y="978312"/>
                </a:lnTo>
                <a:lnTo>
                  <a:pt x="674490" y="957638"/>
                </a:lnTo>
                <a:lnTo>
                  <a:pt x="704347" y="917764"/>
                </a:lnTo>
                <a:lnTo>
                  <a:pt x="684015" y="902540"/>
                </a:lnTo>
                <a:close/>
              </a:path>
              <a:path w="880110" h="1181735">
                <a:moveTo>
                  <a:pt x="46880" y="517084"/>
                </a:moveTo>
                <a:lnTo>
                  <a:pt x="36475" y="548276"/>
                </a:lnTo>
                <a:lnTo>
                  <a:pt x="25194" y="590943"/>
                </a:lnTo>
                <a:lnTo>
                  <a:pt x="49750" y="597437"/>
                </a:lnTo>
                <a:lnTo>
                  <a:pt x="61032" y="554770"/>
                </a:lnTo>
                <a:lnTo>
                  <a:pt x="70968" y="525139"/>
                </a:lnTo>
                <a:lnTo>
                  <a:pt x="46880" y="517084"/>
                </a:lnTo>
                <a:close/>
              </a:path>
              <a:path w="880110" h="1181735">
                <a:moveTo>
                  <a:pt x="737054" y="817907"/>
                </a:moveTo>
                <a:lnTo>
                  <a:pt x="719983" y="848219"/>
                </a:lnTo>
                <a:lnTo>
                  <a:pt x="697809" y="882224"/>
                </a:lnTo>
                <a:lnTo>
                  <a:pt x="719094" y="896084"/>
                </a:lnTo>
                <a:lnTo>
                  <a:pt x="742114" y="860682"/>
                </a:lnTo>
                <a:lnTo>
                  <a:pt x="759185" y="830371"/>
                </a:lnTo>
                <a:lnTo>
                  <a:pt x="737054" y="817907"/>
                </a:lnTo>
                <a:close/>
              </a:path>
              <a:path w="880110" h="1181735">
                <a:moveTo>
                  <a:pt x="781194" y="728268"/>
                </a:moveTo>
                <a:lnTo>
                  <a:pt x="776212" y="740520"/>
                </a:lnTo>
                <a:lnTo>
                  <a:pt x="749447" y="795955"/>
                </a:lnTo>
                <a:lnTo>
                  <a:pt x="771650" y="808240"/>
                </a:lnTo>
                <a:lnTo>
                  <a:pt x="772326" y="806991"/>
                </a:lnTo>
                <a:lnTo>
                  <a:pt x="799740" y="750089"/>
                </a:lnTo>
                <a:lnTo>
                  <a:pt x="804724" y="737838"/>
                </a:lnTo>
                <a:lnTo>
                  <a:pt x="781194" y="728268"/>
                </a:lnTo>
                <a:close/>
              </a:path>
              <a:path w="880110" h="1181735">
                <a:moveTo>
                  <a:pt x="55994" y="489832"/>
                </a:moveTo>
                <a:lnTo>
                  <a:pt x="54936" y="492996"/>
                </a:lnTo>
                <a:lnTo>
                  <a:pt x="79025" y="501051"/>
                </a:lnTo>
                <a:lnTo>
                  <a:pt x="79955" y="498271"/>
                </a:lnTo>
                <a:lnTo>
                  <a:pt x="81749" y="493861"/>
                </a:lnTo>
                <a:lnTo>
                  <a:pt x="68038" y="493861"/>
                </a:lnTo>
                <a:lnTo>
                  <a:pt x="55994" y="489832"/>
                </a:lnTo>
                <a:close/>
              </a:path>
              <a:path w="880110" h="1181735">
                <a:moveTo>
                  <a:pt x="86105" y="418113"/>
                </a:moveTo>
                <a:lnTo>
                  <a:pt x="79768" y="431312"/>
                </a:lnTo>
                <a:lnTo>
                  <a:pt x="56274" y="489075"/>
                </a:lnTo>
                <a:lnTo>
                  <a:pt x="68038" y="493861"/>
                </a:lnTo>
                <a:lnTo>
                  <a:pt x="81749" y="493861"/>
                </a:lnTo>
                <a:lnTo>
                  <a:pt x="103296" y="440881"/>
                </a:lnTo>
                <a:lnTo>
                  <a:pt x="108985" y="429146"/>
                </a:lnTo>
                <a:lnTo>
                  <a:pt x="86105" y="418113"/>
                </a:lnTo>
                <a:close/>
              </a:path>
              <a:path w="880110" h="1181735">
                <a:moveTo>
                  <a:pt x="816066" y="633755"/>
                </a:moveTo>
                <a:lnTo>
                  <a:pt x="799425" y="683514"/>
                </a:lnTo>
                <a:lnTo>
                  <a:pt x="790765" y="704740"/>
                </a:lnTo>
                <a:lnTo>
                  <a:pt x="814293" y="714310"/>
                </a:lnTo>
                <a:lnTo>
                  <a:pt x="823514" y="691569"/>
                </a:lnTo>
                <a:lnTo>
                  <a:pt x="840155" y="641811"/>
                </a:lnTo>
                <a:lnTo>
                  <a:pt x="816066" y="633755"/>
                </a:lnTo>
                <a:close/>
              </a:path>
              <a:path w="880110" h="1181735">
                <a:moveTo>
                  <a:pt x="133606" y="327446"/>
                </a:moveTo>
                <a:lnTo>
                  <a:pt x="107182" y="374412"/>
                </a:lnTo>
                <a:lnTo>
                  <a:pt x="97141" y="395234"/>
                </a:lnTo>
                <a:lnTo>
                  <a:pt x="120018" y="406269"/>
                </a:lnTo>
                <a:lnTo>
                  <a:pt x="130061" y="385446"/>
                </a:lnTo>
                <a:lnTo>
                  <a:pt x="155737" y="339910"/>
                </a:lnTo>
                <a:lnTo>
                  <a:pt x="133606" y="327446"/>
                </a:lnTo>
                <a:close/>
              </a:path>
              <a:path w="880110" h="1181735">
                <a:moveTo>
                  <a:pt x="839953" y="536776"/>
                </a:moveTo>
                <a:lnTo>
                  <a:pt x="833415" y="570238"/>
                </a:lnTo>
                <a:lnTo>
                  <a:pt x="822839" y="610133"/>
                </a:lnTo>
                <a:lnTo>
                  <a:pt x="847394" y="616626"/>
                </a:lnTo>
                <a:lnTo>
                  <a:pt x="858344" y="575109"/>
                </a:lnTo>
                <a:lnTo>
                  <a:pt x="864882" y="541647"/>
                </a:lnTo>
                <a:lnTo>
                  <a:pt x="839953" y="536776"/>
                </a:lnTo>
                <a:close/>
              </a:path>
              <a:path w="880110" h="1181735">
                <a:moveTo>
                  <a:pt x="191385" y="241970"/>
                </a:moveTo>
                <a:lnTo>
                  <a:pt x="170105" y="270436"/>
                </a:lnTo>
                <a:lnTo>
                  <a:pt x="147464" y="305206"/>
                </a:lnTo>
                <a:lnTo>
                  <a:pt x="168749" y="319065"/>
                </a:lnTo>
                <a:lnTo>
                  <a:pt x="191390" y="284295"/>
                </a:lnTo>
                <a:lnTo>
                  <a:pt x="211717" y="257195"/>
                </a:lnTo>
                <a:lnTo>
                  <a:pt x="191385" y="241970"/>
                </a:lnTo>
                <a:close/>
              </a:path>
              <a:path w="880110" h="1181735">
                <a:moveTo>
                  <a:pt x="852417" y="437818"/>
                </a:moveTo>
                <a:lnTo>
                  <a:pt x="851176" y="460375"/>
                </a:lnTo>
                <a:lnTo>
                  <a:pt x="844552" y="512673"/>
                </a:lnTo>
                <a:lnTo>
                  <a:pt x="869753" y="515849"/>
                </a:lnTo>
                <a:lnTo>
                  <a:pt x="876538" y="461770"/>
                </a:lnTo>
                <a:lnTo>
                  <a:pt x="877779" y="439214"/>
                </a:lnTo>
                <a:lnTo>
                  <a:pt x="852417" y="437818"/>
                </a:lnTo>
                <a:close/>
              </a:path>
              <a:path w="880110" h="1181735">
                <a:moveTo>
                  <a:pt x="258780" y="163760"/>
                </a:moveTo>
                <a:lnTo>
                  <a:pt x="241842" y="180902"/>
                </a:lnTo>
                <a:lnTo>
                  <a:pt x="207286" y="221082"/>
                </a:lnTo>
                <a:lnTo>
                  <a:pt x="226543" y="237644"/>
                </a:lnTo>
                <a:lnTo>
                  <a:pt x="261100" y="197464"/>
                </a:lnTo>
                <a:lnTo>
                  <a:pt x="276824" y="181636"/>
                </a:lnTo>
                <a:lnTo>
                  <a:pt x="258780" y="163760"/>
                </a:lnTo>
                <a:close/>
              </a:path>
              <a:path w="880110" h="1181735">
                <a:moveTo>
                  <a:pt x="876609" y="335812"/>
                </a:moveTo>
                <a:lnTo>
                  <a:pt x="851333" y="338316"/>
                </a:lnTo>
                <a:lnTo>
                  <a:pt x="853169" y="356850"/>
                </a:lnTo>
                <a:lnTo>
                  <a:pt x="854113" y="407636"/>
                </a:lnTo>
                <a:lnTo>
                  <a:pt x="853813" y="412456"/>
                </a:lnTo>
                <a:lnTo>
                  <a:pt x="879174" y="413852"/>
                </a:lnTo>
                <a:lnTo>
                  <a:pt x="879508" y="407145"/>
                </a:lnTo>
                <a:lnTo>
                  <a:pt x="878446" y="354347"/>
                </a:lnTo>
                <a:lnTo>
                  <a:pt x="876609" y="335812"/>
                </a:lnTo>
                <a:close/>
              </a:path>
              <a:path w="880110" h="1181735">
                <a:moveTo>
                  <a:pt x="336325" y="95350"/>
                </a:moveTo>
                <a:lnTo>
                  <a:pt x="320064" y="107415"/>
                </a:lnTo>
                <a:lnTo>
                  <a:pt x="280286" y="142052"/>
                </a:lnTo>
                <a:lnTo>
                  <a:pt x="276656" y="145715"/>
                </a:lnTo>
                <a:lnTo>
                  <a:pt x="294700" y="163592"/>
                </a:lnTo>
                <a:lnTo>
                  <a:pt x="298330" y="159928"/>
                </a:lnTo>
                <a:lnTo>
                  <a:pt x="336731" y="126582"/>
                </a:lnTo>
                <a:lnTo>
                  <a:pt x="351419" y="115778"/>
                </a:lnTo>
                <a:lnTo>
                  <a:pt x="336325" y="95350"/>
                </a:lnTo>
                <a:close/>
              </a:path>
              <a:path w="880110" h="1181735">
                <a:moveTo>
                  <a:pt x="858113" y="233810"/>
                </a:moveTo>
                <a:lnTo>
                  <a:pt x="833691" y="240789"/>
                </a:lnTo>
                <a:lnTo>
                  <a:pt x="839925" y="262605"/>
                </a:lnTo>
                <a:lnTo>
                  <a:pt x="848415" y="308385"/>
                </a:lnTo>
                <a:lnTo>
                  <a:pt x="848829" y="313039"/>
                </a:lnTo>
                <a:lnTo>
                  <a:pt x="874105" y="310535"/>
                </a:lnTo>
                <a:lnTo>
                  <a:pt x="873384" y="303724"/>
                </a:lnTo>
                <a:lnTo>
                  <a:pt x="864348" y="255626"/>
                </a:lnTo>
                <a:lnTo>
                  <a:pt x="858113" y="233810"/>
                </a:lnTo>
                <a:close/>
              </a:path>
              <a:path w="880110" h="1181735">
                <a:moveTo>
                  <a:pt x="424446" y="40754"/>
                </a:moveTo>
                <a:lnTo>
                  <a:pt x="402489" y="51607"/>
                </a:lnTo>
                <a:lnTo>
                  <a:pt x="360892" y="77196"/>
                </a:lnTo>
                <a:lnTo>
                  <a:pt x="356753" y="80255"/>
                </a:lnTo>
                <a:lnTo>
                  <a:pt x="371848" y="100684"/>
                </a:lnTo>
                <a:lnTo>
                  <a:pt x="375987" y="97624"/>
                </a:lnTo>
                <a:lnTo>
                  <a:pt x="415777" y="73253"/>
                </a:lnTo>
                <a:lnTo>
                  <a:pt x="435649" y="63550"/>
                </a:lnTo>
                <a:lnTo>
                  <a:pt x="424446" y="40754"/>
                </a:lnTo>
                <a:close/>
              </a:path>
              <a:path w="880110" h="1181735">
                <a:moveTo>
                  <a:pt x="817872" y="137885"/>
                </a:moveTo>
                <a:lnTo>
                  <a:pt x="795536" y="149980"/>
                </a:lnTo>
                <a:lnTo>
                  <a:pt x="812081" y="180533"/>
                </a:lnTo>
                <a:lnTo>
                  <a:pt x="826907" y="217688"/>
                </a:lnTo>
                <a:lnTo>
                  <a:pt x="850478" y="208225"/>
                </a:lnTo>
                <a:lnTo>
                  <a:pt x="834416" y="168437"/>
                </a:lnTo>
                <a:lnTo>
                  <a:pt x="817872" y="137885"/>
                </a:lnTo>
                <a:close/>
              </a:path>
              <a:path w="880110" h="1181735">
                <a:moveTo>
                  <a:pt x="522634" y="6394"/>
                </a:moveTo>
                <a:lnTo>
                  <a:pt x="486887" y="15182"/>
                </a:lnTo>
                <a:lnTo>
                  <a:pt x="448570" y="29316"/>
                </a:lnTo>
                <a:lnTo>
                  <a:pt x="457360" y="53146"/>
                </a:lnTo>
                <a:lnTo>
                  <a:pt x="495677" y="39013"/>
                </a:lnTo>
                <a:lnTo>
                  <a:pt x="528642" y="31073"/>
                </a:lnTo>
                <a:lnTo>
                  <a:pt x="522634" y="6394"/>
                </a:lnTo>
                <a:close/>
              </a:path>
              <a:path w="880110" h="1181735">
                <a:moveTo>
                  <a:pt x="748756" y="57264"/>
                </a:moveTo>
                <a:lnTo>
                  <a:pt x="733235" y="77372"/>
                </a:lnTo>
                <a:lnTo>
                  <a:pt x="743755" y="85491"/>
                </a:lnTo>
                <a:lnTo>
                  <a:pt x="770369" y="113343"/>
                </a:lnTo>
                <a:lnTo>
                  <a:pt x="782353" y="130227"/>
                </a:lnTo>
                <a:lnTo>
                  <a:pt x="802977" y="115403"/>
                </a:lnTo>
                <a:lnTo>
                  <a:pt x="788733" y="95796"/>
                </a:lnTo>
                <a:lnTo>
                  <a:pt x="761015" y="66788"/>
                </a:lnTo>
                <a:lnTo>
                  <a:pt x="760540" y="66361"/>
                </a:lnTo>
                <a:lnTo>
                  <a:pt x="748756" y="57264"/>
                </a:lnTo>
                <a:close/>
              </a:path>
              <a:path w="880110" h="1181735">
                <a:moveTo>
                  <a:pt x="624940" y="25241"/>
                </a:moveTo>
                <a:lnTo>
                  <a:pt x="573868" y="25241"/>
                </a:lnTo>
                <a:lnTo>
                  <a:pt x="610588" y="26372"/>
                </a:lnTo>
                <a:lnTo>
                  <a:pt x="624291" y="28842"/>
                </a:lnTo>
                <a:lnTo>
                  <a:pt x="624940" y="25241"/>
                </a:lnTo>
                <a:close/>
              </a:path>
              <a:path w="880110" h="1181735">
                <a:moveTo>
                  <a:pt x="571031" y="0"/>
                </a:moveTo>
                <a:lnTo>
                  <a:pt x="549313" y="2440"/>
                </a:lnTo>
                <a:lnTo>
                  <a:pt x="552150" y="27682"/>
                </a:lnTo>
                <a:lnTo>
                  <a:pt x="573868" y="25241"/>
                </a:lnTo>
                <a:lnTo>
                  <a:pt x="624940" y="25241"/>
                </a:lnTo>
                <a:lnTo>
                  <a:pt x="628796" y="3845"/>
                </a:lnTo>
                <a:lnTo>
                  <a:pt x="613540" y="1096"/>
                </a:lnTo>
                <a:lnTo>
                  <a:pt x="612905" y="1029"/>
                </a:lnTo>
                <a:lnTo>
                  <a:pt x="571031" y="0"/>
                </a:lnTo>
                <a:close/>
              </a:path>
              <a:path w="880110" h="1181735">
                <a:moveTo>
                  <a:pt x="655218" y="8856"/>
                </a:moveTo>
                <a:lnTo>
                  <a:pt x="647790" y="33147"/>
                </a:lnTo>
                <a:lnTo>
                  <a:pt x="665166" y="38460"/>
                </a:lnTo>
                <a:lnTo>
                  <a:pt x="682442" y="45352"/>
                </a:lnTo>
                <a:lnTo>
                  <a:pt x="699100" y="53616"/>
                </a:lnTo>
                <a:lnTo>
                  <a:pt x="714324" y="62767"/>
                </a:lnTo>
                <a:lnTo>
                  <a:pt x="727359" y="40967"/>
                </a:lnTo>
                <a:lnTo>
                  <a:pt x="710337" y="30838"/>
                </a:lnTo>
                <a:lnTo>
                  <a:pt x="691802" y="21739"/>
                </a:lnTo>
                <a:lnTo>
                  <a:pt x="672594" y="14170"/>
                </a:lnTo>
                <a:lnTo>
                  <a:pt x="655218" y="8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Futura-MediumItalic"/>
                <a:cs typeface="Futura-MediumItalic"/>
              </a:rPr>
              <a:t>f</a:t>
            </a:r>
            <a:endParaRPr sz="2400">
              <a:latin typeface="Futura-MediumItalic"/>
              <a:cs typeface="Futura-MediumIt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263" y="1694108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Futura-Medium"/>
                <a:cs typeface="Futura-Medium"/>
              </a:rPr>
              <a:t>Retina</a:t>
            </a:r>
            <a:r>
              <a:rPr sz="1800" spc="-80" dirty="0">
                <a:latin typeface="Futura-Medium"/>
                <a:cs typeface="Futura-Medium"/>
              </a:rPr>
              <a:t> </a:t>
            </a:r>
            <a:r>
              <a:rPr sz="1800" spc="-5" dirty="0">
                <a:latin typeface="Futura-Medium"/>
                <a:cs typeface="Futura-Medium"/>
              </a:rPr>
              <a:t>plane</a:t>
            </a:r>
            <a:endParaRPr sz="1800">
              <a:latin typeface="Futura-Medium"/>
              <a:cs typeface="Futura-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5423" y="4504227"/>
            <a:ext cx="140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utura-Medium"/>
                <a:cs typeface="Futura-Medium"/>
              </a:rPr>
              <a:t>Digital</a:t>
            </a:r>
            <a:r>
              <a:rPr sz="1800" spc="-75" dirty="0">
                <a:latin typeface="Futura-Medium"/>
                <a:cs typeface="Futura-Medium"/>
              </a:rPr>
              <a:t> </a:t>
            </a:r>
            <a:r>
              <a:rPr sz="1800" spc="-5" dirty="0">
                <a:latin typeface="Futura-Medium"/>
                <a:cs typeface="Futura-Medium"/>
              </a:rPr>
              <a:t>image</a:t>
            </a:r>
            <a:endParaRPr sz="1800">
              <a:latin typeface="Futura-Medium"/>
              <a:cs typeface="Futura-Medium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00350" y="4391025"/>
          <a:ext cx="2133600" cy="1784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95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12700">
                      <a:solidFill>
                        <a:srgbClr val="2929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12700">
                      <a:solidFill>
                        <a:srgbClr val="292989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92989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292989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6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941" y="232854"/>
            <a:ext cx="4497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Coordinate</a:t>
            </a:r>
            <a:r>
              <a:rPr sz="4000" spc="-30" dirty="0"/>
              <a:t> </a:t>
            </a:r>
            <a:r>
              <a:rPr sz="4000" dirty="0"/>
              <a:t>systems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457200" y="4638175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8603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200"/>
                </a:lnTo>
                <a:lnTo>
                  <a:pt x="2667000" y="38100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01" y="4267202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9140" y="6344922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utura-Medium"/>
                <a:cs typeface="Futura-Medium"/>
              </a:rPr>
              <a:t>x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4062097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utura-Medium"/>
                <a:cs typeface="Futura-Medium"/>
              </a:rPr>
              <a:t>y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3037" y="5557840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5901" y="4267202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5600703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199"/>
                </a:lnTo>
                <a:lnTo>
                  <a:pt x="1600200" y="38099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79140" y="5261168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baseline="-17361" dirty="0">
                <a:latin typeface="Futura-Medium"/>
                <a:cs typeface="Futura-Medium"/>
              </a:rPr>
              <a:t>x</a:t>
            </a:r>
            <a:r>
              <a:rPr sz="1600" dirty="0">
                <a:latin typeface="Futura-Medium"/>
                <a:cs typeface="Futura-Medium"/>
              </a:rPr>
              <a:t>c</a:t>
            </a:r>
            <a:endParaRPr sz="1600">
              <a:latin typeface="Futura-Medium"/>
              <a:cs typeface="Futura-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8627" y="3848293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2" baseline="-17361" dirty="0">
                <a:latin typeface="Futura-Medium"/>
                <a:cs typeface="Futura-Medium"/>
              </a:rPr>
              <a:t>y</a:t>
            </a:r>
            <a:r>
              <a:rPr sz="1600" dirty="0">
                <a:latin typeface="Futura-Medium"/>
                <a:cs typeface="Futura-Medium"/>
              </a:rPr>
              <a:t>c</a:t>
            </a:r>
            <a:endParaRPr sz="1600">
              <a:latin typeface="Futura-Medium"/>
              <a:cs typeface="Futura-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5539" y="5811522"/>
            <a:ext cx="155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utura-Medium"/>
                <a:cs typeface="Futura-Medium"/>
              </a:rPr>
              <a:t>C’’=[c</a:t>
            </a:r>
            <a:r>
              <a:rPr sz="2400" baseline="-19097" dirty="0">
                <a:latin typeface="Futura-Medium"/>
                <a:cs typeface="Futura-Medium"/>
              </a:rPr>
              <a:t>x</a:t>
            </a:r>
            <a:r>
              <a:rPr sz="2400" dirty="0">
                <a:latin typeface="Futura-Medium"/>
                <a:cs typeface="Futura-Medium"/>
              </a:rPr>
              <a:t>,</a:t>
            </a:r>
            <a:r>
              <a:rPr sz="2400" spc="-85" dirty="0">
                <a:latin typeface="Futura-Medium"/>
                <a:cs typeface="Futura-Medium"/>
              </a:rPr>
              <a:t> </a:t>
            </a:r>
            <a:r>
              <a:rPr sz="2400" dirty="0">
                <a:latin typeface="Futura-Medium"/>
                <a:cs typeface="Futura-Medium"/>
              </a:rPr>
              <a:t>c</a:t>
            </a:r>
            <a:r>
              <a:rPr sz="2400" baseline="-19097" dirty="0">
                <a:latin typeface="Futura-Medium"/>
                <a:cs typeface="Futura-Medium"/>
              </a:rPr>
              <a:t>y</a:t>
            </a:r>
            <a:r>
              <a:rPr sz="2400" dirty="0">
                <a:latin typeface="Futura-Medium"/>
                <a:cs typeface="Futura-Medium"/>
              </a:rPr>
              <a:t>]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53912" y="5285857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890" y="0"/>
                </a:lnTo>
              </a:path>
            </a:pathLst>
          </a:custGeom>
          <a:ln w="15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64190" y="5285857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90" y="0"/>
                </a:lnTo>
              </a:path>
            </a:pathLst>
          </a:custGeom>
          <a:ln w="158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82070" y="5284520"/>
            <a:ext cx="1487170" cy="462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19530" algn="l"/>
              </a:tabLst>
            </a:pPr>
            <a:r>
              <a:rPr sz="2850" spc="-55" dirty="0">
                <a:latin typeface="Times New Roman"/>
                <a:cs typeface="Times New Roman"/>
              </a:rPr>
              <a:t>z	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85661" y="5242674"/>
            <a:ext cx="143446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19530" algn="l"/>
              </a:tabLst>
            </a:pPr>
            <a:r>
              <a:rPr sz="1650" spc="-30" dirty="0">
                <a:latin typeface="Times New Roman"/>
                <a:cs typeface="Times New Roman"/>
              </a:rPr>
              <a:t>x	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97835" y="5000425"/>
            <a:ext cx="4284345" cy="462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85645" algn="l"/>
                <a:tab pos="2848610" algn="l"/>
                <a:tab pos="3301365" algn="l"/>
                <a:tab pos="4155440" algn="l"/>
              </a:tabLst>
            </a:pPr>
            <a:r>
              <a:rPr sz="2850" spc="95" dirty="0">
                <a:latin typeface="Times New Roman"/>
                <a:cs typeface="Times New Roman"/>
              </a:rPr>
              <a:t>(</a:t>
            </a:r>
            <a:r>
              <a:rPr sz="2850" spc="60" dirty="0">
                <a:latin typeface="Times New Roman"/>
                <a:cs typeface="Times New Roman"/>
              </a:rPr>
              <a:t>x</a:t>
            </a:r>
            <a:r>
              <a:rPr sz="2850" spc="-35" dirty="0">
                <a:latin typeface="Times New Roman"/>
                <a:cs typeface="Times New Roman"/>
              </a:rPr>
              <a:t>,</a:t>
            </a:r>
            <a:r>
              <a:rPr sz="2850" spc="-254" dirty="0">
                <a:latin typeface="Times New Roman"/>
                <a:cs typeface="Times New Roman"/>
              </a:rPr>
              <a:t> </a:t>
            </a:r>
            <a:r>
              <a:rPr sz="2850" spc="-30" dirty="0">
                <a:latin typeface="Times New Roman"/>
                <a:cs typeface="Times New Roman"/>
              </a:rPr>
              <a:t>y</a:t>
            </a:r>
            <a:r>
              <a:rPr sz="2850" spc="-35" dirty="0">
                <a:latin typeface="Times New Roman"/>
                <a:cs typeface="Times New Roman"/>
              </a:rPr>
              <a:t>,</a:t>
            </a:r>
            <a:r>
              <a:rPr sz="2850" spc="-345" dirty="0">
                <a:latin typeface="Times New Roman"/>
                <a:cs typeface="Times New Roman"/>
              </a:rPr>
              <a:t> </a:t>
            </a:r>
            <a:r>
              <a:rPr sz="2850" spc="45" dirty="0">
                <a:latin typeface="Times New Roman"/>
                <a:cs typeface="Times New Roman"/>
              </a:rPr>
              <a:t>z</a:t>
            </a:r>
            <a:r>
              <a:rPr sz="2850" spc="-45" dirty="0">
                <a:latin typeface="Times New Roman"/>
                <a:cs typeface="Times New Roman"/>
              </a:rPr>
              <a:t>)</a:t>
            </a:r>
            <a:r>
              <a:rPr sz="2850" spc="-85" dirty="0">
                <a:latin typeface="Times New Roman"/>
                <a:cs typeface="Times New Roman"/>
              </a:rPr>
              <a:t> </a:t>
            </a:r>
            <a:r>
              <a:rPr sz="2850" spc="440" dirty="0">
                <a:latin typeface="Symbol"/>
                <a:cs typeface="Symbol"/>
              </a:rPr>
              <a:t>®</a:t>
            </a:r>
            <a:r>
              <a:rPr sz="2850" spc="-75" dirty="0">
                <a:latin typeface="Symbol"/>
                <a:cs typeface="Symbol"/>
              </a:rPr>
              <a:t> </a:t>
            </a:r>
            <a:r>
              <a:rPr sz="2850" spc="5" dirty="0">
                <a:latin typeface="Times New Roman"/>
                <a:cs typeface="Times New Roman"/>
              </a:rPr>
              <a:t>(</a:t>
            </a:r>
            <a:r>
              <a:rPr sz="2850" spc="-45" dirty="0">
                <a:latin typeface="Times New Roman"/>
                <a:cs typeface="Times New Roman"/>
              </a:rPr>
              <a:t>f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4275" spc="-97" baseline="35087" dirty="0">
                <a:latin typeface="Times New Roman"/>
                <a:cs typeface="Times New Roman"/>
              </a:rPr>
              <a:t>x</a:t>
            </a:r>
            <a:r>
              <a:rPr sz="4275" spc="195" baseline="35087" dirty="0">
                <a:latin typeface="Times New Roman"/>
                <a:cs typeface="Times New Roman"/>
              </a:rPr>
              <a:t> </a:t>
            </a:r>
            <a:r>
              <a:rPr sz="2850" spc="-70" dirty="0">
                <a:latin typeface="Symbol"/>
                <a:cs typeface="Symbol"/>
              </a:rPr>
              <a:t>+</a:t>
            </a:r>
            <a:r>
              <a:rPr sz="2850" spc="-200" dirty="0">
                <a:latin typeface="Symbol"/>
                <a:cs typeface="Symbol"/>
              </a:rPr>
              <a:t> </a:t>
            </a:r>
            <a:r>
              <a:rPr sz="2850" spc="-55" dirty="0">
                <a:latin typeface="Times New Roman"/>
                <a:cs typeface="Times New Roman"/>
              </a:rPr>
              <a:t>c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35" dirty="0">
                <a:latin typeface="Times New Roman"/>
                <a:cs typeface="Times New Roman"/>
              </a:rPr>
              <a:t>,</a:t>
            </a:r>
            <a:r>
              <a:rPr sz="2850" spc="-125" dirty="0">
                <a:latin typeface="Times New Roman"/>
                <a:cs typeface="Times New Roman"/>
              </a:rPr>
              <a:t> </a:t>
            </a:r>
            <a:r>
              <a:rPr sz="2850" spc="-45" dirty="0">
                <a:latin typeface="Times New Roman"/>
                <a:cs typeface="Times New Roman"/>
              </a:rPr>
              <a:t>f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4275" spc="-97" baseline="35087" dirty="0">
                <a:latin typeface="Times New Roman"/>
                <a:cs typeface="Times New Roman"/>
              </a:rPr>
              <a:t>y</a:t>
            </a:r>
            <a:r>
              <a:rPr sz="4275" spc="60" baseline="35087" dirty="0">
                <a:latin typeface="Times New Roman"/>
                <a:cs typeface="Times New Roman"/>
              </a:rPr>
              <a:t> </a:t>
            </a:r>
            <a:r>
              <a:rPr sz="2850" spc="-70" dirty="0">
                <a:latin typeface="Symbol"/>
                <a:cs typeface="Symbol"/>
              </a:rPr>
              <a:t>+</a:t>
            </a:r>
            <a:r>
              <a:rPr sz="2850" spc="-195" dirty="0">
                <a:latin typeface="Symbol"/>
                <a:cs typeface="Symbol"/>
              </a:rPr>
              <a:t> </a:t>
            </a:r>
            <a:r>
              <a:rPr sz="2850" spc="-55" dirty="0">
                <a:latin typeface="Times New Roman"/>
                <a:cs typeface="Times New Roman"/>
              </a:rPr>
              <a:t>c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spc="-45" dirty="0">
                <a:latin typeface="Times New Roman"/>
                <a:cs typeface="Times New Roman"/>
              </a:rPr>
              <a:t>)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00932" y="5852190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Futura-Medium"/>
                <a:cs typeface="Futura-Medium"/>
              </a:rPr>
              <a:t>[Eq.</a:t>
            </a:r>
            <a:r>
              <a:rPr sz="2800" spc="-85" dirty="0">
                <a:solidFill>
                  <a:srgbClr val="FF0000"/>
                </a:solidFill>
                <a:latin typeface="Futura-Medium"/>
                <a:cs typeface="Futura-Medium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Futura-Medium"/>
                <a:cs typeface="Futura-Medium"/>
              </a:rPr>
              <a:t>5]</a:t>
            </a:r>
            <a:endParaRPr sz="2800">
              <a:latin typeface="Futura-Medium"/>
              <a:cs typeface="Futura-Medium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5DD2C6-DD79-8246-83A1-1D494B1C8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251"/>
          <a:stretch/>
        </p:blipFill>
        <p:spPr>
          <a:xfrm>
            <a:off x="314209" y="1094732"/>
            <a:ext cx="8515582" cy="253010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4C1915E-B3D2-6D4E-B281-6ED849657B12}"/>
              </a:ext>
            </a:extLst>
          </p:cNvPr>
          <p:cNvGrpSpPr/>
          <p:nvPr/>
        </p:nvGrpSpPr>
        <p:grpSpPr>
          <a:xfrm>
            <a:off x="4010977" y="3296920"/>
            <a:ext cx="1731645" cy="513080"/>
            <a:chOff x="4010977" y="3296920"/>
            <a:chExt cx="1731645" cy="5130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65CEA7-E7AB-D648-B365-FAE6253F5C69}"/>
                </a:ext>
              </a:extLst>
            </p:cNvPr>
            <p:cNvSpPr/>
            <p:nvPr/>
          </p:nvSpPr>
          <p:spPr>
            <a:xfrm>
              <a:off x="4191000" y="3352800"/>
              <a:ext cx="13716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010977" y="3296920"/>
              <a:ext cx="1731645" cy="5130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00" dirty="0">
                  <a:latin typeface="Futura-Medium"/>
                  <a:cs typeface="Futura-Medium"/>
                </a:rPr>
                <a:t>1. </a:t>
              </a:r>
              <a:r>
                <a:rPr sz="3200" spc="35" dirty="0">
                  <a:latin typeface="Futura-Medium"/>
                  <a:cs typeface="Futura-Medium"/>
                </a:rPr>
                <a:t>Off</a:t>
              </a:r>
              <a:r>
                <a:rPr sz="3200" spc="10" dirty="0">
                  <a:latin typeface="Futura-Medium"/>
                  <a:cs typeface="Futura-Medium"/>
                </a:rPr>
                <a:t>set</a:t>
              </a:r>
              <a:endParaRPr sz="3200" dirty="0">
                <a:latin typeface="Futura-Medium"/>
                <a:cs typeface="Futura-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81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948" y="232854"/>
            <a:ext cx="4626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Converting </a:t>
            </a:r>
            <a:r>
              <a:rPr sz="4000" spc="15" dirty="0"/>
              <a:t>to</a:t>
            </a:r>
            <a:r>
              <a:rPr sz="4000" spc="-60" dirty="0"/>
              <a:t> </a:t>
            </a:r>
            <a:r>
              <a:rPr sz="4000" spc="-10" dirty="0"/>
              <a:t>pixels</a:t>
            </a:r>
            <a:endParaRPr sz="40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CCDB84-82D4-D944-9CED-7E813A7D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9" y="1094731"/>
            <a:ext cx="8515582" cy="55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5710" y="1074711"/>
            <a:ext cx="6621489" cy="2728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638174"/>
            <a:ext cx="2365375" cy="1978660"/>
          </a:xfrm>
          <a:custGeom>
            <a:avLst/>
            <a:gdLst/>
            <a:ahLst/>
            <a:cxnLst/>
            <a:rect l="l" t="t" r="r" b="b"/>
            <a:pathLst>
              <a:path w="2365375" h="1978659">
                <a:moveTo>
                  <a:pt x="0" y="0"/>
                </a:moveTo>
                <a:lnTo>
                  <a:pt x="2365075" y="0"/>
                </a:lnTo>
                <a:lnTo>
                  <a:pt x="2365075" y="1978526"/>
                </a:lnTo>
                <a:lnTo>
                  <a:pt x="0" y="197852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578602"/>
            <a:ext cx="2667000" cy="76200"/>
          </a:xfrm>
          <a:custGeom>
            <a:avLst/>
            <a:gdLst/>
            <a:ahLst/>
            <a:cxnLst/>
            <a:rect l="l" t="t" r="r" b="b"/>
            <a:pathLst>
              <a:path w="2667000" h="76200">
                <a:moveTo>
                  <a:pt x="0" y="33336"/>
                </a:moveTo>
                <a:lnTo>
                  <a:pt x="0" y="42861"/>
                </a:lnTo>
                <a:lnTo>
                  <a:pt x="2590800" y="42862"/>
                </a:lnTo>
                <a:lnTo>
                  <a:pt x="2590800" y="76199"/>
                </a:lnTo>
                <a:lnTo>
                  <a:pt x="2667000" y="38099"/>
                </a:lnTo>
                <a:lnTo>
                  <a:pt x="2657475" y="33337"/>
                </a:lnTo>
                <a:lnTo>
                  <a:pt x="0" y="33336"/>
                </a:lnTo>
                <a:close/>
              </a:path>
              <a:path w="2667000" h="76200">
                <a:moveTo>
                  <a:pt x="2590800" y="0"/>
                </a:moveTo>
                <a:lnTo>
                  <a:pt x="2590800" y="33337"/>
                </a:lnTo>
                <a:lnTo>
                  <a:pt x="2657475" y="33337"/>
                </a:lnTo>
                <a:lnTo>
                  <a:pt x="259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1" y="4267201"/>
            <a:ext cx="76200" cy="2349500"/>
          </a:xfrm>
          <a:custGeom>
            <a:avLst/>
            <a:gdLst/>
            <a:ahLst/>
            <a:cxnLst/>
            <a:rect l="l" t="t" r="r" b="b"/>
            <a:pathLst>
              <a:path w="76200" h="2349500">
                <a:moveTo>
                  <a:pt x="42862" y="76200"/>
                </a:moveTo>
                <a:lnTo>
                  <a:pt x="33337" y="76200"/>
                </a:lnTo>
                <a:lnTo>
                  <a:pt x="33336" y="2349499"/>
                </a:lnTo>
                <a:lnTo>
                  <a:pt x="42861" y="2349499"/>
                </a:lnTo>
                <a:lnTo>
                  <a:pt x="42862" y="76200"/>
                </a:lnTo>
                <a:close/>
              </a:path>
              <a:path w="76200" h="23495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4339" y="6116321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utura-Medium"/>
                <a:cs typeface="Futura-Medium"/>
              </a:rPr>
              <a:t>x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062096"/>
            <a:ext cx="19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utura-Medium"/>
                <a:cs typeface="Futura-Medium"/>
              </a:rPr>
              <a:t>y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3037" y="5557838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85901" y="4267201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42862" y="76200"/>
                </a:moveTo>
                <a:lnTo>
                  <a:pt x="33337" y="76200"/>
                </a:lnTo>
                <a:lnTo>
                  <a:pt x="33336" y="1371599"/>
                </a:lnTo>
                <a:lnTo>
                  <a:pt x="42861" y="1371599"/>
                </a:lnTo>
                <a:lnTo>
                  <a:pt x="42862" y="76200"/>
                </a:lnTo>
                <a:close/>
              </a:path>
              <a:path w="76200" h="13716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5600701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0" y="33336"/>
                </a:moveTo>
                <a:lnTo>
                  <a:pt x="0" y="42861"/>
                </a:lnTo>
                <a:lnTo>
                  <a:pt x="1524000" y="42862"/>
                </a:lnTo>
                <a:lnTo>
                  <a:pt x="1524000" y="76200"/>
                </a:lnTo>
                <a:lnTo>
                  <a:pt x="1600200" y="38100"/>
                </a:lnTo>
                <a:lnTo>
                  <a:pt x="1590675" y="33337"/>
                </a:lnTo>
                <a:lnTo>
                  <a:pt x="0" y="33336"/>
                </a:lnTo>
                <a:close/>
              </a:path>
              <a:path w="1600200" h="76200">
                <a:moveTo>
                  <a:pt x="1524000" y="0"/>
                </a:moveTo>
                <a:lnTo>
                  <a:pt x="1524000" y="33337"/>
                </a:lnTo>
                <a:lnTo>
                  <a:pt x="1590675" y="33337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4339" y="5032566"/>
            <a:ext cx="28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baseline="-17361" dirty="0">
                <a:latin typeface="Futura-Medium"/>
                <a:cs typeface="Futura-Medium"/>
              </a:rPr>
              <a:t>x</a:t>
            </a:r>
            <a:r>
              <a:rPr sz="1600" dirty="0">
                <a:latin typeface="Futura-Medium"/>
                <a:cs typeface="Futura-Medium"/>
              </a:rPr>
              <a:t>c</a:t>
            </a:r>
            <a:endParaRPr sz="1600">
              <a:latin typeface="Futura-Medium"/>
              <a:cs typeface="Futura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139" y="3968941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2" baseline="-17361" dirty="0">
                <a:latin typeface="Futura-Medium"/>
                <a:cs typeface="Futura-Medium"/>
              </a:rPr>
              <a:t>y</a:t>
            </a:r>
            <a:r>
              <a:rPr sz="1600" dirty="0">
                <a:latin typeface="Futura-Medium"/>
                <a:cs typeface="Futura-Medium"/>
              </a:rPr>
              <a:t>c</a:t>
            </a:r>
            <a:endParaRPr sz="1600">
              <a:latin typeface="Futura-Medium"/>
              <a:cs typeface="Futura-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5811521"/>
            <a:ext cx="135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utura-Medium"/>
                <a:cs typeface="Futura-Medium"/>
              </a:rPr>
              <a:t>C=[c</a:t>
            </a:r>
            <a:r>
              <a:rPr sz="2400" baseline="-19097" dirty="0">
                <a:latin typeface="Futura-Medium"/>
                <a:cs typeface="Futura-Medium"/>
              </a:rPr>
              <a:t>x</a:t>
            </a:r>
            <a:r>
              <a:rPr sz="2400" dirty="0">
                <a:latin typeface="Futura-Medium"/>
                <a:cs typeface="Futura-Medium"/>
              </a:rPr>
              <a:t>,</a:t>
            </a:r>
            <a:r>
              <a:rPr sz="2400" spc="-85" dirty="0">
                <a:latin typeface="Futura-Medium"/>
                <a:cs typeface="Futura-Medium"/>
              </a:rPr>
              <a:t> </a:t>
            </a:r>
            <a:r>
              <a:rPr sz="2400" dirty="0">
                <a:latin typeface="Futura-Medium"/>
                <a:cs typeface="Futura-Medium"/>
              </a:rPr>
              <a:t>c</a:t>
            </a:r>
            <a:r>
              <a:rPr sz="2400" baseline="-19097" dirty="0">
                <a:latin typeface="Futura-Medium"/>
                <a:cs typeface="Futura-Medium"/>
              </a:rPr>
              <a:t>y</a:t>
            </a:r>
            <a:r>
              <a:rPr sz="2400" dirty="0">
                <a:latin typeface="Futura-Medium"/>
                <a:cs typeface="Futura-Medium"/>
              </a:rPr>
              <a:t>]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12548" y="3888609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5">
                <a:moveTo>
                  <a:pt x="0" y="0"/>
                </a:moveTo>
                <a:lnTo>
                  <a:pt x="259090" y="0"/>
                </a:lnTo>
              </a:path>
            </a:pathLst>
          </a:custGeom>
          <a:ln w="21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51666" y="3881009"/>
            <a:ext cx="1687830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13205" algn="l"/>
              </a:tabLst>
            </a:pPr>
            <a:r>
              <a:rPr sz="3400" i="1" spc="-55" dirty="0">
                <a:latin typeface="Times New Roman"/>
                <a:cs typeface="Times New Roman"/>
              </a:rPr>
              <a:t>z	z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17431" y="3888609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454" y="0"/>
                </a:lnTo>
              </a:path>
            </a:pathLst>
          </a:custGeom>
          <a:ln w="21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12744" y="3826612"/>
            <a:ext cx="162813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08760" algn="l"/>
              </a:tabLst>
            </a:pPr>
            <a:r>
              <a:rPr sz="1950" i="1" spc="-30" dirty="0">
                <a:latin typeface="Times New Roman"/>
                <a:cs typeface="Times New Roman"/>
              </a:rPr>
              <a:t>x	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6900" y="3522060"/>
            <a:ext cx="6251575" cy="562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78554" algn="l"/>
                <a:tab pos="5183505" algn="l"/>
                <a:tab pos="6099810" algn="l"/>
              </a:tabLst>
            </a:pPr>
            <a:r>
              <a:rPr sz="3400" i="1" spc="-85" dirty="0">
                <a:latin typeface="Times New Roman"/>
                <a:cs typeface="Times New Roman"/>
              </a:rPr>
              <a:t>P</a:t>
            </a:r>
            <a:r>
              <a:rPr sz="3400" i="1" spc="-135" dirty="0">
                <a:latin typeface="Times New Roman"/>
                <a:cs typeface="Times New Roman"/>
              </a:rPr>
              <a:t> </a:t>
            </a:r>
            <a:r>
              <a:rPr sz="3400" spc="-75" dirty="0">
                <a:latin typeface="Symbol"/>
                <a:cs typeface="Symbol"/>
              </a:rPr>
              <a:t>=</a:t>
            </a:r>
            <a:r>
              <a:rPr sz="3400" spc="-254" dirty="0">
                <a:latin typeface="Symbol"/>
                <a:cs typeface="Symbol"/>
              </a:rPr>
              <a:t> </a:t>
            </a:r>
            <a:r>
              <a:rPr sz="3400" spc="155" dirty="0">
                <a:latin typeface="Times New Roman"/>
                <a:cs typeface="Times New Roman"/>
              </a:rPr>
              <a:t>(</a:t>
            </a:r>
            <a:r>
              <a:rPr sz="3400" i="1" spc="-155" dirty="0">
                <a:latin typeface="Times New Roman"/>
                <a:cs typeface="Times New Roman"/>
              </a:rPr>
              <a:t>x</a:t>
            </a:r>
            <a:r>
              <a:rPr sz="3400" spc="-35" dirty="0">
                <a:latin typeface="Times New Roman"/>
                <a:cs typeface="Times New Roman"/>
              </a:rPr>
              <a:t>,</a:t>
            </a:r>
            <a:r>
              <a:rPr sz="3400" spc="-275" dirty="0">
                <a:latin typeface="Times New Roman"/>
                <a:cs typeface="Times New Roman"/>
              </a:rPr>
              <a:t> </a:t>
            </a:r>
            <a:r>
              <a:rPr sz="3400" i="1" spc="-225" dirty="0">
                <a:latin typeface="Times New Roman"/>
                <a:cs typeface="Times New Roman"/>
              </a:rPr>
              <a:t>y</a:t>
            </a:r>
            <a:r>
              <a:rPr sz="3400" spc="-35" dirty="0">
                <a:latin typeface="Times New Roman"/>
                <a:cs typeface="Times New Roman"/>
              </a:rPr>
              <a:t>,</a:t>
            </a:r>
            <a:r>
              <a:rPr sz="3400" spc="-360" dirty="0">
                <a:latin typeface="Times New Roman"/>
                <a:cs typeface="Times New Roman"/>
              </a:rPr>
              <a:t> </a:t>
            </a:r>
            <a:r>
              <a:rPr sz="3400" i="1" spc="65" dirty="0">
                <a:latin typeface="Times New Roman"/>
                <a:cs typeface="Times New Roman"/>
              </a:rPr>
              <a:t>z</a:t>
            </a:r>
            <a:r>
              <a:rPr sz="3400" spc="-50" dirty="0">
                <a:latin typeface="Times New Roman"/>
                <a:cs typeface="Times New Roman"/>
              </a:rPr>
              <a:t>)</a:t>
            </a:r>
            <a:r>
              <a:rPr sz="3400" spc="-340" dirty="0">
                <a:latin typeface="Times New Roman"/>
                <a:cs typeface="Times New Roman"/>
              </a:rPr>
              <a:t> </a:t>
            </a:r>
            <a:r>
              <a:rPr sz="3400" spc="-135" dirty="0">
                <a:latin typeface="Symbol"/>
                <a:cs typeface="Symbol"/>
              </a:rPr>
              <a:t>→</a:t>
            </a:r>
            <a:r>
              <a:rPr sz="3400" spc="-165" dirty="0">
                <a:latin typeface="Symbol"/>
                <a:cs typeface="Symbol"/>
              </a:rPr>
              <a:t> </a:t>
            </a:r>
            <a:r>
              <a:rPr sz="3400" i="1" spc="-85" dirty="0">
                <a:latin typeface="Times New Roman"/>
                <a:cs typeface="Times New Roman"/>
              </a:rPr>
              <a:t>P</a:t>
            </a:r>
            <a:r>
              <a:rPr sz="3400" i="1" spc="-509" dirty="0">
                <a:latin typeface="Times New Roman"/>
                <a:cs typeface="Times New Roman"/>
              </a:rPr>
              <a:t> </a:t>
            </a:r>
            <a:r>
              <a:rPr sz="3400" spc="-25" dirty="0">
                <a:latin typeface="Times New Roman"/>
                <a:cs typeface="Times New Roman"/>
              </a:rPr>
              <a:t>'</a:t>
            </a:r>
            <a:r>
              <a:rPr sz="3400" spc="-275" dirty="0">
                <a:latin typeface="Times New Roman"/>
                <a:cs typeface="Times New Roman"/>
              </a:rPr>
              <a:t> </a:t>
            </a:r>
            <a:r>
              <a:rPr sz="3400" spc="-75" dirty="0">
                <a:latin typeface="Symbol"/>
                <a:cs typeface="Symbol"/>
              </a:rPr>
              <a:t>=</a:t>
            </a:r>
            <a:r>
              <a:rPr sz="3400" spc="-254" dirty="0">
                <a:latin typeface="Symbol"/>
                <a:cs typeface="Symbol"/>
              </a:rPr>
              <a:t> </a:t>
            </a:r>
            <a:r>
              <a:rPr sz="3400" spc="-204" dirty="0">
                <a:latin typeface="Times New Roman"/>
                <a:cs typeface="Times New Roman"/>
              </a:rPr>
              <a:t>(</a:t>
            </a:r>
            <a:r>
              <a:rPr sz="3500" spc="-150" dirty="0">
                <a:latin typeface="Symbol"/>
                <a:cs typeface="Symbol"/>
              </a:rPr>
              <a:t>α</a:t>
            </a:r>
            <a:r>
              <a:rPr sz="3500" dirty="0">
                <a:latin typeface="Symbol"/>
                <a:cs typeface="Symbol"/>
              </a:rPr>
              <a:t>	</a:t>
            </a:r>
            <a:r>
              <a:rPr sz="5100" i="1" spc="-97" baseline="33496" dirty="0">
                <a:latin typeface="Times New Roman"/>
                <a:cs typeface="Times New Roman"/>
              </a:rPr>
              <a:t>x</a:t>
            </a:r>
            <a:r>
              <a:rPr sz="5100" i="1" spc="-60" baseline="33496" dirty="0">
                <a:latin typeface="Times New Roman"/>
                <a:cs typeface="Times New Roman"/>
              </a:rPr>
              <a:t> </a:t>
            </a:r>
            <a:r>
              <a:rPr sz="3400" spc="-75" dirty="0">
                <a:latin typeface="Symbol"/>
                <a:cs typeface="Symbol"/>
              </a:rPr>
              <a:t>+</a:t>
            </a:r>
            <a:r>
              <a:rPr sz="3400" spc="-365" dirty="0">
                <a:latin typeface="Symbol"/>
                <a:cs typeface="Symbol"/>
              </a:rPr>
              <a:t> </a:t>
            </a:r>
            <a:r>
              <a:rPr sz="3400" i="1" spc="-65" dirty="0">
                <a:latin typeface="Times New Roman"/>
                <a:cs typeface="Times New Roman"/>
              </a:rPr>
              <a:t>c</a:t>
            </a:r>
            <a:r>
              <a:rPr sz="3400" i="1" spc="225" dirty="0">
                <a:latin typeface="Times New Roman"/>
                <a:cs typeface="Times New Roman"/>
              </a:rPr>
              <a:t> </a:t>
            </a:r>
            <a:r>
              <a:rPr sz="3400" spc="-35" dirty="0">
                <a:latin typeface="Times New Roman"/>
                <a:cs typeface="Times New Roman"/>
              </a:rPr>
              <a:t>,</a:t>
            </a:r>
            <a:r>
              <a:rPr sz="3400" spc="-45" dirty="0">
                <a:latin typeface="Times New Roman"/>
                <a:cs typeface="Times New Roman"/>
              </a:rPr>
              <a:t> </a:t>
            </a:r>
            <a:r>
              <a:rPr sz="3500" spc="-130" dirty="0">
                <a:latin typeface="Symbol"/>
                <a:cs typeface="Symbol"/>
              </a:rPr>
              <a:t>β</a:t>
            </a:r>
            <a:r>
              <a:rPr sz="3500" dirty="0">
                <a:latin typeface="Symbol"/>
                <a:cs typeface="Symbol"/>
              </a:rPr>
              <a:t>	</a:t>
            </a:r>
            <a:r>
              <a:rPr sz="5100" i="1" spc="-97" baseline="33496" dirty="0">
                <a:latin typeface="Times New Roman"/>
                <a:cs typeface="Times New Roman"/>
              </a:rPr>
              <a:t>y</a:t>
            </a:r>
            <a:r>
              <a:rPr sz="5100" i="1" spc="-165" baseline="33496" dirty="0">
                <a:latin typeface="Times New Roman"/>
                <a:cs typeface="Times New Roman"/>
              </a:rPr>
              <a:t> </a:t>
            </a:r>
            <a:r>
              <a:rPr sz="3400" spc="-75" dirty="0">
                <a:latin typeface="Symbol"/>
                <a:cs typeface="Symbol"/>
              </a:rPr>
              <a:t>+</a:t>
            </a:r>
            <a:r>
              <a:rPr sz="3400" spc="-365" dirty="0">
                <a:latin typeface="Symbol"/>
                <a:cs typeface="Symbol"/>
              </a:rPr>
              <a:t> </a:t>
            </a:r>
            <a:r>
              <a:rPr sz="3400" i="1" spc="-65" dirty="0">
                <a:latin typeface="Times New Roman"/>
                <a:cs typeface="Times New Roman"/>
              </a:rPr>
              <a:t>c</a:t>
            </a:r>
            <a:r>
              <a:rPr sz="3400" i="1" dirty="0">
                <a:latin typeface="Times New Roman"/>
                <a:cs typeface="Times New Roman"/>
              </a:rPr>
              <a:t>	</a:t>
            </a:r>
            <a:r>
              <a:rPr sz="3400" spc="-50" dirty="0"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1347" y="232854"/>
            <a:ext cx="8902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Is </a:t>
            </a:r>
            <a:r>
              <a:rPr sz="4000" spc="15" dirty="0"/>
              <a:t>this </a:t>
            </a:r>
            <a:r>
              <a:rPr sz="4000" spc="-10" dirty="0"/>
              <a:t>projective </a:t>
            </a:r>
            <a:r>
              <a:rPr sz="4000" spc="5" dirty="0"/>
              <a:t>transformation</a:t>
            </a:r>
            <a:r>
              <a:rPr sz="4000" spc="-50" dirty="0"/>
              <a:t> </a:t>
            </a:r>
            <a:r>
              <a:rPr sz="4000" spc="-5" dirty="0"/>
              <a:t>linear?</a:t>
            </a:r>
            <a:endParaRPr sz="4000"/>
          </a:p>
        </p:txBody>
      </p:sp>
      <p:sp>
        <p:nvSpPr>
          <p:cNvPr id="20" name="object 20"/>
          <p:cNvSpPr txBox="1"/>
          <p:nvPr/>
        </p:nvSpPr>
        <p:spPr>
          <a:xfrm>
            <a:off x="3161913" y="1391921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Futura-MediumItalic"/>
                <a:cs typeface="Futura-MediumItalic"/>
              </a:rPr>
              <a:t>f</a:t>
            </a:r>
            <a:endParaRPr sz="2400">
              <a:latin typeface="Futura-MediumItalic"/>
              <a:cs typeface="Futura-MediumIt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18836" y="4396883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Futura-Medium"/>
                <a:cs typeface="Futura-Medium"/>
              </a:rPr>
              <a:t>[Eq.</a:t>
            </a:r>
            <a:r>
              <a:rPr sz="2800" spc="-85" dirty="0">
                <a:solidFill>
                  <a:srgbClr val="FF0000"/>
                </a:solidFill>
                <a:latin typeface="Futura-Medium"/>
                <a:cs typeface="Futura-Medium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Futura-Medium"/>
                <a:cs typeface="Futura-Medium"/>
              </a:rPr>
              <a:t>7]</a:t>
            </a:r>
            <a:endParaRPr sz="2800">
              <a:latin typeface="Futura-Medium"/>
              <a:cs typeface="Futura-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0140" y="5095380"/>
            <a:ext cx="539051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Futura-Medium"/>
                <a:cs typeface="Futura-Medium"/>
              </a:rPr>
              <a:t>Is </a:t>
            </a:r>
            <a:r>
              <a:rPr sz="2400" spc="10" dirty="0">
                <a:latin typeface="Futura-Medium"/>
                <a:cs typeface="Futura-Medium"/>
              </a:rPr>
              <a:t>this </a:t>
            </a:r>
            <a:r>
              <a:rPr sz="2400" dirty="0">
                <a:latin typeface="Futura-Medium"/>
                <a:cs typeface="Futura-Medium"/>
              </a:rPr>
              <a:t>a </a:t>
            </a:r>
            <a:r>
              <a:rPr sz="2400" spc="-5" dirty="0">
                <a:latin typeface="Futura-Medium"/>
                <a:cs typeface="Futura-Medium"/>
              </a:rPr>
              <a:t>linear</a:t>
            </a:r>
            <a:r>
              <a:rPr sz="2400" spc="-55" dirty="0">
                <a:latin typeface="Futura-Medium"/>
                <a:cs typeface="Futura-Medium"/>
              </a:rPr>
              <a:t> </a:t>
            </a:r>
            <a:r>
              <a:rPr sz="2400" dirty="0">
                <a:latin typeface="Futura-Medium"/>
                <a:cs typeface="Futura-Medium"/>
              </a:rPr>
              <a:t>transformation?</a:t>
            </a:r>
            <a:endParaRPr sz="2400">
              <a:latin typeface="Futura-Medium"/>
              <a:cs typeface="Futura-Medium"/>
            </a:endParaRPr>
          </a:p>
          <a:p>
            <a:pPr marL="1165225">
              <a:lnSpc>
                <a:spcPct val="100000"/>
              </a:lnSpc>
            </a:pPr>
            <a:r>
              <a:rPr sz="2000" spc="5" dirty="0">
                <a:latin typeface="Futura-Medium"/>
                <a:cs typeface="Futura-Medium"/>
              </a:rPr>
              <a:t>No </a:t>
            </a:r>
            <a:r>
              <a:rPr sz="2000" dirty="0">
                <a:latin typeface="Futura-Medium"/>
                <a:cs typeface="Futura-Medium"/>
              </a:rPr>
              <a:t>— </a:t>
            </a:r>
            <a:r>
              <a:rPr sz="2000" spc="-5" dirty="0">
                <a:latin typeface="Futura-Medium"/>
                <a:cs typeface="Futura-Medium"/>
              </a:rPr>
              <a:t>division </a:t>
            </a:r>
            <a:r>
              <a:rPr sz="2000" spc="-20" dirty="0">
                <a:latin typeface="Futura-Medium"/>
                <a:cs typeface="Futura-Medium"/>
              </a:rPr>
              <a:t>by </a:t>
            </a:r>
            <a:r>
              <a:rPr sz="2000" dirty="0">
                <a:latin typeface="Futura-Medium"/>
                <a:cs typeface="Futura-Medium"/>
              </a:rPr>
              <a:t>z is</a:t>
            </a:r>
            <a:r>
              <a:rPr sz="2000" spc="-50" dirty="0">
                <a:latin typeface="Futura-Medium"/>
                <a:cs typeface="Futura-Medium"/>
              </a:rPr>
              <a:t> </a:t>
            </a:r>
            <a:r>
              <a:rPr sz="2000" dirty="0">
                <a:latin typeface="Futura-Medium"/>
                <a:cs typeface="Futura-Medium"/>
              </a:rPr>
              <a:t>nonlinear</a:t>
            </a:r>
            <a:endParaRPr sz="2000">
              <a:latin typeface="Futura-Medium"/>
              <a:cs typeface="Futura-Medium"/>
            </a:endParaRPr>
          </a:p>
          <a:p>
            <a:pPr marL="469900" indent="-457200">
              <a:lnSpc>
                <a:spcPct val="100000"/>
              </a:lnSpc>
              <a:spcBef>
                <a:spcPts val="22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Futura-Medium"/>
                <a:cs typeface="Futura-Medium"/>
              </a:rPr>
              <a:t>Can </a:t>
            </a:r>
            <a:r>
              <a:rPr sz="2400" spc="-20" dirty="0">
                <a:latin typeface="Futura-Medium"/>
                <a:cs typeface="Futura-Medium"/>
              </a:rPr>
              <a:t>we </a:t>
            </a:r>
            <a:r>
              <a:rPr sz="2400" spc="-15" dirty="0">
                <a:latin typeface="Futura-Medium"/>
                <a:cs typeface="Futura-Medium"/>
              </a:rPr>
              <a:t>express </a:t>
            </a:r>
            <a:r>
              <a:rPr sz="2400" dirty="0">
                <a:latin typeface="Futura-Medium"/>
                <a:cs typeface="Futura-Medium"/>
              </a:rPr>
              <a:t>it in a </a:t>
            </a:r>
            <a:r>
              <a:rPr sz="2400" spc="5" dirty="0">
                <a:latin typeface="Futura-Medium"/>
                <a:cs typeface="Futura-Medium"/>
              </a:rPr>
              <a:t>matrix</a:t>
            </a:r>
            <a:r>
              <a:rPr sz="2400" spc="-70" dirty="0">
                <a:latin typeface="Futura-Medium"/>
                <a:cs typeface="Futura-Medium"/>
              </a:rPr>
              <a:t> </a:t>
            </a:r>
            <a:r>
              <a:rPr sz="2400" spc="10" dirty="0">
                <a:latin typeface="Futura-Medium"/>
                <a:cs typeface="Futura-Medium"/>
              </a:rPr>
              <a:t>form?</a:t>
            </a:r>
            <a:endParaRPr sz="2400">
              <a:latin typeface="Futura-Medium"/>
              <a:cs typeface="Futura-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727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793" y="126174"/>
            <a:ext cx="6805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Homogeneous coordinates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1143" y="2805875"/>
            <a:ext cx="2428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Futura-Medium"/>
                <a:cs typeface="Futura-Medium"/>
              </a:rPr>
              <a:t>homogeneous</a:t>
            </a:r>
            <a:r>
              <a:rPr sz="2000" spc="-50" dirty="0">
                <a:latin typeface="Futura-Medium"/>
                <a:cs typeface="Futura-Medium"/>
              </a:rPr>
              <a:t> </a:t>
            </a:r>
            <a:r>
              <a:rPr sz="2000" dirty="0">
                <a:latin typeface="Futura-Medium"/>
                <a:cs typeface="Futura-Medium"/>
              </a:rPr>
              <a:t>image  coordinates</a:t>
            </a:r>
            <a:endParaRPr sz="2000">
              <a:latin typeface="Futura-Medium"/>
              <a:cs typeface="Futura-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5425" y="2794763"/>
            <a:ext cx="23634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5080" indent="-53657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Futura-Medium"/>
                <a:cs typeface="Futura-Medium"/>
              </a:rPr>
              <a:t>homogeneous</a:t>
            </a:r>
            <a:r>
              <a:rPr sz="2000" spc="-55" dirty="0">
                <a:latin typeface="Futura-Medium"/>
                <a:cs typeface="Futura-Medium"/>
              </a:rPr>
              <a:t> </a:t>
            </a:r>
            <a:r>
              <a:rPr sz="2000" dirty="0">
                <a:latin typeface="Futura-Medium"/>
                <a:cs typeface="Futura-Medium"/>
              </a:rPr>
              <a:t>scene  coordinates</a:t>
            </a:r>
            <a:endParaRPr sz="2000">
              <a:latin typeface="Futura-Medium"/>
              <a:cs typeface="Futura-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9278" y="1639659"/>
            <a:ext cx="1822332" cy="1018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6236" y="5414733"/>
            <a:ext cx="2605952" cy="1018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7946" y="5261957"/>
            <a:ext cx="3260009" cy="1309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1" y="1524001"/>
            <a:ext cx="2112962" cy="1319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2091" y="3960310"/>
            <a:ext cx="87947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000" dirty="0">
                <a:latin typeface="Futura-Medium"/>
                <a:cs typeface="Futura-Medium"/>
              </a:rPr>
              <a:t>Converting </a:t>
            </a:r>
            <a:r>
              <a:rPr sz="3000" spc="15" dirty="0">
                <a:latin typeface="Futura-Medium"/>
                <a:cs typeface="Futura-Medium"/>
              </a:rPr>
              <a:t>back </a:t>
            </a:r>
            <a:r>
              <a:rPr sz="3000" i="1" spc="-5" dirty="0">
                <a:latin typeface="Futura-MediumItalic"/>
                <a:cs typeface="Futura-MediumItalic"/>
              </a:rPr>
              <a:t>from </a:t>
            </a:r>
            <a:r>
              <a:rPr sz="3000" spc="-5" dirty="0">
                <a:latin typeface="Futura-Medium"/>
                <a:cs typeface="Futura-Medium"/>
              </a:rPr>
              <a:t>homogeneous</a:t>
            </a:r>
            <a:r>
              <a:rPr sz="3000" spc="-40" dirty="0">
                <a:latin typeface="Futura-Medium"/>
                <a:cs typeface="Futura-Medium"/>
              </a:rPr>
              <a:t> </a:t>
            </a:r>
            <a:r>
              <a:rPr sz="3000" dirty="0">
                <a:latin typeface="Futura-Medium"/>
                <a:cs typeface="Futura-Medium"/>
              </a:rPr>
              <a:t>coordinates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FCA52B-FDD3-C04C-91FA-00C93DC8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96" y="1055921"/>
            <a:ext cx="8890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5BF520-7AC8-C54D-A659-9451F40F7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251" y="4877553"/>
            <a:ext cx="787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89E6-45D6-7B47-BE69-605A097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2C9F-CF68-164E-999C-0CED80C4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tabLst>
                <a:tab pos="307975" algn="l"/>
              </a:tabLst>
            </a:pPr>
            <a:r>
              <a:rPr lang="en-US" dirty="0">
                <a:cs typeface="Calibri"/>
              </a:rPr>
              <a:t>Pinhole</a:t>
            </a:r>
            <a:r>
              <a:rPr lang="en-US" spc="-10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cameras</a:t>
            </a:r>
            <a:endParaRPr lang="en-US" dirty="0">
              <a:cs typeface="Calibri"/>
            </a:endParaRPr>
          </a:p>
          <a:p>
            <a:pPr marL="307975" indent="-295275">
              <a:lnSpc>
                <a:spcPts val="3835"/>
              </a:lnSpc>
              <a:tabLst>
                <a:tab pos="307975" algn="l"/>
              </a:tabLst>
            </a:pPr>
            <a:r>
              <a:rPr lang="en-US" spc="-10" dirty="0">
                <a:cs typeface="Calibri"/>
              </a:rPr>
              <a:t>Cameras </a:t>
            </a:r>
            <a:r>
              <a:rPr lang="en-US" dirty="0">
                <a:cs typeface="Calibri"/>
              </a:rPr>
              <a:t>&amp;</a:t>
            </a:r>
            <a:r>
              <a:rPr lang="en-US" spc="-5" dirty="0">
                <a:cs typeface="Calibri"/>
              </a:rPr>
              <a:t> lenses</a:t>
            </a:r>
            <a:endParaRPr lang="en-US" dirty="0">
              <a:cs typeface="Calibri"/>
            </a:endParaRPr>
          </a:p>
          <a:p>
            <a:pPr marL="307975" indent="-295275">
              <a:lnSpc>
                <a:spcPts val="3835"/>
              </a:lnSpc>
              <a:tabLst>
                <a:tab pos="307975" algn="l"/>
              </a:tabLst>
            </a:pPr>
            <a:r>
              <a:rPr lang="en-US" dirty="0">
                <a:cs typeface="Calibri"/>
              </a:rPr>
              <a:t>The </a:t>
            </a:r>
            <a:r>
              <a:rPr lang="en-US" spc="-10" dirty="0">
                <a:cs typeface="Calibri"/>
              </a:rPr>
              <a:t>geometry </a:t>
            </a:r>
            <a:r>
              <a:rPr lang="en-US" spc="-5" dirty="0">
                <a:cs typeface="Calibri"/>
              </a:rPr>
              <a:t>of </a:t>
            </a:r>
            <a:r>
              <a:rPr lang="en-US" dirty="0">
                <a:cs typeface="Calibri"/>
              </a:rPr>
              <a:t>pinhole</a:t>
            </a:r>
            <a:r>
              <a:rPr lang="en-US" spc="-30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cameras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1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30" y="154562"/>
            <a:ext cx="8006080" cy="13652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67945">
              <a:lnSpc>
                <a:spcPts val="5270"/>
              </a:lnSpc>
              <a:spcBef>
                <a:spcPts val="280"/>
              </a:spcBef>
            </a:pPr>
            <a:r>
              <a:rPr spc="-15" dirty="0"/>
              <a:t>Projective </a:t>
            </a:r>
            <a:r>
              <a:rPr spc="5" dirty="0"/>
              <a:t>transformation </a:t>
            </a:r>
            <a:r>
              <a:rPr dirty="0"/>
              <a:t>in </a:t>
            </a:r>
            <a:r>
              <a:rPr spc="25" dirty="0"/>
              <a:t>the  </a:t>
            </a:r>
            <a:r>
              <a:rPr spc="-5" dirty="0"/>
              <a:t>homogenous </a:t>
            </a:r>
            <a:r>
              <a:rPr dirty="0"/>
              <a:t>coordinate</a:t>
            </a:r>
            <a:r>
              <a:rPr spc="-15" dirty="0"/>
              <a:t> </a:t>
            </a:r>
            <a:r>
              <a:rPr dirty="0"/>
              <a:t>system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45CF52D-99CA-834A-AF24-FA133808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467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5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95" y="232854"/>
            <a:ext cx="4521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5"/>
              <a:t>The </a:t>
            </a:r>
            <a:r>
              <a:rPr lang="en-US" sz="4000" spc="-10"/>
              <a:t>Camera</a:t>
            </a:r>
            <a:r>
              <a:rPr lang="en-US" sz="4000" spc="-65"/>
              <a:t> </a:t>
            </a:r>
            <a:r>
              <a:rPr lang="en-US" sz="4000" spc="10"/>
              <a:t>Matrix</a:t>
            </a:r>
            <a:endParaRPr lang="en-US" sz="40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5215855-0EF3-F849-B758-3E2DF2809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7854"/>
            <a:ext cx="8229600" cy="58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40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4600" y="202374"/>
            <a:ext cx="4615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Camera</a:t>
            </a:r>
            <a:r>
              <a:rPr spc="-55" dirty="0"/>
              <a:t> </a:t>
            </a:r>
            <a:r>
              <a:rPr spc="-20" dirty="0"/>
              <a:t>Skewness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99E5C17-D7F4-6D4C-B205-19D69D58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6" y="1005994"/>
            <a:ext cx="8281628" cy="56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0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7660" y="115125"/>
            <a:ext cx="492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World </a:t>
            </a:r>
            <a:r>
              <a:rPr sz="3600" dirty="0"/>
              <a:t>reference</a:t>
            </a:r>
            <a:r>
              <a:rPr sz="3600" spc="-40" dirty="0"/>
              <a:t> </a:t>
            </a:r>
            <a:r>
              <a:rPr sz="3600" spc="5" dirty="0"/>
              <a:t>system</a:t>
            </a:r>
            <a:endParaRPr sz="360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22C5FF86-2082-5943-BDE6-9676A0A2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317"/>
            <a:ext cx="9144000" cy="60796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8EB032-2628-914C-9776-2C387D201403}"/>
              </a:ext>
            </a:extLst>
          </p:cNvPr>
          <p:cNvSpPr/>
          <p:nvPr/>
        </p:nvSpPr>
        <p:spPr>
          <a:xfrm>
            <a:off x="3276600" y="5029200"/>
            <a:ext cx="990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intrinsic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3D85F-49CB-0344-BCE5-039FF2F01C46}"/>
              </a:ext>
            </a:extLst>
          </p:cNvPr>
          <p:cNvSpPr/>
          <p:nvPr/>
        </p:nvSpPr>
        <p:spPr>
          <a:xfrm>
            <a:off x="6781800" y="5118352"/>
            <a:ext cx="9906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extrinsic</a:t>
            </a:r>
          </a:p>
        </p:txBody>
      </p:sp>
    </p:spTree>
    <p:extLst>
      <p:ext uri="{BB962C8B-B14F-4D97-AF65-F5344CB8AC3E}">
        <p14:creationId xmlns:p14="http://schemas.microsoft.com/office/powerpoint/2010/main" val="1515693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7145" y="115125"/>
            <a:ext cx="604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 </a:t>
            </a:r>
            <a:r>
              <a:rPr sz="3600" spc="-15" dirty="0"/>
              <a:t>projective</a:t>
            </a:r>
            <a:r>
              <a:rPr sz="3600" spc="-65" dirty="0"/>
              <a:t> </a:t>
            </a:r>
            <a:r>
              <a:rPr sz="3600" spc="5" dirty="0"/>
              <a:t>transformation</a:t>
            </a:r>
            <a:endParaRPr sz="3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FA4F7AD-9EF6-2B47-ACB8-A7896EE3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570" y="191325"/>
            <a:ext cx="8147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Properties </a:t>
            </a:r>
            <a:r>
              <a:rPr sz="3600" spc="-5" dirty="0"/>
              <a:t>of </a:t>
            </a:r>
            <a:r>
              <a:rPr sz="3600" spc="-15" dirty="0"/>
              <a:t>projective</a:t>
            </a:r>
            <a:r>
              <a:rPr sz="3600" spc="55" dirty="0"/>
              <a:t> </a:t>
            </a:r>
            <a:r>
              <a:rPr sz="3600" dirty="0"/>
              <a:t>transformations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939" y="934720"/>
            <a:ext cx="411035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100"/>
              </a:spcBef>
              <a:buChar char="•"/>
              <a:tabLst>
                <a:tab pos="336550" algn="l"/>
              </a:tabLst>
            </a:pPr>
            <a:r>
              <a:rPr sz="2400" spc="-15" dirty="0">
                <a:latin typeface="Futura-Medium"/>
                <a:cs typeface="Futura-Medium"/>
              </a:rPr>
              <a:t>Points </a:t>
            </a:r>
            <a:r>
              <a:rPr sz="2400" spc="-5" dirty="0">
                <a:latin typeface="Futura-Medium"/>
                <a:cs typeface="Futura-Medium"/>
              </a:rPr>
              <a:t>project </a:t>
            </a:r>
            <a:r>
              <a:rPr sz="2400" spc="5" dirty="0">
                <a:latin typeface="Futura-Medium"/>
                <a:cs typeface="Futura-Medium"/>
              </a:rPr>
              <a:t>to</a:t>
            </a:r>
            <a:r>
              <a:rPr sz="2400" spc="-10" dirty="0">
                <a:latin typeface="Futura-Medium"/>
                <a:cs typeface="Futura-Medium"/>
              </a:rPr>
              <a:t> </a:t>
            </a:r>
            <a:r>
              <a:rPr sz="2400" spc="-5" dirty="0">
                <a:latin typeface="Futura-Medium"/>
                <a:cs typeface="Futura-Medium"/>
              </a:rPr>
              <a:t>points</a:t>
            </a:r>
            <a:endParaRPr sz="2400">
              <a:latin typeface="Futura-Medium"/>
              <a:cs typeface="Futura-Medium"/>
            </a:endParaRPr>
          </a:p>
          <a:p>
            <a:pPr marL="336550" indent="-323850">
              <a:lnSpc>
                <a:spcPts val="2875"/>
              </a:lnSpc>
              <a:spcBef>
                <a:spcPts val="20"/>
              </a:spcBef>
              <a:buChar char="•"/>
              <a:tabLst>
                <a:tab pos="336550" algn="l"/>
              </a:tabLst>
            </a:pPr>
            <a:r>
              <a:rPr sz="2400" spc="-5" dirty="0">
                <a:latin typeface="Futura-Medium"/>
                <a:cs typeface="Futura-Medium"/>
              </a:rPr>
              <a:t>Lines project </a:t>
            </a:r>
            <a:r>
              <a:rPr sz="2400" spc="5" dirty="0">
                <a:latin typeface="Futura-Medium"/>
                <a:cs typeface="Futura-Medium"/>
              </a:rPr>
              <a:t>to</a:t>
            </a:r>
            <a:r>
              <a:rPr sz="2400" spc="-20" dirty="0">
                <a:latin typeface="Futura-Medium"/>
                <a:cs typeface="Futura-Medium"/>
              </a:rPr>
              <a:t> </a:t>
            </a:r>
            <a:r>
              <a:rPr sz="2400" spc="-5" dirty="0">
                <a:latin typeface="Futura-Medium"/>
                <a:cs typeface="Futura-Medium"/>
              </a:rPr>
              <a:t>lines</a:t>
            </a:r>
            <a:endParaRPr sz="2400">
              <a:latin typeface="Futura-Medium"/>
              <a:cs typeface="Futura-Medium"/>
            </a:endParaRPr>
          </a:p>
          <a:p>
            <a:pPr marL="336550" indent="-323850">
              <a:lnSpc>
                <a:spcPts val="2875"/>
              </a:lnSpc>
              <a:buChar char="•"/>
              <a:tabLst>
                <a:tab pos="336550" algn="l"/>
              </a:tabLst>
            </a:pPr>
            <a:r>
              <a:rPr sz="2400" dirty="0">
                <a:latin typeface="Futura-Medium"/>
                <a:cs typeface="Futura-Medium"/>
              </a:rPr>
              <a:t>Distant </a:t>
            </a:r>
            <a:r>
              <a:rPr sz="2400" spc="-5" dirty="0">
                <a:latin typeface="Futura-Medium"/>
                <a:cs typeface="Futura-Medium"/>
              </a:rPr>
              <a:t>objects look</a:t>
            </a:r>
            <a:r>
              <a:rPr sz="2400" spc="-25" dirty="0">
                <a:latin typeface="Futura-Medium"/>
                <a:cs typeface="Futura-Medium"/>
              </a:rPr>
              <a:t> </a:t>
            </a:r>
            <a:r>
              <a:rPr sz="2400" spc="-5" dirty="0">
                <a:latin typeface="Futura-Medium"/>
                <a:cs typeface="Futura-Medium"/>
              </a:rPr>
              <a:t>smaller</a:t>
            </a:r>
            <a:endParaRPr sz="2400">
              <a:latin typeface="Futura-Medium"/>
              <a:cs typeface="Futura-Medium"/>
            </a:endParaRPr>
          </a:p>
        </p:txBody>
      </p:sp>
    </p:spTree>
    <p:extLst>
      <p:ext uri="{BB962C8B-B14F-4D97-AF65-F5344CB8AC3E}">
        <p14:creationId xmlns:p14="http://schemas.microsoft.com/office/powerpoint/2010/main" val="2450602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788" y="240474"/>
            <a:ext cx="59169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latin typeface="Calibri" panose="020F0502020204030204" pitchFamily="34" charset="0"/>
                <a:cs typeface="Calibri" panose="020F0502020204030204" pitchFamily="34" charset="0"/>
              </a:rPr>
              <a:t>Properties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53296"/>
            <a:ext cx="438848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Angles </a:t>
            </a:r>
            <a:r>
              <a:rPr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2800" spc="5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" dirty="0">
                <a:latin typeface="Calibri" panose="020F0502020204030204" pitchFamily="34" charset="0"/>
                <a:cs typeface="Calibri" panose="020F0502020204030204" pitchFamily="34" charset="0"/>
              </a:rPr>
              <a:t>preserved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281940" algn="l"/>
              </a:tabLst>
            </a:pPr>
            <a:r>
              <a:rPr sz="2800" spc="-15" dirty="0">
                <a:latin typeface="Calibri" panose="020F0502020204030204" pitchFamily="34" charset="0"/>
                <a:cs typeface="Calibri" panose="020F0502020204030204" pitchFamily="34" charset="0"/>
              </a:rPr>
              <a:t>Parallel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meet!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8540" y="1218712"/>
            <a:ext cx="30060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Parallel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lines in </a:t>
            </a:r>
            <a:r>
              <a:rPr sz="2000" spc="1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world 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 in </a:t>
            </a:r>
            <a:r>
              <a:rPr sz="2000" spc="1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image at</a:t>
            </a:r>
            <a:r>
              <a:rPr sz="200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“vanishing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point”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0600" y="1955203"/>
            <a:ext cx="1094740" cy="1169035"/>
          </a:xfrm>
          <a:custGeom>
            <a:avLst/>
            <a:gdLst/>
            <a:ahLst/>
            <a:cxnLst/>
            <a:rect l="l" t="t" r="r" b="b"/>
            <a:pathLst>
              <a:path w="1094739" h="1169035">
                <a:moveTo>
                  <a:pt x="72417" y="923888"/>
                </a:moveTo>
                <a:lnTo>
                  <a:pt x="0" y="1168996"/>
                </a:lnTo>
                <a:lnTo>
                  <a:pt x="239537" y="1079867"/>
                </a:lnTo>
                <a:lnTo>
                  <a:pt x="183831" y="1027874"/>
                </a:lnTo>
                <a:lnTo>
                  <a:pt x="232358" y="975880"/>
                </a:lnTo>
                <a:lnTo>
                  <a:pt x="128125" y="975880"/>
                </a:lnTo>
                <a:lnTo>
                  <a:pt x="72417" y="923888"/>
                </a:lnTo>
                <a:close/>
              </a:path>
              <a:path w="1094739" h="1169035">
                <a:moveTo>
                  <a:pt x="1038946" y="0"/>
                </a:moveTo>
                <a:lnTo>
                  <a:pt x="128125" y="975880"/>
                </a:lnTo>
                <a:lnTo>
                  <a:pt x="232358" y="975880"/>
                </a:lnTo>
                <a:lnTo>
                  <a:pt x="1094653" y="51993"/>
                </a:lnTo>
                <a:lnTo>
                  <a:pt x="10389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623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703" y="143187"/>
            <a:ext cx="6507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" dirty="0"/>
              <a:t>Horizon </a:t>
            </a:r>
            <a:r>
              <a:rPr sz="4000" spc="-5" dirty="0"/>
              <a:t>line </a:t>
            </a:r>
            <a:r>
              <a:rPr sz="4000" spc="-10" dirty="0"/>
              <a:t>(vanishing</a:t>
            </a:r>
            <a:r>
              <a:rPr sz="4000" spc="-65" dirty="0"/>
              <a:t> </a:t>
            </a:r>
            <a:r>
              <a:rPr sz="4000" spc="-5" dirty="0"/>
              <a:t>line)</a:t>
            </a:r>
            <a:endParaRPr sz="40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4AAC1FD-61C3-494E-9C7D-1C4197BF0839}"/>
              </a:ext>
            </a:extLst>
          </p:cNvPr>
          <p:cNvSpPr/>
          <p:nvPr/>
        </p:nvSpPr>
        <p:spPr>
          <a:xfrm>
            <a:off x="685800" y="2438400"/>
            <a:ext cx="7620000" cy="425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F52DC12-09D0-AA40-80BD-12DACFB22772}"/>
              </a:ext>
            </a:extLst>
          </p:cNvPr>
          <p:cNvSpPr/>
          <p:nvPr/>
        </p:nvSpPr>
        <p:spPr>
          <a:xfrm>
            <a:off x="4800600" y="1955203"/>
            <a:ext cx="1094740" cy="1169035"/>
          </a:xfrm>
          <a:custGeom>
            <a:avLst/>
            <a:gdLst/>
            <a:ahLst/>
            <a:cxnLst/>
            <a:rect l="l" t="t" r="r" b="b"/>
            <a:pathLst>
              <a:path w="1094739" h="1169035">
                <a:moveTo>
                  <a:pt x="72417" y="923888"/>
                </a:moveTo>
                <a:lnTo>
                  <a:pt x="0" y="1168996"/>
                </a:lnTo>
                <a:lnTo>
                  <a:pt x="239537" y="1079867"/>
                </a:lnTo>
                <a:lnTo>
                  <a:pt x="183831" y="1027874"/>
                </a:lnTo>
                <a:lnTo>
                  <a:pt x="232358" y="975880"/>
                </a:lnTo>
                <a:lnTo>
                  <a:pt x="128125" y="975880"/>
                </a:lnTo>
                <a:lnTo>
                  <a:pt x="72417" y="923888"/>
                </a:lnTo>
                <a:close/>
              </a:path>
              <a:path w="1094739" h="1169035">
                <a:moveTo>
                  <a:pt x="1038946" y="0"/>
                </a:moveTo>
                <a:lnTo>
                  <a:pt x="128125" y="975880"/>
                </a:lnTo>
                <a:lnTo>
                  <a:pt x="232358" y="975880"/>
                </a:lnTo>
                <a:lnTo>
                  <a:pt x="1094653" y="51993"/>
                </a:lnTo>
                <a:lnTo>
                  <a:pt x="10389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8699F50-3F4D-084A-8CDF-F4D65C3C5BEB}"/>
              </a:ext>
            </a:extLst>
          </p:cNvPr>
          <p:cNvSpPr txBox="1"/>
          <p:nvPr/>
        </p:nvSpPr>
        <p:spPr>
          <a:xfrm>
            <a:off x="764540" y="1053296"/>
            <a:ext cx="438848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281940" algn="l"/>
              </a:tabLst>
            </a:pP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Angles </a:t>
            </a:r>
            <a:r>
              <a:rPr sz="2800" spc="-1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2800" spc="5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sz="28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5" dirty="0">
                <a:latin typeface="Calibri" panose="020F0502020204030204" pitchFamily="34" charset="0"/>
                <a:cs typeface="Calibri" panose="020F0502020204030204" pitchFamily="34" charset="0"/>
              </a:rPr>
              <a:t>preserved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281940" algn="l"/>
              </a:tabLst>
            </a:pPr>
            <a:r>
              <a:rPr sz="2800" spc="-15" dirty="0">
                <a:latin typeface="Calibri" panose="020F0502020204030204" pitchFamily="34" charset="0"/>
                <a:cs typeface="Calibri" panose="020F0502020204030204" pitchFamily="34" charset="0"/>
              </a:rPr>
              <a:t>Parallel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cs typeface="Calibri" panose="020F0502020204030204" pitchFamily="34" charset="0"/>
              </a:rPr>
              <a:t>meet!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7699F9F-3FE4-1545-93B3-00740269B39E}"/>
              </a:ext>
            </a:extLst>
          </p:cNvPr>
          <p:cNvSpPr txBox="1"/>
          <p:nvPr/>
        </p:nvSpPr>
        <p:spPr>
          <a:xfrm>
            <a:off x="6098540" y="1218712"/>
            <a:ext cx="30060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Parallel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lines in </a:t>
            </a:r>
            <a:r>
              <a:rPr sz="2000" spc="1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world 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 in </a:t>
            </a:r>
            <a:r>
              <a:rPr sz="2000" spc="1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image at</a:t>
            </a:r>
            <a:r>
              <a:rPr sz="2000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“vanishing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point”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6BF874-8702-4746-A3D4-DE925DC3DF45}"/>
              </a:ext>
            </a:extLst>
          </p:cNvPr>
          <p:cNvCxnSpPr/>
          <p:nvPr/>
        </p:nvCxnSpPr>
        <p:spPr>
          <a:xfrm>
            <a:off x="685800" y="3124200"/>
            <a:ext cx="7620000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79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547-EAA1-DB46-8A91-BC0F1958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5" dirty="0"/>
              <a:t>Horizon </a:t>
            </a:r>
            <a:r>
              <a:rPr lang="en-US" spc="-5" dirty="0"/>
              <a:t>line </a:t>
            </a:r>
            <a:r>
              <a:rPr lang="en-US" spc="-10" dirty="0"/>
              <a:t>(vanishing</a:t>
            </a:r>
            <a:r>
              <a:rPr lang="en-US" spc="-65" dirty="0"/>
              <a:t> </a:t>
            </a:r>
            <a:r>
              <a:rPr lang="en-US" spc="-5" dirty="0"/>
              <a:t>line)</a:t>
            </a:r>
            <a:endParaRPr lang="en-US" dirty="0"/>
          </a:p>
        </p:txBody>
      </p:sp>
      <p:pic>
        <p:nvPicPr>
          <p:cNvPr id="7" name="Picture 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ECCCBB9D-FA5C-3443-B4C1-C13249B1B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0" y="1066800"/>
            <a:ext cx="8873119" cy="53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89E6-45D6-7B47-BE69-605A097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2C9F-CF68-164E-999C-0CED80C4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tabLst>
                <a:tab pos="307975" algn="l"/>
              </a:tabLst>
            </a:pPr>
            <a:r>
              <a:rPr lang="en-US" b="1" dirty="0">
                <a:cs typeface="Calibri"/>
              </a:rPr>
              <a:t>Pinhole</a:t>
            </a:r>
            <a:r>
              <a:rPr lang="en-US" b="1" spc="-10" dirty="0">
                <a:cs typeface="Calibri"/>
              </a:rPr>
              <a:t> </a:t>
            </a:r>
            <a:r>
              <a:rPr lang="en-US" b="1" spc="-15" dirty="0">
                <a:cs typeface="Calibri"/>
              </a:rPr>
              <a:t>cameras</a:t>
            </a:r>
            <a:endParaRPr lang="en-US" b="1" dirty="0">
              <a:cs typeface="Calibri"/>
            </a:endParaRPr>
          </a:p>
          <a:p>
            <a:pPr marL="307975" indent="-295275">
              <a:lnSpc>
                <a:spcPts val="3835"/>
              </a:lnSpc>
              <a:tabLst>
                <a:tab pos="307975" algn="l"/>
              </a:tabLst>
            </a:pPr>
            <a:r>
              <a:rPr lang="en-US" spc="-10" dirty="0">
                <a:cs typeface="Calibri"/>
              </a:rPr>
              <a:t>Cameras </a:t>
            </a:r>
            <a:r>
              <a:rPr lang="en-US" dirty="0">
                <a:cs typeface="Calibri"/>
              </a:rPr>
              <a:t>&amp;</a:t>
            </a:r>
            <a:r>
              <a:rPr lang="en-US" spc="-5" dirty="0">
                <a:cs typeface="Calibri"/>
              </a:rPr>
              <a:t> lenses</a:t>
            </a:r>
            <a:endParaRPr lang="en-US" dirty="0">
              <a:cs typeface="Calibri"/>
            </a:endParaRPr>
          </a:p>
          <a:p>
            <a:pPr marL="307975" indent="-295275">
              <a:lnSpc>
                <a:spcPts val="3835"/>
              </a:lnSpc>
              <a:tabLst>
                <a:tab pos="307975" algn="l"/>
              </a:tabLst>
            </a:pPr>
            <a:r>
              <a:rPr lang="en-US" dirty="0">
                <a:cs typeface="Calibri"/>
              </a:rPr>
              <a:t>The </a:t>
            </a:r>
            <a:r>
              <a:rPr lang="en-US" spc="-10" dirty="0">
                <a:cs typeface="Calibri"/>
              </a:rPr>
              <a:t>geometry </a:t>
            </a:r>
            <a:r>
              <a:rPr lang="en-US" spc="-5" dirty="0">
                <a:cs typeface="Calibri"/>
              </a:rPr>
              <a:t>of </a:t>
            </a:r>
            <a:r>
              <a:rPr lang="en-US" dirty="0">
                <a:cs typeface="Calibri"/>
              </a:rPr>
              <a:t>pinhole</a:t>
            </a:r>
            <a:r>
              <a:rPr lang="en-US" spc="-30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cameras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6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142713"/>
            <a:ext cx="8058987" cy="2660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9776" y="388565"/>
            <a:ext cx="39338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Pinhole</a:t>
            </a:r>
            <a:r>
              <a:rPr spc="-85" dirty="0"/>
              <a:t> </a:t>
            </a:r>
            <a:r>
              <a:rPr spc="-5" dirty="0"/>
              <a:t>camera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638300"/>
            <a:ext cx="2362200" cy="76200"/>
          </a:xfrm>
          <a:custGeom>
            <a:avLst/>
            <a:gdLst/>
            <a:ahLst/>
            <a:cxnLst/>
            <a:rect l="l" t="t" r="r" b="b"/>
            <a:pathLst>
              <a:path w="2362200" h="76200">
                <a:moveTo>
                  <a:pt x="2336802" y="50800"/>
                </a:moveTo>
                <a:lnTo>
                  <a:pt x="76200" y="50800"/>
                </a:lnTo>
                <a:lnTo>
                  <a:pt x="2286000" y="50801"/>
                </a:lnTo>
                <a:lnTo>
                  <a:pt x="2286000" y="76201"/>
                </a:lnTo>
                <a:lnTo>
                  <a:pt x="2336802" y="50800"/>
                </a:lnTo>
                <a:close/>
              </a:path>
              <a:path w="2362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2336802" y="50800"/>
                </a:lnTo>
                <a:lnTo>
                  <a:pt x="2362200" y="38101"/>
                </a:lnTo>
                <a:lnTo>
                  <a:pt x="2336800" y="25401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2362200" h="76200">
                <a:moveTo>
                  <a:pt x="2286000" y="1"/>
                </a:moveTo>
                <a:lnTo>
                  <a:pt x="2286000" y="25401"/>
                </a:lnTo>
                <a:lnTo>
                  <a:pt x="2336800" y="25401"/>
                </a:lnTo>
                <a:lnTo>
                  <a:pt x="2286000" y="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17526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000" y="1752600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1" y="1066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2739" y="1163320"/>
            <a:ext cx="116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utura-Medium"/>
                <a:cs typeface="Futura-Medium"/>
              </a:rPr>
              <a:t>f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2" y="5659121"/>
            <a:ext cx="640905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f = focal</a:t>
            </a:r>
            <a:r>
              <a:rPr sz="24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 = </a:t>
            </a:r>
            <a:r>
              <a:rPr sz="2400" spc="5" dirty="0">
                <a:latin typeface="Calibri" panose="020F0502020204030204" pitchFamily="34" charset="0"/>
                <a:cs typeface="Calibri" panose="020F0502020204030204" pitchFamily="34" charset="0"/>
              </a:rPr>
              <a:t>aperture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pinhole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= center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4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camera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3941" y="299212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utura-Medium"/>
                <a:cs typeface="Futura-Medium"/>
              </a:rPr>
              <a:t>o</a:t>
            </a:r>
            <a:endParaRPr sz="2400">
              <a:latin typeface="Futura-Medium"/>
              <a:cs typeface="Futura-Medium"/>
            </a:endParaRPr>
          </a:p>
        </p:txBody>
      </p:sp>
    </p:spTree>
    <p:extLst>
      <p:ext uri="{BB962C8B-B14F-4D97-AF65-F5344CB8AC3E}">
        <p14:creationId xmlns:p14="http://schemas.microsoft.com/office/powerpoint/2010/main" val="410448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28710" y="4382020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>
                <a:moveTo>
                  <a:pt x="0" y="0"/>
                </a:moveTo>
                <a:lnTo>
                  <a:pt x="294812" y="0"/>
                </a:lnTo>
              </a:path>
            </a:pathLst>
          </a:custGeom>
          <a:ln w="18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21637" y="5564028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446" y="0"/>
                </a:lnTo>
              </a:path>
            </a:pathLst>
          </a:custGeom>
          <a:ln w="18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4664" y="5102891"/>
            <a:ext cx="24701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-550" dirty="0">
                <a:latin typeface="Symbol"/>
                <a:cs typeface="Symbol"/>
              </a:rPr>
              <a:t>ï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4664" y="4215338"/>
            <a:ext cx="247015" cy="10191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3650"/>
              </a:lnSpc>
              <a:spcBef>
                <a:spcPts val="655"/>
              </a:spcBef>
            </a:pPr>
            <a:r>
              <a:rPr sz="3450" spc="-415" dirty="0">
                <a:latin typeface="Symbol"/>
                <a:cs typeface="Symbol"/>
              </a:rPr>
              <a:t>ï í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2763" y="4941708"/>
            <a:ext cx="249554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35" dirty="0">
                <a:latin typeface="Times New Roman"/>
                <a:cs typeface="Times New Roman"/>
              </a:rPr>
              <a:t>y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4664" y="5220115"/>
            <a:ext cx="151574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03655" algn="l"/>
              </a:tabLst>
            </a:pPr>
            <a:r>
              <a:rPr sz="5175" spc="-3442" baseline="-27375" dirty="0">
                <a:latin typeface="Symbol"/>
                <a:cs typeface="Symbol"/>
              </a:rPr>
              <a:t>ï</a:t>
            </a:r>
            <a:r>
              <a:rPr sz="5175" spc="-667" baseline="-44283" dirty="0">
                <a:latin typeface="Symbol"/>
                <a:cs typeface="Symbol"/>
              </a:rPr>
              <a:t>î</a:t>
            </a:r>
            <a:r>
              <a:rPr sz="3450" spc="70" dirty="0">
                <a:latin typeface="Times New Roman"/>
                <a:cs typeface="Times New Roman"/>
              </a:rPr>
              <a:t>y</a:t>
            </a:r>
            <a:r>
              <a:rPr sz="3450" spc="10" dirty="0">
                <a:latin typeface="Times New Roman"/>
                <a:cs typeface="Times New Roman"/>
              </a:rPr>
              <a:t>'</a:t>
            </a:r>
            <a:r>
              <a:rPr sz="3450" spc="-520" dirty="0">
                <a:latin typeface="Times New Roman"/>
                <a:cs typeface="Times New Roman"/>
              </a:rPr>
              <a:t> </a:t>
            </a:r>
            <a:r>
              <a:rPr sz="3450" spc="40" dirty="0">
                <a:latin typeface="Symbol"/>
                <a:cs typeface="Symbol"/>
              </a:rPr>
              <a:t>=</a:t>
            </a:r>
            <a:r>
              <a:rPr sz="3450" spc="-130" dirty="0">
                <a:latin typeface="Symbol"/>
                <a:cs typeface="Symbol"/>
              </a:rPr>
              <a:t> </a:t>
            </a:r>
            <a:r>
              <a:rPr sz="3450" spc="20" dirty="0">
                <a:latin typeface="Times New Roman"/>
                <a:cs typeface="Times New Roman"/>
              </a:rPr>
              <a:t>f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5175" spc="44" baseline="-43478" dirty="0">
                <a:latin typeface="Times New Roman"/>
                <a:cs typeface="Times New Roman"/>
              </a:rPr>
              <a:t>z</a:t>
            </a:r>
            <a:endParaRPr sz="5175" baseline="-4347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6909" y="4382801"/>
            <a:ext cx="224154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30" dirty="0">
                <a:latin typeface="Times New Roman"/>
                <a:cs typeface="Times New Roman"/>
              </a:rPr>
              <a:t>z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4664" y="4038107"/>
            <a:ext cx="153733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00480" algn="l"/>
              </a:tabLst>
            </a:pPr>
            <a:r>
              <a:rPr sz="5175" spc="-750" baseline="31400" dirty="0">
                <a:latin typeface="Symbol"/>
                <a:cs typeface="Symbol"/>
              </a:rPr>
              <a:t>ì</a:t>
            </a:r>
            <a:r>
              <a:rPr sz="3450" spc="180" dirty="0">
                <a:latin typeface="Times New Roman"/>
                <a:cs typeface="Times New Roman"/>
              </a:rPr>
              <a:t>x</a:t>
            </a:r>
            <a:r>
              <a:rPr sz="3450" spc="350" dirty="0">
                <a:latin typeface="Times New Roman"/>
                <a:cs typeface="Times New Roman"/>
              </a:rPr>
              <a:t>'</a:t>
            </a:r>
            <a:r>
              <a:rPr sz="3450" spc="40" dirty="0">
                <a:latin typeface="Symbol"/>
                <a:cs typeface="Symbol"/>
              </a:rPr>
              <a:t>=</a:t>
            </a:r>
            <a:r>
              <a:rPr sz="3450" spc="-130" dirty="0">
                <a:latin typeface="Symbol"/>
                <a:cs typeface="Symbol"/>
              </a:rPr>
              <a:t> </a:t>
            </a:r>
            <a:r>
              <a:rPr sz="3450" spc="20" dirty="0">
                <a:latin typeface="Times New Roman"/>
                <a:cs typeface="Times New Roman"/>
              </a:rPr>
              <a:t>f</a:t>
            </a:r>
            <a:r>
              <a:rPr sz="3450" dirty="0">
                <a:latin typeface="Times New Roman"/>
                <a:cs typeface="Times New Roman"/>
              </a:rPr>
              <a:t>	</a:t>
            </a:r>
            <a:r>
              <a:rPr sz="5175" spc="52" baseline="35426" dirty="0">
                <a:latin typeface="Times New Roman"/>
                <a:cs typeface="Times New Roman"/>
              </a:rPr>
              <a:t>x</a:t>
            </a:r>
            <a:endParaRPr sz="5175" baseline="35426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82176" y="236165"/>
            <a:ext cx="39338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Pinhole</a:t>
            </a:r>
            <a:r>
              <a:rPr spc="-85" dirty="0"/>
              <a:t> </a:t>
            </a:r>
            <a:r>
              <a:rPr spc="-5" dirty="0"/>
              <a:t>camera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26940" y="6196775"/>
            <a:ext cx="313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Futura-Medium"/>
                <a:cs typeface="Futura-Medium"/>
              </a:rPr>
              <a:t>Derived using similar</a:t>
            </a:r>
            <a:r>
              <a:rPr sz="1800" spc="-55" dirty="0">
                <a:latin typeface="Futura-Medium"/>
                <a:cs typeface="Futura-Medium"/>
              </a:rPr>
              <a:t> </a:t>
            </a:r>
            <a:r>
              <a:rPr sz="1800" dirty="0">
                <a:latin typeface="Futura-Medium"/>
                <a:cs typeface="Futura-Medium"/>
              </a:rPr>
              <a:t>triangles</a:t>
            </a:r>
          </a:p>
        </p:txBody>
      </p:sp>
      <p:sp>
        <p:nvSpPr>
          <p:cNvPr id="20" name="object 20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03465" y="4819598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Futura-Medium"/>
                <a:cs typeface="Futura-Medium"/>
              </a:rPr>
              <a:t>[Eq.</a:t>
            </a:r>
            <a:r>
              <a:rPr sz="2800" spc="-85" dirty="0">
                <a:solidFill>
                  <a:srgbClr val="FF0000"/>
                </a:solidFill>
                <a:latin typeface="Futura-Medium"/>
                <a:cs typeface="Futura-Medium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Futura-Medium"/>
                <a:cs typeface="Futura-Medium"/>
              </a:rPr>
              <a:t>1]</a:t>
            </a:r>
            <a:endParaRPr sz="2800">
              <a:latin typeface="Futura-Medium"/>
              <a:cs typeface="Futura-Medi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Futura-MediumItalic"/>
                <a:cs typeface="Futura-MediumItalic"/>
              </a:rPr>
              <a:t>f</a:t>
            </a:r>
            <a:endParaRPr sz="2400">
              <a:latin typeface="Futura-MediumItalic"/>
              <a:cs typeface="Futura-MediumItalic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25C9231-D379-914F-9879-0A27A26E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39" y="4467982"/>
            <a:ext cx="3052356" cy="162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7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0612" y="4648200"/>
            <a:ext cx="76200" cy="1730375"/>
          </a:xfrm>
          <a:custGeom>
            <a:avLst/>
            <a:gdLst/>
            <a:ahLst/>
            <a:cxnLst/>
            <a:rect l="l" t="t" r="r" b="b"/>
            <a:pathLst>
              <a:path w="76200" h="1730375">
                <a:moveTo>
                  <a:pt x="50798" y="1689097"/>
                </a:moveTo>
                <a:lnTo>
                  <a:pt x="25398" y="1689097"/>
                </a:lnTo>
                <a:lnTo>
                  <a:pt x="25398" y="1729750"/>
                </a:lnTo>
                <a:lnTo>
                  <a:pt x="50798" y="1729750"/>
                </a:lnTo>
                <a:lnTo>
                  <a:pt x="50798" y="1689097"/>
                </a:lnTo>
                <a:close/>
              </a:path>
              <a:path w="76200" h="1730375">
                <a:moveTo>
                  <a:pt x="50798" y="1587497"/>
                </a:moveTo>
                <a:lnTo>
                  <a:pt x="25398" y="1587497"/>
                </a:lnTo>
                <a:lnTo>
                  <a:pt x="25398" y="1663697"/>
                </a:lnTo>
                <a:lnTo>
                  <a:pt x="50798" y="1663697"/>
                </a:lnTo>
                <a:lnTo>
                  <a:pt x="50798" y="1587497"/>
                </a:lnTo>
                <a:close/>
              </a:path>
              <a:path w="76200" h="1730375">
                <a:moveTo>
                  <a:pt x="50798" y="1485897"/>
                </a:moveTo>
                <a:lnTo>
                  <a:pt x="25398" y="1485897"/>
                </a:lnTo>
                <a:lnTo>
                  <a:pt x="25398" y="1562097"/>
                </a:lnTo>
                <a:lnTo>
                  <a:pt x="50798" y="1562097"/>
                </a:lnTo>
                <a:lnTo>
                  <a:pt x="50798" y="1485897"/>
                </a:lnTo>
                <a:close/>
              </a:path>
              <a:path w="76200" h="1730375">
                <a:moveTo>
                  <a:pt x="50798" y="1384297"/>
                </a:moveTo>
                <a:lnTo>
                  <a:pt x="25398" y="1384297"/>
                </a:lnTo>
                <a:lnTo>
                  <a:pt x="25398" y="1460497"/>
                </a:lnTo>
                <a:lnTo>
                  <a:pt x="50798" y="1460497"/>
                </a:lnTo>
                <a:lnTo>
                  <a:pt x="50798" y="1384297"/>
                </a:lnTo>
                <a:close/>
              </a:path>
              <a:path w="76200" h="1730375">
                <a:moveTo>
                  <a:pt x="50798" y="1282697"/>
                </a:moveTo>
                <a:lnTo>
                  <a:pt x="25398" y="1282697"/>
                </a:lnTo>
                <a:lnTo>
                  <a:pt x="25398" y="1358897"/>
                </a:lnTo>
                <a:lnTo>
                  <a:pt x="50798" y="1358897"/>
                </a:lnTo>
                <a:lnTo>
                  <a:pt x="50798" y="1282697"/>
                </a:lnTo>
                <a:close/>
              </a:path>
              <a:path w="76200" h="1730375">
                <a:moveTo>
                  <a:pt x="50798" y="1181097"/>
                </a:moveTo>
                <a:lnTo>
                  <a:pt x="25398" y="1181097"/>
                </a:lnTo>
                <a:lnTo>
                  <a:pt x="25398" y="1257297"/>
                </a:lnTo>
                <a:lnTo>
                  <a:pt x="50798" y="1257297"/>
                </a:lnTo>
                <a:lnTo>
                  <a:pt x="50798" y="1181097"/>
                </a:lnTo>
                <a:close/>
              </a:path>
              <a:path w="76200" h="1730375">
                <a:moveTo>
                  <a:pt x="50798" y="1079497"/>
                </a:moveTo>
                <a:lnTo>
                  <a:pt x="25398" y="1079497"/>
                </a:lnTo>
                <a:lnTo>
                  <a:pt x="25398" y="1155697"/>
                </a:lnTo>
                <a:lnTo>
                  <a:pt x="50798" y="1155697"/>
                </a:lnTo>
                <a:lnTo>
                  <a:pt x="50798" y="1079497"/>
                </a:lnTo>
                <a:close/>
              </a:path>
              <a:path w="76200" h="1730375">
                <a:moveTo>
                  <a:pt x="50798" y="977897"/>
                </a:moveTo>
                <a:lnTo>
                  <a:pt x="25398" y="977897"/>
                </a:lnTo>
                <a:lnTo>
                  <a:pt x="25398" y="1054097"/>
                </a:lnTo>
                <a:lnTo>
                  <a:pt x="50798" y="1054097"/>
                </a:lnTo>
                <a:lnTo>
                  <a:pt x="50798" y="977897"/>
                </a:lnTo>
                <a:close/>
              </a:path>
              <a:path w="76200" h="1730375">
                <a:moveTo>
                  <a:pt x="50798" y="876297"/>
                </a:moveTo>
                <a:lnTo>
                  <a:pt x="25398" y="876297"/>
                </a:lnTo>
                <a:lnTo>
                  <a:pt x="25398" y="952497"/>
                </a:lnTo>
                <a:lnTo>
                  <a:pt x="50798" y="952497"/>
                </a:lnTo>
                <a:lnTo>
                  <a:pt x="50798" y="876297"/>
                </a:lnTo>
                <a:close/>
              </a:path>
              <a:path w="76200" h="1730375">
                <a:moveTo>
                  <a:pt x="50798" y="774697"/>
                </a:moveTo>
                <a:lnTo>
                  <a:pt x="25398" y="774697"/>
                </a:lnTo>
                <a:lnTo>
                  <a:pt x="25398" y="850897"/>
                </a:lnTo>
                <a:lnTo>
                  <a:pt x="50798" y="850897"/>
                </a:lnTo>
                <a:lnTo>
                  <a:pt x="50798" y="774697"/>
                </a:lnTo>
                <a:close/>
              </a:path>
              <a:path w="76200" h="1730375">
                <a:moveTo>
                  <a:pt x="50798" y="673097"/>
                </a:moveTo>
                <a:lnTo>
                  <a:pt x="25398" y="673097"/>
                </a:lnTo>
                <a:lnTo>
                  <a:pt x="25398" y="749297"/>
                </a:lnTo>
                <a:lnTo>
                  <a:pt x="50798" y="749297"/>
                </a:lnTo>
                <a:lnTo>
                  <a:pt x="50798" y="673097"/>
                </a:lnTo>
                <a:close/>
              </a:path>
              <a:path w="76200" h="1730375">
                <a:moveTo>
                  <a:pt x="50798" y="571497"/>
                </a:moveTo>
                <a:lnTo>
                  <a:pt x="25398" y="571497"/>
                </a:lnTo>
                <a:lnTo>
                  <a:pt x="25398" y="647697"/>
                </a:lnTo>
                <a:lnTo>
                  <a:pt x="50798" y="647697"/>
                </a:lnTo>
                <a:lnTo>
                  <a:pt x="50798" y="571497"/>
                </a:lnTo>
                <a:close/>
              </a:path>
              <a:path w="76200" h="1730375">
                <a:moveTo>
                  <a:pt x="50798" y="469897"/>
                </a:moveTo>
                <a:lnTo>
                  <a:pt x="25398" y="469897"/>
                </a:lnTo>
                <a:lnTo>
                  <a:pt x="25398" y="546097"/>
                </a:lnTo>
                <a:lnTo>
                  <a:pt x="50798" y="546097"/>
                </a:lnTo>
                <a:lnTo>
                  <a:pt x="50798" y="469897"/>
                </a:lnTo>
                <a:close/>
              </a:path>
              <a:path w="76200" h="1730375">
                <a:moveTo>
                  <a:pt x="50798" y="368297"/>
                </a:moveTo>
                <a:lnTo>
                  <a:pt x="25398" y="368297"/>
                </a:lnTo>
                <a:lnTo>
                  <a:pt x="25398" y="444497"/>
                </a:lnTo>
                <a:lnTo>
                  <a:pt x="50798" y="444497"/>
                </a:lnTo>
                <a:lnTo>
                  <a:pt x="50798" y="368297"/>
                </a:lnTo>
                <a:close/>
              </a:path>
              <a:path w="76200" h="1730375">
                <a:moveTo>
                  <a:pt x="50798" y="266697"/>
                </a:moveTo>
                <a:lnTo>
                  <a:pt x="25398" y="266697"/>
                </a:lnTo>
                <a:lnTo>
                  <a:pt x="25398" y="342897"/>
                </a:lnTo>
                <a:lnTo>
                  <a:pt x="50798" y="342897"/>
                </a:lnTo>
                <a:lnTo>
                  <a:pt x="50798" y="266697"/>
                </a:lnTo>
                <a:close/>
              </a:path>
              <a:path w="76200" h="1730375">
                <a:moveTo>
                  <a:pt x="50800" y="165097"/>
                </a:moveTo>
                <a:lnTo>
                  <a:pt x="25400" y="165097"/>
                </a:lnTo>
                <a:lnTo>
                  <a:pt x="25398" y="241297"/>
                </a:lnTo>
                <a:lnTo>
                  <a:pt x="50798" y="241297"/>
                </a:lnTo>
                <a:lnTo>
                  <a:pt x="50800" y="165097"/>
                </a:lnTo>
                <a:close/>
              </a:path>
              <a:path w="76200" h="1730375">
                <a:moveTo>
                  <a:pt x="50800" y="76200"/>
                </a:moveTo>
                <a:lnTo>
                  <a:pt x="25400" y="76200"/>
                </a:lnTo>
                <a:lnTo>
                  <a:pt x="25400" y="139697"/>
                </a:lnTo>
                <a:lnTo>
                  <a:pt x="50800" y="139697"/>
                </a:lnTo>
                <a:lnTo>
                  <a:pt x="50800" y="76200"/>
                </a:lnTo>
                <a:close/>
              </a:path>
              <a:path w="76200" h="17303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98712" y="51816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1" y="762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9112" y="5181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526" y="1000125"/>
            <a:ext cx="7972426" cy="3286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453" y="4703519"/>
            <a:ext cx="76200" cy="1773555"/>
          </a:xfrm>
          <a:custGeom>
            <a:avLst/>
            <a:gdLst/>
            <a:ahLst/>
            <a:cxnLst/>
            <a:rect l="l" t="t" r="r" b="b"/>
            <a:pathLst>
              <a:path w="76200" h="1773554">
                <a:moveTo>
                  <a:pt x="43488" y="0"/>
                </a:moveTo>
                <a:lnTo>
                  <a:pt x="33238" y="1697252"/>
                </a:lnTo>
                <a:lnTo>
                  <a:pt x="0" y="1697252"/>
                </a:lnTo>
                <a:lnTo>
                  <a:pt x="37539" y="1773480"/>
                </a:lnTo>
                <a:lnTo>
                  <a:pt x="76099" y="1697511"/>
                </a:lnTo>
                <a:lnTo>
                  <a:pt x="42763" y="1697310"/>
                </a:lnTo>
                <a:lnTo>
                  <a:pt x="33238" y="1697252"/>
                </a:lnTo>
                <a:lnTo>
                  <a:pt x="42764" y="1697051"/>
                </a:lnTo>
                <a:lnTo>
                  <a:pt x="53013" y="57"/>
                </a:lnTo>
                <a:lnTo>
                  <a:pt x="43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8512" y="5604236"/>
            <a:ext cx="5755005" cy="76200"/>
          </a:xfrm>
          <a:custGeom>
            <a:avLst/>
            <a:gdLst/>
            <a:ahLst/>
            <a:cxnLst/>
            <a:rect l="l" t="t" r="r" b="b"/>
            <a:pathLst>
              <a:path w="5755005" h="76200">
                <a:moveTo>
                  <a:pt x="76379" y="0"/>
                </a:moveTo>
                <a:lnTo>
                  <a:pt x="0" y="37738"/>
                </a:lnTo>
                <a:lnTo>
                  <a:pt x="76018" y="76199"/>
                </a:lnTo>
                <a:lnTo>
                  <a:pt x="76176" y="42861"/>
                </a:lnTo>
                <a:lnTo>
                  <a:pt x="2084971" y="42861"/>
                </a:lnTo>
                <a:lnTo>
                  <a:pt x="76221" y="33337"/>
                </a:lnTo>
                <a:lnTo>
                  <a:pt x="76379" y="0"/>
                </a:lnTo>
                <a:close/>
              </a:path>
              <a:path w="5755005" h="76200">
                <a:moveTo>
                  <a:pt x="2084971" y="42861"/>
                </a:moveTo>
                <a:lnTo>
                  <a:pt x="76176" y="42861"/>
                </a:lnTo>
                <a:lnTo>
                  <a:pt x="5754665" y="69787"/>
                </a:lnTo>
                <a:lnTo>
                  <a:pt x="5754710" y="60262"/>
                </a:lnTo>
                <a:lnTo>
                  <a:pt x="2084971" y="42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98712" y="5257800"/>
            <a:ext cx="3200400" cy="609600"/>
          </a:xfrm>
          <a:custGeom>
            <a:avLst/>
            <a:gdLst/>
            <a:ahLst/>
            <a:cxnLst/>
            <a:rect l="l" t="t" r="r" b="b"/>
            <a:pathLst>
              <a:path w="3200400" h="609600">
                <a:moveTo>
                  <a:pt x="0" y="609600"/>
                </a:moveTo>
                <a:lnTo>
                  <a:pt x="3200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44253" y="5680192"/>
            <a:ext cx="22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Futura-Medium"/>
                <a:cs typeface="Futura-Medium"/>
              </a:rPr>
              <a:t>O</a:t>
            </a:r>
            <a:endParaRPr sz="1800">
              <a:latin typeface="Futura-Medium"/>
              <a:cs typeface="Futura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18150" y="5176837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17750" y="5786437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92052" y="4592321"/>
            <a:ext cx="1520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Futura-Medium"/>
                <a:cs typeface="Futura-Medium"/>
              </a:rPr>
              <a:t>P = </a:t>
            </a:r>
            <a:r>
              <a:rPr sz="2800" spc="-5" dirty="0">
                <a:latin typeface="Futura-Medium"/>
                <a:cs typeface="Futura-Medium"/>
              </a:rPr>
              <a:t>[x,</a:t>
            </a:r>
            <a:r>
              <a:rPr sz="2800" spc="-110" dirty="0">
                <a:latin typeface="Futura-Medium"/>
                <a:cs typeface="Futura-Medium"/>
              </a:rPr>
              <a:t> </a:t>
            </a:r>
            <a:r>
              <a:rPr sz="2800" dirty="0">
                <a:latin typeface="Futura-Medium"/>
                <a:cs typeface="Futura-Medium"/>
              </a:rPr>
              <a:t>z]</a:t>
            </a:r>
            <a:endParaRPr sz="2800">
              <a:latin typeface="Futura-Medium"/>
              <a:cs typeface="Futura-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5392" y="5974100"/>
            <a:ext cx="1545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Futura-Medium"/>
                <a:cs typeface="Futura-Medium"/>
              </a:rPr>
              <a:t>P’=[x’, </a:t>
            </a:r>
            <a:r>
              <a:rPr sz="2800" dirty="0">
                <a:latin typeface="Futura-Medium"/>
                <a:cs typeface="Futura-Medium"/>
              </a:rPr>
              <a:t>f</a:t>
            </a:r>
            <a:r>
              <a:rPr sz="2800" spc="-50" dirty="0">
                <a:latin typeface="Futura-Medium"/>
                <a:cs typeface="Futura-Medium"/>
              </a:rPr>
              <a:t> </a:t>
            </a:r>
            <a:r>
              <a:rPr sz="2800" dirty="0">
                <a:latin typeface="Futura-Medium"/>
                <a:cs typeface="Futura-Medium"/>
              </a:rPr>
              <a:t>]</a:t>
            </a:r>
            <a:endParaRPr sz="2800">
              <a:latin typeface="Futura-Medium"/>
              <a:cs typeface="Futura-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98712" y="51435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1041402" y="50800"/>
                </a:moveTo>
                <a:lnTo>
                  <a:pt x="76200" y="50800"/>
                </a:lnTo>
                <a:lnTo>
                  <a:pt x="990600" y="50801"/>
                </a:lnTo>
                <a:lnTo>
                  <a:pt x="990600" y="76201"/>
                </a:lnTo>
                <a:lnTo>
                  <a:pt x="1041402" y="50800"/>
                </a:lnTo>
                <a:close/>
              </a:path>
              <a:path w="1066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041402" y="50800"/>
                </a:lnTo>
                <a:lnTo>
                  <a:pt x="1066800" y="38101"/>
                </a:lnTo>
                <a:lnTo>
                  <a:pt x="1041400" y="25401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066800" h="76200">
                <a:moveTo>
                  <a:pt x="990600" y="1"/>
                </a:moveTo>
                <a:lnTo>
                  <a:pt x="990600" y="25401"/>
                </a:lnTo>
                <a:lnTo>
                  <a:pt x="1041400" y="25401"/>
                </a:lnTo>
                <a:lnTo>
                  <a:pt x="990600" y="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58452" y="4592829"/>
            <a:ext cx="161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Futura-Medium"/>
                <a:cs typeface="Futura-Medium"/>
              </a:rPr>
              <a:t>f</a:t>
            </a:r>
            <a:endParaRPr sz="3600">
              <a:latin typeface="Futura-Medium"/>
              <a:cs typeface="Futura-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44992" y="5540040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4">
                <a:moveTo>
                  <a:pt x="0" y="0"/>
                </a:moveTo>
                <a:lnTo>
                  <a:pt x="438623" y="0"/>
                </a:lnTo>
              </a:path>
            </a:pathLst>
          </a:custGeom>
          <a:ln w="20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09174" y="5540040"/>
            <a:ext cx="330835" cy="0"/>
          </a:xfrm>
          <a:custGeom>
            <a:avLst/>
            <a:gdLst/>
            <a:ahLst/>
            <a:cxnLst/>
            <a:rect l="l" t="t" r="r" b="b"/>
            <a:pathLst>
              <a:path w="330834">
                <a:moveTo>
                  <a:pt x="0" y="0"/>
                </a:moveTo>
                <a:lnTo>
                  <a:pt x="330352" y="0"/>
                </a:lnTo>
              </a:path>
            </a:pathLst>
          </a:custGeom>
          <a:ln w="208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38349" y="4841044"/>
            <a:ext cx="270510" cy="622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spc="-25" dirty="0">
                <a:latin typeface="Times New Roman"/>
                <a:cs typeface="Times New Roman"/>
              </a:rPr>
              <a:t>x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35822" y="5542872"/>
            <a:ext cx="1160145" cy="622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29640" algn="l"/>
              </a:tabLst>
            </a:pPr>
            <a:r>
              <a:rPr sz="3900" spc="-20" dirty="0">
                <a:latin typeface="Times New Roman"/>
                <a:cs typeface="Times New Roman"/>
              </a:rPr>
              <a:t>f	</a:t>
            </a:r>
            <a:r>
              <a:rPr sz="3900" spc="-25" dirty="0">
                <a:latin typeface="Times New Roman"/>
                <a:cs typeface="Times New Roman"/>
              </a:rPr>
              <a:t>z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02108" y="5154575"/>
            <a:ext cx="294005" cy="622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spc="-30" dirty="0">
                <a:latin typeface="Symbol"/>
                <a:cs typeface="Symbol"/>
              </a:rPr>
              <a:t>=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74180" y="4812103"/>
            <a:ext cx="408940" cy="622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850" spc="172" baseline="-3561" dirty="0">
                <a:latin typeface="Times New Roman"/>
                <a:cs typeface="Times New Roman"/>
              </a:rPr>
              <a:t>x</a:t>
            </a:r>
            <a:r>
              <a:rPr sz="3900" spc="-2315" dirty="0">
                <a:latin typeface="Symbol"/>
                <a:cs typeface="Symbol"/>
              </a:rPr>
              <a:t>¢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7915" y="4328796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utura-Medium"/>
                <a:cs typeface="Futura-Medium"/>
              </a:rPr>
              <a:t>i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0375" y="514307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utura-Medium"/>
                <a:cs typeface="Futura-Medium"/>
              </a:rPr>
              <a:t>k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82176" y="236165"/>
            <a:ext cx="39338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Pinhole</a:t>
            </a:r>
            <a:r>
              <a:rPr spc="-85" dirty="0"/>
              <a:t> </a:t>
            </a:r>
            <a:r>
              <a:rPr spc="-5" dirty="0"/>
              <a:t>camera</a:t>
            </a:r>
          </a:p>
        </p:txBody>
      </p:sp>
      <p:sp>
        <p:nvSpPr>
          <p:cNvPr id="25" name="object 25"/>
          <p:cNvSpPr/>
          <p:nvPr/>
        </p:nvSpPr>
        <p:spPr>
          <a:xfrm>
            <a:off x="1562101" y="1066801"/>
            <a:ext cx="76200" cy="1527175"/>
          </a:xfrm>
          <a:custGeom>
            <a:avLst/>
            <a:gdLst/>
            <a:ahLst/>
            <a:cxnLst/>
            <a:rect l="l" t="t" r="r" b="b"/>
            <a:pathLst>
              <a:path w="76200" h="1527175">
                <a:moveTo>
                  <a:pt x="50800" y="76200"/>
                </a:moveTo>
                <a:lnTo>
                  <a:pt x="25400" y="76200"/>
                </a:lnTo>
                <a:lnTo>
                  <a:pt x="25400" y="104245"/>
                </a:lnTo>
                <a:lnTo>
                  <a:pt x="50800" y="104245"/>
                </a:lnTo>
                <a:lnTo>
                  <a:pt x="50800" y="76200"/>
                </a:lnTo>
                <a:close/>
              </a:path>
              <a:path w="76200" h="152717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  <a:path w="76200" h="1527175">
                <a:moveTo>
                  <a:pt x="50800" y="129645"/>
                </a:moveTo>
                <a:lnTo>
                  <a:pt x="25400" y="129645"/>
                </a:lnTo>
                <a:lnTo>
                  <a:pt x="25400" y="205845"/>
                </a:lnTo>
                <a:lnTo>
                  <a:pt x="50800" y="205845"/>
                </a:lnTo>
                <a:lnTo>
                  <a:pt x="50800" y="129645"/>
                </a:lnTo>
                <a:close/>
              </a:path>
              <a:path w="76200" h="1527175">
                <a:moveTo>
                  <a:pt x="50800" y="231245"/>
                </a:moveTo>
                <a:lnTo>
                  <a:pt x="25400" y="231245"/>
                </a:lnTo>
                <a:lnTo>
                  <a:pt x="25400" y="307445"/>
                </a:lnTo>
                <a:lnTo>
                  <a:pt x="50800" y="307445"/>
                </a:lnTo>
                <a:lnTo>
                  <a:pt x="50800" y="231245"/>
                </a:lnTo>
                <a:close/>
              </a:path>
              <a:path w="76200" h="1527175">
                <a:moveTo>
                  <a:pt x="50800" y="332845"/>
                </a:moveTo>
                <a:lnTo>
                  <a:pt x="25400" y="332845"/>
                </a:lnTo>
                <a:lnTo>
                  <a:pt x="25400" y="409045"/>
                </a:lnTo>
                <a:lnTo>
                  <a:pt x="50800" y="409045"/>
                </a:lnTo>
                <a:lnTo>
                  <a:pt x="50800" y="332845"/>
                </a:lnTo>
                <a:close/>
              </a:path>
              <a:path w="76200" h="1527175">
                <a:moveTo>
                  <a:pt x="50800" y="434445"/>
                </a:moveTo>
                <a:lnTo>
                  <a:pt x="25400" y="434445"/>
                </a:lnTo>
                <a:lnTo>
                  <a:pt x="25400" y="510645"/>
                </a:lnTo>
                <a:lnTo>
                  <a:pt x="50800" y="510645"/>
                </a:lnTo>
                <a:lnTo>
                  <a:pt x="50800" y="434445"/>
                </a:lnTo>
                <a:close/>
              </a:path>
              <a:path w="76200" h="1527175">
                <a:moveTo>
                  <a:pt x="50800" y="536045"/>
                </a:moveTo>
                <a:lnTo>
                  <a:pt x="25400" y="536045"/>
                </a:lnTo>
                <a:lnTo>
                  <a:pt x="25398" y="612245"/>
                </a:lnTo>
                <a:lnTo>
                  <a:pt x="50798" y="612245"/>
                </a:lnTo>
                <a:lnTo>
                  <a:pt x="50800" y="536045"/>
                </a:lnTo>
                <a:close/>
              </a:path>
              <a:path w="76200" h="1527175">
                <a:moveTo>
                  <a:pt x="50798" y="637645"/>
                </a:moveTo>
                <a:lnTo>
                  <a:pt x="25398" y="637645"/>
                </a:lnTo>
                <a:lnTo>
                  <a:pt x="25398" y="713845"/>
                </a:lnTo>
                <a:lnTo>
                  <a:pt x="50798" y="713845"/>
                </a:lnTo>
                <a:lnTo>
                  <a:pt x="50798" y="637645"/>
                </a:lnTo>
                <a:close/>
              </a:path>
              <a:path w="76200" h="1527175">
                <a:moveTo>
                  <a:pt x="50798" y="739245"/>
                </a:moveTo>
                <a:lnTo>
                  <a:pt x="25398" y="739245"/>
                </a:lnTo>
                <a:lnTo>
                  <a:pt x="25398" y="815445"/>
                </a:lnTo>
                <a:lnTo>
                  <a:pt x="50798" y="815445"/>
                </a:lnTo>
                <a:lnTo>
                  <a:pt x="50798" y="739245"/>
                </a:lnTo>
                <a:close/>
              </a:path>
              <a:path w="76200" h="1527175">
                <a:moveTo>
                  <a:pt x="50798" y="840845"/>
                </a:moveTo>
                <a:lnTo>
                  <a:pt x="25398" y="840845"/>
                </a:lnTo>
                <a:lnTo>
                  <a:pt x="25398" y="917045"/>
                </a:lnTo>
                <a:lnTo>
                  <a:pt x="50798" y="917045"/>
                </a:lnTo>
                <a:lnTo>
                  <a:pt x="50798" y="840845"/>
                </a:lnTo>
                <a:close/>
              </a:path>
              <a:path w="76200" h="1527175">
                <a:moveTo>
                  <a:pt x="50798" y="942445"/>
                </a:moveTo>
                <a:lnTo>
                  <a:pt x="25398" y="942445"/>
                </a:lnTo>
                <a:lnTo>
                  <a:pt x="25398" y="1018645"/>
                </a:lnTo>
                <a:lnTo>
                  <a:pt x="50798" y="1018645"/>
                </a:lnTo>
                <a:lnTo>
                  <a:pt x="50798" y="942445"/>
                </a:lnTo>
                <a:close/>
              </a:path>
              <a:path w="76200" h="1527175">
                <a:moveTo>
                  <a:pt x="50798" y="1044045"/>
                </a:moveTo>
                <a:lnTo>
                  <a:pt x="25398" y="1044045"/>
                </a:lnTo>
                <a:lnTo>
                  <a:pt x="25398" y="1120245"/>
                </a:lnTo>
                <a:lnTo>
                  <a:pt x="50798" y="1120245"/>
                </a:lnTo>
                <a:lnTo>
                  <a:pt x="50798" y="1044045"/>
                </a:lnTo>
                <a:close/>
              </a:path>
              <a:path w="76200" h="1527175">
                <a:moveTo>
                  <a:pt x="50798" y="1145645"/>
                </a:moveTo>
                <a:lnTo>
                  <a:pt x="25398" y="1145645"/>
                </a:lnTo>
                <a:lnTo>
                  <a:pt x="25398" y="1221845"/>
                </a:lnTo>
                <a:lnTo>
                  <a:pt x="50798" y="1221845"/>
                </a:lnTo>
                <a:lnTo>
                  <a:pt x="50798" y="1145645"/>
                </a:lnTo>
                <a:close/>
              </a:path>
              <a:path w="76200" h="1527175">
                <a:moveTo>
                  <a:pt x="50798" y="1247245"/>
                </a:moveTo>
                <a:lnTo>
                  <a:pt x="25398" y="1247245"/>
                </a:lnTo>
                <a:lnTo>
                  <a:pt x="25398" y="1323445"/>
                </a:lnTo>
                <a:lnTo>
                  <a:pt x="50798" y="1323445"/>
                </a:lnTo>
                <a:lnTo>
                  <a:pt x="50798" y="1247245"/>
                </a:lnTo>
                <a:close/>
              </a:path>
              <a:path w="76200" h="1527175">
                <a:moveTo>
                  <a:pt x="50798" y="1348845"/>
                </a:moveTo>
                <a:lnTo>
                  <a:pt x="25398" y="1348845"/>
                </a:lnTo>
                <a:lnTo>
                  <a:pt x="25398" y="1425045"/>
                </a:lnTo>
                <a:lnTo>
                  <a:pt x="50798" y="1425045"/>
                </a:lnTo>
                <a:lnTo>
                  <a:pt x="50798" y="1348845"/>
                </a:lnTo>
                <a:close/>
              </a:path>
              <a:path w="76200" h="1527175">
                <a:moveTo>
                  <a:pt x="50798" y="1450445"/>
                </a:moveTo>
                <a:lnTo>
                  <a:pt x="25398" y="1450445"/>
                </a:lnTo>
                <a:lnTo>
                  <a:pt x="25398" y="1526645"/>
                </a:lnTo>
                <a:lnTo>
                  <a:pt x="50798" y="1526645"/>
                </a:lnTo>
                <a:lnTo>
                  <a:pt x="50798" y="1450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69029" y="1699260"/>
            <a:ext cx="93345" cy="0"/>
          </a:xfrm>
          <a:custGeom>
            <a:avLst/>
            <a:gdLst/>
            <a:ahLst/>
            <a:cxnLst/>
            <a:rect l="l" t="t" r="r" b="b"/>
            <a:pathLst>
              <a:path w="93344">
                <a:moveTo>
                  <a:pt x="0" y="0"/>
                </a:moveTo>
                <a:lnTo>
                  <a:pt x="93271" y="0"/>
                </a:lnTo>
              </a:path>
            </a:pathLst>
          </a:custGeom>
          <a:ln w="45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41644" y="4263727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0000"/>
                </a:solidFill>
                <a:latin typeface="Futura-Medium"/>
                <a:cs typeface="Futura-Medium"/>
              </a:rPr>
              <a:t>[Eq.</a:t>
            </a:r>
            <a:r>
              <a:rPr sz="2800" spc="-80" dirty="0">
                <a:solidFill>
                  <a:srgbClr val="FF0000"/>
                </a:solidFill>
                <a:latin typeface="Futura-Medium"/>
                <a:cs typeface="Futura-Medium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Futura-Medium"/>
                <a:cs typeface="Futura-Medium"/>
              </a:rPr>
              <a:t>2]</a:t>
            </a:r>
            <a:endParaRPr sz="2800">
              <a:latin typeface="Futura-Medium"/>
              <a:cs typeface="Futura-Mediu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68037" y="2057401"/>
            <a:ext cx="618490" cy="543560"/>
          </a:xfrm>
          <a:custGeom>
            <a:avLst/>
            <a:gdLst/>
            <a:ahLst/>
            <a:cxnLst/>
            <a:rect l="l" t="t" r="r" b="b"/>
            <a:pathLst>
              <a:path w="618489" h="543560">
                <a:moveTo>
                  <a:pt x="593525" y="59735"/>
                </a:moveTo>
                <a:lnTo>
                  <a:pt x="568980" y="59735"/>
                </a:lnTo>
                <a:lnTo>
                  <a:pt x="585706" y="78850"/>
                </a:lnTo>
                <a:lnTo>
                  <a:pt x="593525" y="59735"/>
                </a:lnTo>
                <a:close/>
              </a:path>
              <a:path w="618489" h="543560">
                <a:moveTo>
                  <a:pt x="617962" y="0"/>
                </a:moveTo>
                <a:lnTo>
                  <a:pt x="535527" y="21504"/>
                </a:lnTo>
                <a:lnTo>
                  <a:pt x="552253" y="40619"/>
                </a:lnTo>
                <a:lnTo>
                  <a:pt x="535231" y="55514"/>
                </a:lnTo>
                <a:lnTo>
                  <a:pt x="551957" y="74630"/>
                </a:lnTo>
                <a:lnTo>
                  <a:pt x="568980" y="59735"/>
                </a:lnTo>
                <a:lnTo>
                  <a:pt x="593525" y="59735"/>
                </a:lnTo>
                <a:lnTo>
                  <a:pt x="617962" y="0"/>
                </a:lnTo>
                <a:close/>
              </a:path>
              <a:path w="618489" h="543560">
                <a:moveTo>
                  <a:pt x="516116" y="72240"/>
                </a:moveTo>
                <a:lnTo>
                  <a:pt x="458769" y="122419"/>
                </a:lnTo>
                <a:lnTo>
                  <a:pt x="475495" y="141533"/>
                </a:lnTo>
                <a:lnTo>
                  <a:pt x="532842" y="91356"/>
                </a:lnTo>
                <a:lnTo>
                  <a:pt x="516116" y="72240"/>
                </a:lnTo>
                <a:close/>
              </a:path>
              <a:path w="618489" h="543560">
                <a:moveTo>
                  <a:pt x="439654" y="139145"/>
                </a:moveTo>
                <a:lnTo>
                  <a:pt x="382308" y="189322"/>
                </a:lnTo>
                <a:lnTo>
                  <a:pt x="399034" y="208438"/>
                </a:lnTo>
                <a:lnTo>
                  <a:pt x="456380" y="158259"/>
                </a:lnTo>
                <a:lnTo>
                  <a:pt x="439654" y="139145"/>
                </a:lnTo>
                <a:close/>
              </a:path>
              <a:path w="618489" h="543560">
                <a:moveTo>
                  <a:pt x="363193" y="206048"/>
                </a:moveTo>
                <a:lnTo>
                  <a:pt x="305846" y="256227"/>
                </a:lnTo>
                <a:lnTo>
                  <a:pt x="322572" y="275342"/>
                </a:lnTo>
                <a:lnTo>
                  <a:pt x="379919" y="225164"/>
                </a:lnTo>
                <a:lnTo>
                  <a:pt x="363193" y="206048"/>
                </a:lnTo>
                <a:close/>
              </a:path>
              <a:path w="618489" h="543560">
                <a:moveTo>
                  <a:pt x="286731" y="272953"/>
                </a:moveTo>
                <a:lnTo>
                  <a:pt x="229384" y="323131"/>
                </a:lnTo>
                <a:lnTo>
                  <a:pt x="246110" y="342247"/>
                </a:lnTo>
                <a:lnTo>
                  <a:pt x="303457" y="292068"/>
                </a:lnTo>
                <a:lnTo>
                  <a:pt x="286731" y="272953"/>
                </a:lnTo>
                <a:close/>
              </a:path>
              <a:path w="618489" h="543560">
                <a:moveTo>
                  <a:pt x="210270" y="339857"/>
                </a:moveTo>
                <a:lnTo>
                  <a:pt x="152923" y="390036"/>
                </a:lnTo>
                <a:lnTo>
                  <a:pt x="169649" y="409150"/>
                </a:lnTo>
                <a:lnTo>
                  <a:pt x="226995" y="358973"/>
                </a:lnTo>
                <a:lnTo>
                  <a:pt x="210270" y="339857"/>
                </a:lnTo>
                <a:close/>
              </a:path>
              <a:path w="618489" h="543560">
                <a:moveTo>
                  <a:pt x="133808" y="406761"/>
                </a:moveTo>
                <a:lnTo>
                  <a:pt x="76461" y="456939"/>
                </a:lnTo>
                <a:lnTo>
                  <a:pt x="93187" y="476055"/>
                </a:lnTo>
                <a:lnTo>
                  <a:pt x="150534" y="425876"/>
                </a:lnTo>
                <a:lnTo>
                  <a:pt x="133808" y="406761"/>
                </a:lnTo>
                <a:close/>
              </a:path>
              <a:path w="618489" h="543560">
                <a:moveTo>
                  <a:pt x="57345" y="473665"/>
                </a:moveTo>
                <a:lnTo>
                  <a:pt x="0" y="523844"/>
                </a:lnTo>
                <a:lnTo>
                  <a:pt x="16725" y="542959"/>
                </a:lnTo>
                <a:lnTo>
                  <a:pt x="74072" y="492781"/>
                </a:lnTo>
                <a:lnTo>
                  <a:pt x="57345" y="473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2686" y="1441502"/>
            <a:ext cx="346710" cy="462280"/>
          </a:xfrm>
          <a:custGeom>
            <a:avLst/>
            <a:gdLst/>
            <a:ahLst/>
            <a:cxnLst/>
            <a:rect l="l" t="t" r="r" b="b"/>
            <a:pathLst>
              <a:path w="346710" h="462280">
                <a:moveTo>
                  <a:pt x="0" y="461664"/>
                </a:moveTo>
                <a:lnTo>
                  <a:pt x="346342" y="461664"/>
                </a:lnTo>
                <a:lnTo>
                  <a:pt x="346342" y="0"/>
                </a:lnTo>
                <a:lnTo>
                  <a:pt x="0" y="0"/>
                </a:lnTo>
                <a:lnTo>
                  <a:pt x="0" y="4616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801426" y="1461823"/>
            <a:ext cx="11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Futura-MediumItalic"/>
                <a:cs typeface="Futura-MediumItalic"/>
              </a:rPr>
              <a:t>f</a:t>
            </a:r>
            <a:endParaRPr sz="2400">
              <a:latin typeface="Futura-MediumItalic"/>
              <a:cs typeface="Futura-MediumItalic"/>
            </a:endParaRPr>
          </a:p>
        </p:txBody>
      </p:sp>
    </p:spTree>
    <p:extLst>
      <p:ext uri="{BB962C8B-B14F-4D97-AF65-F5344CB8AC3E}">
        <p14:creationId xmlns:p14="http://schemas.microsoft.com/office/powerpoint/2010/main" val="205963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960" y="2674409"/>
            <a:ext cx="5462241" cy="220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6863" y="3153234"/>
            <a:ext cx="4727575" cy="1546225"/>
          </a:xfrm>
          <a:custGeom>
            <a:avLst/>
            <a:gdLst/>
            <a:ahLst/>
            <a:cxnLst/>
            <a:rect l="l" t="t" r="r" b="b"/>
            <a:pathLst>
              <a:path w="4727575" h="1546225">
                <a:moveTo>
                  <a:pt x="5848" y="0"/>
                </a:moveTo>
                <a:lnTo>
                  <a:pt x="0" y="18130"/>
                </a:lnTo>
                <a:lnTo>
                  <a:pt x="4651879" y="1518737"/>
                </a:lnTo>
                <a:lnTo>
                  <a:pt x="4643107" y="1545931"/>
                </a:lnTo>
                <a:lnTo>
                  <a:pt x="4727323" y="1533065"/>
                </a:lnTo>
                <a:lnTo>
                  <a:pt x="4694228" y="1500606"/>
                </a:lnTo>
                <a:lnTo>
                  <a:pt x="4657727" y="1500606"/>
                </a:lnTo>
                <a:lnTo>
                  <a:pt x="5848" y="0"/>
                </a:lnTo>
                <a:close/>
              </a:path>
              <a:path w="4727575" h="1546225">
                <a:moveTo>
                  <a:pt x="4666500" y="1473412"/>
                </a:moveTo>
                <a:lnTo>
                  <a:pt x="4657727" y="1500606"/>
                </a:lnTo>
                <a:lnTo>
                  <a:pt x="4694228" y="1500606"/>
                </a:lnTo>
                <a:lnTo>
                  <a:pt x="4666500" y="1473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7733" y="3152999"/>
            <a:ext cx="2374265" cy="554355"/>
          </a:xfrm>
          <a:custGeom>
            <a:avLst/>
            <a:gdLst/>
            <a:ahLst/>
            <a:cxnLst/>
            <a:rect l="l" t="t" r="r" b="b"/>
            <a:pathLst>
              <a:path w="2374265" h="554354">
                <a:moveTo>
                  <a:pt x="4108" y="0"/>
                </a:moveTo>
                <a:lnTo>
                  <a:pt x="0" y="18600"/>
                </a:lnTo>
                <a:lnTo>
                  <a:pt x="2297318" y="526040"/>
                </a:lnTo>
                <a:lnTo>
                  <a:pt x="2291155" y="553943"/>
                </a:lnTo>
                <a:lnTo>
                  <a:pt x="2373778" y="533175"/>
                </a:lnTo>
                <a:lnTo>
                  <a:pt x="2342020" y="507438"/>
                </a:lnTo>
                <a:lnTo>
                  <a:pt x="2301426" y="507438"/>
                </a:lnTo>
                <a:lnTo>
                  <a:pt x="4108" y="0"/>
                </a:lnTo>
                <a:close/>
              </a:path>
              <a:path w="2374265" h="554354">
                <a:moveTo>
                  <a:pt x="2307590" y="479536"/>
                </a:moveTo>
                <a:lnTo>
                  <a:pt x="2301426" y="507438"/>
                </a:lnTo>
                <a:lnTo>
                  <a:pt x="2342020" y="507438"/>
                </a:lnTo>
                <a:lnTo>
                  <a:pt x="2307590" y="4795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578" y="3152852"/>
            <a:ext cx="2382520" cy="342900"/>
          </a:xfrm>
          <a:custGeom>
            <a:avLst/>
            <a:gdLst/>
            <a:ahLst/>
            <a:cxnLst/>
            <a:rect l="l" t="t" r="r" b="b"/>
            <a:pathLst>
              <a:path w="2382520" h="342900">
                <a:moveTo>
                  <a:pt x="2418" y="0"/>
                </a:moveTo>
                <a:lnTo>
                  <a:pt x="0" y="18895"/>
                </a:lnTo>
                <a:lnTo>
                  <a:pt x="2305666" y="314020"/>
                </a:lnTo>
                <a:lnTo>
                  <a:pt x="2302038" y="342364"/>
                </a:lnTo>
                <a:lnTo>
                  <a:pt x="2382458" y="314247"/>
                </a:lnTo>
                <a:lnTo>
                  <a:pt x="2353958" y="295125"/>
                </a:lnTo>
                <a:lnTo>
                  <a:pt x="2308085" y="295125"/>
                </a:lnTo>
                <a:lnTo>
                  <a:pt x="2418" y="0"/>
                </a:lnTo>
                <a:close/>
              </a:path>
              <a:path w="2382520" h="342900">
                <a:moveTo>
                  <a:pt x="2311713" y="266781"/>
                </a:moveTo>
                <a:lnTo>
                  <a:pt x="2308085" y="295125"/>
                </a:lnTo>
                <a:lnTo>
                  <a:pt x="2353958" y="295125"/>
                </a:lnTo>
                <a:lnTo>
                  <a:pt x="2311713" y="2667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325" y="3152786"/>
            <a:ext cx="2353310" cy="158750"/>
          </a:xfrm>
          <a:custGeom>
            <a:avLst/>
            <a:gdLst/>
            <a:ahLst/>
            <a:cxnLst/>
            <a:rect l="l" t="t" r="r" b="b"/>
            <a:pathLst>
              <a:path w="2353310" h="158750">
                <a:moveTo>
                  <a:pt x="924" y="0"/>
                </a:moveTo>
                <a:lnTo>
                  <a:pt x="0" y="19027"/>
                </a:lnTo>
                <a:lnTo>
                  <a:pt x="2276564" y="129630"/>
                </a:lnTo>
                <a:lnTo>
                  <a:pt x="2275177" y="158170"/>
                </a:lnTo>
                <a:lnTo>
                  <a:pt x="2353136" y="123813"/>
                </a:lnTo>
                <a:lnTo>
                  <a:pt x="2329638" y="110601"/>
                </a:lnTo>
                <a:lnTo>
                  <a:pt x="2277489" y="110601"/>
                </a:lnTo>
                <a:lnTo>
                  <a:pt x="924" y="0"/>
                </a:lnTo>
                <a:close/>
              </a:path>
              <a:path w="2353310" h="158750">
                <a:moveTo>
                  <a:pt x="2278875" y="82061"/>
                </a:moveTo>
                <a:lnTo>
                  <a:pt x="2277489" y="110601"/>
                </a:lnTo>
                <a:lnTo>
                  <a:pt x="2329638" y="110601"/>
                </a:lnTo>
                <a:lnTo>
                  <a:pt x="2278875" y="820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801" y="3568779"/>
            <a:ext cx="2068195" cy="212725"/>
          </a:xfrm>
          <a:custGeom>
            <a:avLst/>
            <a:gdLst/>
            <a:ahLst/>
            <a:cxnLst/>
            <a:rect l="l" t="t" r="r" b="b"/>
            <a:pathLst>
              <a:path w="2068195" h="212725">
                <a:moveTo>
                  <a:pt x="1988624" y="0"/>
                </a:moveTo>
                <a:lnTo>
                  <a:pt x="1990986" y="28477"/>
                </a:lnTo>
                <a:lnTo>
                  <a:pt x="0" y="193628"/>
                </a:lnTo>
                <a:lnTo>
                  <a:pt x="1574" y="212611"/>
                </a:lnTo>
                <a:lnTo>
                  <a:pt x="1992561" y="47461"/>
                </a:lnTo>
                <a:lnTo>
                  <a:pt x="2041747" y="47461"/>
                </a:lnTo>
                <a:lnTo>
                  <a:pt x="2067712" y="31669"/>
                </a:lnTo>
                <a:lnTo>
                  <a:pt x="1988624" y="0"/>
                </a:lnTo>
                <a:close/>
              </a:path>
              <a:path w="2068195" h="212725">
                <a:moveTo>
                  <a:pt x="2041747" y="47461"/>
                </a:moveTo>
                <a:lnTo>
                  <a:pt x="1992561" y="47461"/>
                </a:lnTo>
                <a:lnTo>
                  <a:pt x="1994923" y="75938"/>
                </a:lnTo>
                <a:lnTo>
                  <a:pt x="2041747" y="4746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4545" y="3742974"/>
            <a:ext cx="2067560" cy="76200"/>
          </a:xfrm>
          <a:custGeom>
            <a:avLst/>
            <a:gdLst/>
            <a:ahLst/>
            <a:cxnLst/>
            <a:rect l="l" t="t" r="r" b="b"/>
            <a:pathLst>
              <a:path w="2067560" h="76200">
                <a:moveTo>
                  <a:pt x="87" y="19400"/>
                </a:moveTo>
                <a:lnTo>
                  <a:pt x="0" y="38450"/>
                </a:lnTo>
                <a:lnTo>
                  <a:pt x="1990725" y="47623"/>
                </a:lnTo>
                <a:lnTo>
                  <a:pt x="1990594" y="76198"/>
                </a:lnTo>
                <a:lnTo>
                  <a:pt x="2066968" y="38450"/>
                </a:lnTo>
                <a:lnTo>
                  <a:pt x="2047442" y="28575"/>
                </a:lnTo>
                <a:lnTo>
                  <a:pt x="1990813" y="28575"/>
                </a:lnTo>
                <a:lnTo>
                  <a:pt x="87" y="19400"/>
                </a:lnTo>
                <a:close/>
              </a:path>
              <a:path w="2067560" h="76200">
                <a:moveTo>
                  <a:pt x="1990945" y="0"/>
                </a:moveTo>
                <a:lnTo>
                  <a:pt x="1990813" y="28575"/>
                </a:lnTo>
                <a:lnTo>
                  <a:pt x="2047442" y="28575"/>
                </a:lnTo>
                <a:lnTo>
                  <a:pt x="1990945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939" y="3762396"/>
            <a:ext cx="4458970" cy="347345"/>
          </a:xfrm>
          <a:custGeom>
            <a:avLst/>
            <a:gdLst/>
            <a:ahLst/>
            <a:cxnLst/>
            <a:rect l="l" t="t" r="r" b="b"/>
            <a:pathLst>
              <a:path w="4458970" h="347345">
                <a:moveTo>
                  <a:pt x="1299" y="0"/>
                </a:moveTo>
                <a:lnTo>
                  <a:pt x="0" y="19006"/>
                </a:lnTo>
                <a:lnTo>
                  <a:pt x="4381677" y="318608"/>
                </a:lnTo>
                <a:lnTo>
                  <a:pt x="4379727" y="347116"/>
                </a:lnTo>
                <a:lnTo>
                  <a:pt x="4458349" y="314303"/>
                </a:lnTo>
                <a:lnTo>
                  <a:pt x="4433367" y="299601"/>
                </a:lnTo>
                <a:lnTo>
                  <a:pt x="4382977" y="299601"/>
                </a:lnTo>
                <a:lnTo>
                  <a:pt x="1299" y="0"/>
                </a:lnTo>
                <a:close/>
              </a:path>
              <a:path w="4458970" h="347345">
                <a:moveTo>
                  <a:pt x="4384925" y="271094"/>
                </a:moveTo>
                <a:lnTo>
                  <a:pt x="4382977" y="299601"/>
                </a:lnTo>
                <a:lnTo>
                  <a:pt x="4433367" y="299601"/>
                </a:lnTo>
                <a:lnTo>
                  <a:pt x="4384925" y="271094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2779" y="3762549"/>
            <a:ext cx="2068830" cy="432434"/>
          </a:xfrm>
          <a:custGeom>
            <a:avLst/>
            <a:gdLst/>
            <a:ahLst/>
            <a:cxnLst/>
            <a:rect l="l" t="t" r="r" b="b"/>
            <a:pathLst>
              <a:path w="2068830" h="432435">
                <a:moveTo>
                  <a:pt x="3619" y="0"/>
                </a:moveTo>
                <a:lnTo>
                  <a:pt x="0" y="18702"/>
                </a:lnTo>
                <a:lnTo>
                  <a:pt x="1992112" y="404272"/>
                </a:lnTo>
                <a:lnTo>
                  <a:pt x="1986683" y="432327"/>
                </a:lnTo>
                <a:lnTo>
                  <a:pt x="2068734" y="409401"/>
                </a:lnTo>
                <a:lnTo>
                  <a:pt x="2037698" y="385569"/>
                </a:lnTo>
                <a:lnTo>
                  <a:pt x="1995733" y="385569"/>
                </a:lnTo>
                <a:lnTo>
                  <a:pt x="3619" y="0"/>
                </a:lnTo>
                <a:close/>
              </a:path>
              <a:path w="2068830" h="432435">
                <a:moveTo>
                  <a:pt x="2001163" y="357515"/>
                </a:moveTo>
                <a:lnTo>
                  <a:pt x="1995733" y="385569"/>
                </a:lnTo>
                <a:lnTo>
                  <a:pt x="2037698" y="385569"/>
                </a:lnTo>
                <a:lnTo>
                  <a:pt x="2001163" y="357515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0576" y="3125787"/>
            <a:ext cx="85725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8076" y="3733800"/>
            <a:ext cx="85725" cy="85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72202" y="1905000"/>
            <a:ext cx="2593974" cy="441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33678" y="6097779"/>
            <a:ext cx="86486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Futura-Medium"/>
                <a:cs typeface="Futura-Medium"/>
              </a:rPr>
              <a:t>Kate lazuka</a:t>
            </a:r>
            <a:r>
              <a:rPr sz="1000" spc="-50" dirty="0">
                <a:solidFill>
                  <a:srgbClr val="FFFFFF"/>
                </a:solidFill>
                <a:latin typeface="Futura-Medium"/>
                <a:cs typeface="Futura-Medium"/>
              </a:rPr>
              <a:t> </a:t>
            </a:r>
            <a:r>
              <a:rPr sz="1000" dirty="0">
                <a:solidFill>
                  <a:srgbClr val="FFFFFF"/>
                </a:solidFill>
                <a:latin typeface="Futura-Medium"/>
                <a:cs typeface="Futura-Medium"/>
              </a:rPr>
              <a:t>©</a:t>
            </a:r>
            <a:endParaRPr sz="1000">
              <a:latin typeface="Futura-Medium"/>
              <a:cs typeface="Futura-Medium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/>
              <a:t>Pinhole</a:t>
            </a:r>
            <a:r>
              <a:rPr spc="-85" dirty="0"/>
              <a:t> </a:t>
            </a:r>
            <a:r>
              <a:rPr spc="-5" dirty="0"/>
              <a:t>camera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07340" y="1239520"/>
            <a:ext cx="512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Futura-Medium"/>
                <a:cs typeface="Futura-Medium"/>
              </a:rPr>
              <a:t>Is </a:t>
            </a:r>
            <a:r>
              <a:rPr sz="2400" spc="15" dirty="0">
                <a:latin typeface="Futura-Medium"/>
                <a:cs typeface="Futura-Medium"/>
              </a:rPr>
              <a:t>the </a:t>
            </a:r>
            <a:r>
              <a:rPr sz="2400" spc="-5" dirty="0">
                <a:latin typeface="Futura-Medium"/>
                <a:cs typeface="Futura-Medium"/>
              </a:rPr>
              <a:t>size of </a:t>
            </a:r>
            <a:r>
              <a:rPr sz="2400" spc="15" dirty="0">
                <a:latin typeface="Futura-Medium"/>
                <a:cs typeface="Futura-Medium"/>
              </a:rPr>
              <a:t>the </a:t>
            </a:r>
            <a:r>
              <a:rPr sz="2400" spc="5" dirty="0">
                <a:latin typeface="Futura-Medium"/>
                <a:cs typeface="Futura-Medium"/>
              </a:rPr>
              <a:t>aperture</a:t>
            </a:r>
            <a:r>
              <a:rPr sz="2400" spc="-114" dirty="0">
                <a:latin typeface="Futura-Medium"/>
                <a:cs typeface="Futura-Medium"/>
              </a:rPr>
              <a:t> </a:t>
            </a:r>
            <a:r>
              <a:rPr sz="2400" spc="10" dirty="0">
                <a:latin typeface="Futura-Medium"/>
                <a:cs typeface="Futura-Medium"/>
              </a:rPr>
              <a:t>important?</a:t>
            </a:r>
            <a:endParaRPr sz="2400" dirty="0">
              <a:latin typeface="Futura-Medium"/>
              <a:cs typeface="Futura-Medium"/>
            </a:endParaRPr>
          </a:p>
        </p:txBody>
      </p:sp>
    </p:spTree>
    <p:extLst>
      <p:ext uri="{BB962C8B-B14F-4D97-AF65-F5344CB8AC3E}">
        <p14:creationId xmlns:p14="http://schemas.microsoft.com/office/powerpoint/2010/main" val="206911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30" y="2084418"/>
            <a:ext cx="152590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10"/>
              </a:spcBef>
            </a:pPr>
            <a:r>
              <a:rPr sz="2800" spc="5" dirty="0">
                <a:latin typeface="Futura-Medium"/>
                <a:cs typeface="Futura-Medium"/>
              </a:rPr>
              <a:t>S</a:t>
            </a:r>
            <a:r>
              <a:rPr sz="2800" dirty="0">
                <a:latin typeface="Futura-Medium"/>
                <a:cs typeface="Futura-Medium"/>
              </a:rPr>
              <a:t>h</a:t>
            </a:r>
            <a:r>
              <a:rPr sz="2800" spc="40" dirty="0">
                <a:latin typeface="Futura-Medium"/>
                <a:cs typeface="Futura-Medium"/>
              </a:rPr>
              <a:t>r</a:t>
            </a:r>
            <a:r>
              <a:rPr sz="2800" dirty="0">
                <a:latin typeface="Futura-Medium"/>
                <a:cs typeface="Futura-Medium"/>
              </a:rPr>
              <a:t>inking  </a:t>
            </a:r>
            <a:r>
              <a:rPr sz="2800" spc="5" dirty="0">
                <a:latin typeface="Futura-Medium"/>
                <a:cs typeface="Futura-Medium"/>
              </a:rPr>
              <a:t>aperture  </a:t>
            </a:r>
            <a:r>
              <a:rPr sz="2800" dirty="0">
                <a:latin typeface="Futura-Medium"/>
                <a:cs typeface="Futura-Medium"/>
              </a:rPr>
              <a:t>size</a:t>
            </a:r>
            <a:endParaRPr sz="2800">
              <a:latin typeface="Futura-Medium"/>
              <a:cs typeface="Futura-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3800" y="1600200"/>
            <a:ext cx="5105400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8540" y="6040120"/>
            <a:ext cx="206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Futura-Medium"/>
                <a:cs typeface="Futura-Medium"/>
              </a:rPr>
              <a:t>Adding</a:t>
            </a:r>
            <a:r>
              <a:rPr sz="2400" spc="-65" dirty="0">
                <a:latin typeface="Futura-Medium"/>
                <a:cs typeface="Futura-Medium"/>
              </a:rPr>
              <a:t> </a:t>
            </a:r>
            <a:r>
              <a:rPr sz="2400" spc="-5" dirty="0">
                <a:latin typeface="Futura-Medium"/>
                <a:cs typeface="Futura-Medium"/>
              </a:rPr>
              <a:t>lenses!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639562"/>
            <a:ext cx="4979035" cy="78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Futura-Medium"/>
                <a:cs typeface="Futura-Medium"/>
              </a:rPr>
              <a:t>-What happens if </a:t>
            </a:r>
            <a:r>
              <a:rPr sz="2000" spc="10" dirty="0">
                <a:latin typeface="Futura-Medium"/>
                <a:cs typeface="Futura-Medium"/>
              </a:rPr>
              <a:t>the </a:t>
            </a:r>
            <a:r>
              <a:rPr sz="2000" spc="5" dirty="0">
                <a:latin typeface="Futura-Medium"/>
                <a:cs typeface="Futura-Medium"/>
              </a:rPr>
              <a:t>aperture </a:t>
            </a:r>
            <a:r>
              <a:rPr sz="2000" dirty="0">
                <a:latin typeface="Futura-Medium"/>
                <a:cs typeface="Futura-Medium"/>
              </a:rPr>
              <a:t>is too</a:t>
            </a:r>
            <a:r>
              <a:rPr sz="2000" spc="-90" dirty="0">
                <a:latin typeface="Futura-Medium"/>
                <a:cs typeface="Futura-Medium"/>
              </a:rPr>
              <a:t> </a:t>
            </a:r>
            <a:r>
              <a:rPr sz="2000" dirty="0">
                <a:latin typeface="Futura-Medium"/>
                <a:cs typeface="Futura-Medium"/>
              </a:rPr>
              <a:t>small?</a:t>
            </a:r>
            <a:endParaRPr sz="2000">
              <a:latin typeface="Futura-Medium"/>
              <a:cs typeface="Futura-Medium"/>
            </a:endParaRPr>
          </a:p>
          <a:p>
            <a:pPr marL="598170">
              <a:lnSpc>
                <a:spcPct val="100000"/>
              </a:lnSpc>
              <a:spcBef>
                <a:spcPts val="1385"/>
              </a:spcBef>
            </a:pPr>
            <a:r>
              <a:rPr sz="1800" spc="-5" dirty="0">
                <a:latin typeface="Futura-Medium"/>
                <a:cs typeface="Futura-Medium"/>
              </a:rPr>
              <a:t>-Less light passes</a:t>
            </a:r>
            <a:r>
              <a:rPr sz="1800" spc="-40" dirty="0">
                <a:latin typeface="Futura-Medium"/>
                <a:cs typeface="Futura-Medium"/>
              </a:rPr>
              <a:t> </a:t>
            </a:r>
            <a:r>
              <a:rPr sz="1800" dirty="0">
                <a:latin typeface="Futura-Medium"/>
                <a:cs typeface="Futura-Medium"/>
              </a:rPr>
              <a:t>through</a:t>
            </a:r>
            <a:endParaRPr sz="1800">
              <a:latin typeface="Futura-Medium"/>
              <a:cs typeface="Futura-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076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89E6-45D6-7B47-BE69-605A097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2C9F-CF68-164E-999C-0CED80C4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7975" indent="-295275">
              <a:lnSpc>
                <a:spcPts val="3835"/>
              </a:lnSpc>
              <a:spcBef>
                <a:spcPts val="100"/>
              </a:spcBef>
              <a:tabLst>
                <a:tab pos="307975" algn="l"/>
              </a:tabLst>
            </a:pPr>
            <a:r>
              <a:rPr lang="en-US" dirty="0">
                <a:cs typeface="Calibri"/>
              </a:rPr>
              <a:t>Pinhole</a:t>
            </a:r>
            <a:r>
              <a:rPr lang="en-US" spc="-10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cameras</a:t>
            </a:r>
            <a:endParaRPr lang="en-US" dirty="0">
              <a:cs typeface="Calibri"/>
            </a:endParaRPr>
          </a:p>
          <a:p>
            <a:pPr marL="307975" indent="-295275">
              <a:lnSpc>
                <a:spcPts val="3835"/>
              </a:lnSpc>
              <a:tabLst>
                <a:tab pos="307975" algn="l"/>
              </a:tabLst>
            </a:pPr>
            <a:r>
              <a:rPr lang="en-US" b="1" spc="-10" dirty="0">
                <a:cs typeface="Calibri"/>
              </a:rPr>
              <a:t>Cameras </a:t>
            </a:r>
            <a:r>
              <a:rPr lang="en-US" b="1" dirty="0">
                <a:cs typeface="Calibri"/>
              </a:rPr>
              <a:t>&amp;</a:t>
            </a:r>
            <a:r>
              <a:rPr lang="en-US" b="1" spc="-5" dirty="0">
                <a:cs typeface="Calibri"/>
              </a:rPr>
              <a:t> lenses</a:t>
            </a:r>
            <a:endParaRPr lang="en-US" b="1" dirty="0">
              <a:cs typeface="Calibri"/>
            </a:endParaRPr>
          </a:p>
          <a:p>
            <a:pPr marL="307975" indent="-295275">
              <a:lnSpc>
                <a:spcPts val="3835"/>
              </a:lnSpc>
              <a:tabLst>
                <a:tab pos="307975" algn="l"/>
              </a:tabLst>
            </a:pPr>
            <a:r>
              <a:rPr lang="en-US" dirty="0">
                <a:cs typeface="Calibri"/>
              </a:rPr>
              <a:t>The </a:t>
            </a:r>
            <a:r>
              <a:rPr lang="en-US" spc="-10" dirty="0">
                <a:cs typeface="Calibri"/>
              </a:rPr>
              <a:t>geometry </a:t>
            </a:r>
            <a:r>
              <a:rPr lang="en-US" spc="-5" dirty="0">
                <a:cs typeface="Calibri"/>
              </a:rPr>
              <a:t>of </a:t>
            </a:r>
            <a:r>
              <a:rPr lang="en-US" dirty="0">
                <a:cs typeface="Calibri"/>
              </a:rPr>
              <a:t>pinhole</a:t>
            </a:r>
            <a:r>
              <a:rPr lang="en-US" spc="-30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cameras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601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53640</TotalTime>
  <Words>546</Words>
  <Application>Microsoft Macintosh PowerPoint</Application>
  <PresentationFormat>On-screen Show (4:3)</PresentationFormat>
  <Paragraphs>145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Arial-BoldItalicMT</vt:lpstr>
      <vt:lpstr>Arial</vt:lpstr>
      <vt:lpstr>Calibri</vt:lpstr>
      <vt:lpstr>Futura-Medium</vt:lpstr>
      <vt:lpstr>Futura-MediumItalic</vt:lpstr>
      <vt:lpstr>Symbol</vt:lpstr>
      <vt:lpstr>Times New Roman</vt:lpstr>
      <vt:lpstr>1_Office Theme</vt:lpstr>
      <vt:lpstr>Camera Models</vt:lpstr>
      <vt:lpstr>Agenda</vt:lpstr>
      <vt:lpstr>Agenda</vt:lpstr>
      <vt:lpstr>Pinhole camera</vt:lpstr>
      <vt:lpstr>Pinhole camera</vt:lpstr>
      <vt:lpstr>Pinhole camera</vt:lpstr>
      <vt:lpstr>Pinhole camera</vt:lpstr>
      <vt:lpstr>PowerPoint Presentation</vt:lpstr>
      <vt:lpstr>Agenda</vt:lpstr>
      <vt:lpstr>Cameras &amp; Lenses</vt:lpstr>
      <vt:lpstr>Cameras &amp; Lenses</vt:lpstr>
      <vt:lpstr>Issues with lenses: Radial Distortion</vt:lpstr>
      <vt:lpstr>Agenda</vt:lpstr>
      <vt:lpstr>Pinhole camera</vt:lpstr>
      <vt:lpstr>From retina plane to images</vt:lpstr>
      <vt:lpstr>Coordinate systems</vt:lpstr>
      <vt:lpstr>Converting to pixels</vt:lpstr>
      <vt:lpstr>Is this projective transformation linear?</vt:lpstr>
      <vt:lpstr>Homogeneous coordinates</vt:lpstr>
      <vt:lpstr>Projective transformation in the  homogenous coordinate system</vt:lpstr>
      <vt:lpstr>The Camera Matrix</vt:lpstr>
      <vt:lpstr>Camera Skewness</vt:lpstr>
      <vt:lpstr>World reference system</vt:lpstr>
      <vt:lpstr>The projective transformation</vt:lpstr>
      <vt:lpstr>Properties of projective transformations</vt:lpstr>
      <vt:lpstr>Properties of Projection</vt:lpstr>
      <vt:lpstr>Horizon line (vanishing line)</vt:lpstr>
      <vt:lpstr>Horizon line (vanishing line)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Hoiem</dc:creator>
  <cp:lastModifiedBy>Su, Hao</cp:lastModifiedBy>
  <cp:revision>200</cp:revision>
  <dcterms:created xsi:type="dcterms:W3CDTF">2009-12-16T02:55:56Z</dcterms:created>
  <dcterms:modified xsi:type="dcterms:W3CDTF">2018-11-08T23:49:27Z</dcterms:modified>
</cp:coreProperties>
</file>