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99564" y="2479548"/>
            <a:ext cx="4944871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935" y="3894835"/>
            <a:ext cx="6120129" cy="148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91771" y="184403"/>
            <a:ext cx="4160456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9760" y="1508137"/>
            <a:ext cx="4210050" cy="2014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390640" y="6447806"/>
            <a:ext cx="282575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51.png"/><Relationship Id="rId6" Type="http://schemas.openxmlformats.org/officeDocument/2006/relationships/image" Target="../media/image52.png"/><Relationship Id="rId7" Type="http://schemas.openxmlformats.org/officeDocument/2006/relationships/image" Target="../media/image53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png"/><Relationship Id="rId3" Type="http://schemas.openxmlformats.org/officeDocument/2006/relationships/image" Target="../media/image55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9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image" Target="../media/image63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1.pn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72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Relationship Id="rId12" Type="http://schemas.openxmlformats.org/officeDocument/2006/relationships/image" Target="../media/image78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1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5" Type="http://schemas.openxmlformats.org/officeDocument/2006/relationships/image" Target="../media/image75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75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0.pn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75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1.png"/><Relationship Id="rId11" Type="http://schemas.openxmlformats.org/officeDocument/2006/relationships/image" Target="../media/image92.pn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75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1.png"/><Relationship Id="rId11" Type="http://schemas.openxmlformats.org/officeDocument/2006/relationships/image" Target="../media/image93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75.png"/><Relationship Id="rId8" Type="http://schemas.openxmlformats.org/officeDocument/2006/relationships/image" Target="../media/image88.png"/><Relationship Id="rId9" Type="http://schemas.openxmlformats.org/officeDocument/2006/relationships/image" Target="../media/image89.png"/><Relationship Id="rId10" Type="http://schemas.openxmlformats.org/officeDocument/2006/relationships/image" Target="../media/image91.pn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2.png"/><Relationship Id="rId3" Type="http://schemas.openxmlformats.org/officeDocument/2006/relationships/image" Target="../media/image73.png"/><Relationship Id="rId4" Type="http://schemas.openxmlformats.org/officeDocument/2006/relationships/image" Target="../media/image85.png"/><Relationship Id="rId5" Type="http://schemas.openxmlformats.org/officeDocument/2006/relationships/image" Target="../media/image86.png"/><Relationship Id="rId6" Type="http://schemas.openxmlformats.org/officeDocument/2006/relationships/image" Target="../media/image87.png"/><Relationship Id="rId7" Type="http://schemas.openxmlformats.org/officeDocument/2006/relationships/image" Target="../media/image75.png"/><Relationship Id="rId8" Type="http://schemas.openxmlformats.org/officeDocument/2006/relationships/image" Target="../media/image88.png"/><Relationship Id="rId9" Type="http://schemas.openxmlformats.org/officeDocument/2006/relationships/image" Target="../media/image94.png"/><Relationship Id="rId10" Type="http://schemas.openxmlformats.org/officeDocument/2006/relationships/image" Target="../media/image89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5.png"/><Relationship Id="rId4" Type="http://schemas.openxmlformats.org/officeDocument/2006/relationships/image" Target="../media/image96.png"/><Relationship Id="rId5" Type="http://schemas.openxmlformats.org/officeDocument/2006/relationships/image" Target="../media/image97.png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8.png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5.png"/><Relationship Id="rId3" Type="http://schemas.openxmlformats.org/officeDocument/2006/relationships/image" Target="../media/image97.pn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9.png"/><Relationship Id="rId3" Type="http://schemas.openxmlformats.org/officeDocument/2006/relationships/image" Target="../media/image100.png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.png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9.png"/><Relationship Id="rId3" Type="http://schemas.openxmlformats.org/officeDocument/2006/relationships/image" Target="../media/image96.png"/><Relationship Id="rId4" Type="http://schemas.openxmlformats.org/officeDocument/2006/relationships/image" Target="../media/image102.png"/><Relationship Id="rId5" Type="http://schemas.openxmlformats.org/officeDocument/2006/relationships/image" Target="../media/image103.png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71.png"/><Relationship Id="rId6" Type="http://schemas.openxmlformats.org/officeDocument/2006/relationships/image" Target="../media/image89.png"/><Relationship Id="rId7" Type="http://schemas.openxmlformats.org/officeDocument/2006/relationships/image" Target="../media/image73.png"/><Relationship Id="rId8" Type="http://schemas.openxmlformats.org/officeDocument/2006/relationships/image" Target="../media/image74.png"/><Relationship Id="rId9" Type="http://schemas.openxmlformats.org/officeDocument/2006/relationships/image" Target="../media/image75.png"/><Relationship Id="rId10" Type="http://schemas.openxmlformats.org/officeDocument/2006/relationships/image" Target="../media/image76.png"/><Relationship Id="rId11" Type="http://schemas.openxmlformats.org/officeDocument/2006/relationships/image" Target="../media/image7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png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png"/><Relationship Id="rId3" Type="http://schemas.openxmlformats.org/officeDocument/2006/relationships/image" Target="../media/image106.png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7.pn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8.png"/><Relationship Id="rId3" Type="http://schemas.openxmlformats.org/officeDocument/2006/relationships/image" Target="../media/image109.png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Relationship Id="rId3" Type="http://schemas.openxmlformats.org/officeDocument/2006/relationships/image" Target="../media/image111.png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2.png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3.png"/><Relationship Id="rId3" Type="http://schemas.openxmlformats.org/officeDocument/2006/relationships/image" Target="../media/image114.png"/><Relationship Id="rId4" Type="http://schemas.openxmlformats.org/officeDocument/2006/relationships/image" Target="../media/image115.png"/><Relationship Id="rId5" Type="http://schemas.openxmlformats.org/officeDocument/2006/relationships/image" Target="../media/image116.png"/><Relationship Id="rId6" Type="http://schemas.openxmlformats.org/officeDocument/2006/relationships/image" Target="../media/image117.png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8.png"/><Relationship Id="rId3" Type="http://schemas.openxmlformats.org/officeDocument/2006/relationships/image" Target="../media/image119.png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Relationship Id="rId3" Type="http://schemas.openxmlformats.org/officeDocument/2006/relationships/image" Target="../media/image121.png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 </a:t>
            </a:r>
            <a:r>
              <a:rPr dirty="0" spc="-20"/>
              <a:t>Algebra</a:t>
            </a:r>
            <a:r>
              <a:rPr dirty="0" spc="-60"/>
              <a:t> </a:t>
            </a:r>
            <a:r>
              <a:rPr dirty="0" spc="-5"/>
              <a:t>Primer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1935" y="3894835"/>
            <a:ext cx="6119495" cy="1485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70815" marR="6985" indent="-156845">
              <a:lnSpc>
                <a:spcPct val="100000"/>
              </a:lnSpc>
              <a:spcBef>
                <a:spcPts val="100"/>
              </a:spcBef>
            </a:pPr>
            <a:r>
              <a:rPr dirty="0" sz="3000" spc="-5">
                <a:latin typeface="Calibri"/>
                <a:cs typeface="Calibri"/>
              </a:rPr>
              <a:t>And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5">
                <a:latin typeface="Calibri"/>
                <a:cs typeface="Calibri"/>
              </a:rPr>
              <a:t>video discussion </a:t>
            </a:r>
            <a:r>
              <a:rPr dirty="0" sz="3000">
                <a:latin typeface="Calibri"/>
                <a:cs typeface="Calibri"/>
              </a:rPr>
              <a:t>of </a:t>
            </a:r>
            <a:r>
              <a:rPr dirty="0" sz="3000" spc="-5">
                <a:latin typeface="Calibri"/>
                <a:cs typeface="Calibri"/>
              </a:rPr>
              <a:t>linear </a:t>
            </a:r>
            <a:r>
              <a:rPr dirty="0" sz="3000" spc="-15">
                <a:latin typeface="Calibri"/>
                <a:cs typeface="Calibri"/>
              </a:rPr>
              <a:t>algebra  from </a:t>
            </a:r>
            <a:r>
              <a:rPr dirty="0" sz="3000" spc="-5">
                <a:latin typeface="Calibri"/>
                <a:cs typeface="Calibri"/>
              </a:rPr>
              <a:t>EE263 is </a:t>
            </a:r>
            <a:r>
              <a:rPr dirty="0" sz="3000" spc="-15">
                <a:latin typeface="Calibri"/>
                <a:cs typeface="Calibri"/>
              </a:rPr>
              <a:t>here </a:t>
            </a:r>
            <a:r>
              <a:rPr dirty="0" sz="3000" spc="-10">
                <a:latin typeface="Calibri"/>
                <a:cs typeface="Calibri"/>
              </a:rPr>
              <a:t>(lectures </a:t>
            </a:r>
            <a:r>
              <a:rPr dirty="0" sz="3000">
                <a:latin typeface="Calibri"/>
                <a:cs typeface="Calibri"/>
              </a:rPr>
              <a:t>3 </a:t>
            </a:r>
            <a:r>
              <a:rPr dirty="0" sz="3000" spc="-5">
                <a:latin typeface="Calibri"/>
                <a:cs typeface="Calibri"/>
              </a:rPr>
              <a:t>and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4):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dirty="0" u="heavy" sz="3000" spc="-1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https://see.stanford.edu/Course/EE263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789" y="6394196"/>
            <a:ext cx="25133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BFBFBF"/>
                </a:solidFill>
                <a:latin typeface="Calibri"/>
                <a:cs typeface="Calibri"/>
              </a:rPr>
              <a:t>slides </a:t>
            </a:r>
            <a:r>
              <a:rPr dirty="0" sz="1800" spc="-10">
                <a:solidFill>
                  <a:srgbClr val="BFBFBF"/>
                </a:solidFill>
                <a:latin typeface="Calibri"/>
                <a:cs typeface="Calibri"/>
              </a:rPr>
              <a:t>from </a:t>
            </a:r>
            <a:r>
              <a:rPr dirty="0" sz="1800" spc="-15">
                <a:solidFill>
                  <a:srgbClr val="BFBFBF"/>
                </a:solidFill>
                <a:latin typeface="Calibri"/>
                <a:cs typeface="Calibri"/>
              </a:rPr>
              <a:t>Stanford</a:t>
            </a:r>
            <a:r>
              <a:rPr dirty="0" sz="1800" spc="-3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1800" spc="-5">
                <a:solidFill>
                  <a:srgbClr val="BFBFBF"/>
                </a:solidFill>
                <a:latin typeface="Calibri"/>
                <a:cs typeface="Calibri"/>
              </a:rPr>
              <a:t>CS131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51628" y="184403"/>
            <a:ext cx="54425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Basic </a:t>
            </a:r>
            <a:r>
              <a:rPr dirty="0" spc="-10"/>
              <a:t>Matrix</a:t>
            </a:r>
            <a:r>
              <a:rPr dirty="0" spc="-30"/>
              <a:t> </a:t>
            </a:r>
            <a:r>
              <a:rPr dirty="0" spc="-15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54245"/>
            <a:ext cx="4198620" cy="4192904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60">
                <a:latin typeface="Calibri"/>
                <a:cs typeface="Calibri"/>
              </a:rPr>
              <a:t>We </a:t>
            </a:r>
            <a:r>
              <a:rPr dirty="0" sz="3200">
                <a:latin typeface="Calibri"/>
                <a:cs typeface="Calibri"/>
              </a:rPr>
              <a:t>will</a:t>
            </a:r>
            <a:r>
              <a:rPr dirty="0" sz="3200" spc="4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discuss:</a:t>
            </a:r>
            <a:endParaRPr sz="32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Calibri"/>
                <a:cs typeface="Calibri"/>
              </a:rPr>
              <a:t>Addition</a:t>
            </a:r>
            <a:endParaRPr sz="28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74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10">
                <a:latin typeface="Calibri"/>
                <a:cs typeface="Calibri"/>
              </a:rPr>
              <a:t>Scaling</a:t>
            </a:r>
            <a:endParaRPr sz="28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Calibri"/>
                <a:cs typeface="Calibri"/>
              </a:rPr>
              <a:t>Dot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product</a:t>
            </a:r>
            <a:endParaRPr sz="28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10">
                <a:latin typeface="Calibri"/>
                <a:cs typeface="Calibri"/>
              </a:rPr>
              <a:t>Multiplication</a:t>
            </a:r>
            <a:endParaRPr sz="28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74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30">
                <a:latin typeface="Calibri"/>
                <a:cs typeface="Calibri"/>
              </a:rPr>
              <a:t>Transpose</a:t>
            </a:r>
            <a:endParaRPr sz="28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20">
                <a:latin typeface="Calibri"/>
                <a:cs typeface="Calibri"/>
              </a:rPr>
              <a:t>Inverse </a:t>
            </a:r>
            <a:r>
              <a:rPr dirty="0" sz="2800">
                <a:latin typeface="Calibri"/>
                <a:cs typeface="Calibri"/>
              </a:rPr>
              <a:t>/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pseudoinverse</a:t>
            </a:r>
            <a:endParaRPr sz="28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10">
                <a:latin typeface="Calibri"/>
                <a:cs typeface="Calibri"/>
              </a:rPr>
              <a:t>Determinant </a:t>
            </a:r>
            <a:r>
              <a:rPr dirty="0" sz="2800">
                <a:latin typeface="Calibri"/>
                <a:cs typeface="Calibri"/>
              </a:rPr>
              <a:t>/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trace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956" y="193547"/>
            <a:ext cx="4159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844" y="998220"/>
            <a:ext cx="1783714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A</a:t>
            </a:r>
            <a:r>
              <a:rPr dirty="0" sz="3200" spc="5">
                <a:latin typeface="Calibri"/>
                <a:cs typeface="Calibri"/>
              </a:rPr>
              <a:t>dd</a:t>
            </a:r>
            <a:r>
              <a:rPr dirty="0" sz="3200">
                <a:latin typeface="Calibri"/>
                <a:cs typeface="Calibri"/>
              </a:rPr>
              <a:t>iti</a:t>
            </a:r>
            <a:r>
              <a:rPr dirty="0" sz="3200" spc="-5">
                <a:latin typeface="Calibri"/>
                <a:cs typeface="Calibri"/>
              </a:rPr>
              <a:t>o</a:t>
            </a:r>
            <a:r>
              <a:rPr dirty="0" sz="3200">
                <a:latin typeface="Calibri"/>
                <a:cs typeface="Calibri"/>
              </a:rPr>
              <a:t>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7044" y="2737611"/>
            <a:ext cx="7402830" cy="8851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98450" marR="5080" indent="-285750">
              <a:lnSpc>
                <a:spcPct val="101400"/>
              </a:lnSpc>
              <a:spcBef>
                <a:spcPts val="50"/>
              </a:spcBef>
            </a:pPr>
            <a:r>
              <a:rPr dirty="0" sz="2800">
                <a:latin typeface="Arial"/>
                <a:cs typeface="Arial"/>
              </a:rPr>
              <a:t>– </a:t>
            </a:r>
            <a:r>
              <a:rPr dirty="0" sz="2800" spc="-5">
                <a:latin typeface="Calibri"/>
                <a:cs typeface="Calibri"/>
              </a:rPr>
              <a:t>Can only add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matrix </a:t>
            </a:r>
            <a:r>
              <a:rPr dirty="0" sz="2800" spc="-5">
                <a:latin typeface="Calibri"/>
                <a:cs typeface="Calibri"/>
              </a:rPr>
              <a:t>with </a:t>
            </a:r>
            <a:r>
              <a:rPr dirty="0" sz="2800" spc="-10">
                <a:latin typeface="Calibri"/>
                <a:cs typeface="Calibri"/>
              </a:rPr>
              <a:t>matching </a:t>
            </a:r>
            <a:r>
              <a:rPr dirty="0" sz="2800" spc="-5">
                <a:latin typeface="Calibri"/>
                <a:cs typeface="Calibri"/>
              </a:rPr>
              <a:t>dimensions,  or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0">
                <a:latin typeface="Calibri"/>
                <a:cs typeface="Calibri"/>
              </a:rPr>
              <a:t>scalar.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844" y="4719828"/>
            <a:ext cx="15138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Scaling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600200" y="1447800"/>
            <a:ext cx="6490535" cy="12544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840580" y="3581400"/>
            <a:ext cx="5486400" cy="12598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224679" y="5307545"/>
            <a:ext cx="3946778" cy="97151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465" y="1163828"/>
            <a:ext cx="5873750" cy="3968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z="4800" spc="-300" b="1">
                <a:latin typeface="Arial"/>
                <a:cs typeface="Arial"/>
              </a:rPr>
              <a:t>Norm</a:t>
            </a:r>
            <a:endParaRPr sz="4800">
              <a:latin typeface="Arial"/>
              <a:cs typeface="Arial"/>
            </a:endParaRPr>
          </a:p>
          <a:p>
            <a:pPr marL="355600" marR="287020" indent="-342900">
              <a:lnSpc>
                <a:spcPts val="2620"/>
              </a:lnSpc>
              <a:spcBef>
                <a:spcPts val="382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latin typeface="Calibri"/>
                <a:cs typeface="Calibri"/>
              </a:rPr>
              <a:t>More </a:t>
            </a:r>
            <a:r>
              <a:rPr dirty="0" sz="2700" spc="-30">
                <a:latin typeface="Calibri"/>
                <a:cs typeface="Calibri"/>
              </a:rPr>
              <a:t>formally, </a:t>
            </a:r>
            <a:r>
              <a:rPr dirty="0" sz="2700">
                <a:latin typeface="Calibri"/>
                <a:cs typeface="Calibri"/>
              </a:rPr>
              <a:t>a </a:t>
            </a:r>
            <a:r>
              <a:rPr dirty="0" sz="2700" spc="-5">
                <a:latin typeface="Calibri"/>
                <a:cs typeface="Calibri"/>
              </a:rPr>
              <a:t>norm </a:t>
            </a:r>
            <a:r>
              <a:rPr dirty="0" sz="2700">
                <a:latin typeface="Calibri"/>
                <a:cs typeface="Calibri"/>
              </a:rPr>
              <a:t>is </a:t>
            </a:r>
            <a:r>
              <a:rPr dirty="0" sz="2700" spc="-25">
                <a:latin typeface="Calibri"/>
                <a:cs typeface="Calibri"/>
              </a:rPr>
              <a:t>any </a:t>
            </a:r>
            <a:r>
              <a:rPr dirty="0" sz="2700" spc="-5">
                <a:latin typeface="Calibri"/>
                <a:cs typeface="Calibri"/>
              </a:rPr>
              <a:t>function  </a:t>
            </a:r>
            <a:r>
              <a:rPr dirty="0" sz="2700" spc="-15">
                <a:latin typeface="Calibri"/>
                <a:cs typeface="Calibri"/>
              </a:rPr>
              <a:t>that </a:t>
            </a:r>
            <a:r>
              <a:rPr dirty="0" sz="2700" spc="-10">
                <a:latin typeface="Calibri"/>
                <a:cs typeface="Calibri"/>
              </a:rPr>
              <a:t>satisfies </a:t>
            </a:r>
            <a:r>
              <a:rPr dirty="0" sz="2700">
                <a:latin typeface="Calibri"/>
                <a:cs typeface="Calibri"/>
              </a:rPr>
              <a:t>4</a:t>
            </a:r>
            <a:r>
              <a:rPr dirty="0" sz="2700" spc="5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properties:</a:t>
            </a:r>
            <a:endParaRPr sz="2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60" b="1">
                <a:latin typeface="Arial"/>
                <a:cs typeface="Arial"/>
              </a:rPr>
              <a:t>Non-negativity: </a:t>
            </a:r>
            <a:r>
              <a:rPr dirty="0" sz="2700" spc="-15">
                <a:latin typeface="Calibri"/>
                <a:cs typeface="Calibri"/>
              </a:rPr>
              <a:t>For</a:t>
            </a:r>
            <a:r>
              <a:rPr dirty="0" sz="2700" spc="1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all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15"/>
              </a:lnSpc>
              <a:spcBef>
                <a:spcPts val="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70" b="1">
                <a:latin typeface="Arial"/>
                <a:cs typeface="Arial"/>
              </a:rPr>
              <a:t>Definiteness</a:t>
            </a:r>
            <a:r>
              <a:rPr dirty="0" sz="2700" spc="-170">
                <a:latin typeface="Calibri"/>
                <a:cs typeface="Calibri"/>
              </a:rPr>
              <a:t>: </a:t>
            </a:r>
            <a:r>
              <a:rPr dirty="0" sz="2700" spc="-5">
                <a:latin typeface="Calibri"/>
                <a:cs typeface="Calibri"/>
              </a:rPr>
              <a:t>f(x) </a:t>
            </a:r>
            <a:r>
              <a:rPr dirty="0" sz="2700">
                <a:latin typeface="Calibri"/>
                <a:cs typeface="Calibri"/>
              </a:rPr>
              <a:t>= 0 if </a:t>
            </a:r>
            <a:r>
              <a:rPr dirty="0" sz="2700" spc="-10">
                <a:latin typeface="Calibri"/>
                <a:cs typeface="Calibri"/>
              </a:rPr>
              <a:t>and </a:t>
            </a:r>
            <a:r>
              <a:rPr dirty="0" sz="2700" spc="-5">
                <a:latin typeface="Calibri"/>
                <a:cs typeface="Calibri"/>
              </a:rPr>
              <a:t>only </a:t>
            </a:r>
            <a:r>
              <a:rPr dirty="0" sz="2700">
                <a:latin typeface="Calibri"/>
                <a:cs typeface="Calibri"/>
              </a:rPr>
              <a:t>if x =</a:t>
            </a:r>
            <a:r>
              <a:rPr dirty="0" sz="2700" spc="-275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0.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04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70" b="1">
                <a:latin typeface="Arial"/>
                <a:cs typeface="Arial"/>
              </a:rPr>
              <a:t>Homogeneity</a:t>
            </a:r>
            <a:r>
              <a:rPr dirty="0" sz="2700" spc="-170">
                <a:latin typeface="Calibri"/>
                <a:cs typeface="Calibri"/>
              </a:rPr>
              <a:t>: </a:t>
            </a:r>
            <a:r>
              <a:rPr dirty="0" sz="2700" spc="-15">
                <a:latin typeface="Calibri"/>
                <a:cs typeface="Calibri"/>
              </a:rPr>
              <a:t>For</a:t>
            </a:r>
            <a:r>
              <a:rPr dirty="0" sz="2700" spc="-28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all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204" b="1">
                <a:latin typeface="Arial"/>
                <a:cs typeface="Arial"/>
              </a:rPr>
              <a:t>Triangle </a:t>
            </a:r>
            <a:r>
              <a:rPr dirty="0" sz="2700" spc="-130" b="1">
                <a:latin typeface="Arial"/>
                <a:cs typeface="Arial"/>
              </a:rPr>
              <a:t>inequality</a:t>
            </a:r>
            <a:r>
              <a:rPr dirty="0" sz="2700" spc="-130">
                <a:latin typeface="Calibri"/>
                <a:cs typeface="Calibri"/>
              </a:rPr>
              <a:t>: </a:t>
            </a:r>
            <a:r>
              <a:rPr dirty="0" sz="2700" spc="-15">
                <a:latin typeface="Calibri"/>
                <a:cs typeface="Calibri"/>
              </a:rPr>
              <a:t>For</a:t>
            </a:r>
            <a:r>
              <a:rPr dirty="0" sz="2700" spc="19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all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16305" y="184403"/>
            <a:ext cx="171068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V</a:t>
            </a:r>
            <a:r>
              <a:rPr dirty="0" spc="-5"/>
              <a:t>e</a:t>
            </a:r>
            <a:r>
              <a:rPr dirty="0"/>
              <a:t>c</a:t>
            </a:r>
            <a:r>
              <a:rPr dirty="0" spc="-45"/>
              <a:t>t</a:t>
            </a:r>
            <a:r>
              <a:rPr dirty="0"/>
              <a:t>o</a:t>
            </a:r>
            <a:r>
              <a:rPr dirty="0" spc="-75"/>
              <a:t>r</a:t>
            </a:r>
            <a:r>
              <a:rPr dirty="0"/>
              <a:t>s</a:t>
            </a:r>
          </a:p>
        </p:txBody>
      </p:sp>
      <p:sp>
        <p:nvSpPr>
          <p:cNvPr id="4" name="object 4"/>
          <p:cNvSpPr/>
          <p:nvPr/>
        </p:nvSpPr>
        <p:spPr>
          <a:xfrm>
            <a:off x="2401823" y="896111"/>
            <a:ext cx="2529840" cy="1441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199632" y="2432304"/>
            <a:ext cx="1481328" cy="2895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45279" y="3450335"/>
            <a:ext cx="2365248" cy="521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92296" y="4355591"/>
            <a:ext cx="4130040" cy="4206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50664" y="4651247"/>
            <a:ext cx="4550664" cy="5120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465" y="1302003"/>
            <a:ext cx="268605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40" b="1">
                <a:latin typeface="Arial"/>
                <a:cs typeface="Arial"/>
              </a:rPr>
              <a:t>Example</a:t>
            </a:r>
            <a:r>
              <a:rPr dirty="0" sz="2800" spc="-200" b="1">
                <a:latin typeface="Arial"/>
                <a:cs typeface="Arial"/>
              </a:rPr>
              <a:t> </a:t>
            </a:r>
            <a:r>
              <a:rPr dirty="0" sz="2800" spc="-229" b="1">
                <a:latin typeface="Arial"/>
                <a:cs typeface="Arial"/>
              </a:rPr>
              <a:t>Norms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465" y="2838195"/>
            <a:ext cx="14992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5">
                <a:latin typeface="Calibri"/>
                <a:cs typeface="Calibri"/>
              </a:rPr>
              <a:t>G</a:t>
            </a:r>
            <a:r>
              <a:rPr dirty="0" sz="2800" spc="-10">
                <a:latin typeface="Calibri"/>
                <a:cs typeface="Calibri"/>
              </a:rPr>
              <a:t>e</a:t>
            </a:r>
            <a:r>
              <a:rPr dirty="0" sz="2800">
                <a:latin typeface="Calibri"/>
                <a:cs typeface="Calibri"/>
              </a:rPr>
              <a:t>n</a:t>
            </a:r>
            <a:r>
              <a:rPr dirty="0" sz="2800" spc="-10">
                <a:latin typeface="Calibri"/>
                <a:cs typeface="Calibri"/>
              </a:rPr>
              <a:t>e</a:t>
            </a:r>
            <a:r>
              <a:rPr dirty="0" sz="2800" spc="-60">
                <a:latin typeface="Calibri"/>
                <a:cs typeface="Calibri"/>
              </a:rPr>
              <a:t>r</a:t>
            </a:r>
            <a:r>
              <a:rPr dirty="0" sz="2800" spc="-5">
                <a:latin typeface="Calibri"/>
                <a:cs typeface="Calibri"/>
              </a:rPr>
              <a:t>al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85352" y="2838195"/>
            <a:ext cx="10433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">
                <a:latin typeface="Calibri"/>
                <a:cs typeface="Calibri"/>
              </a:rPr>
              <a:t>norms: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  <p:sp>
        <p:nvSpPr>
          <p:cNvPr id="6" name="object 6"/>
          <p:cNvSpPr/>
          <p:nvPr/>
        </p:nvSpPr>
        <p:spPr>
          <a:xfrm>
            <a:off x="1109472" y="1810511"/>
            <a:ext cx="2273807" cy="10820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614671" y="2218944"/>
            <a:ext cx="2212848" cy="31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596384" y="3084576"/>
            <a:ext cx="2810256" cy="1002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09216" y="2886455"/>
            <a:ext cx="408431" cy="512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990" y="978045"/>
            <a:ext cx="7978775" cy="205930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Inner </a:t>
            </a:r>
            <a:r>
              <a:rPr dirty="0" sz="3200" spc="-10">
                <a:latin typeface="Calibri"/>
                <a:cs typeface="Calibri"/>
              </a:rPr>
              <a:t>product </a:t>
            </a:r>
            <a:r>
              <a:rPr dirty="0" sz="3200">
                <a:latin typeface="Calibri"/>
                <a:cs typeface="Calibri"/>
              </a:rPr>
              <a:t>(dot </a:t>
            </a:r>
            <a:r>
              <a:rPr dirty="0" sz="3200" spc="-10">
                <a:latin typeface="Calibri"/>
                <a:cs typeface="Calibri"/>
              </a:rPr>
              <a:t>product)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1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vectors</a:t>
            </a:r>
            <a:endParaRPr sz="3200">
              <a:latin typeface="Calibri"/>
              <a:cs typeface="Calibri"/>
            </a:endParaRPr>
          </a:p>
          <a:p>
            <a:pPr lvl="1" marL="755650" marR="5080" indent="-285750">
              <a:lnSpc>
                <a:spcPct val="100699"/>
              </a:lnSpc>
              <a:spcBef>
                <a:spcPts val="64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Calibri"/>
                <a:cs typeface="Calibri"/>
              </a:rPr>
              <a:t>Multiply </a:t>
            </a:r>
            <a:r>
              <a:rPr dirty="0" sz="2800" spc="-10">
                <a:latin typeface="Calibri"/>
                <a:cs typeface="Calibri"/>
              </a:rPr>
              <a:t>corresponding entries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 spc="-10">
                <a:latin typeface="Calibri"/>
                <a:cs typeface="Calibri"/>
              </a:rPr>
              <a:t>two </a:t>
            </a:r>
            <a:r>
              <a:rPr dirty="0" sz="2800" spc="-20">
                <a:latin typeface="Calibri"/>
                <a:cs typeface="Calibri"/>
              </a:rPr>
              <a:t>vectors </a:t>
            </a:r>
            <a:r>
              <a:rPr dirty="0" sz="2800" spc="-5">
                <a:latin typeface="Calibri"/>
                <a:cs typeface="Calibri"/>
              </a:rPr>
              <a:t>and  add </a:t>
            </a:r>
            <a:r>
              <a:rPr dirty="0" sz="2800">
                <a:latin typeface="Calibri"/>
                <a:cs typeface="Calibri"/>
              </a:rPr>
              <a:t>up </a:t>
            </a:r>
            <a:r>
              <a:rPr dirty="0" sz="2800" spc="-5">
                <a:latin typeface="Calibri"/>
                <a:cs typeface="Calibri"/>
              </a:rPr>
              <a:t>the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result</a:t>
            </a:r>
            <a:endParaRPr sz="28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>
                <a:latin typeface="Calibri"/>
                <a:cs typeface="Calibri"/>
              </a:rPr>
              <a:t>x·y </a:t>
            </a:r>
            <a:r>
              <a:rPr dirty="0" sz="2800" spc="-5">
                <a:latin typeface="Calibri"/>
                <a:cs typeface="Calibri"/>
              </a:rPr>
              <a:t>is also |x||y|Cos( </a:t>
            </a:r>
            <a:r>
              <a:rPr dirty="0" sz="2800" spc="-65" i="1">
                <a:latin typeface="Arial"/>
                <a:cs typeface="Arial"/>
              </a:rPr>
              <a:t>the </a:t>
            </a:r>
            <a:r>
              <a:rPr dirty="0" sz="2800" spc="-114" i="1">
                <a:latin typeface="Arial"/>
                <a:cs typeface="Arial"/>
              </a:rPr>
              <a:t>angle between </a:t>
            </a:r>
            <a:r>
              <a:rPr dirty="0" sz="2800" spc="-190" i="1">
                <a:latin typeface="Arial"/>
                <a:cs typeface="Arial"/>
              </a:rPr>
              <a:t>x </a:t>
            </a:r>
            <a:r>
              <a:rPr dirty="0" sz="2800" spc="-125" i="1">
                <a:latin typeface="Arial"/>
                <a:cs typeface="Arial"/>
              </a:rPr>
              <a:t>and </a:t>
            </a:r>
            <a:r>
              <a:rPr dirty="0" sz="2800" spc="-150" i="1">
                <a:latin typeface="Arial"/>
                <a:cs typeface="Arial"/>
              </a:rPr>
              <a:t>y</a:t>
            </a:r>
            <a:r>
              <a:rPr dirty="0" sz="2800" spc="-254" i="1">
                <a:latin typeface="Arial"/>
                <a:cs typeface="Arial"/>
              </a:rPr>
              <a:t> </a:t>
            </a:r>
            <a:r>
              <a:rPr dirty="0" sz="280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0600" y="3733800"/>
            <a:ext cx="7010400" cy="1292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990" y="1206645"/>
            <a:ext cx="7841615" cy="1550670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Inner </a:t>
            </a:r>
            <a:r>
              <a:rPr dirty="0" sz="3200" spc="-10">
                <a:latin typeface="Calibri"/>
                <a:cs typeface="Calibri"/>
              </a:rPr>
              <a:t>product </a:t>
            </a:r>
            <a:r>
              <a:rPr dirty="0" sz="3200">
                <a:latin typeface="Calibri"/>
                <a:cs typeface="Calibri"/>
              </a:rPr>
              <a:t>(dot </a:t>
            </a:r>
            <a:r>
              <a:rPr dirty="0" sz="3200" spc="-10">
                <a:latin typeface="Calibri"/>
                <a:cs typeface="Calibri"/>
              </a:rPr>
              <a:t>product)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vectors</a:t>
            </a:r>
            <a:endParaRPr sz="3200">
              <a:latin typeface="Calibri"/>
              <a:cs typeface="Calibri"/>
            </a:endParaRPr>
          </a:p>
          <a:p>
            <a:pPr marL="755650" marR="5080" indent="-285750">
              <a:lnSpc>
                <a:spcPct val="100699"/>
              </a:lnSpc>
              <a:spcBef>
                <a:spcPts val="645"/>
              </a:spcBef>
            </a:pPr>
            <a:r>
              <a:rPr dirty="0" sz="2800">
                <a:latin typeface="Arial"/>
                <a:cs typeface="Arial"/>
              </a:rPr>
              <a:t>– </a:t>
            </a:r>
            <a:r>
              <a:rPr dirty="0" sz="2800" spc="-5">
                <a:latin typeface="Calibri"/>
                <a:cs typeface="Calibri"/>
              </a:rPr>
              <a:t>If </a:t>
            </a:r>
            <a:r>
              <a:rPr dirty="0" sz="2800">
                <a:latin typeface="Calibri"/>
                <a:cs typeface="Calibri"/>
              </a:rPr>
              <a:t>B </a:t>
            </a:r>
            <a:r>
              <a:rPr dirty="0" sz="2800" spc="-5">
                <a:latin typeface="Calibri"/>
                <a:cs typeface="Calibri"/>
              </a:rPr>
              <a:t>is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unit </a:t>
            </a:r>
            <a:r>
              <a:rPr dirty="0" sz="2800" spc="-50">
                <a:latin typeface="Calibri"/>
                <a:cs typeface="Calibri"/>
              </a:rPr>
              <a:t>vector, </a:t>
            </a:r>
            <a:r>
              <a:rPr dirty="0" sz="2800" spc="-5">
                <a:latin typeface="Calibri"/>
                <a:cs typeface="Calibri"/>
              </a:rPr>
              <a:t>then </a:t>
            </a:r>
            <a:r>
              <a:rPr dirty="0" sz="2800">
                <a:latin typeface="Calibri"/>
                <a:cs typeface="Calibri"/>
              </a:rPr>
              <a:t>A·B </a:t>
            </a:r>
            <a:r>
              <a:rPr dirty="0" sz="2800" spc="-15">
                <a:latin typeface="Calibri"/>
                <a:cs typeface="Calibri"/>
              </a:rPr>
              <a:t>gives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length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A  </a:t>
            </a:r>
            <a:r>
              <a:rPr dirty="0" sz="2800" spc="-5">
                <a:latin typeface="Calibri"/>
                <a:cs typeface="Calibri"/>
              </a:rPr>
              <a:t>which </a:t>
            </a:r>
            <a:r>
              <a:rPr dirty="0" sz="2800" spc="-10">
                <a:latin typeface="Calibri"/>
                <a:cs typeface="Calibri"/>
              </a:rPr>
              <a:t>lies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direction </a:t>
            </a:r>
            <a:r>
              <a:rPr dirty="0" sz="2800" spc="-5">
                <a:latin typeface="Calibri"/>
                <a:cs typeface="Calibri"/>
              </a:rPr>
              <a:t>of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5672" y="3203448"/>
            <a:ext cx="3596640" cy="27767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990" y="1074420"/>
            <a:ext cx="50469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product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 spc="-15">
                <a:latin typeface="Calibri"/>
                <a:cs typeface="Calibri"/>
              </a:rPr>
              <a:t>two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matrices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1304" y="2365248"/>
            <a:ext cx="1301495" cy="2407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60448" y="3032760"/>
            <a:ext cx="1240536" cy="2377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135879" y="2072639"/>
            <a:ext cx="2194560" cy="1798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26719" y="4337303"/>
            <a:ext cx="8644128" cy="137769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956" y="193547"/>
            <a:ext cx="4159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9844" y="998220"/>
            <a:ext cx="3375660" cy="1680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Multiplication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product </a:t>
            </a:r>
            <a:r>
              <a:rPr dirty="0" sz="3200" spc="-5">
                <a:latin typeface="Calibri"/>
                <a:cs typeface="Calibri"/>
              </a:rPr>
              <a:t>AB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is: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844" y="4503420"/>
            <a:ext cx="7694930" cy="159258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355600" marR="5080" indent="-342900">
              <a:lnSpc>
                <a:spcPct val="101200"/>
              </a:lnSpc>
              <a:spcBef>
                <a:spcPts val="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Each </a:t>
            </a:r>
            <a:r>
              <a:rPr dirty="0" sz="3200" spc="-5">
                <a:latin typeface="Calibri"/>
                <a:cs typeface="Calibri"/>
              </a:rPr>
              <a:t>entry </a:t>
            </a:r>
            <a:r>
              <a:rPr dirty="0" sz="3200">
                <a:latin typeface="Calibri"/>
                <a:cs typeface="Calibri"/>
              </a:rPr>
              <a:t>in the </a:t>
            </a:r>
            <a:r>
              <a:rPr dirty="0" sz="3200" spc="-10">
                <a:latin typeface="Calibri"/>
                <a:cs typeface="Calibri"/>
              </a:rPr>
              <a:t>result </a:t>
            </a:r>
            <a:r>
              <a:rPr dirty="0" sz="3200">
                <a:latin typeface="Calibri"/>
                <a:cs typeface="Calibri"/>
              </a:rPr>
              <a:t>is </a:t>
            </a:r>
            <a:r>
              <a:rPr dirty="0" sz="3200" spc="-5">
                <a:latin typeface="Calibri"/>
                <a:cs typeface="Calibri"/>
              </a:rPr>
              <a:t>(that </a:t>
            </a:r>
            <a:r>
              <a:rPr dirty="0" sz="3200" spc="-25">
                <a:latin typeface="Calibri"/>
                <a:cs typeface="Calibri"/>
              </a:rPr>
              <a:t>row </a:t>
            </a:r>
            <a:r>
              <a:rPr dirty="0" sz="3200">
                <a:latin typeface="Calibri"/>
                <a:cs typeface="Calibri"/>
              </a:rPr>
              <a:t>of </a:t>
            </a:r>
            <a:r>
              <a:rPr dirty="0" sz="3200" spc="-5">
                <a:latin typeface="Calibri"/>
                <a:cs typeface="Calibri"/>
              </a:rPr>
              <a:t>A) </a:t>
            </a:r>
            <a:r>
              <a:rPr dirty="0" sz="3200">
                <a:latin typeface="Calibri"/>
                <a:cs typeface="Calibri"/>
              </a:rPr>
              <a:t>dot  </a:t>
            </a:r>
            <a:r>
              <a:rPr dirty="0" sz="3200" spc="-10">
                <a:latin typeface="Calibri"/>
                <a:cs typeface="Calibri"/>
              </a:rPr>
              <a:t>product </a:t>
            </a:r>
            <a:r>
              <a:rPr dirty="0" sz="3200" spc="-5">
                <a:latin typeface="Calibri"/>
                <a:cs typeface="Calibri"/>
              </a:rPr>
              <a:t>with (that </a:t>
            </a:r>
            <a:r>
              <a:rPr dirty="0" sz="3200" spc="-10">
                <a:latin typeface="Calibri"/>
                <a:cs typeface="Calibri"/>
              </a:rPr>
              <a:t>column </a:t>
            </a:r>
            <a:r>
              <a:rPr dirty="0" sz="3200" spc="-5">
                <a:latin typeface="Calibri"/>
                <a:cs typeface="Calibri"/>
              </a:rPr>
              <a:t>of</a:t>
            </a:r>
            <a:r>
              <a:rPr dirty="0" sz="3200" spc="3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5">
                <a:latin typeface="Calibri"/>
                <a:cs typeface="Calibri"/>
              </a:rPr>
              <a:t>Many </a:t>
            </a:r>
            <a:r>
              <a:rPr dirty="0" sz="3200" spc="-5">
                <a:latin typeface="Calibri"/>
                <a:cs typeface="Calibri"/>
              </a:rPr>
              <a:t>uses, which will </a:t>
            </a:r>
            <a:r>
              <a:rPr dirty="0" sz="3200">
                <a:latin typeface="Calibri"/>
                <a:cs typeface="Calibri"/>
              </a:rPr>
              <a:t>be </a:t>
            </a:r>
            <a:r>
              <a:rPr dirty="0" sz="3200" spc="-20">
                <a:latin typeface="Calibri"/>
                <a:cs typeface="Calibri"/>
              </a:rPr>
              <a:t>covered</a:t>
            </a:r>
            <a:r>
              <a:rPr dirty="0" sz="3200" spc="2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later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41647" y="1179575"/>
            <a:ext cx="3176016" cy="30998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4956" y="193547"/>
            <a:ext cx="415925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127760" y="1813560"/>
            <a:ext cx="3590543" cy="4041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499844" y="998220"/>
            <a:ext cx="8291195" cy="4615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Multiplication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  <a:p>
            <a:pPr marL="5210810" marR="5080" indent="-285750">
              <a:lnSpc>
                <a:spcPct val="100099"/>
              </a:lnSpc>
              <a:spcBef>
                <a:spcPts val="2025"/>
              </a:spcBef>
            </a:pPr>
            <a:r>
              <a:rPr dirty="0" sz="2800">
                <a:latin typeface="Arial"/>
                <a:cs typeface="Arial"/>
              </a:rPr>
              <a:t>– </a:t>
            </a:r>
            <a:r>
              <a:rPr dirty="0" sz="2800" spc="-15">
                <a:latin typeface="Calibri"/>
                <a:cs typeface="Calibri"/>
              </a:rPr>
              <a:t>Each </a:t>
            </a:r>
            <a:r>
              <a:rPr dirty="0" sz="2800" spc="-5">
                <a:latin typeface="Calibri"/>
                <a:cs typeface="Calibri"/>
              </a:rPr>
              <a:t>entry of </a:t>
            </a:r>
            <a:r>
              <a:rPr dirty="0" sz="2800">
                <a:latin typeface="Calibri"/>
                <a:cs typeface="Calibri"/>
              </a:rPr>
              <a:t>the  </a:t>
            </a:r>
            <a:r>
              <a:rPr dirty="0" sz="2800" spc="-10">
                <a:latin typeface="Calibri"/>
                <a:cs typeface="Calibri"/>
              </a:rPr>
              <a:t>matrix product </a:t>
            </a:r>
            <a:r>
              <a:rPr dirty="0" sz="2800" spc="-5">
                <a:latin typeface="Calibri"/>
                <a:cs typeface="Calibri"/>
              </a:rPr>
              <a:t>is  made by </a:t>
            </a:r>
            <a:r>
              <a:rPr dirty="0" sz="2800" spc="-10">
                <a:latin typeface="Calibri"/>
                <a:cs typeface="Calibri"/>
              </a:rPr>
              <a:t>taking </a:t>
            </a:r>
            <a:r>
              <a:rPr dirty="0" sz="2800">
                <a:latin typeface="Calibri"/>
                <a:cs typeface="Calibri"/>
              </a:rPr>
              <a:t>the  </a:t>
            </a:r>
            <a:r>
              <a:rPr dirty="0" sz="2800" spc="-5">
                <a:latin typeface="Calibri"/>
                <a:cs typeface="Calibri"/>
              </a:rPr>
              <a:t>dot </a:t>
            </a:r>
            <a:r>
              <a:rPr dirty="0" sz="2800" spc="-10">
                <a:latin typeface="Calibri"/>
                <a:cs typeface="Calibri"/>
              </a:rPr>
              <a:t>product </a:t>
            </a:r>
            <a:r>
              <a:rPr dirty="0" sz="2800" spc="-5">
                <a:latin typeface="Calibri"/>
                <a:cs typeface="Calibri"/>
              </a:rPr>
              <a:t>of the  </a:t>
            </a:r>
            <a:r>
              <a:rPr dirty="0" sz="2800" spc="-10">
                <a:latin typeface="Calibri"/>
                <a:cs typeface="Calibri"/>
              </a:rPr>
              <a:t>corresponding </a:t>
            </a:r>
            <a:r>
              <a:rPr dirty="0" sz="2800" spc="-25">
                <a:latin typeface="Calibri"/>
                <a:cs typeface="Calibri"/>
              </a:rPr>
              <a:t>row </a:t>
            </a:r>
            <a:r>
              <a:rPr dirty="0" sz="2800" spc="-5">
                <a:latin typeface="Calibri"/>
                <a:cs typeface="Calibri"/>
              </a:rPr>
              <a:t>in  the </a:t>
            </a:r>
            <a:r>
              <a:rPr dirty="0" sz="2800" spc="-15">
                <a:latin typeface="Calibri"/>
                <a:cs typeface="Calibri"/>
              </a:rPr>
              <a:t>left </a:t>
            </a:r>
            <a:r>
              <a:rPr dirty="0" sz="2800" spc="-10">
                <a:latin typeface="Calibri"/>
                <a:cs typeface="Calibri"/>
              </a:rPr>
              <a:t>matrix, </a:t>
            </a:r>
            <a:r>
              <a:rPr dirty="0" sz="2800" spc="-5">
                <a:latin typeface="Calibri"/>
                <a:cs typeface="Calibri"/>
              </a:rPr>
              <a:t>with 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corresponding  </a:t>
            </a:r>
            <a:r>
              <a:rPr dirty="0" sz="2800" spc="-5">
                <a:latin typeface="Calibri"/>
                <a:cs typeface="Calibri"/>
              </a:rPr>
              <a:t>column in the </a:t>
            </a:r>
            <a:r>
              <a:rPr dirty="0" sz="2800" spc="-15">
                <a:latin typeface="Calibri"/>
                <a:cs typeface="Calibri"/>
              </a:rPr>
              <a:t>right  </a:t>
            </a:r>
            <a:r>
              <a:rPr dirty="0" sz="2800" spc="-5">
                <a:latin typeface="Calibri"/>
                <a:cs typeface="Calibri"/>
              </a:rPr>
              <a:t>one.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990" y="1074420"/>
            <a:ext cx="50469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product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 spc="-15">
                <a:latin typeface="Calibri"/>
                <a:cs typeface="Calibri"/>
              </a:rPr>
              <a:t>two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matrices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8576" y="1871472"/>
            <a:ext cx="8049768" cy="1636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512" y="458724"/>
            <a:ext cx="17056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111"/>
            <a:ext cx="4425315" cy="432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heavy" sz="2700" spc="-3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Vectors </a:t>
            </a:r>
            <a:r>
              <a:rPr dirty="0" u="heavy" sz="2700" spc="-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and</a:t>
            </a:r>
            <a:r>
              <a:rPr dirty="0" u="heavy" sz="2700" spc="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matrices</a:t>
            </a:r>
            <a:endParaRPr sz="27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latin typeface="Calibri"/>
                <a:cs typeface="Calibri"/>
              </a:rPr>
              <a:t>Basic </a:t>
            </a:r>
            <a:r>
              <a:rPr dirty="0" sz="2400" spc="-10">
                <a:latin typeface="Calibri"/>
                <a:cs typeface="Calibri"/>
              </a:rPr>
              <a:t>Matrix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10">
                <a:latin typeface="Calibri"/>
                <a:cs typeface="Calibri"/>
              </a:rPr>
              <a:t>Determinants, </a:t>
            </a:r>
            <a:r>
              <a:rPr dirty="0" sz="2400" spc="-5">
                <a:latin typeface="Calibri"/>
                <a:cs typeface="Calibri"/>
              </a:rPr>
              <a:t>norms,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trace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ts val="2840"/>
              </a:lnSpc>
              <a:spcBef>
                <a:spcPts val="2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latin typeface="Calibri"/>
                <a:cs typeface="Calibri"/>
              </a:rPr>
              <a:t>Special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Matrices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2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heavy" sz="2700" spc="-3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Transformation</a:t>
            </a:r>
            <a:r>
              <a:rPr dirty="0" u="heavy" sz="2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Matrices</a:t>
            </a:r>
            <a:endParaRPr sz="27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latin typeface="Calibri"/>
                <a:cs typeface="Calibri"/>
              </a:rPr>
              <a:t>Homogeneous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coordinates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ts val="2840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25"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2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heavy" sz="2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Matrix</a:t>
            </a:r>
            <a:r>
              <a:rPr dirty="0" u="heavy" sz="27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700" spc="-25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inverse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spcBef>
                <a:spcPts val="50"/>
              </a:spcBef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u="heavy" sz="27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Matrix</a:t>
            </a:r>
            <a:r>
              <a:rPr dirty="0" u="heavy" sz="270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 </a:t>
            </a:r>
            <a:r>
              <a:rPr dirty="0" u="heavy" sz="27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</a:rPr>
              <a:t>rank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04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5">
                <a:latin typeface="Calibri"/>
                <a:cs typeface="Calibri"/>
              </a:rPr>
              <a:t>Eigenvalues </a:t>
            </a:r>
            <a:r>
              <a:rPr dirty="0" sz="2700" spc="-10">
                <a:latin typeface="Calibri"/>
                <a:cs typeface="Calibri"/>
              </a:rPr>
              <a:t>and</a:t>
            </a:r>
            <a:r>
              <a:rPr dirty="0" sz="2700" spc="-50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Eigenvectors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1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latin typeface="Calibri"/>
                <a:cs typeface="Calibri"/>
              </a:rPr>
              <a:t>Matrix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Calculus</a:t>
            </a:r>
            <a:endParaRPr sz="2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82845"/>
            <a:ext cx="7939405" cy="249237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0">
                <a:latin typeface="Calibri"/>
                <a:cs typeface="Calibri"/>
              </a:rPr>
              <a:t>Powers</a:t>
            </a:r>
            <a:endParaRPr sz="3200">
              <a:latin typeface="Calibri"/>
              <a:cs typeface="Calibri"/>
            </a:endParaRPr>
          </a:p>
          <a:p>
            <a:pPr lvl="1" marL="755650" marR="5080" indent="-285750">
              <a:lnSpc>
                <a:spcPct val="100699"/>
              </a:lnSpc>
              <a:spcBef>
                <a:spcPts val="64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15">
                <a:latin typeface="Calibri"/>
                <a:cs typeface="Calibri"/>
              </a:rPr>
              <a:t>By convention, we </a:t>
            </a:r>
            <a:r>
              <a:rPr dirty="0" sz="2800" spc="-10">
                <a:latin typeface="Calibri"/>
                <a:cs typeface="Calibri"/>
              </a:rPr>
              <a:t>can </a:t>
            </a:r>
            <a:r>
              <a:rPr dirty="0" sz="2800" spc="-35">
                <a:latin typeface="Calibri"/>
                <a:cs typeface="Calibri"/>
              </a:rPr>
              <a:t>refer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matrix product  </a:t>
            </a:r>
            <a:r>
              <a:rPr dirty="0" sz="2800">
                <a:latin typeface="Calibri"/>
                <a:cs typeface="Calibri"/>
              </a:rPr>
              <a:t>AA </a:t>
            </a:r>
            <a:r>
              <a:rPr dirty="0" sz="2800" spc="-5">
                <a:latin typeface="Calibri"/>
                <a:cs typeface="Calibri"/>
              </a:rPr>
              <a:t>as A</a:t>
            </a:r>
            <a:r>
              <a:rPr dirty="0" baseline="23391" sz="2850" spc="-7">
                <a:latin typeface="Calibri"/>
                <a:cs typeface="Calibri"/>
              </a:rPr>
              <a:t>2</a:t>
            </a:r>
            <a:r>
              <a:rPr dirty="0" sz="2800" spc="-5">
                <a:latin typeface="Calibri"/>
                <a:cs typeface="Calibri"/>
              </a:rPr>
              <a:t>, and </a:t>
            </a:r>
            <a:r>
              <a:rPr dirty="0" sz="2800">
                <a:latin typeface="Calibri"/>
                <a:cs typeface="Calibri"/>
              </a:rPr>
              <a:t>AAA </a:t>
            </a:r>
            <a:r>
              <a:rPr dirty="0" sz="2800" spc="-5">
                <a:latin typeface="Calibri"/>
                <a:cs typeface="Calibri"/>
              </a:rPr>
              <a:t>as A</a:t>
            </a:r>
            <a:r>
              <a:rPr dirty="0" baseline="23391" sz="2850" spc="-7">
                <a:latin typeface="Calibri"/>
                <a:cs typeface="Calibri"/>
              </a:rPr>
              <a:t>3</a:t>
            </a:r>
            <a:r>
              <a:rPr dirty="0" sz="2800" spc="-5">
                <a:latin typeface="Calibri"/>
                <a:cs typeface="Calibri"/>
              </a:rPr>
              <a:t>,</a:t>
            </a:r>
            <a:r>
              <a:rPr dirty="0" sz="2800" spc="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etc.</a:t>
            </a:r>
            <a:endParaRPr sz="2800">
              <a:latin typeface="Calibri"/>
              <a:cs typeface="Calibri"/>
            </a:endParaRPr>
          </a:p>
          <a:p>
            <a:pPr lvl="1" marL="755650" marR="103505" indent="-285750">
              <a:lnSpc>
                <a:spcPct val="101400"/>
              </a:lnSpc>
              <a:spcBef>
                <a:spcPts val="60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5">
                <a:latin typeface="Calibri"/>
                <a:cs typeface="Calibri"/>
              </a:rPr>
              <a:t>Obviously only </a:t>
            </a:r>
            <a:r>
              <a:rPr dirty="0" sz="2800" spc="-10">
                <a:latin typeface="Calibri"/>
                <a:cs typeface="Calibri"/>
              </a:rPr>
              <a:t>square matrices can </a:t>
            </a:r>
            <a:r>
              <a:rPr dirty="0" sz="2800">
                <a:latin typeface="Calibri"/>
                <a:cs typeface="Calibri"/>
              </a:rPr>
              <a:t>be </a:t>
            </a:r>
            <a:r>
              <a:rPr dirty="0" sz="2800" spc="-5">
                <a:latin typeface="Calibri"/>
                <a:cs typeface="Calibri"/>
              </a:rPr>
              <a:t>multiplied  </a:t>
            </a:r>
            <a:r>
              <a:rPr dirty="0" sz="2800" spc="-10">
                <a:latin typeface="Calibri"/>
                <a:cs typeface="Calibri"/>
              </a:rPr>
              <a:t>that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35">
                <a:latin typeface="Calibri"/>
                <a:cs typeface="Calibri"/>
              </a:rPr>
              <a:t>way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62228"/>
            <a:ext cx="7273290" cy="998219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355600" marR="5080" indent="-34290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5">
                <a:latin typeface="Calibri"/>
                <a:cs typeface="Calibri"/>
              </a:rPr>
              <a:t>Transpose </a:t>
            </a:r>
            <a:r>
              <a:rPr dirty="0" sz="3200">
                <a:latin typeface="Calibri"/>
                <a:cs typeface="Calibri"/>
              </a:rPr>
              <a:t>– </a:t>
            </a:r>
            <a:r>
              <a:rPr dirty="0" sz="3200" spc="-5">
                <a:latin typeface="Calibri"/>
                <a:cs typeface="Calibri"/>
              </a:rPr>
              <a:t>flip matrix, so </a:t>
            </a:r>
            <a:r>
              <a:rPr dirty="0" sz="3200" spc="-25">
                <a:latin typeface="Calibri"/>
                <a:cs typeface="Calibri"/>
              </a:rPr>
              <a:t>row </a:t>
            </a:r>
            <a:r>
              <a:rPr dirty="0" sz="3200">
                <a:latin typeface="Calibri"/>
                <a:cs typeface="Calibri"/>
              </a:rPr>
              <a:t>1 </a:t>
            </a:r>
            <a:r>
              <a:rPr dirty="0" sz="3200" spc="-5">
                <a:latin typeface="Calibri"/>
                <a:cs typeface="Calibri"/>
              </a:rPr>
              <a:t>becomes  column</a:t>
            </a:r>
            <a:r>
              <a:rPr dirty="0" sz="3200">
                <a:latin typeface="Calibri"/>
                <a:cs typeface="Calibri"/>
              </a:rPr>
              <a:t> 1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893820"/>
            <a:ext cx="317055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useful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identity: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145497" y="2034832"/>
            <a:ext cx="3881610" cy="16029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16280" y="2228088"/>
            <a:ext cx="1728215" cy="1313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01949" y="4683968"/>
            <a:ext cx="4638675" cy="5905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4040" y="740301"/>
            <a:ext cx="5238115" cy="291020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Determinant</a:t>
            </a:r>
            <a:endParaRPr sz="32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65"/>
              </a:spcBef>
              <a:buFont typeface="Arial"/>
              <a:buChar char="–"/>
              <a:tabLst>
                <a:tab pos="1888489" algn="l"/>
                <a:tab pos="1889125" algn="l"/>
              </a:tabLst>
            </a:pPr>
            <a:r>
              <a:rPr dirty="0"/>
              <a:t>	</a:t>
            </a:r>
            <a:r>
              <a:rPr dirty="0" sz="2800" spc="-10">
                <a:latin typeface="Calibri"/>
                <a:cs typeface="Calibri"/>
              </a:rPr>
              <a:t>returns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scalar</a:t>
            </a:r>
            <a:endParaRPr sz="2800">
              <a:latin typeface="Calibri"/>
              <a:cs typeface="Calibri"/>
            </a:endParaRPr>
          </a:p>
          <a:p>
            <a:pPr lvl="1" marL="755650" marR="5080" indent="-285750">
              <a:lnSpc>
                <a:spcPct val="99300"/>
              </a:lnSpc>
              <a:spcBef>
                <a:spcPts val="74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15">
                <a:latin typeface="Calibri"/>
                <a:cs typeface="Calibri"/>
              </a:rPr>
              <a:t>Represents area </a:t>
            </a:r>
            <a:r>
              <a:rPr dirty="0" sz="2800" spc="-5">
                <a:latin typeface="Calibri"/>
                <a:cs typeface="Calibri"/>
              </a:rPr>
              <a:t>(or </a:t>
            </a:r>
            <a:r>
              <a:rPr dirty="0" sz="2800" spc="-10">
                <a:latin typeface="Calibri"/>
                <a:cs typeface="Calibri"/>
              </a:rPr>
              <a:t>volume) </a:t>
            </a:r>
            <a:r>
              <a:rPr dirty="0" sz="2800" spc="-5">
                <a:latin typeface="Calibri"/>
                <a:cs typeface="Calibri"/>
              </a:rPr>
              <a:t>of 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parallelogram </a:t>
            </a:r>
            <a:r>
              <a:rPr dirty="0" sz="2800" spc="-5">
                <a:latin typeface="Calibri"/>
                <a:cs typeface="Calibri"/>
              </a:rPr>
              <a:t>described </a:t>
            </a:r>
            <a:r>
              <a:rPr dirty="0" sz="2800" spc="-10">
                <a:latin typeface="Calibri"/>
                <a:cs typeface="Calibri"/>
              </a:rPr>
              <a:t>by 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20">
                <a:latin typeface="Calibri"/>
                <a:cs typeface="Calibri"/>
              </a:rPr>
              <a:t>vectors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25">
                <a:latin typeface="Calibri"/>
                <a:cs typeface="Calibri"/>
              </a:rPr>
              <a:t>rows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the  </a:t>
            </a:r>
            <a:r>
              <a:rPr dirty="0" sz="2800" spc="-10">
                <a:latin typeface="Calibri"/>
                <a:cs typeface="Calibri"/>
              </a:rPr>
              <a:t>matrix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1239" y="3636771"/>
            <a:ext cx="1899920" cy="1043940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45"/>
              </a:spcBef>
              <a:buFont typeface="Arial"/>
              <a:buChar char="–"/>
              <a:tabLst>
                <a:tab pos="298450" algn="l"/>
              </a:tabLst>
            </a:pPr>
            <a:r>
              <a:rPr dirty="0" sz="2800" spc="-15"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50"/>
              </a:spcBef>
              <a:buFont typeface="Arial"/>
              <a:buChar char="–"/>
              <a:tabLst>
                <a:tab pos="298450" algn="l"/>
              </a:tabLst>
            </a:pPr>
            <a:r>
              <a:rPr dirty="0" sz="2800" spc="-10">
                <a:latin typeface="Calibri"/>
                <a:cs typeface="Calibri"/>
              </a:rPr>
              <a:t>Properties: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0263" y="1496567"/>
            <a:ext cx="1045463" cy="365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98904" y="3691128"/>
            <a:ext cx="1274064" cy="612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480815" y="3867911"/>
            <a:ext cx="1898904" cy="2590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46832" y="4983479"/>
            <a:ext cx="3047999" cy="172821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217920" y="1158239"/>
            <a:ext cx="2764535" cy="315772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  <p:sp>
        <p:nvSpPr>
          <p:cNvPr id="10" name="object 10"/>
          <p:cNvSpPr/>
          <p:nvPr/>
        </p:nvSpPr>
        <p:spPr>
          <a:xfrm>
            <a:off x="3554515" y="4547515"/>
            <a:ext cx="500380" cy="235585"/>
          </a:xfrm>
          <a:custGeom>
            <a:avLst/>
            <a:gdLst/>
            <a:ahLst/>
            <a:cxnLst/>
            <a:rect l="l" t="t" r="r" b="b"/>
            <a:pathLst>
              <a:path w="500379" h="235585">
                <a:moveTo>
                  <a:pt x="424967" y="0"/>
                </a:moveTo>
                <a:lnTo>
                  <a:pt x="421618" y="9549"/>
                </a:lnTo>
                <a:lnTo>
                  <a:pt x="435238" y="15459"/>
                </a:lnTo>
                <a:lnTo>
                  <a:pt x="446950" y="23641"/>
                </a:lnTo>
                <a:lnTo>
                  <a:pt x="470732" y="61565"/>
                </a:lnTo>
                <a:lnTo>
                  <a:pt x="478544" y="116457"/>
                </a:lnTo>
                <a:lnTo>
                  <a:pt x="477672" y="137208"/>
                </a:lnTo>
                <a:lnTo>
                  <a:pt x="464592" y="188019"/>
                </a:lnTo>
                <a:lnTo>
                  <a:pt x="435396" y="219784"/>
                </a:lnTo>
                <a:lnTo>
                  <a:pt x="421990" y="225722"/>
                </a:lnTo>
                <a:lnTo>
                  <a:pt x="424967" y="235272"/>
                </a:lnTo>
                <a:lnTo>
                  <a:pt x="469918" y="208564"/>
                </a:lnTo>
                <a:lnTo>
                  <a:pt x="495164" y="159261"/>
                </a:lnTo>
                <a:lnTo>
                  <a:pt x="500001" y="117698"/>
                </a:lnTo>
                <a:lnTo>
                  <a:pt x="498788" y="96129"/>
                </a:lnTo>
                <a:lnTo>
                  <a:pt x="489083" y="57899"/>
                </a:lnTo>
                <a:lnTo>
                  <a:pt x="456980" y="15084"/>
                </a:lnTo>
                <a:lnTo>
                  <a:pt x="442024" y="6158"/>
                </a:lnTo>
                <a:lnTo>
                  <a:pt x="424967" y="0"/>
                </a:lnTo>
                <a:close/>
              </a:path>
              <a:path w="500379" h="235585">
                <a:moveTo>
                  <a:pt x="75034" y="0"/>
                </a:moveTo>
                <a:lnTo>
                  <a:pt x="30165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5" y="219784"/>
                </a:lnTo>
                <a:lnTo>
                  <a:pt x="53036" y="211521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4" y="15459"/>
                </a:lnTo>
                <a:lnTo>
                  <a:pt x="78383" y="9549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781589" y="4547515"/>
            <a:ext cx="329565" cy="235585"/>
          </a:xfrm>
          <a:custGeom>
            <a:avLst/>
            <a:gdLst/>
            <a:ahLst/>
            <a:cxnLst/>
            <a:rect l="l" t="t" r="r" b="b"/>
            <a:pathLst>
              <a:path w="329564" h="235585">
                <a:moveTo>
                  <a:pt x="253961" y="0"/>
                </a:moveTo>
                <a:lnTo>
                  <a:pt x="250612" y="9549"/>
                </a:lnTo>
                <a:lnTo>
                  <a:pt x="264232" y="15459"/>
                </a:lnTo>
                <a:lnTo>
                  <a:pt x="275944" y="23641"/>
                </a:lnTo>
                <a:lnTo>
                  <a:pt x="299726" y="61565"/>
                </a:lnTo>
                <a:lnTo>
                  <a:pt x="307539" y="116457"/>
                </a:lnTo>
                <a:lnTo>
                  <a:pt x="306667" y="137208"/>
                </a:lnTo>
                <a:lnTo>
                  <a:pt x="293587" y="188019"/>
                </a:lnTo>
                <a:lnTo>
                  <a:pt x="264391" y="219784"/>
                </a:lnTo>
                <a:lnTo>
                  <a:pt x="250985" y="225722"/>
                </a:lnTo>
                <a:lnTo>
                  <a:pt x="253961" y="235272"/>
                </a:lnTo>
                <a:lnTo>
                  <a:pt x="298912" y="208564"/>
                </a:lnTo>
                <a:lnTo>
                  <a:pt x="324159" y="159261"/>
                </a:lnTo>
                <a:lnTo>
                  <a:pt x="328996" y="117698"/>
                </a:lnTo>
                <a:lnTo>
                  <a:pt x="327783" y="96129"/>
                </a:lnTo>
                <a:lnTo>
                  <a:pt x="318078" y="57899"/>
                </a:lnTo>
                <a:lnTo>
                  <a:pt x="285975" y="15084"/>
                </a:lnTo>
                <a:lnTo>
                  <a:pt x="271018" y="6158"/>
                </a:lnTo>
                <a:lnTo>
                  <a:pt x="253961" y="0"/>
                </a:lnTo>
                <a:close/>
              </a:path>
              <a:path w="329564" h="235585">
                <a:moveTo>
                  <a:pt x="75034" y="0"/>
                </a:moveTo>
                <a:lnTo>
                  <a:pt x="30165" y="26777"/>
                </a:lnTo>
                <a:lnTo>
                  <a:pt x="4852" y="76196"/>
                </a:lnTo>
                <a:lnTo>
                  <a:pt x="0" y="117698"/>
                </a:lnTo>
                <a:lnTo>
                  <a:pt x="1209" y="139313"/>
                </a:lnTo>
                <a:lnTo>
                  <a:pt x="10883" y="177543"/>
                </a:lnTo>
                <a:lnTo>
                  <a:pt x="42943" y="220219"/>
                </a:lnTo>
                <a:lnTo>
                  <a:pt x="75034" y="235272"/>
                </a:lnTo>
                <a:lnTo>
                  <a:pt x="78011" y="225722"/>
                </a:lnTo>
                <a:lnTo>
                  <a:pt x="64604" y="219784"/>
                </a:lnTo>
                <a:lnTo>
                  <a:pt x="53035" y="211521"/>
                </a:lnTo>
                <a:lnTo>
                  <a:pt x="29304" y="172989"/>
                </a:lnTo>
                <a:lnTo>
                  <a:pt x="21456" y="116457"/>
                </a:lnTo>
                <a:lnTo>
                  <a:pt x="22328" y="96385"/>
                </a:lnTo>
                <a:lnTo>
                  <a:pt x="35408" y="46818"/>
                </a:lnTo>
                <a:lnTo>
                  <a:pt x="64814" y="15459"/>
                </a:lnTo>
                <a:lnTo>
                  <a:pt x="78383" y="9549"/>
                </a:lnTo>
                <a:lnTo>
                  <a:pt x="750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3168653" y="3719067"/>
            <a:ext cx="2753995" cy="1081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Calibri"/>
                <a:cs typeface="Calibri"/>
              </a:rPr>
              <a:t>,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50"/>
              </a:spcBef>
              <a:tabLst>
                <a:tab pos="978535" algn="l"/>
                <a:tab pos="2005964" algn="l"/>
              </a:tabLst>
            </a:pPr>
            <a:r>
              <a:rPr dirty="0" sz="2000" spc="100">
                <a:latin typeface="Times New Roman"/>
                <a:cs typeface="Times New Roman"/>
              </a:rPr>
              <a:t>det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Times New Roman"/>
                <a:cs typeface="Times New Roman"/>
              </a:rPr>
              <a:t>$%	</a:t>
            </a:r>
            <a:r>
              <a:rPr dirty="0" sz="2000" spc="365">
                <a:latin typeface="Times New Roman"/>
                <a:cs typeface="Times New Roman"/>
              </a:rPr>
              <a:t>=</a:t>
            </a:r>
            <a:r>
              <a:rPr dirty="0" sz="2000" spc="65">
                <a:latin typeface="Times New Roman"/>
                <a:cs typeface="Times New Roman"/>
              </a:rPr>
              <a:t> </a:t>
            </a:r>
            <a:r>
              <a:rPr dirty="0" sz="2000" spc="100">
                <a:latin typeface="Times New Roman"/>
                <a:cs typeface="Times New Roman"/>
              </a:rPr>
              <a:t>det</a:t>
            </a:r>
            <a:r>
              <a:rPr dirty="0" sz="2000" spc="330">
                <a:latin typeface="Times New Roman"/>
                <a:cs typeface="Times New Roman"/>
              </a:rPr>
              <a:t> </a:t>
            </a:r>
            <a:r>
              <a:rPr dirty="0" sz="2000" spc="265">
                <a:latin typeface="Times New Roman"/>
                <a:cs typeface="Times New Roman"/>
              </a:rPr>
              <a:t>$	</a:t>
            </a:r>
            <a:r>
              <a:rPr dirty="0" sz="2000" spc="50">
                <a:latin typeface="Times New Roman"/>
                <a:cs typeface="Times New Roman"/>
              </a:rPr>
              <a:t>det(%)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465" y="1303020"/>
            <a:ext cx="12433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0">
                <a:latin typeface="Calibri"/>
                <a:cs typeface="Calibri"/>
              </a:rPr>
              <a:t>T</a:t>
            </a:r>
            <a:r>
              <a:rPr dirty="0" sz="3200" spc="-75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">
                <a:latin typeface="Calibri"/>
                <a:cs typeface="Calibri"/>
              </a:rPr>
              <a:t>c</a:t>
            </a:r>
            <a:r>
              <a:rPr dirty="0" sz="320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02664" y="3042411"/>
            <a:ext cx="7465059" cy="139128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98450" marR="5080" indent="-285750">
              <a:lnSpc>
                <a:spcPct val="101400"/>
              </a:lnSpc>
              <a:spcBef>
                <a:spcPts val="50"/>
              </a:spcBef>
              <a:buFont typeface="Arial"/>
              <a:buChar char="–"/>
              <a:tabLst>
                <a:tab pos="298450" algn="l"/>
              </a:tabLst>
            </a:pPr>
            <a:r>
              <a:rPr dirty="0" sz="2800" spc="-20">
                <a:latin typeface="Calibri"/>
                <a:cs typeface="Calibri"/>
              </a:rPr>
              <a:t>Invariant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5">
                <a:latin typeface="Calibri"/>
                <a:cs typeface="Calibri"/>
              </a:rPr>
              <a:t>lot of </a:t>
            </a:r>
            <a:r>
              <a:rPr dirty="0" sz="2800" spc="-15">
                <a:latin typeface="Calibri"/>
                <a:cs typeface="Calibri"/>
              </a:rPr>
              <a:t>transformations, </a:t>
            </a:r>
            <a:r>
              <a:rPr dirty="0" sz="2800">
                <a:latin typeface="Calibri"/>
                <a:cs typeface="Calibri"/>
              </a:rPr>
              <a:t>so </a:t>
            </a:r>
            <a:r>
              <a:rPr dirty="0" sz="2800" spc="-20">
                <a:latin typeface="Calibri"/>
                <a:cs typeface="Calibri"/>
              </a:rPr>
              <a:t>it’s </a:t>
            </a:r>
            <a:r>
              <a:rPr dirty="0" sz="2800" spc="-5">
                <a:latin typeface="Calibri"/>
                <a:cs typeface="Calibri"/>
              </a:rPr>
              <a:t>used  sometimes in </a:t>
            </a:r>
            <a:r>
              <a:rPr dirty="0" sz="2800" spc="-15">
                <a:latin typeface="Calibri"/>
                <a:cs typeface="Calibri"/>
              </a:rPr>
              <a:t>proofs. </a:t>
            </a:r>
            <a:r>
              <a:rPr dirty="0" sz="2800" spc="-10">
                <a:latin typeface="Calibri"/>
                <a:cs typeface="Calibri"/>
              </a:rPr>
              <a:t>(Rarely </a:t>
            </a:r>
            <a:r>
              <a:rPr dirty="0" sz="2800" spc="-5">
                <a:latin typeface="Calibri"/>
                <a:cs typeface="Calibri"/>
              </a:rPr>
              <a:t>in this class</a:t>
            </a:r>
            <a:r>
              <a:rPr dirty="0" sz="2800" spc="7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though.)</a:t>
            </a:r>
            <a:endParaRPr sz="2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298450" algn="l"/>
              </a:tabLst>
            </a:pPr>
            <a:r>
              <a:rPr dirty="0" sz="2800" spc="-10">
                <a:latin typeface="Calibri"/>
                <a:cs typeface="Calibri"/>
              </a:rPr>
              <a:t>Properties: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3272" y="1926335"/>
            <a:ext cx="4014216" cy="277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32888" y="4724400"/>
            <a:ext cx="3712464" cy="7985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  <p:sp>
        <p:nvSpPr>
          <p:cNvPr id="7" name="object 7"/>
          <p:cNvSpPr/>
          <p:nvPr/>
        </p:nvSpPr>
        <p:spPr>
          <a:xfrm>
            <a:off x="1062863" y="2290603"/>
            <a:ext cx="2631324" cy="62720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465" y="1302003"/>
            <a:ext cx="23907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200" b="1">
                <a:latin typeface="Arial"/>
                <a:cs typeface="Arial"/>
              </a:rPr>
              <a:t>Vector</a:t>
            </a:r>
            <a:r>
              <a:rPr dirty="0" sz="2800" spc="-204" b="1">
                <a:latin typeface="Arial"/>
                <a:cs typeface="Arial"/>
              </a:rPr>
              <a:t> </a:t>
            </a:r>
            <a:r>
              <a:rPr dirty="0" sz="2800" spc="-229" b="1">
                <a:latin typeface="Arial"/>
                <a:cs typeface="Arial"/>
              </a:rPr>
              <a:t>Norms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5465" y="4377435"/>
            <a:ext cx="6827520" cy="8820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355600" marR="5080" indent="-342900">
              <a:lnSpc>
                <a:spcPct val="100699"/>
              </a:lnSpc>
              <a:spcBef>
                <a:spcPts val="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latin typeface="Calibri"/>
                <a:cs typeface="Calibri"/>
              </a:rPr>
              <a:t>Matrix </a:t>
            </a:r>
            <a:r>
              <a:rPr dirty="0" sz="2800" spc="-5">
                <a:latin typeface="Calibri"/>
                <a:cs typeface="Calibri"/>
              </a:rPr>
              <a:t>norms: Norms </a:t>
            </a:r>
            <a:r>
              <a:rPr dirty="0" sz="2800" spc="-10">
                <a:latin typeface="Calibri"/>
                <a:cs typeface="Calibri"/>
              </a:rPr>
              <a:t>can </a:t>
            </a:r>
            <a:r>
              <a:rPr dirty="0" sz="2800" spc="-5">
                <a:latin typeface="Calibri"/>
                <a:cs typeface="Calibri"/>
              </a:rPr>
              <a:t>also </a:t>
            </a:r>
            <a:r>
              <a:rPr dirty="0" sz="2800">
                <a:latin typeface="Calibri"/>
                <a:cs typeface="Calibri"/>
              </a:rPr>
              <a:t>be </a:t>
            </a:r>
            <a:r>
              <a:rPr dirty="0" sz="2800" spc="-10">
                <a:latin typeface="Calibri"/>
                <a:cs typeface="Calibri"/>
              </a:rPr>
              <a:t>defined </a:t>
            </a:r>
            <a:r>
              <a:rPr dirty="0" sz="2800" spc="-25">
                <a:latin typeface="Calibri"/>
                <a:cs typeface="Calibri"/>
              </a:rPr>
              <a:t>for  </a:t>
            </a:r>
            <a:r>
              <a:rPr dirty="0" sz="2800" spc="-10">
                <a:latin typeface="Calibri"/>
                <a:cs typeface="Calibri"/>
              </a:rPr>
              <a:t>matrices, </a:t>
            </a:r>
            <a:r>
              <a:rPr dirty="0" sz="2800">
                <a:latin typeface="Calibri"/>
                <a:cs typeface="Calibri"/>
              </a:rPr>
              <a:t>such </a:t>
            </a:r>
            <a:r>
              <a:rPr dirty="0" sz="2800" spc="-5">
                <a:latin typeface="Calibri"/>
                <a:cs typeface="Calibri"/>
              </a:rPr>
              <a:t>as the </a:t>
            </a:r>
            <a:r>
              <a:rPr dirty="0" sz="2800" spc="-10">
                <a:latin typeface="Calibri"/>
                <a:cs typeface="Calibri"/>
              </a:rPr>
              <a:t>Frobenius</a:t>
            </a:r>
            <a:r>
              <a:rPr dirty="0" sz="2800" spc="35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norm: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  <p:sp>
        <p:nvSpPr>
          <p:cNvPr id="5" name="object 5"/>
          <p:cNvSpPr/>
          <p:nvPr/>
        </p:nvSpPr>
        <p:spPr>
          <a:xfrm>
            <a:off x="1325880" y="1984248"/>
            <a:ext cx="1850135" cy="838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614671" y="2218944"/>
            <a:ext cx="2212848" cy="316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596384" y="3084576"/>
            <a:ext cx="2810256" cy="10027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380232" y="4812791"/>
            <a:ext cx="4919471" cy="14874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194560" y="2968751"/>
            <a:ext cx="240792" cy="3169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48511" y="2886455"/>
            <a:ext cx="2529840" cy="144170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7702" y="458724"/>
            <a:ext cx="37268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Special</a:t>
            </a:r>
            <a:r>
              <a:rPr dirty="0" spc="-35"/>
              <a:t> </a:t>
            </a:r>
            <a:r>
              <a:rPr dirty="0" spc="-10"/>
              <a:t>Matrices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7396"/>
            <a:ext cx="4719320" cy="419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latin typeface="Calibri"/>
                <a:cs typeface="Calibri"/>
              </a:rPr>
              <a:t>Identity matrix</a:t>
            </a:r>
            <a:r>
              <a:rPr dirty="0" sz="3000">
                <a:latin typeface="Calibri"/>
                <a:cs typeface="Calibri"/>
              </a:rPr>
              <a:t> </a:t>
            </a:r>
            <a:r>
              <a:rPr dirty="0" sz="3000" b="1">
                <a:latin typeface="Courier New"/>
                <a:cs typeface="Courier New"/>
              </a:rPr>
              <a:t>I</a:t>
            </a:r>
            <a:endParaRPr sz="3000">
              <a:latin typeface="Courier New"/>
              <a:cs typeface="Courier New"/>
            </a:endParaRPr>
          </a:p>
          <a:p>
            <a:pPr lvl="1" marL="755650" marR="755650" indent="-285750">
              <a:lnSpc>
                <a:spcPct val="80000"/>
              </a:lnSpc>
              <a:spcBef>
                <a:spcPts val="73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10">
                <a:latin typeface="Calibri"/>
                <a:cs typeface="Calibri"/>
              </a:rPr>
              <a:t>Square </a:t>
            </a:r>
            <a:r>
              <a:rPr dirty="0" sz="2600" spc="-5">
                <a:latin typeface="Calibri"/>
                <a:cs typeface="Calibri"/>
              </a:rPr>
              <a:t>matrix, </a:t>
            </a:r>
            <a:r>
              <a:rPr dirty="0" sz="2600" spc="-60">
                <a:latin typeface="Calibri"/>
                <a:cs typeface="Calibri"/>
              </a:rPr>
              <a:t>1’s </a:t>
            </a:r>
            <a:r>
              <a:rPr dirty="0" sz="2600" spc="-5">
                <a:latin typeface="Calibri"/>
                <a:cs typeface="Calibri"/>
              </a:rPr>
              <a:t>along  diagonal, </a:t>
            </a:r>
            <a:r>
              <a:rPr dirty="0" sz="2600" spc="-60">
                <a:latin typeface="Calibri"/>
                <a:cs typeface="Calibri"/>
              </a:rPr>
              <a:t>0’s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elsewhere</a:t>
            </a:r>
            <a:endParaRPr sz="2600">
              <a:latin typeface="Calibri"/>
              <a:cs typeface="Calibri"/>
            </a:endParaRPr>
          </a:p>
          <a:p>
            <a:pPr lvl="1" marL="755650" marR="189865" indent="-285750">
              <a:lnSpc>
                <a:spcPts val="25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  <a:tab pos="1341120" algn="l"/>
              </a:tabLst>
            </a:pPr>
            <a:r>
              <a:rPr dirty="0" sz="2600" b="1">
                <a:latin typeface="Courier New"/>
                <a:cs typeface="Courier New"/>
              </a:rPr>
              <a:t>I</a:t>
            </a:r>
            <a:r>
              <a:rPr dirty="0" sz="2600" spc="-385" b="1">
                <a:latin typeface="Courier New"/>
                <a:cs typeface="Courier New"/>
              </a:rPr>
              <a:t> </a:t>
            </a:r>
            <a:r>
              <a:rPr dirty="0" sz="2600" spc="-175" b="1">
                <a:latin typeface="Arial"/>
                <a:cs typeface="Arial"/>
              </a:rPr>
              <a:t>·	</a:t>
            </a:r>
            <a:r>
              <a:rPr dirty="0" sz="2600" spc="-5">
                <a:latin typeface="Calibri"/>
                <a:cs typeface="Calibri"/>
              </a:rPr>
              <a:t>[another matrix] </a:t>
            </a:r>
            <a:r>
              <a:rPr dirty="0" sz="2600">
                <a:latin typeface="Calibri"/>
                <a:cs typeface="Calibri"/>
              </a:rPr>
              <a:t>= </a:t>
            </a:r>
            <a:r>
              <a:rPr dirty="0" sz="2600" spc="-5">
                <a:latin typeface="Calibri"/>
                <a:cs typeface="Calibri"/>
              </a:rPr>
              <a:t>[that  matrix]</a:t>
            </a:r>
            <a:endParaRPr sz="26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"/>
              <a:buChar char="–"/>
            </a:pPr>
            <a:endParaRPr sz="2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Diagonal</a:t>
            </a:r>
            <a:r>
              <a:rPr dirty="0" sz="3000" spc="-10">
                <a:latin typeface="Calibri"/>
                <a:cs typeface="Calibri"/>
              </a:rPr>
              <a:t> matrix</a:t>
            </a:r>
            <a:endParaRPr sz="3000">
              <a:latin typeface="Calibri"/>
              <a:cs typeface="Calibri"/>
            </a:endParaRPr>
          </a:p>
          <a:p>
            <a:pPr lvl="1" marL="755650" marR="29845" indent="-285750">
              <a:lnSpc>
                <a:spcPts val="2500"/>
              </a:lnSpc>
              <a:spcBef>
                <a:spcPts val="61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10">
                <a:latin typeface="Calibri"/>
                <a:cs typeface="Calibri"/>
              </a:rPr>
              <a:t>Square </a:t>
            </a:r>
            <a:r>
              <a:rPr dirty="0" sz="2600" spc="-5">
                <a:latin typeface="Calibri"/>
                <a:cs typeface="Calibri"/>
              </a:rPr>
              <a:t>matrix </a:t>
            </a:r>
            <a:r>
              <a:rPr dirty="0" sz="2600">
                <a:latin typeface="Calibri"/>
                <a:cs typeface="Calibri"/>
              </a:rPr>
              <a:t>with </a:t>
            </a:r>
            <a:r>
              <a:rPr dirty="0" sz="2600" spc="-10">
                <a:latin typeface="Calibri"/>
                <a:cs typeface="Calibri"/>
              </a:rPr>
              <a:t>numbers  </a:t>
            </a:r>
            <a:r>
              <a:rPr dirty="0" sz="2600" spc="-5">
                <a:latin typeface="Calibri"/>
                <a:cs typeface="Calibri"/>
              </a:rPr>
              <a:t>along diagonal, </a:t>
            </a:r>
            <a:r>
              <a:rPr dirty="0" sz="2600" spc="-60">
                <a:latin typeface="Calibri"/>
                <a:cs typeface="Calibri"/>
              </a:rPr>
              <a:t>0’s</a:t>
            </a:r>
            <a:r>
              <a:rPr dirty="0" sz="2600" spc="-4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elsewhere</a:t>
            </a:r>
            <a:endParaRPr sz="2600">
              <a:latin typeface="Calibri"/>
              <a:cs typeface="Calibri"/>
            </a:endParaRPr>
          </a:p>
          <a:p>
            <a:pPr lvl="1" marL="755650" marR="5080" indent="-285750">
              <a:lnSpc>
                <a:spcPct val="80000"/>
              </a:lnSpc>
              <a:spcBef>
                <a:spcPts val="61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diagonal </a:t>
            </a:r>
            <a:r>
              <a:rPr dirty="0" sz="2600" spc="-175" b="1">
                <a:latin typeface="Arial"/>
                <a:cs typeface="Arial"/>
              </a:rPr>
              <a:t>· </a:t>
            </a:r>
            <a:r>
              <a:rPr dirty="0" sz="2600" spc="-5">
                <a:latin typeface="Calibri"/>
                <a:cs typeface="Calibri"/>
              </a:rPr>
              <a:t>[another matrix]  </a:t>
            </a:r>
            <a:r>
              <a:rPr dirty="0" sz="2600" spc="-10">
                <a:latin typeface="Calibri"/>
                <a:cs typeface="Calibri"/>
              </a:rPr>
              <a:t>scales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20">
                <a:latin typeface="Calibri"/>
                <a:cs typeface="Calibri"/>
              </a:rPr>
              <a:t>rows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10">
                <a:latin typeface="Calibri"/>
                <a:cs typeface="Calibri"/>
              </a:rPr>
              <a:t>that</a:t>
            </a:r>
            <a:r>
              <a:rPr dirty="0" sz="2600" spc="-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matrix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19775" y="1666875"/>
            <a:ext cx="1600200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653087" y="4243387"/>
            <a:ext cx="1895475" cy="1371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7702" y="458724"/>
            <a:ext cx="372681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Special</a:t>
            </a:r>
            <a:r>
              <a:rPr dirty="0" spc="-35"/>
              <a:t> </a:t>
            </a:r>
            <a:r>
              <a:rPr dirty="0" spc="-10"/>
              <a:t>Matrices</a:t>
            </a:r>
          </a:p>
        </p:txBody>
      </p:sp>
      <p:sp>
        <p:nvSpPr>
          <p:cNvPr id="3" name="object 3"/>
          <p:cNvSpPr/>
          <p:nvPr/>
        </p:nvSpPr>
        <p:spPr>
          <a:xfrm>
            <a:off x="3429000" y="2249423"/>
            <a:ext cx="1551431" cy="362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98520" y="3429000"/>
            <a:ext cx="1883664" cy="3627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302905" y="1641371"/>
            <a:ext cx="1530196" cy="13174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535940" y="1607820"/>
            <a:ext cx="7521575" cy="28486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Symmetric </a:t>
            </a:r>
            <a:r>
              <a:rPr dirty="0" sz="3200" spc="-5">
                <a:latin typeface="Calibri"/>
                <a:cs typeface="Calibri"/>
              </a:rPr>
              <a:t>matrix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5">
                <a:latin typeface="Calibri"/>
                <a:cs typeface="Calibri"/>
              </a:rPr>
              <a:t>Skew-symmetric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matrix</a:t>
            </a:r>
            <a:endParaRPr sz="32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285"/>
              </a:spcBef>
              <a:tabLst>
                <a:tab pos="473075" algn="l"/>
                <a:tab pos="1191260" algn="l"/>
              </a:tabLst>
            </a:pPr>
            <a:r>
              <a:rPr dirty="0" sz="2450" spc="-125">
                <a:latin typeface="Arial"/>
                <a:cs typeface="Arial"/>
              </a:rPr>
              <a:t>0</a:t>
            </a:r>
            <a:r>
              <a:rPr dirty="0" sz="2450" spc="-125">
                <a:latin typeface="Arial"/>
                <a:cs typeface="Arial"/>
              </a:rPr>
              <a:t>	</a:t>
            </a:r>
            <a:r>
              <a:rPr dirty="0" sz="2450" spc="1110" i="1">
                <a:latin typeface="Arial"/>
                <a:cs typeface="Arial"/>
              </a:rPr>
              <a:t>-</a:t>
            </a:r>
            <a:r>
              <a:rPr dirty="0" sz="2450" spc="-125">
                <a:latin typeface="Arial"/>
                <a:cs typeface="Arial"/>
              </a:rPr>
              <a:t>2</a:t>
            </a:r>
            <a:r>
              <a:rPr dirty="0" sz="2450" spc="-125">
                <a:latin typeface="Arial"/>
                <a:cs typeface="Arial"/>
              </a:rPr>
              <a:t>	</a:t>
            </a:r>
            <a:r>
              <a:rPr dirty="0" sz="2450" spc="1110" i="1">
                <a:latin typeface="Arial"/>
                <a:cs typeface="Arial"/>
              </a:rPr>
              <a:t>-</a:t>
            </a:r>
            <a:r>
              <a:rPr dirty="0" sz="2450" spc="-125">
                <a:latin typeface="Arial"/>
                <a:cs typeface="Arial"/>
              </a:rPr>
              <a:t>5</a:t>
            </a:r>
            <a:endParaRPr sz="2450">
              <a:latin typeface="Arial"/>
              <a:cs typeface="Arial"/>
            </a:endParaRPr>
          </a:p>
          <a:p>
            <a:pPr algn="r" marR="5080">
              <a:lnSpc>
                <a:spcPct val="100000"/>
              </a:lnSpc>
              <a:spcBef>
                <a:spcPts val="40"/>
              </a:spcBef>
              <a:tabLst>
                <a:tab pos="595630" algn="l"/>
                <a:tab pos="1191260" algn="l"/>
              </a:tabLst>
            </a:pPr>
            <a:r>
              <a:rPr dirty="0" sz="2450" spc="-125">
                <a:latin typeface="Arial"/>
                <a:cs typeface="Arial"/>
              </a:rPr>
              <a:t>2</a:t>
            </a:r>
            <a:r>
              <a:rPr dirty="0" sz="2450" spc="-125">
                <a:latin typeface="Arial"/>
                <a:cs typeface="Arial"/>
              </a:rPr>
              <a:t>	</a:t>
            </a:r>
            <a:r>
              <a:rPr dirty="0" sz="2450" spc="-125">
                <a:latin typeface="Arial"/>
                <a:cs typeface="Arial"/>
              </a:rPr>
              <a:t>0</a:t>
            </a:r>
            <a:r>
              <a:rPr dirty="0" sz="2450" spc="-125">
                <a:latin typeface="Arial"/>
                <a:cs typeface="Arial"/>
              </a:rPr>
              <a:t>	</a:t>
            </a:r>
            <a:r>
              <a:rPr dirty="0" sz="2450" spc="1110" i="1">
                <a:latin typeface="Arial"/>
                <a:cs typeface="Arial"/>
              </a:rPr>
              <a:t>-</a:t>
            </a:r>
            <a:r>
              <a:rPr dirty="0" sz="2450" spc="-125">
                <a:latin typeface="Arial"/>
                <a:cs typeface="Arial"/>
              </a:rPr>
              <a:t>7</a:t>
            </a:r>
            <a:endParaRPr sz="2450">
              <a:latin typeface="Arial"/>
              <a:cs typeface="Arial"/>
            </a:endParaRPr>
          </a:p>
          <a:p>
            <a:pPr algn="r" marR="127635">
              <a:lnSpc>
                <a:spcPct val="100000"/>
              </a:lnSpc>
              <a:spcBef>
                <a:spcPts val="40"/>
              </a:spcBef>
              <a:tabLst>
                <a:tab pos="595630" algn="l"/>
                <a:tab pos="1313815" algn="l"/>
              </a:tabLst>
            </a:pPr>
            <a:r>
              <a:rPr dirty="0" sz="2450" spc="-125">
                <a:latin typeface="Arial"/>
                <a:cs typeface="Arial"/>
              </a:rPr>
              <a:t>5</a:t>
            </a:r>
            <a:r>
              <a:rPr dirty="0" sz="2450" spc="-125">
                <a:latin typeface="Arial"/>
                <a:cs typeface="Arial"/>
              </a:rPr>
              <a:t>	</a:t>
            </a:r>
            <a:r>
              <a:rPr dirty="0" sz="2450" spc="-125">
                <a:latin typeface="Arial"/>
                <a:cs typeface="Arial"/>
              </a:rPr>
              <a:t>7</a:t>
            </a:r>
            <a:r>
              <a:rPr dirty="0" sz="2450" spc="-125">
                <a:latin typeface="Arial"/>
                <a:cs typeface="Arial"/>
              </a:rPr>
              <a:t>	</a:t>
            </a:r>
            <a:r>
              <a:rPr dirty="0" sz="2450" spc="-125">
                <a:latin typeface="Arial"/>
                <a:cs typeface="Arial"/>
              </a:rPr>
              <a:t>0</a:t>
            </a:r>
            <a:endParaRPr sz="24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512" y="458724"/>
            <a:ext cx="17056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Ou</a:t>
            </a:r>
            <a:r>
              <a:rPr dirty="0" spc="-5"/>
              <a:t>t</a:t>
            </a:r>
            <a:r>
              <a:rPr dirty="0" spc="-5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111"/>
            <a:ext cx="4425315" cy="432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5">
                <a:solidFill>
                  <a:srgbClr val="A6A6A6"/>
                </a:solidFill>
                <a:latin typeface="Calibri"/>
                <a:cs typeface="Calibri"/>
              </a:rPr>
              <a:t>Vectors </a:t>
            </a:r>
            <a:r>
              <a:rPr dirty="0" sz="2700" spc="-5">
                <a:solidFill>
                  <a:srgbClr val="A6A6A6"/>
                </a:solidFill>
                <a:latin typeface="Calibri"/>
                <a:cs typeface="Calibri"/>
              </a:rPr>
              <a:t>and</a:t>
            </a:r>
            <a:r>
              <a:rPr dirty="0" sz="2700" spc="1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A6A6A6"/>
                </a:solidFill>
                <a:latin typeface="Calibri"/>
                <a:cs typeface="Calibri"/>
              </a:rPr>
              <a:t>matrices</a:t>
            </a:r>
            <a:endParaRPr sz="27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A6A6A6"/>
                </a:solidFill>
                <a:latin typeface="Calibri"/>
                <a:cs typeface="Calibri"/>
              </a:rPr>
              <a:t>Basic </a:t>
            </a:r>
            <a:r>
              <a:rPr dirty="0" sz="2400" spc="-10">
                <a:solidFill>
                  <a:srgbClr val="A6A6A6"/>
                </a:solidFill>
                <a:latin typeface="Calibri"/>
                <a:cs typeface="Calibri"/>
              </a:rPr>
              <a:t>Matrix</a:t>
            </a:r>
            <a:r>
              <a:rPr dirty="0" sz="2400" spc="-25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A6A6A6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10">
                <a:latin typeface="Calibri"/>
                <a:cs typeface="Calibri"/>
              </a:rPr>
              <a:t>Determinants, </a:t>
            </a:r>
            <a:r>
              <a:rPr dirty="0" sz="2400" spc="-5">
                <a:latin typeface="Calibri"/>
                <a:cs typeface="Calibri"/>
              </a:rPr>
              <a:t>norms,</a:t>
            </a:r>
            <a:r>
              <a:rPr dirty="0" sz="2400" spc="-15">
                <a:latin typeface="Calibri"/>
                <a:cs typeface="Calibri"/>
              </a:rPr>
              <a:t> trace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ts val="2840"/>
              </a:lnSpc>
              <a:spcBef>
                <a:spcPts val="2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A6A6A6"/>
                </a:solidFill>
                <a:latin typeface="Calibri"/>
                <a:cs typeface="Calibri"/>
              </a:rPr>
              <a:t>Special</a:t>
            </a:r>
            <a:r>
              <a:rPr dirty="0" sz="2400" spc="-2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A6A6A6"/>
                </a:solidFill>
                <a:latin typeface="Calibri"/>
                <a:cs typeface="Calibri"/>
              </a:rPr>
              <a:t>Matrices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0">
                <a:latin typeface="Calibri"/>
                <a:cs typeface="Calibri"/>
              </a:rPr>
              <a:t>Transformation</a:t>
            </a:r>
            <a:r>
              <a:rPr dirty="0" sz="2700" spc="-10">
                <a:latin typeface="Calibri"/>
                <a:cs typeface="Calibri"/>
              </a:rPr>
              <a:t> Matrices</a:t>
            </a:r>
            <a:endParaRPr sz="27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A6A6A6"/>
                </a:solidFill>
                <a:latin typeface="Calibri"/>
                <a:cs typeface="Calibri"/>
              </a:rPr>
              <a:t>Homogeneous</a:t>
            </a:r>
            <a:r>
              <a:rPr dirty="0" sz="2400" spc="-2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A6A6A6"/>
                </a:solidFill>
                <a:latin typeface="Calibri"/>
                <a:cs typeface="Calibri"/>
              </a:rPr>
              <a:t>coordinates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ts val="2840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25">
                <a:solidFill>
                  <a:srgbClr val="A6A6A6"/>
                </a:solidFill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solidFill>
                  <a:srgbClr val="A6A6A6"/>
                </a:solidFill>
                <a:latin typeface="Calibri"/>
                <a:cs typeface="Calibri"/>
              </a:rPr>
              <a:t>Matrix</a:t>
            </a:r>
            <a:r>
              <a:rPr dirty="0" sz="270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A6A6A6"/>
                </a:solidFill>
                <a:latin typeface="Calibri"/>
                <a:cs typeface="Calibri"/>
              </a:rPr>
              <a:t>inverse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spcBef>
                <a:spcPts val="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solidFill>
                  <a:srgbClr val="A6A6A6"/>
                </a:solidFill>
                <a:latin typeface="Calibri"/>
                <a:cs typeface="Calibri"/>
              </a:rPr>
              <a:t>Matrix</a:t>
            </a:r>
            <a:r>
              <a:rPr dirty="0" sz="270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A6A6A6"/>
                </a:solidFill>
                <a:latin typeface="Calibri"/>
                <a:cs typeface="Calibri"/>
              </a:rPr>
              <a:t>rank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04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5">
                <a:solidFill>
                  <a:srgbClr val="BFBFBF"/>
                </a:solidFill>
                <a:latin typeface="Calibri"/>
                <a:cs typeface="Calibri"/>
              </a:rPr>
              <a:t>Eigenvalues </a:t>
            </a: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and</a:t>
            </a:r>
            <a:r>
              <a:rPr dirty="0" sz="2700" spc="-5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BFBFBF"/>
                </a:solidFill>
                <a:latin typeface="Calibri"/>
                <a:cs typeface="Calibri"/>
              </a:rPr>
              <a:t>Eigenvectors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1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Matrix</a:t>
            </a:r>
            <a:r>
              <a:rPr dirty="0" sz="270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BFBFBF"/>
                </a:solidFill>
                <a:latin typeface="Calibri"/>
                <a:cs typeface="Calibri"/>
              </a:rPr>
              <a:t>Calculus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51953" y="2739644"/>
            <a:ext cx="3298190" cy="11258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dirty="0" sz="1800" spc="-10">
                <a:latin typeface="Calibri"/>
                <a:cs typeface="Calibri"/>
              </a:rPr>
              <a:t>Matrix </a:t>
            </a:r>
            <a:r>
              <a:rPr dirty="0" sz="1800" spc="-5">
                <a:latin typeface="Calibri"/>
                <a:cs typeface="Calibri"/>
              </a:rPr>
              <a:t>multiplication can </a:t>
            </a:r>
            <a:r>
              <a:rPr dirty="0" sz="1800">
                <a:latin typeface="Calibri"/>
                <a:cs typeface="Calibri"/>
              </a:rPr>
              <a:t>be used  </a:t>
            </a:r>
            <a:r>
              <a:rPr dirty="0" sz="1800" spc="-15">
                <a:latin typeface="Calibri"/>
                <a:cs typeface="Calibri"/>
              </a:rPr>
              <a:t>to transform vectors.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matrix </a:t>
            </a:r>
            <a:r>
              <a:rPr dirty="0" sz="1800" spc="-5">
                <a:latin typeface="Calibri"/>
                <a:cs typeface="Calibri"/>
              </a:rPr>
              <a:t>used  in this </a:t>
            </a:r>
            <a:r>
              <a:rPr dirty="0" sz="1800" spc="-20">
                <a:latin typeface="Calibri"/>
                <a:cs typeface="Calibri"/>
              </a:rPr>
              <a:t>way </a:t>
            </a:r>
            <a:r>
              <a:rPr dirty="0" sz="1800" spc="-5">
                <a:latin typeface="Calibri"/>
                <a:cs typeface="Calibri"/>
              </a:rPr>
              <a:t>is called </a:t>
            </a:r>
            <a:r>
              <a:rPr dirty="0" sz="1800">
                <a:latin typeface="Calibri"/>
                <a:cs typeface="Calibri"/>
              </a:rPr>
              <a:t>a  </a:t>
            </a:r>
            <a:r>
              <a:rPr dirty="0" sz="1800" spc="-15">
                <a:latin typeface="Calibri"/>
                <a:cs typeface="Calibri"/>
              </a:rPr>
              <a:t>transformation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matrix.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7576" y="3227832"/>
            <a:ext cx="1411224" cy="23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346713" y="3288454"/>
            <a:ext cx="1250950" cy="76200"/>
          </a:xfrm>
          <a:custGeom>
            <a:avLst/>
            <a:gdLst/>
            <a:ahLst/>
            <a:cxnLst/>
            <a:rect l="l" t="t" r="r" b="b"/>
            <a:pathLst>
              <a:path w="1250950" h="76200">
                <a:moveTo>
                  <a:pt x="76328" y="0"/>
                </a:moveTo>
                <a:lnTo>
                  <a:pt x="0" y="37842"/>
                </a:lnTo>
                <a:lnTo>
                  <a:pt x="76070" y="76198"/>
                </a:lnTo>
                <a:lnTo>
                  <a:pt x="76156" y="50799"/>
                </a:lnTo>
                <a:lnTo>
                  <a:pt x="63456" y="50756"/>
                </a:lnTo>
                <a:lnTo>
                  <a:pt x="63541" y="25356"/>
                </a:lnTo>
                <a:lnTo>
                  <a:pt x="76242" y="25356"/>
                </a:lnTo>
                <a:lnTo>
                  <a:pt x="76328" y="0"/>
                </a:lnTo>
                <a:close/>
              </a:path>
              <a:path w="1250950" h="76200">
                <a:moveTo>
                  <a:pt x="76242" y="25399"/>
                </a:moveTo>
                <a:lnTo>
                  <a:pt x="76156" y="50799"/>
                </a:lnTo>
                <a:lnTo>
                  <a:pt x="1250256" y="54766"/>
                </a:lnTo>
                <a:lnTo>
                  <a:pt x="1250342" y="29366"/>
                </a:lnTo>
                <a:lnTo>
                  <a:pt x="76242" y="25399"/>
                </a:lnTo>
                <a:close/>
              </a:path>
              <a:path w="1250950" h="76200">
                <a:moveTo>
                  <a:pt x="63541" y="25356"/>
                </a:moveTo>
                <a:lnTo>
                  <a:pt x="63456" y="50756"/>
                </a:lnTo>
                <a:lnTo>
                  <a:pt x="76156" y="50799"/>
                </a:lnTo>
                <a:lnTo>
                  <a:pt x="76242" y="25399"/>
                </a:lnTo>
                <a:lnTo>
                  <a:pt x="63541" y="25356"/>
                </a:lnTo>
                <a:close/>
              </a:path>
              <a:path w="1250950" h="76200">
                <a:moveTo>
                  <a:pt x="76242" y="25356"/>
                </a:moveTo>
                <a:lnTo>
                  <a:pt x="63541" y="25356"/>
                </a:lnTo>
                <a:lnTo>
                  <a:pt x="76242" y="2539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8925" y="458724"/>
            <a:ext cx="34867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Transformation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820"/>
            <a:ext cx="7715250" cy="157988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5080" indent="-342900">
              <a:lnSpc>
                <a:spcPts val="379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Matrices </a:t>
            </a:r>
            <a:r>
              <a:rPr dirty="0" sz="3200" spc="-10">
                <a:latin typeface="Calibri"/>
                <a:cs typeface="Calibri"/>
              </a:rPr>
              <a:t>can </a:t>
            </a:r>
            <a:r>
              <a:rPr dirty="0" sz="3200">
                <a:latin typeface="Calibri"/>
                <a:cs typeface="Calibri"/>
              </a:rPr>
              <a:t>be </a:t>
            </a:r>
            <a:r>
              <a:rPr dirty="0" sz="3200" spc="-5">
                <a:latin typeface="Calibri"/>
                <a:cs typeface="Calibri"/>
              </a:rPr>
              <a:t>used </a:t>
            </a:r>
            <a:r>
              <a:rPr dirty="0" sz="3200" spc="-15">
                <a:latin typeface="Calibri"/>
                <a:cs typeface="Calibri"/>
              </a:rPr>
              <a:t>to </a:t>
            </a:r>
            <a:r>
              <a:rPr dirty="0" sz="3200" spc="-20">
                <a:latin typeface="Calibri"/>
                <a:cs typeface="Calibri"/>
              </a:rPr>
              <a:t>transform vectors </a:t>
            </a:r>
            <a:r>
              <a:rPr dirty="0" sz="3200">
                <a:latin typeface="Calibri"/>
                <a:cs typeface="Calibri"/>
              </a:rPr>
              <a:t>in  </a:t>
            </a:r>
            <a:r>
              <a:rPr dirty="0" sz="3200" spc="-10">
                <a:latin typeface="Calibri"/>
                <a:cs typeface="Calibri"/>
              </a:rPr>
              <a:t>useful </a:t>
            </a:r>
            <a:r>
              <a:rPr dirty="0" sz="3200" spc="-30">
                <a:latin typeface="Calibri"/>
                <a:cs typeface="Calibri"/>
              </a:rPr>
              <a:t>ways, </a:t>
            </a:r>
            <a:r>
              <a:rPr dirty="0" sz="3200" spc="-10">
                <a:latin typeface="Calibri"/>
                <a:cs typeface="Calibri"/>
              </a:rPr>
              <a:t>through </a:t>
            </a:r>
            <a:r>
              <a:rPr dirty="0" sz="3200" spc="-5">
                <a:latin typeface="Calibri"/>
                <a:cs typeface="Calibri"/>
              </a:rPr>
              <a:t>multiplication: </a:t>
            </a:r>
            <a:r>
              <a:rPr dirty="0" sz="3200" spc="25">
                <a:latin typeface="Calibri"/>
                <a:cs typeface="Calibri"/>
              </a:rPr>
              <a:t>x’=</a:t>
            </a:r>
            <a:r>
              <a:rPr dirty="0" sz="3200" spc="7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Ax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Simplest </a:t>
            </a: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scaling: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5011419"/>
            <a:ext cx="6904355" cy="8851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50"/>
              </a:spcBef>
            </a:pPr>
            <a:r>
              <a:rPr dirty="0" sz="2800" spc="-25">
                <a:latin typeface="Calibri"/>
                <a:cs typeface="Calibri"/>
              </a:rPr>
              <a:t>(Verify </a:t>
            </a:r>
            <a:r>
              <a:rPr dirty="0" sz="2800" spc="-15">
                <a:latin typeface="Calibri"/>
                <a:cs typeface="Calibri"/>
              </a:rPr>
              <a:t>to yourself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matrix multiplication  </a:t>
            </a:r>
            <a:r>
              <a:rPr dirty="0" sz="2800" spc="-15">
                <a:latin typeface="Calibri"/>
                <a:cs typeface="Calibri"/>
              </a:rPr>
              <a:t>works </a:t>
            </a:r>
            <a:r>
              <a:rPr dirty="0" sz="2800" spc="-5">
                <a:latin typeface="Calibri"/>
                <a:cs typeface="Calibri"/>
              </a:rPr>
              <a:t>out </a:t>
            </a:r>
            <a:r>
              <a:rPr dirty="0" sz="2800">
                <a:latin typeface="Calibri"/>
                <a:cs typeface="Calibri"/>
              </a:rPr>
              <a:t>this</a:t>
            </a:r>
            <a:r>
              <a:rPr dirty="0" sz="2800" spc="4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way)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62125" y="3524248"/>
            <a:ext cx="5200650" cy="1228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1528" y="220980"/>
            <a:ext cx="196151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R</a:t>
            </a:r>
            <a:r>
              <a:rPr dirty="0" spc="5"/>
              <a:t>o</a:t>
            </a:r>
            <a:r>
              <a:rPr dirty="0" spc="-55"/>
              <a:t>t</a:t>
            </a:r>
            <a:r>
              <a:rPr dirty="0" spc="-35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74420"/>
            <a:ext cx="8829040" cy="99504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5080" indent="-342900">
              <a:lnSpc>
                <a:spcPts val="379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How </a:t>
            </a:r>
            <a:r>
              <a:rPr dirty="0" sz="3200" spc="-10">
                <a:latin typeface="Calibri"/>
                <a:cs typeface="Calibri"/>
              </a:rPr>
              <a:t>can </a:t>
            </a:r>
            <a:r>
              <a:rPr dirty="0" sz="3200" spc="-15">
                <a:latin typeface="Calibri"/>
                <a:cs typeface="Calibri"/>
              </a:rPr>
              <a:t>you </a:t>
            </a:r>
            <a:r>
              <a:rPr dirty="0" sz="3200" spc="-20">
                <a:latin typeface="Calibri"/>
                <a:cs typeface="Calibri"/>
              </a:rPr>
              <a:t>convert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5">
                <a:latin typeface="Calibri"/>
                <a:cs typeface="Calibri"/>
              </a:rPr>
              <a:t>vector </a:t>
            </a:r>
            <a:r>
              <a:rPr dirty="0" sz="3200" spc="-20">
                <a:latin typeface="Calibri"/>
                <a:cs typeface="Calibri"/>
              </a:rPr>
              <a:t>represented </a:t>
            </a: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15">
                <a:latin typeface="Calibri"/>
                <a:cs typeface="Calibri"/>
              </a:rPr>
              <a:t>frame  </a:t>
            </a:r>
            <a:r>
              <a:rPr dirty="0" sz="3200" spc="-5">
                <a:latin typeface="Calibri"/>
                <a:cs typeface="Calibri"/>
              </a:rPr>
              <a:t>“0” </a:t>
            </a:r>
            <a:r>
              <a:rPr dirty="0" sz="3200" spc="-15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75">
                <a:latin typeface="Calibri"/>
                <a:cs typeface="Calibri"/>
              </a:rPr>
              <a:t>new, </a:t>
            </a:r>
            <a:r>
              <a:rPr dirty="0" sz="3200" spc="-25">
                <a:latin typeface="Calibri"/>
                <a:cs typeface="Calibri"/>
              </a:rPr>
              <a:t>rotated </a:t>
            </a:r>
            <a:r>
              <a:rPr dirty="0" sz="3200" spc="-15">
                <a:latin typeface="Calibri"/>
                <a:cs typeface="Calibri"/>
              </a:rPr>
              <a:t>coordinate frame</a:t>
            </a:r>
            <a:r>
              <a:rPr dirty="0" sz="3200" spc="1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“1”?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2080" y="3764279"/>
            <a:ext cx="4498848" cy="2532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093464" y="6047232"/>
            <a:ext cx="103632" cy="1036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89306" y="4015407"/>
            <a:ext cx="2064385" cy="2094230"/>
          </a:xfrm>
          <a:custGeom>
            <a:avLst/>
            <a:gdLst/>
            <a:ahLst/>
            <a:cxnLst/>
            <a:rect l="l" t="t" r="r" b="b"/>
            <a:pathLst>
              <a:path w="2064385" h="2094229">
                <a:moveTo>
                  <a:pt x="1986276" y="0"/>
                </a:moveTo>
                <a:lnTo>
                  <a:pt x="0" y="2017069"/>
                </a:lnTo>
                <a:lnTo>
                  <a:pt x="77964" y="2093843"/>
                </a:lnTo>
                <a:lnTo>
                  <a:pt x="2064240" y="76774"/>
                </a:lnTo>
                <a:lnTo>
                  <a:pt x="198627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026920" y="6047232"/>
            <a:ext cx="103631" cy="1036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019324" y="4015412"/>
            <a:ext cx="2070100" cy="2094230"/>
          </a:xfrm>
          <a:custGeom>
            <a:avLst/>
            <a:gdLst/>
            <a:ahLst/>
            <a:cxnLst/>
            <a:rect l="l" t="t" r="r" b="b"/>
            <a:pathLst>
              <a:path w="2070100" h="2094229">
                <a:moveTo>
                  <a:pt x="80714" y="0"/>
                </a:moveTo>
                <a:lnTo>
                  <a:pt x="0" y="79719"/>
                </a:lnTo>
                <a:lnTo>
                  <a:pt x="1989266" y="2093840"/>
                </a:lnTo>
                <a:lnTo>
                  <a:pt x="2069980" y="2014120"/>
                </a:lnTo>
                <a:lnTo>
                  <a:pt x="8071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276088" y="4507991"/>
            <a:ext cx="91439" cy="914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807012" y="3696111"/>
            <a:ext cx="984250" cy="862965"/>
          </a:xfrm>
          <a:custGeom>
            <a:avLst/>
            <a:gdLst/>
            <a:ahLst/>
            <a:cxnLst/>
            <a:rect l="l" t="t" r="r" b="b"/>
            <a:pathLst>
              <a:path w="984250" h="862964">
                <a:moveTo>
                  <a:pt x="0" y="862636"/>
                </a:moveTo>
                <a:lnTo>
                  <a:pt x="984187" y="862636"/>
                </a:lnTo>
                <a:lnTo>
                  <a:pt x="984187" y="0"/>
                </a:lnTo>
                <a:lnTo>
                  <a:pt x="0" y="0"/>
                </a:lnTo>
                <a:lnTo>
                  <a:pt x="0" y="862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783079" y="4828032"/>
            <a:ext cx="94487" cy="914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315067" y="4015407"/>
            <a:ext cx="984250" cy="862965"/>
          </a:xfrm>
          <a:custGeom>
            <a:avLst/>
            <a:gdLst/>
            <a:ahLst/>
            <a:cxnLst/>
            <a:rect l="l" t="t" r="r" b="b"/>
            <a:pathLst>
              <a:path w="984250" h="862964">
                <a:moveTo>
                  <a:pt x="0" y="862636"/>
                </a:moveTo>
                <a:lnTo>
                  <a:pt x="984187" y="862636"/>
                </a:lnTo>
                <a:lnTo>
                  <a:pt x="984187" y="0"/>
                </a:lnTo>
                <a:lnTo>
                  <a:pt x="0" y="0"/>
                </a:lnTo>
                <a:lnTo>
                  <a:pt x="0" y="8626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512" y="458724"/>
            <a:ext cx="17056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111"/>
            <a:ext cx="4425315" cy="432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5">
                <a:latin typeface="Calibri"/>
                <a:cs typeface="Calibri"/>
              </a:rPr>
              <a:t>Vectors </a:t>
            </a:r>
            <a:r>
              <a:rPr dirty="0" sz="2700" spc="-5">
                <a:latin typeface="Calibri"/>
                <a:cs typeface="Calibri"/>
              </a:rPr>
              <a:t>and</a:t>
            </a:r>
            <a:r>
              <a:rPr dirty="0" sz="2700" spc="1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matrices</a:t>
            </a:r>
            <a:endParaRPr sz="27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latin typeface="Calibri"/>
                <a:cs typeface="Calibri"/>
              </a:rPr>
              <a:t>Basic </a:t>
            </a:r>
            <a:r>
              <a:rPr dirty="0" sz="2400" spc="-10">
                <a:latin typeface="Calibri"/>
                <a:cs typeface="Calibri"/>
              </a:rPr>
              <a:t>Matrix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10">
                <a:latin typeface="Calibri"/>
                <a:cs typeface="Calibri"/>
              </a:rPr>
              <a:t>Determinants, </a:t>
            </a:r>
            <a:r>
              <a:rPr dirty="0" sz="2400" spc="-5">
                <a:latin typeface="Calibri"/>
                <a:cs typeface="Calibri"/>
              </a:rPr>
              <a:t>norms,</a:t>
            </a:r>
            <a:r>
              <a:rPr dirty="0" sz="2400" spc="-10">
                <a:latin typeface="Calibri"/>
                <a:cs typeface="Calibri"/>
              </a:rPr>
              <a:t> </a:t>
            </a:r>
            <a:r>
              <a:rPr dirty="0" sz="2400" spc="-15">
                <a:latin typeface="Calibri"/>
                <a:cs typeface="Calibri"/>
              </a:rPr>
              <a:t>trace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ts val="2840"/>
              </a:lnSpc>
              <a:spcBef>
                <a:spcPts val="2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latin typeface="Calibri"/>
                <a:cs typeface="Calibri"/>
              </a:rPr>
              <a:t>Special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5">
                <a:latin typeface="Calibri"/>
                <a:cs typeface="Calibri"/>
              </a:rPr>
              <a:t>Matrices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0">
                <a:solidFill>
                  <a:srgbClr val="BFBFBF"/>
                </a:solidFill>
                <a:latin typeface="Calibri"/>
                <a:cs typeface="Calibri"/>
              </a:rPr>
              <a:t>Transformation</a:t>
            </a: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 Matrices</a:t>
            </a:r>
            <a:endParaRPr sz="27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A6A6A6"/>
                </a:solidFill>
                <a:latin typeface="Calibri"/>
                <a:cs typeface="Calibri"/>
              </a:rPr>
              <a:t>Homogeneous</a:t>
            </a:r>
            <a:r>
              <a:rPr dirty="0" sz="2400" spc="-2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A6A6A6"/>
                </a:solidFill>
                <a:latin typeface="Calibri"/>
                <a:cs typeface="Calibri"/>
              </a:rPr>
              <a:t>coordinates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ts val="2840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25">
                <a:solidFill>
                  <a:srgbClr val="A6A6A6"/>
                </a:solidFill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solidFill>
                  <a:srgbClr val="A6A6A6"/>
                </a:solidFill>
                <a:latin typeface="Calibri"/>
                <a:cs typeface="Calibri"/>
              </a:rPr>
              <a:t>Matrix</a:t>
            </a:r>
            <a:r>
              <a:rPr dirty="0" sz="270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A6A6A6"/>
                </a:solidFill>
                <a:latin typeface="Calibri"/>
                <a:cs typeface="Calibri"/>
              </a:rPr>
              <a:t>inverse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spcBef>
                <a:spcPts val="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solidFill>
                  <a:srgbClr val="A6A6A6"/>
                </a:solidFill>
                <a:latin typeface="Calibri"/>
                <a:cs typeface="Calibri"/>
              </a:rPr>
              <a:t>Matrix</a:t>
            </a:r>
            <a:r>
              <a:rPr dirty="0" sz="2700">
                <a:solidFill>
                  <a:srgbClr val="A6A6A6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A6A6A6"/>
                </a:solidFill>
                <a:latin typeface="Calibri"/>
                <a:cs typeface="Calibri"/>
              </a:rPr>
              <a:t>rank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04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5">
                <a:solidFill>
                  <a:srgbClr val="BFBFBF"/>
                </a:solidFill>
                <a:latin typeface="Calibri"/>
                <a:cs typeface="Calibri"/>
              </a:rPr>
              <a:t>Eigenvalues </a:t>
            </a: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and</a:t>
            </a:r>
            <a:r>
              <a:rPr dirty="0" sz="2700" spc="-5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BFBFBF"/>
                </a:solidFill>
                <a:latin typeface="Calibri"/>
                <a:cs typeface="Calibri"/>
              </a:rPr>
              <a:t>Eigenvectors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1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Matrix</a:t>
            </a:r>
            <a:r>
              <a:rPr dirty="0" sz="270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700" spc="-5">
                <a:solidFill>
                  <a:srgbClr val="BFBFBF"/>
                </a:solidFill>
                <a:latin typeface="Calibri"/>
                <a:cs typeface="Calibri"/>
              </a:rPr>
              <a:t>Calculus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7540" y="1371091"/>
            <a:ext cx="3192145" cy="19399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05"/>
              </a:spcBef>
            </a:pPr>
            <a:r>
              <a:rPr dirty="0" sz="1800" spc="-25">
                <a:latin typeface="Calibri"/>
                <a:cs typeface="Calibri"/>
              </a:rPr>
              <a:t>Vectors </a:t>
            </a:r>
            <a:r>
              <a:rPr dirty="0" sz="180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matrices </a:t>
            </a:r>
            <a:r>
              <a:rPr dirty="0" sz="1800" spc="-10">
                <a:latin typeface="Calibri"/>
                <a:cs typeface="Calibri"/>
              </a:rPr>
              <a:t>are just  </a:t>
            </a:r>
            <a:r>
              <a:rPr dirty="0" sz="1800" spc="-5">
                <a:latin typeface="Calibri"/>
                <a:cs typeface="Calibri"/>
              </a:rPr>
              <a:t>collections </a:t>
            </a:r>
            <a:r>
              <a:rPr dirty="0" sz="1800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ordered </a:t>
            </a:r>
            <a:r>
              <a:rPr dirty="0" sz="1800" spc="-5">
                <a:latin typeface="Calibri"/>
                <a:cs typeface="Calibri"/>
              </a:rPr>
              <a:t>numbers  that </a:t>
            </a:r>
            <a:r>
              <a:rPr dirty="0" sz="1800" spc="-10">
                <a:latin typeface="Calibri"/>
                <a:cs typeface="Calibri"/>
              </a:rPr>
              <a:t>represent </a:t>
            </a:r>
            <a:r>
              <a:rPr dirty="0" sz="1800" spc="-5">
                <a:latin typeface="Calibri"/>
                <a:cs typeface="Calibri"/>
              </a:rPr>
              <a:t>something:  </a:t>
            </a:r>
            <a:r>
              <a:rPr dirty="0" sz="1800" spc="-10">
                <a:latin typeface="Calibri"/>
                <a:cs typeface="Calibri"/>
              </a:rPr>
              <a:t>movements </a:t>
            </a:r>
            <a:r>
              <a:rPr dirty="0" sz="1800" spc="-5">
                <a:latin typeface="Calibri"/>
                <a:cs typeface="Calibri"/>
              </a:rPr>
              <a:t>in space, scaling  </a:t>
            </a:r>
            <a:r>
              <a:rPr dirty="0" sz="1800" spc="-15">
                <a:latin typeface="Calibri"/>
                <a:cs typeface="Calibri"/>
              </a:rPr>
              <a:t>factors, pixel </a:t>
            </a:r>
            <a:r>
              <a:rPr dirty="0" sz="1800" spc="-5">
                <a:latin typeface="Calibri"/>
                <a:cs typeface="Calibri"/>
              </a:rPr>
              <a:t>brightness, </a:t>
            </a:r>
            <a:r>
              <a:rPr dirty="0" sz="1800" spc="-10">
                <a:latin typeface="Calibri"/>
                <a:cs typeface="Calibri"/>
              </a:rPr>
              <a:t>etc. </a:t>
            </a:r>
            <a:r>
              <a:rPr dirty="0" sz="1800" spc="-15">
                <a:latin typeface="Calibri"/>
                <a:cs typeface="Calibri"/>
              </a:rPr>
              <a:t>We’ll  </a:t>
            </a:r>
            <a:r>
              <a:rPr dirty="0" sz="1800" spc="-5">
                <a:latin typeface="Calibri"/>
                <a:cs typeface="Calibri"/>
              </a:rPr>
              <a:t>define some common uses and  </a:t>
            </a:r>
            <a:r>
              <a:rPr dirty="0" sz="1800" spc="-15">
                <a:latin typeface="Calibri"/>
                <a:cs typeface="Calibri"/>
              </a:rPr>
              <a:t>standard </a:t>
            </a:r>
            <a:r>
              <a:rPr dirty="0" sz="1800" spc="-10">
                <a:latin typeface="Calibri"/>
                <a:cs typeface="Calibri"/>
              </a:rPr>
              <a:t>operations </a:t>
            </a:r>
            <a:r>
              <a:rPr dirty="0" sz="1800">
                <a:latin typeface="Calibri"/>
                <a:cs typeface="Calibri"/>
              </a:rPr>
              <a:t>on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them.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096511" y="1783079"/>
            <a:ext cx="1496568" cy="131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14800" y="1790701"/>
            <a:ext cx="1447800" cy="76200"/>
          </a:xfrm>
          <a:custGeom>
            <a:avLst/>
            <a:gdLst/>
            <a:ahLst/>
            <a:cxnLst/>
            <a:rect l="l" t="t" r="r" b="b"/>
            <a:pathLst>
              <a:path w="14478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399"/>
                </a:lnTo>
                <a:lnTo>
                  <a:pt x="76200" y="0"/>
                </a:lnTo>
                <a:close/>
              </a:path>
              <a:path w="1447800" h="76200">
                <a:moveTo>
                  <a:pt x="76200" y="25399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00" y="50799"/>
                </a:lnTo>
                <a:lnTo>
                  <a:pt x="76200" y="25399"/>
                </a:lnTo>
                <a:close/>
              </a:path>
              <a:path w="1447800" h="76200">
                <a:moveTo>
                  <a:pt x="76200" y="50799"/>
                </a:moveTo>
                <a:lnTo>
                  <a:pt x="63500" y="50800"/>
                </a:lnTo>
                <a:lnTo>
                  <a:pt x="76200" y="50800"/>
                </a:lnTo>
                <a:close/>
              </a:path>
              <a:path w="1447800" h="76200">
                <a:moveTo>
                  <a:pt x="1447800" y="25398"/>
                </a:moveTo>
                <a:lnTo>
                  <a:pt x="76200" y="25399"/>
                </a:lnTo>
                <a:lnTo>
                  <a:pt x="76200" y="50799"/>
                </a:lnTo>
                <a:lnTo>
                  <a:pt x="1447800" y="50798"/>
                </a:lnTo>
                <a:lnTo>
                  <a:pt x="1447800" y="2539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1528" y="220980"/>
            <a:ext cx="196151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R</a:t>
            </a:r>
            <a:r>
              <a:rPr dirty="0" spc="5"/>
              <a:t>o</a:t>
            </a:r>
            <a:r>
              <a:rPr dirty="0" spc="-55"/>
              <a:t>t</a:t>
            </a:r>
            <a:r>
              <a:rPr dirty="0" spc="-35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074420"/>
            <a:ext cx="8956040" cy="20739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131445" indent="-342900">
              <a:lnSpc>
                <a:spcPts val="379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How </a:t>
            </a:r>
            <a:r>
              <a:rPr dirty="0" sz="3200" spc="-10">
                <a:latin typeface="Calibri"/>
                <a:cs typeface="Calibri"/>
              </a:rPr>
              <a:t>can </a:t>
            </a:r>
            <a:r>
              <a:rPr dirty="0" sz="3200" spc="-15">
                <a:latin typeface="Calibri"/>
                <a:cs typeface="Calibri"/>
              </a:rPr>
              <a:t>you </a:t>
            </a:r>
            <a:r>
              <a:rPr dirty="0" sz="3200" spc="-20">
                <a:latin typeface="Calibri"/>
                <a:cs typeface="Calibri"/>
              </a:rPr>
              <a:t>convert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5">
                <a:latin typeface="Calibri"/>
                <a:cs typeface="Calibri"/>
              </a:rPr>
              <a:t>vector </a:t>
            </a:r>
            <a:r>
              <a:rPr dirty="0" sz="3200" spc="-20">
                <a:latin typeface="Calibri"/>
                <a:cs typeface="Calibri"/>
              </a:rPr>
              <a:t>represented </a:t>
            </a: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15">
                <a:latin typeface="Calibri"/>
                <a:cs typeface="Calibri"/>
              </a:rPr>
              <a:t>frame  </a:t>
            </a:r>
            <a:r>
              <a:rPr dirty="0" sz="3200" spc="-5">
                <a:latin typeface="Calibri"/>
                <a:cs typeface="Calibri"/>
              </a:rPr>
              <a:t>“0” </a:t>
            </a:r>
            <a:r>
              <a:rPr dirty="0" sz="3200" spc="-15">
                <a:latin typeface="Calibri"/>
                <a:cs typeface="Calibri"/>
              </a:rPr>
              <a:t>to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75">
                <a:latin typeface="Calibri"/>
                <a:cs typeface="Calibri"/>
              </a:rPr>
              <a:t>new, </a:t>
            </a:r>
            <a:r>
              <a:rPr dirty="0" sz="3200" spc="-25">
                <a:latin typeface="Calibri"/>
                <a:cs typeface="Calibri"/>
              </a:rPr>
              <a:t>rotated </a:t>
            </a:r>
            <a:r>
              <a:rPr dirty="0" sz="3200" spc="-15">
                <a:latin typeface="Calibri"/>
                <a:cs typeface="Calibri"/>
              </a:rPr>
              <a:t>coordinate frame</a:t>
            </a:r>
            <a:r>
              <a:rPr dirty="0" sz="3200" spc="1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“1”?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Remember </a:t>
            </a:r>
            <a:r>
              <a:rPr dirty="0" sz="3200" spc="-5">
                <a:latin typeface="Calibri"/>
                <a:cs typeface="Calibri"/>
              </a:rPr>
              <a:t>what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15">
                <a:latin typeface="Calibri"/>
                <a:cs typeface="Calibri"/>
              </a:rPr>
              <a:t>vector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is: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3200" spc="-5">
                <a:latin typeface="Calibri"/>
                <a:cs typeface="Calibri"/>
              </a:rPr>
              <a:t>[</a:t>
            </a:r>
            <a:r>
              <a:rPr dirty="0" sz="2100" spc="-5">
                <a:latin typeface="Calibri"/>
                <a:cs typeface="Calibri"/>
              </a:rPr>
              <a:t>component </a:t>
            </a:r>
            <a:r>
              <a:rPr dirty="0" sz="2100">
                <a:latin typeface="Calibri"/>
                <a:cs typeface="Calibri"/>
              </a:rPr>
              <a:t>in </a:t>
            </a:r>
            <a:r>
              <a:rPr dirty="0" sz="2100" spc="-5">
                <a:latin typeface="Calibri"/>
                <a:cs typeface="Calibri"/>
              </a:rPr>
              <a:t>direction </a:t>
            </a:r>
            <a:r>
              <a:rPr dirty="0" sz="2100">
                <a:latin typeface="Calibri"/>
                <a:cs typeface="Calibri"/>
              </a:rPr>
              <a:t>of </a:t>
            </a:r>
            <a:r>
              <a:rPr dirty="0" sz="2100" spc="-5">
                <a:latin typeface="Calibri"/>
                <a:cs typeface="Calibri"/>
              </a:rPr>
              <a:t>the </a:t>
            </a:r>
            <a:r>
              <a:rPr dirty="0" sz="2100" spc="-30">
                <a:latin typeface="Calibri"/>
                <a:cs typeface="Calibri"/>
              </a:rPr>
              <a:t>frame’s </a:t>
            </a:r>
            <a:r>
              <a:rPr dirty="0" sz="2100">
                <a:latin typeface="Calibri"/>
                <a:cs typeface="Calibri"/>
              </a:rPr>
              <a:t>x </a:t>
            </a:r>
            <a:r>
              <a:rPr dirty="0" sz="2100" spc="-5">
                <a:latin typeface="Calibri"/>
                <a:cs typeface="Calibri"/>
              </a:rPr>
              <a:t>axis, component </a:t>
            </a:r>
            <a:r>
              <a:rPr dirty="0" sz="2100">
                <a:latin typeface="Calibri"/>
                <a:cs typeface="Calibri"/>
              </a:rPr>
              <a:t>in </a:t>
            </a:r>
            <a:r>
              <a:rPr dirty="0" sz="2100" spc="-5">
                <a:latin typeface="Calibri"/>
                <a:cs typeface="Calibri"/>
              </a:rPr>
              <a:t>direction </a:t>
            </a:r>
            <a:r>
              <a:rPr dirty="0" sz="2100">
                <a:latin typeface="Calibri"/>
                <a:cs typeface="Calibri"/>
              </a:rPr>
              <a:t>of y</a:t>
            </a:r>
            <a:r>
              <a:rPr dirty="0" sz="2100" spc="25">
                <a:latin typeface="Calibri"/>
                <a:cs typeface="Calibri"/>
              </a:rPr>
              <a:t> </a:t>
            </a:r>
            <a:r>
              <a:rPr dirty="0" sz="2100" spc="-5">
                <a:latin typeface="Calibri"/>
                <a:cs typeface="Calibri"/>
              </a:rPr>
              <a:t>axis</a:t>
            </a:r>
            <a:r>
              <a:rPr dirty="0" sz="3200" spc="-5">
                <a:latin typeface="Calibri"/>
                <a:cs typeface="Calibri"/>
              </a:rPr>
              <a:t>]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2080" y="3764279"/>
            <a:ext cx="4498848" cy="2532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1528" y="220980"/>
            <a:ext cx="196151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R</a:t>
            </a:r>
            <a:r>
              <a:rPr dirty="0" spc="5"/>
              <a:t>o</a:t>
            </a:r>
            <a:r>
              <a:rPr dirty="0" spc="-55"/>
              <a:t>t</a:t>
            </a:r>
            <a:r>
              <a:rPr dirty="0" spc="-35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961135"/>
            <a:ext cx="8317230" cy="2162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ts val="306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">
                <a:latin typeface="Calibri"/>
                <a:cs typeface="Calibri"/>
              </a:rPr>
              <a:t>So </a:t>
            </a:r>
            <a:r>
              <a:rPr dirty="0" sz="2700" spc="-20">
                <a:latin typeface="Calibri"/>
                <a:cs typeface="Calibri"/>
              </a:rPr>
              <a:t>to </a:t>
            </a:r>
            <a:r>
              <a:rPr dirty="0" sz="2700" spc="-30">
                <a:latin typeface="Calibri"/>
                <a:cs typeface="Calibri"/>
              </a:rPr>
              <a:t>rotate </a:t>
            </a:r>
            <a:r>
              <a:rPr dirty="0" sz="2700">
                <a:latin typeface="Calibri"/>
                <a:cs typeface="Calibri"/>
              </a:rPr>
              <a:t>it </a:t>
            </a:r>
            <a:r>
              <a:rPr dirty="0" sz="2700" spc="-15">
                <a:latin typeface="Calibri"/>
                <a:cs typeface="Calibri"/>
              </a:rPr>
              <a:t>we must produce </a:t>
            </a:r>
            <a:r>
              <a:rPr dirty="0" sz="2700" spc="-5">
                <a:latin typeface="Calibri"/>
                <a:cs typeface="Calibri"/>
              </a:rPr>
              <a:t>this</a:t>
            </a:r>
            <a:r>
              <a:rPr dirty="0" sz="2700" spc="8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vector:</a:t>
            </a:r>
            <a:endParaRPr sz="2700">
              <a:latin typeface="Calibri"/>
              <a:cs typeface="Calibri"/>
            </a:endParaRPr>
          </a:p>
          <a:p>
            <a:pPr marL="355600">
              <a:lnSpc>
                <a:spcPts val="3060"/>
              </a:lnSpc>
            </a:pPr>
            <a:r>
              <a:rPr dirty="0" sz="2700" spc="-10">
                <a:latin typeface="Calibri"/>
                <a:cs typeface="Calibri"/>
              </a:rPr>
              <a:t>[</a:t>
            </a:r>
            <a:r>
              <a:rPr dirty="0" sz="2000" spc="-10">
                <a:latin typeface="Calibri"/>
                <a:cs typeface="Calibri"/>
              </a:rPr>
              <a:t>component </a:t>
            </a: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-5">
                <a:latin typeface="Calibri"/>
                <a:cs typeface="Calibri"/>
              </a:rPr>
              <a:t>direction of </a:t>
            </a:r>
            <a:r>
              <a:rPr dirty="0" sz="2000" spc="-110" b="1">
                <a:latin typeface="Arial"/>
                <a:cs typeface="Arial"/>
              </a:rPr>
              <a:t>new </a:t>
            </a:r>
            <a:r>
              <a:rPr dirty="0" sz="2000">
                <a:latin typeface="Calibri"/>
                <a:cs typeface="Calibri"/>
              </a:rPr>
              <a:t>x </a:t>
            </a:r>
            <a:r>
              <a:rPr dirty="0" sz="2000" spc="-5">
                <a:latin typeface="Calibri"/>
                <a:cs typeface="Calibri"/>
              </a:rPr>
              <a:t>axis, </a:t>
            </a:r>
            <a:r>
              <a:rPr dirty="0" sz="2000" spc="-10">
                <a:latin typeface="Calibri"/>
                <a:cs typeface="Calibri"/>
              </a:rPr>
              <a:t>component </a:t>
            </a:r>
            <a:r>
              <a:rPr dirty="0" sz="2000">
                <a:latin typeface="Calibri"/>
                <a:cs typeface="Calibri"/>
              </a:rPr>
              <a:t>in </a:t>
            </a:r>
            <a:r>
              <a:rPr dirty="0" sz="2000" spc="-5">
                <a:latin typeface="Calibri"/>
                <a:cs typeface="Calibri"/>
              </a:rPr>
              <a:t>direction of </a:t>
            </a:r>
            <a:r>
              <a:rPr dirty="0" sz="2000" spc="-110" b="1">
                <a:latin typeface="Arial"/>
                <a:cs typeface="Arial"/>
              </a:rPr>
              <a:t>new </a:t>
            </a:r>
            <a:r>
              <a:rPr dirty="0" sz="2000">
                <a:latin typeface="Calibri"/>
                <a:cs typeface="Calibri"/>
              </a:rPr>
              <a:t>y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axis</a:t>
            </a:r>
            <a:r>
              <a:rPr dirty="0" sz="2700" spc="-5">
                <a:latin typeface="Calibri"/>
                <a:cs typeface="Calibri"/>
              </a:rPr>
              <a:t>]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55">
                <a:latin typeface="Calibri"/>
                <a:cs typeface="Calibri"/>
              </a:rPr>
              <a:t>We </a:t>
            </a:r>
            <a:r>
              <a:rPr dirty="0" sz="2700" spc="-15">
                <a:latin typeface="Calibri"/>
                <a:cs typeface="Calibri"/>
              </a:rPr>
              <a:t>can </a:t>
            </a:r>
            <a:r>
              <a:rPr dirty="0" sz="2700" spc="-5">
                <a:latin typeface="Calibri"/>
                <a:cs typeface="Calibri"/>
              </a:rPr>
              <a:t>do this easily with dot</a:t>
            </a:r>
            <a:r>
              <a:rPr dirty="0" sz="2700" spc="70">
                <a:latin typeface="Calibri"/>
                <a:cs typeface="Calibri"/>
              </a:rPr>
              <a:t> </a:t>
            </a:r>
            <a:r>
              <a:rPr dirty="0" sz="2700" spc="-15">
                <a:latin typeface="Calibri"/>
                <a:cs typeface="Calibri"/>
              </a:rPr>
              <a:t>products!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latin typeface="Calibri"/>
                <a:cs typeface="Calibri"/>
              </a:rPr>
              <a:t>New </a:t>
            </a:r>
            <a:r>
              <a:rPr dirty="0" sz="2700">
                <a:latin typeface="Calibri"/>
                <a:cs typeface="Calibri"/>
              </a:rPr>
              <a:t>x </a:t>
            </a:r>
            <a:r>
              <a:rPr dirty="0" sz="2700" spc="-20">
                <a:latin typeface="Calibri"/>
                <a:cs typeface="Calibri"/>
              </a:rPr>
              <a:t>coordinate </a:t>
            </a:r>
            <a:r>
              <a:rPr dirty="0" sz="2700">
                <a:latin typeface="Calibri"/>
                <a:cs typeface="Calibri"/>
              </a:rPr>
              <a:t>is </a:t>
            </a:r>
            <a:r>
              <a:rPr dirty="0" sz="2700" spc="-5">
                <a:latin typeface="Calibri"/>
                <a:cs typeface="Calibri"/>
              </a:rPr>
              <a:t>[original </a:t>
            </a:r>
            <a:r>
              <a:rPr dirty="0" sz="2700" spc="-15">
                <a:latin typeface="Calibri"/>
                <a:cs typeface="Calibri"/>
              </a:rPr>
              <a:t>vector] </a:t>
            </a:r>
            <a:r>
              <a:rPr dirty="0" sz="2700" spc="-125" b="1">
                <a:latin typeface="Arial"/>
                <a:cs typeface="Arial"/>
              </a:rPr>
              <a:t>dot </a:t>
            </a:r>
            <a:r>
              <a:rPr dirty="0" sz="2700" spc="-5">
                <a:latin typeface="Calibri"/>
                <a:cs typeface="Calibri"/>
              </a:rPr>
              <a:t>[the </a:t>
            </a:r>
            <a:r>
              <a:rPr dirty="0" sz="2700" spc="-10">
                <a:latin typeface="Calibri"/>
                <a:cs typeface="Calibri"/>
              </a:rPr>
              <a:t>new </a:t>
            </a:r>
            <a:r>
              <a:rPr dirty="0" sz="2700">
                <a:latin typeface="Calibri"/>
                <a:cs typeface="Calibri"/>
              </a:rPr>
              <a:t>x</a:t>
            </a:r>
            <a:r>
              <a:rPr dirty="0" sz="2700" spc="5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axis]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latin typeface="Calibri"/>
                <a:cs typeface="Calibri"/>
              </a:rPr>
              <a:t>New </a:t>
            </a:r>
            <a:r>
              <a:rPr dirty="0" sz="2700">
                <a:latin typeface="Calibri"/>
                <a:cs typeface="Calibri"/>
              </a:rPr>
              <a:t>y </a:t>
            </a:r>
            <a:r>
              <a:rPr dirty="0" sz="2700" spc="-20">
                <a:latin typeface="Calibri"/>
                <a:cs typeface="Calibri"/>
              </a:rPr>
              <a:t>coordinate </a:t>
            </a:r>
            <a:r>
              <a:rPr dirty="0" sz="2700">
                <a:latin typeface="Calibri"/>
                <a:cs typeface="Calibri"/>
              </a:rPr>
              <a:t>is </a:t>
            </a:r>
            <a:r>
              <a:rPr dirty="0" sz="2700" spc="-5">
                <a:latin typeface="Calibri"/>
                <a:cs typeface="Calibri"/>
              </a:rPr>
              <a:t>[original </a:t>
            </a:r>
            <a:r>
              <a:rPr dirty="0" sz="2700" spc="-15">
                <a:latin typeface="Calibri"/>
                <a:cs typeface="Calibri"/>
              </a:rPr>
              <a:t>vector] </a:t>
            </a:r>
            <a:r>
              <a:rPr dirty="0" sz="2700" spc="-125" b="1">
                <a:latin typeface="Arial"/>
                <a:cs typeface="Arial"/>
              </a:rPr>
              <a:t>dot </a:t>
            </a:r>
            <a:r>
              <a:rPr dirty="0" sz="2700" spc="-5">
                <a:latin typeface="Calibri"/>
                <a:cs typeface="Calibri"/>
              </a:rPr>
              <a:t>[the </a:t>
            </a:r>
            <a:r>
              <a:rPr dirty="0" sz="2700" spc="-10">
                <a:latin typeface="Calibri"/>
                <a:cs typeface="Calibri"/>
              </a:rPr>
              <a:t>new </a:t>
            </a:r>
            <a:r>
              <a:rPr dirty="0" sz="2700">
                <a:latin typeface="Calibri"/>
                <a:cs typeface="Calibri"/>
              </a:rPr>
              <a:t>y</a:t>
            </a:r>
            <a:r>
              <a:rPr dirty="0" sz="2700" spc="40">
                <a:latin typeface="Calibri"/>
                <a:cs typeface="Calibri"/>
              </a:rPr>
              <a:t> </a:t>
            </a:r>
            <a:r>
              <a:rPr dirty="0" sz="2700" spc="-10">
                <a:latin typeface="Calibri"/>
                <a:cs typeface="Calibri"/>
              </a:rPr>
              <a:t>axis]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02080" y="3764279"/>
            <a:ext cx="4498848" cy="2532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1528" y="220980"/>
            <a:ext cx="196151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R</a:t>
            </a:r>
            <a:r>
              <a:rPr dirty="0" spc="5"/>
              <a:t>o</a:t>
            </a:r>
            <a:r>
              <a:rPr dirty="0" spc="-55"/>
              <a:t>t</a:t>
            </a:r>
            <a:r>
              <a:rPr dirty="0" spc="-35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063" y="923035"/>
            <a:ext cx="7635875" cy="195707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355600" marR="5080" indent="-342900">
              <a:lnSpc>
                <a:spcPct val="77300"/>
              </a:lnSpc>
              <a:spcBef>
                <a:spcPts val="9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latin typeface="Calibri"/>
                <a:cs typeface="Calibri"/>
              </a:rPr>
              <a:t>Insight: </a:t>
            </a:r>
            <a:r>
              <a:rPr dirty="0" sz="3000" spc="-5">
                <a:latin typeface="Calibri"/>
                <a:cs typeface="Calibri"/>
              </a:rPr>
              <a:t>this is </a:t>
            </a:r>
            <a:r>
              <a:rPr dirty="0" sz="3000" spc="-10">
                <a:latin typeface="Calibri"/>
                <a:cs typeface="Calibri"/>
              </a:rPr>
              <a:t>what </a:t>
            </a:r>
            <a:r>
              <a:rPr dirty="0" sz="3000" spc="-5">
                <a:latin typeface="Calibri"/>
                <a:cs typeface="Calibri"/>
              </a:rPr>
              <a:t>happens in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10">
                <a:latin typeface="Calibri"/>
                <a:cs typeface="Calibri"/>
              </a:rPr>
              <a:t>matrix*vector  multiplication</a:t>
            </a:r>
            <a:endParaRPr sz="3000">
              <a:latin typeface="Calibri"/>
              <a:cs typeface="Calibri"/>
            </a:endParaRPr>
          </a:p>
          <a:p>
            <a:pPr lvl="1" marL="755650" indent="-285750">
              <a:lnSpc>
                <a:spcPts val="2810"/>
              </a:lnSpc>
              <a:spcBef>
                <a:spcPts val="11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15">
                <a:latin typeface="Calibri"/>
                <a:cs typeface="Calibri"/>
              </a:rPr>
              <a:t>Result </a:t>
            </a:r>
            <a:r>
              <a:rPr dirty="0" sz="2600">
                <a:latin typeface="Calibri"/>
                <a:cs typeface="Calibri"/>
              </a:rPr>
              <a:t>x </a:t>
            </a:r>
            <a:r>
              <a:rPr dirty="0" sz="2600" spc="-15">
                <a:latin typeface="Calibri"/>
                <a:cs typeface="Calibri"/>
              </a:rPr>
              <a:t>coordinate</a:t>
            </a:r>
            <a:r>
              <a:rPr dirty="0" sz="2600" spc="-5">
                <a:latin typeface="Calibri"/>
                <a:cs typeface="Calibri"/>
              </a:rPr>
              <a:t> is:</a:t>
            </a:r>
            <a:endParaRPr sz="2600">
              <a:latin typeface="Calibri"/>
              <a:cs typeface="Calibri"/>
            </a:endParaRPr>
          </a:p>
          <a:p>
            <a:pPr marL="755650">
              <a:lnSpc>
                <a:spcPts val="2795"/>
              </a:lnSpc>
            </a:pPr>
            <a:r>
              <a:rPr dirty="0" sz="2600">
                <a:latin typeface="Calibri"/>
                <a:cs typeface="Calibri"/>
              </a:rPr>
              <a:t>[</a:t>
            </a:r>
            <a:r>
              <a:rPr dirty="0" sz="2600">
                <a:solidFill>
                  <a:srgbClr val="008000"/>
                </a:solidFill>
                <a:latin typeface="Calibri"/>
                <a:cs typeface="Calibri"/>
              </a:rPr>
              <a:t>original </a:t>
            </a:r>
            <a:r>
              <a:rPr dirty="0" sz="2600" spc="-10">
                <a:solidFill>
                  <a:srgbClr val="008000"/>
                </a:solidFill>
                <a:latin typeface="Calibri"/>
                <a:cs typeface="Calibri"/>
              </a:rPr>
              <a:t>vector</a:t>
            </a:r>
            <a:r>
              <a:rPr dirty="0" sz="2600" spc="-10">
                <a:latin typeface="Calibri"/>
                <a:cs typeface="Calibri"/>
              </a:rPr>
              <a:t>] </a:t>
            </a:r>
            <a:r>
              <a:rPr dirty="0" sz="2600" spc="-120" b="1">
                <a:latin typeface="Arial"/>
                <a:cs typeface="Arial"/>
              </a:rPr>
              <a:t>dot </a:t>
            </a:r>
            <a:r>
              <a:rPr dirty="0" sz="2600" spc="-5">
                <a:latin typeface="Calibri"/>
                <a:cs typeface="Calibri"/>
              </a:rPr>
              <a:t>[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matrix </a:t>
            </a:r>
            <a:r>
              <a:rPr dirty="0" sz="2600" spc="-20">
                <a:solidFill>
                  <a:srgbClr val="FF0000"/>
                </a:solidFill>
                <a:latin typeface="Calibri"/>
                <a:cs typeface="Calibri"/>
              </a:rPr>
              <a:t>row </a:t>
            </a:r>
            <a:r>
              <a:rPr dirty="0" sz="2600" spc="-5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dirty="0" sz="2600" spc="-5">
                <a:latin typeface="Calibri"/>
                <a:cs typeface="Calibri"/>
              </a:rPr>
              <a:t>]</a:t>
            </a:r>
            <a:endParaRPr sz="2600">
              <a:latin typeface="Calibri"/>
              <a:cs typeface="Calibri"/>
            </a:endParaRPr>
          </a:p>
          <a:p>
            <a:pPr lvl="1" marL="755650" indent="-285750">
              <a:lnSpc>
                <a:spcPts val="3110"/>
              </a:lnSpc>
              <a:buFont typeface="Arial"/>
              <a:buChar char="–"/>
              <a:tabLst>
                <a:tab pos="755650" algn="l"/>
              </a:tabLst>
            </a:pPr>
            <a:r>
              <a:rPr dirty="0" sz="2600">
                <a:latin typeface="Calibri"/>
                <a:cs typeface="Calibri"/>
              </a:rPr>
              <a:t>So </a:t>
            </a:r>
            <a:r>
              <a:rPr dirty="0" sz="2600" spc="-5">
                <a:latin typeface="Calibri"/>
                <a:cs typeface="Calibri"/>
              </a:rPr>
              <a:t>matrix multiplication </a:t>
            </a:r>
            <a:r>
              <a:rPr dirty="0" sz="2600" spc="-10">
                <a:latin typeface="Calibri"/>
                <a:cs typeface="Calibri"/>
              </a:rPr>
              <a:t>can </a:t>
            </a:r>
            <a:r>
              <a:rPr dirty="0" sz="2600" spc="-20">
                <a:latin typeface="Calibri"/>
                <a:cs typeface="Calibri"/>
              </a:rPr>
              <a:t>rotate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vector</a:t>
            </a:r>
            <a:r>
              <a:rPr dirty="0" sz="2600" spc="-5">
                <a:latin typeface="Calibri"/>
                <a:cs typeface="Calibri"/>
              </a:rPr>
              <a:t> p: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2879" y="3194304"/>
            <a:ext cx="4498848" cy="252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135879" y="3297935"/>
            <a:ext cx="3368040" cy="2557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1528" y="220980"/>
            <a:ext cx="196151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R</a:t>
            </a:r>
            <a:r>
              <a:rPr dirty="0" spc="5"/>
              <a:t>o</a:t>
            </a:r>
            <a:r>
              <a:rPr dirty="0" spc="-55"/>
              <a:t>t</a:t>
            </a:r>
            <a:r>
              <a:rPr dirty="0" spc="-35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182879" y="3194304"/>
            <a:ext cx="4498848" cy="2529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58063" y="947420"/>
            <a:ext cx="8049259" cy="469328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355600" marR="1691639" indent="-342900">
              <a:lnSpc>
                <a:spcPts val="329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Suppose </a:t>
            </a:r>
            <a:r>
              <a:rPr dirty="0" sz="3000" spc="-15">
                <a:latin typeface="Calibri"/>
                <a:cs typeface="Calibri"/>
              </a:rPr>
              <a:t>we </a:t>
            </a:r>
            <a:r>
              <a:rPr dirty="0" sz="3000" spc="-20">
                <a:latin typeface="Calibri"/>
                <a:cs typeface="Calibri"/>
              </a:rPr>
              <a:t>express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10">
                <a:latin typeface="Calibri"/>
                <a:cs typeface="Calibri"/>
              </a:rPr>
              <a:t>point </a:t>
            </a:r>
            <a:r>
              <a:rPr dirty="0" sz="3000" spc="-5">
                <a:latin typeface="Calibri"/>
                <a:cs typeface="Calibri"/>
              </a:rPr>
              <a:t>in the </a:t>
            </a:r>
            <a:r>
              <a:rPr dirty="0" sz="3000" spc="-10">
                <a:latin typeface="Calibri"/>
                <a:cs typeface="Calibri"/>
              </a:rPr>
              <a:t>new  </a:t>
            </a:r>
            <a:r>
              <a:rPr dirty="0" sz="3000" spc="-15">
                <a:latin typeface="Calibri"/>
                <a:cs typeface="Calibri"/>
              </a:rPr>
              <a:t>coordinate </a:t>
            </a:r>
            <a:r>
              <a:rPr dirty="0" sz="3000" spc="-30">
                <a:latin typeface="Calibri"/>
                <a:cs typeface="Calibri"/>
              </a:rPr>
              <a:t>system </a:t>
            </a:r>
            <a:r>
              <a:rPr dirty="0" sz="3000" spc="-5">
                <a:latin typeface="Calibri"/>
                <a:cs typeface="Calibri"/>
              </a:rPr>
              <a:t>which is </a:t>
            </a:r>
            <a:r>
              <a:rPr dirty="0" sz="3000" spc="-25">
                <a:latin typeface="Calibri"/>
                <a:cs typeface="Calibri"/>
              </a:rPr>
              <a:t>rotated </a:t>
            </a:r>
            <a:r>
              <a:rPr dirty="0" sz="3000" spc="-15">
                <a:latin typeface="Calibri"/>
                <a:cs typeface="Calibri"/>
              </a:rPr>
              <a:t>left</a:t>
            </a:r>
            <a:endParaRPr sz="3000">
              <a:latin typeface="Calibri"/>
              <a:cs typeface="Calibri"/>
            </a:endParaRPr>
          </a:p>
          <a:p>
            <a:pPr marL="355600" marR="652780" indent="-342900">
              <a:lnSpc>
                <a:spcPts val="3290"/>
              </a:lnSpc>
              <a:spcBef>
                <a:spcPts val="6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If </a:t>
            </a:r>
            <a:r>
              <a:rPr dirty="0" sz="3000" spc="-15">
                <a:latin typeface="Calibri"/>
                <a:cs typeface="Calibri"/>
              </a:rPr>
              <a:t>we </a:t>
            </a:r>
            <a:r>
              <a:rPr dirty="0" sz="3000" spc="-5">
                <a:latin typeface="Calibri"/>
                <a:cs typeface="Calibri"/>
              </a:rPr>
              <a:t>plot the </a:t>
            </a:r>
            <a:r>
              <a:rPr dirty="0" sz="3000" spc="-10">
                <a:latin typeface="Calibri"/>
                <a:cs typeface="Calibri"/>
              </a:rPr>
              <a:t>result </a:t>
            </a:r>
            <a:r>
              <a:rPr dirty="0" sz="3000" spc="-5">
                <a:latin typeface="Calibri"/>
                <a:cs typeface="Calibri"/>
              </a:rPr>
              <a:t>in the </a:t>
            </a:r>
            <a:r>
              <a:rPr dirty="0" sz="3000" spc="-185" b="1">
                <a:latin typeface="Arial"/>
                <a:cs typeface="Arial"/>
              </a:rPr>
              <a:t>original </a:t>
            </a:r>
            <a:r>
              <a:rPr dirty="0" sz="3000" spc="-15">
                <a:latin typeface="Calibri"/>
                <a:cs typeface="Calibri"/>
              </a:rPr>
              <a:t>coordinate  </a:t>
            </a:r>
            <a:r>
              <a:rPr dirty="0" sz="3000" spc="-25">
                <a:latin typeface="Calibri"/>
                <a:cs typeface="Calibri"/>
              </a:rPr>
              <a:t>system, </a:t>
            </a:r>
            <a:r>
              <a:rPr dirty="0" sz="3000" spc="-15">
                <a:latin typeface="Calibri"/>
                <a:cs typeface="Calibri"/>
              </a:rPr>
              <a:t>we </a:t>
            </a:r>
            <a:r>
              <a:rPr dirty="0" sz="3000" spc="-25">
                <a:latin typeface="Calibri"/>
                <a:cs typeface="Calibri"/>
              </a:rPr>
              <a:t>have rotated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10">
                <a:latin typeface="Calibri"/>
                <a:cs typeface="Calibri"/>
              </a:rPr>
              <a:t>point</a:t>
            </a:r>
            <a:r>
              <a:rPr dirty="0" sz="3000" spc="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right</a:t>
            </a:r>
            <a:endParaRPr sz="3000">
              <a:latin typeface="Calibri"/>
              <a:cs typeface="Calibri"/>
            </a:endParaRPr>
          </a:p>
          <a:p>
            <a:pPr marL="4695825" marR="5080" indent="-285750">
              <a:lnSpc>
                <a:spcPct val="100000"/>
              </a:lnSpc>
              <a:spcBef>
                <a:spcPts val="2445"/>
              </a:spcBef>
            </a:pPr>
            <a:r>
              <a:rPr dirty="0" sz="2800">
                <a:latin typeface="Arial"/>
                <a:cs typeface="Arial"/>
              </a:rPr>
              <a:t>– </a:t>
            </a:r>
            <a:r>
              <a:rPr dirty="0" sz="2800">
                <a:latin typeface="Calibri"/>
                <a:cs typeface="Calibri"/>
              </a:rPr>
              <a:t>Thus, </a:t>
            </a:r>
            <a:r>
              <a:rPr dirty="0" sz="2800" spc="-20">
                <a:latin typeface="Calibri"/>
                <a:cs typeface="Calibri"/>
              </a:rPr>
              <a:t>rotation</a:t>
            </a:r>
            <a:r>
              <a:rPr dirty="0" sz="2800" spc="-1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matrices  can </a:t>
            </a:r>
            <a:r>
              <a:rPr dirty="0" sz="2800">
                <a:latin typeface="Calibri"/>
                <a:cs typeface="Calibri"/>
              </a:rPr>
              <a:t>be used </a:t>
            </a:r>
            <a:r>
              <a:rPr dirty="0" sz="2800" spc="-15">
                <a:latin typeface="Calibri"/>
                <a:cs typeface="Calibri"/>
              </a:rPr>
              <a:t>to </a:t>
            </a:r>
            <a:r>
              <a:rPr dirty="0" sz="2800" spc="-30">
                <a:latin typeface="Calibri"/>
                <a:cs typeface="Calibri"/>
              </a:rPr>
              <a:t>rotate  </a:t>
            </a:r>
            <a:r>
              <a:rPr dirty="0" sz="2800" spc="-15">
                <a:latin typeface="Calibri"/>
                <a:cs typeface="Calibri"/>
              </a:rPr>
              <a:t>vectors. </a:t>
            </a:r>
            <a:r>
              <a:rPr dirty="0" sz="2800" spc="-25">
                <a:latin typeface="Calibri"/>
                <a:cs typeface="Calibri"/>
              </a:rPr>
              <a:t>We’ll </a:t>
            </a:r>
            <a:r>
              <a:rPr dirty="0" sz="2800" spc="-5">
                <a:latin typeface="Calibri"/>
                <a:cs typeface="Calibri"/>
              </a:rPr>
              <a:t>usually  think of them in </a:t>
            </a:r>
            <a:r>
              <a:rPr dirty="0" sz="2800" spc="-10">
                <a:latin typeface="Calibri"/>
                <a:cs typeface="Calibri"/>
              </a:rPr>
              <a:t>that  </a:t>
            </a:r>
            <a:r>
              <a:rPr dirty="0" sz="2800" spc="-5">
                <a:latin typeface="Calibri"/>
                <a:cs typeface="Calibri"/>
              </a:rPr>
              <a:t>sense-- as </a:t>
            </a:r>
            <a:r>
              <a:rPr dirty="0" sz="2800" spc="-25">
                <a:latin typeface="Calibri"/>
                <a:cs typeface="Calibri"/>
              </a:rPr>
              <a:t>operators </a:t>
            </a:r>
            <a:r>
              <a:rPr dirty="0" sz="2800" spc="-15">
                <a:latin typeface="Calibri"/>
                <a:cs typeface="Calibri"/>
              </a:rPr>
              <a:t>to  </a:t>
            </a:r>
            <a:r>
              <a:rPr dirty="0" sz="2800" spc="-30">
                <a:latin typeface="Calibri"/>
                <a:cs typeface="Calibri"/>
              </a:rPr>
              <a:t>rotate</a:t>
            </a:r>
            <a:r>
              <a:rPr dirty="0" sz="2800" spc="-10">
                <a:latin typeface="Calibri"/>
                <a:cs typeface="Calibri"/>
              </a:rPr>
              <a:t> </a:t>
            </a:r>
            <a:r>
              <a:rPr dirty="0" sz="2800" spc="-20">
                <a:latin typeface="Calibri"/>
                <a:cs typeface="Calibri"/>
              </a:rPr>
              <a:t>vectors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6229" y="413003"/>
            <a:ext cx="63398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2D </a:t>
            </a:r>
            <a:r>
              <a:rPr dirty="0" spc="-25"/>
              <a:t>Rotation </a:t>
            </a:r>
            <a:r>
              <a:rPr dirty="0" spc="-10"/>
              <a:t>Matrix</a:t>
            </a:r>
            <a:r>
              <a:rPr dirty="0"/>
              <a:t> </a:t>
            </a:r>
            <a:r>
              <a:rPr dirty="0" spc="-10"/>
              <a:t>Formula</a:t>
            </a:r>
          </a:p>
        </p:txBody>
      </p:sp>
      <p:sp>
        <p:nvSpPr>
          <p:cNvPr id="3" name="object 3"/>
          <p:cNvSpPr/>
          <p:nvPr/>
        </p:nvSpPr>
        <p:spPr>
          <a:xfrm>
            <a:off x="1615439" y="1624583"/>
            <a:ext cx="1109472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05455" y="1469136"/>
            <a:ext cx="475488" cy="688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9464" y="1469136"/>
            <a:ext cx="4739640" cy="688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97623" y="1456944"/>
            <a:ext cx="569976" cy="688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86864" y="1544828"/>
            <a:ext cx="5674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Counter-clockwise rotation </a:t>
            </a:r>
            <a:r>
              <a:rPr dirty="0" sz="2400" spc="-25">
                <a:latin typeface="Futura-Medium"/>
                <a:cs typeface="Futura-Medium"/>
              </a:rPr>
              <a:t>by </a:t>
            </a:r>
            <a:r>
              <a:rPr dirty="0" sz="2400" spc="-5">
                <a:latin typeface="Futura-Medium"/>
                <a:cs typeface="Futura-Medium"/>
              </a:rPr>
              <a:t>an angle</a:t>
            </a:r>
            <a:r>
              <a:rPr dirty="0" sz="2400" spc="-30">
                <a:latin typeface="Futura-Medium"/>
                <a:cs typeface="Futura-Medium"/>
              </a:rPr>
              <a:t> </a:t>
            </a:r>
            <a:r>
              <a:rPr dirty="0" sz="2400" spc="-1030">
                <a:latin typeface="Symbol"/>
                <a:cs typeface="Symbol"/>
              </a:rPr>
              <a:t>q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7170" y="4952550"/>
            <a:ext cx="78740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2775" algn="l"/>
              </a:tabLst>
            </a:pPr>
            <a:r>
              <a:rPr dirty="0" sz="3300" spc="-985">
                <a:latin typeface="Symbol"/>
                <a:cs typeface="Symbol"/>
              </a:rPr>
              <a:t>û</a:t>
            </a:r>
            <a:r>
              <a:rPr dirty="0" sz="3300" spc="-1190">
                <a:latin typeface="Symbol"/>
                <a:cs typeface="Symbol"/>
              </a:rPr>
              <a:t>ë</a:t>
            </a:r>
            <a:r>
              <a:rPr dirty="0" sz="3300">
                <a:latin typeface="Symbol"/>
                <a:cs typeface="Symbol"/>
              </a:rPr>
              <a:t>	</a:t>
            </a:r>
            <a:r>
              <a:rPr dirty="0" sz="3300" spc="-1985">
                <a:latin typeface="Symbol"/>
                <a:cs typeface="Symbol"/>
              </a:rPr>
              <a:t>û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0735" y="4829661"/>
            <a:ext cx="1753870" cy="556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78535" algn="l"/>
              </a:tabLst>
            </a:pPr>
            <a:r>
              <a:rPr dirty="0" sz="3300" spc="-45">
                <a:latin typeface="Times New Roman"/>
                <a:cs typeface="Times New Roman"/>
              </a:rPr>
              <a:t>cos</a:t>
            </a:r>
            <a:r>
              <a:rPr dirty="0" sz="3450" spc="-45" i="1">
                <a:latin typeface="Arial"/>
                <a:cs typeface="Arial"/>
              </a:rPr>
              <a:t>q	</a:t>
            </a:r>
            <a:r>
              <a:rPr dirty="0" baseline="26094" sz="4950" spc="-1627">
                <a:latin typeface="Symbol"/>
                <a:cs typeface="Symbol"/>
              </a:rPr>
              <a:t>úê</a:t>
            </a:r>
            <a:r>
              <a:rPr dirty="0" baseline="26094" sz="4950" spc="-742">
                <a:latin typeface="Symbol"/>
                <a:cs typeface="Symbol"/>
              </a:rPr>
              <a:t> </a:t>
            </a:r>
            <a:r>
              <a:rPr dirty="0" sz="3300" spc="-2195" i="1">
                <a:latin typeface="Times New Roman"/>
                <a:cs typeface="Times New Roman"/>
              </a:rPr>
              <a:t>y</a:t>
            </a:r>
            <a:r>
              <a:rPr dirty="0" baseline="26094" sz="4950" spc="-3292">
                <a:latin typeface="Symbol"/>
                <a:cs typeface="Symbol"/>
              </a:rPr>
              <a:t>ú</a:t>
            </a:r>
            <a:endParaRPr baseline="26094" sz="4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8524" y="4829661"/>
            <a:ext cx="939800" cy="556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26094" sz="4950" spc="-517">
                <a:latin typeface="Symbol"/>
                <a:cs typeface="Symbol"/>
              </a:rPr>
              <a:t>ê</a:t>
            </a:r>
            <a:r>
              <a:rPr dirty="0" sz="3300" spc="-345">
                <a:latin typeface="Times New Roman"/>
                <a:cs typeface="Times New Roman"/>
              </a:rPr>
              <a:t>sin</a:t>
            </a:r>
            <a:r>
              <a:rPr dirty="0" sz="3300" spc="-375">
                <a:latin typeface="Times New Roman"/>
                <a:cs typeface="Times New Roman"/>
              </a:rPr>
              <a:t> </a:t>
            </a:r>
            <a:r>
              <a:rPr dirty="0" sz="3450" spc="-990" i="1">
                <a:latin typeface="Arial"/>
                <a:cs typeface="Arial"/>
              </a:rPr>
              <a:t>q</a:t>
            </a:r>
            <a:endParaRPr sz="3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7934" y="4200567"/>
            <a:ext cx="1866264" cy="556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00" spc="-280">
                <a:latin typeface="Symbol"/>
                <a:cs typeface="Symbol"/>
              </a:rPr>
              <a:t>- </a:t>
            </a:r>
            <a:r>
              <a:rPr dirty="0" sz="3300" spc="-125">
                <a:latin typeface="Times New Roman"/>
                <a:cs typeface="Times New Roman"/>
              </a:rPr>
              <a:t>sin </a:t>
            </a:r>
            <a:r>
              <a:rPr dirty="0" sz="3450" spc="-200" i="1">
                <a:latin typeface="Arial"/>
                <a:cs typeface="Arial"/>
              </a:rPr>
              <a:t>q</a:t>
            </a:r>
            <a:r>
              <a:rPr dirty="0" sz="3450" spc="-800" i="1">
                <a:latin typeface="Arial"/>
                <a:cs typeface="Arial"/>
              </a:rPr>
              <a:t> </a:t>
            </a:r>
            <a:r>
              <a:rPr dirty="0" baseline="-4208" sz="4950" spc="-1627">
                <a:latin typeface="Symbol"/>
                <a:cs typeface="Symbol"/>
              </a:rPr>
              <a:t>ùé</a:t>
            </a:r>
            <a:r>
              <a:rPr dirty="0" baseline="-4208" sz="4950" spc="-794">
                <a:latin typeface="Symbol"/>
                <a:cs typeface="Symbol"/>
              </a:rPr>
              <a:t> </a:t>
            </a:r>
            <a:r>
              <a:rPr dirty="0" sz="3300" spc="-2385" i="1">
                <a:latin typeface="Times New Roman"/>
                <a:cs typeface="Times New Roman"/>
              </a:rPr>
              <a:t>x</a:t>
            </a:r>
            <a:r>
              <a:rPr dirty="0" baseline="-4208" sz="4950" spc="-3577">
                <a:latin typeface="Symbol"/>
                <a:cs typeface="Symbol"/>
              </a:rPr>
              <a:t>ù</a:t>
            </a:r>
            <a:endParaRPr baseline="-4208" sz="49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66237" y="4655847"/>
            <a:ext cx="66484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190">
                <a:latin typeface="Symbol"/>
                <a:cs typeface="Symbol"/>
              </a:rPr>
              <a:t>ê</a:t>
            </a:r>
            <a:r>
              <a:rPr dirty="0" sz="3300" spc="-505">
                <a:latin typeface="Symbol"/>
                <a:cs typeface="Symbol"/>
              </a:rPr>
              <a:t> </a:t>
            </a:r>
            <a:r>
              <a:rPr dirty="0" baseline="-26094" sz="4950" spc="-1650" i="1">
                <a:latin typeface="Times New Roman"/>
                <a:cs typeface="Times New Roman"/>
              </a:rPr>
              <a:t>y</a:t>
            </a:r>
            <a:r>
              <a:rPr dirty="0" baseline="-26094" sz="4950" spc="-1650">
                <a:latin typeface="Times New Roman"/>
                <a:cs typeface="Times New Roman"/>
              </a:rPr>
              <a:t>'</a:t>
            </a:r>
            <a:r>
              <a:rPr dirty="0" sz="3300" spc="-1100">
                <a:latin typeface="Symbol"/>
                <a:cs typeface="Symbol"/>
              </a:rPr>
              <a:t>ú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6237" y="4200567"/>
            <a:ext cx="2040889" cy="556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4208" sz="4950" spc="-1785">
                <a:latin typeface="Symbol"/>
                <a:cs typeface="Symbol"/>
              </a:rPr>
              <a:t>é</a:t>
            </a:r>
            <a:r>
              <a:rPr dirty="0" baseline="-4208" sz="4950" spc="-787">
                <a:latin typeface="Symbol"/>
                <a:cs typeface="Symbol"/>
              </a:rPr>
              <a:t> </a:t>
            </a:r>
            <a:r>
              <a:rPr dirty="0" sz="3300" spc="-355" i="1">
                <a:latin typeface="Times New Roman"/>
                <a:cs typeface="Times New Roman"/>
              </a:rPr>
              <a:t>x</a:t>
            </a:r>
            <a:r>
              <a:rPr dirty="0" sz="3300" spc="-355">
                <a:latin typeface="Times New Roman"/>
                <a:cs typeface="Times New Roman"/>
              </a:rPr>
              <a:t>'</a:t>
            </a:r>
            <a:r>
              <a:rPr dirty="0" baseline="-4208" sz="4950" spc="-532">
                <a:latin typeface="Symbol"/>
                <a:cs typeface="Symbol"/>
              </a:rPr>
              <a:t>ù </a:t>
            </a:r>
            <a:r>
              <a:rPr dirty="0" baseline="-41245" sz="4950">
                <a:latin typeface="Symbol"/>
                <a:cs typeface="Symbol"/>
              </a:rPr>
              <a:t>=</a:t>
            </a:r>
            <a:r>
              <a:rPr dirty="0" baseline="-41245" sz="4950" spc="-322">
                <a:latin typeface="Symbol"/>
                <a:cs typeface="Symbol"/>
              </a:rPr>
              <a:t> </a:t>
            </a:r>
            <a:r>
              <a:rPr dirty="0" baseline="-4208" sz="4950" spc="-1305">
                <a:latin typeface="Symbol"/>
                <a:cs typeface="Symbol"/>
              </a:rPr>
              <a:t>é</a:t>
            </a:r>
            <a:r>
              <a:rPr dirty="0" sz="3300" spc="-869">
                <a:latin typeface="Times New Roman"/>
                <a:cs typeface="Times New Roman"/>
              </a:rPr>
              <a:t>cos</a:t>
            </a:r>
            <a:r>
              <a:rPr dirty="0" sz="3450" spc="-869" i="1">
                <a:latin typeface="Arial"/>
                <a:cs typeface="Arial"/>
              </a:rPr>
              <a:t>q</a:t>
            </a:r>
            <a:endParaRPr sz="34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0775" y="2324100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50800" y="63500"/>
                </a:moveTo>
                <a:lnTo>
                  <a:pt x="25400" y="63500"/>
                </a:lnTo>
                <a:lnTo>
                  <a:pt x="25398" y="2286000"/>
                </a:lnTo>
                <a:lnTo>
                  <a:pt x="50798" y="2286000"/>
                </a:lnTo>
                <a:lnTo>
                  <a:pt x="50800" y="635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25399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286000">
                <a:moveTo>
                  <a:pt x="69850" y="63500"/>
                </a:moveTo>
                <a:lnTo>
                  <a:pt x="50800" y="63500"/>
                </a:lnTo>
                <a:lnTo>
                  <a:pt x="50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0275" y="4343401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50799"/>
                </a:moveTo>
                <a:lnTo>
                  <a:pt x="2133600" y="76200"/>
                </a:lnTo>
                <a:lnTo>
                  <a:pt x="2184400" y="50800"/>
                </a:lnTo>
                <a:lnTo>
                  <a:pt x="2133600" y="50799"/>
                </a:lnTo>
                <a:close/>
              </a:path>
              <a:path w="2209800" h="76200">
                <a:moveTo>
                  <a:pt x="2133600" y="25399"/>
                </a:moveTo>
                <a:lnTo>
                  <a:pt x="2133600" y="50799"/>
                </a:lnTo>
                <a:lnTo>
                  <a:pt x="2146300" y="50800"/>
                </a:lnTo>
                <a:lnTo>
                  <a:pt x="2146300" y="25400"/>
                </a:lnTo>
                <a:lnTo>
                  <a:pt x="2133600" y="25399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25399"/>
                </a:lnTo>
                <a:lnTo>
                  <a:pt x="2146300" y="25400"/>
                </a:lnTo>
                <a:lnTo>
                  <a:pt x="2146300" y="50800"/>
                </a:lnTo>
                <a:lnTo>
                  <a:pt x="2184402" y="50798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  <a:path w="2209800" h="76200">
                <a:moveTo>
                  <a:pt x="0" y="25398"/>
                </a:moveTo>
                <a:lnTo>
                  <a:pt x="0" y="50798"/>
                </a:lnTo>
                <a:lnTo>
                  <a:pt x="2133600" y="50799"/>
                </a:lnTo>
                <a:lnTo>
                  <a:pt x="2133600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41414" y="3314700"/>
            <a:ext cx="1144905" cy="1085850"/>
          </a:xfrm>
          <a:custGeom>
            <a:avLst/>
            <a:gdLst/>
            <a:ahLst/>
            <a:cxnLst/>
            <a:rect l="l" t="t" r="r" b="b"/>
            <a:pathLst>
              <a:path w="1144905" h="1085850">
                <a:moveTo>
                  <a:pt x="1016440" y="86312"/>
                </a:moveTo>
                <a:lnTo>
                  <a:pt x="0" y="1048351"/>
                </a:lnTo>
                <a:lnTo>
                  <a:pt x="34920" y="1085246"/>
                </a:lnTo>
                <a:lnTo>
                  <a:pt x="1051360" y="123207"/>
                </a:lnTo>
                <a:lnTo>
                  <a:pt x="1016440" y="86312"/>
                </a:lnTo>
                <a:close/>
              </a:path>
              <a:path w="1144905" h="1085850">
                <a:moveTo>
                  <a:pt x="1119511" y="68851"/>
                </a:moveTo>
                <a:lnTo>
                  <a:pt x="1034888" y="68851"/>
                </a:lnTo>
                <a:lnTo>
                  <a:pt x="1069808" y="105746"/>
                </a:lnTo>
                <a:lnTo>
                  <a:pt x="1051360" y="123207"/>
                </a:lnTo>
                <a:lnTo>
                  <a:pt x="1086280" y="160102"/>
                </a:lnTo>
                <a:lnTo>
                  <a:pt x="1119511" y="68851"/>
                </a:lnTo>
                <a:close/>
              </a:path>
              <a:path w="1144905" h="1085850">
                <a:moveTo>
                  <a:pt x="1034888" y="68851"/>
                </a:moveTo>
                <a:lnTo>
                  <a:pt x="1016440" y="86312"/>
                </a:lnTo>
                <a:lnTo>
                  <a:pt x="1051360" y="123207"/>
                </a:lnTo>
                <a:lnTo>
                  <a:pt x="1069808" y="105746"/>
                </a:lnTo>
                <a:lnTo>
                  <a:pt x="1034888" y="68851"/>
                </a:lnTo>
                <a:close/>
              </a:path>
              <a:path w="1144905" h="1085850">
                <a:moveTo>
                  <a:pt x="1144585" y="0"/>
                </a:moveTo>
                <a:lnTo>
                  <a:pt x="981520" y="49418"/>
                </a:lnTo>
                <a:lnTo>
                  <a:pt x="1016440" y="86312"/>
                </a:lnTo>
                <a:lnTo>
                  <a:pt x="1034888" y="68851"/>
                </a:lnTo>
                <a:lnTo>
                  <a:pt x="1119511" y="68851"/>
                </a:lnTo>
                <a:lnTo>
                  <a:pt x="1144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73275" y="34671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58875" y="34671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535935" y="3849623"/>
            <a:ext cx="432815" cy="527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669539" y="3900932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3535" y="4349496"/>
            <a:ext cx="414527" cy="527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17139" y="4400804"/>
            <a:ext cx="124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5216" y="3179064"/>
            <a:ext cx="676656" cy="688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43000" y="415290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 h="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75816" y="2804160"/>
            <a:ext cx="676656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55139" y="2876803"/>
            <a:ext cx="290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P’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39038" y="4101401"/>
            <a:ext cx="1452245" cy="305435"/>
          </a:xfrm>
          <a:custGeom>
            <a:avLst/>
            <a:gdLst/>
            <a:ahLst/>
            <a:cxnLst/>
            <a:rect l="l" t="t" r="r" b="b"/>
            <a:pathLst>
              <a:path w="1452245" h="305435">
                <a:moveTo>
                  <a:pt x="1297265" y="50178"/>
                </a:moveTo>
                <a:lnTo>
                  <a:pt x="0" y="255009"/>
                </a:lnTo>
                <a:lnTo>
                  <a:pt x="7922" y="305187"/>
                </a:lnTo>
                <a:lnTo>
                  <a:pt x="1305187" y="100355"/>
                </a:lnTo>
                <a:lnTo>
                  <a:pt x="1297265" y="50178"/>
                </a:lnTo>
                <a:close/>
              </a:path>
              <a:path w="1452245" h="305435">
                <a:moveTo>
                  <a:pt x="1435103" y="46216"/>
                </a:moveTo>
                <a:lnTo>
                  <a:pt x="1322354" y="46216"/>
                </a:lnTo>
                <a:lnTo>
                  <a:pt x="1330278" y="96394"/>
                </a:lnTo>
                <a:lnTo>
                  <a:pt x="1305187" y="100355"/>
                </a:lnTo>
                <a:lnTo>
                  <a:pt x="1313110" y="150534"/>
                </a:lnTo>
                <a:lnTo>
                  <a:pt x="1451761" y="51498"/>
                </a:lnTo>
                <a:lnTo>
                  <a:pt x="1435103" y="46216"/>
                </a:lnTo>
                <a:close/>
              </a:path>
              <a:path w="1452245" h="305435">
                <a:moveTo>
                  <a:pt x="1322354" y="46216"/>
                </a:moveTo>
                <a:lnTo>
                  <a:pt x="1297265" y="50178"/>
                </a:lnTo>
                <a:lnTo>
                  <a:pt x="1305187" y="100355"/>
                </a:lnTo>
                <a:lnTo>
                  <a:pt x="1330278" y="96394"/>
                </a:lnTo>
                <a:lnTo>
                  <a:pt x="1322354" y="46216"/>
                </a:lnTo>
                <a:close/>
              </a:path>
              <a:path w="1452245" h="305435">
                <a:moveTo>
                  <a:pt x="1289342" y="0"/>
                </a:moveTo>
                <a:lnTo>
                  <a:pt x="1297265" y="50178"/>
                </a:lnTo>
                <a:lnTo>
                  <a:pt x="1322354" y="46216"/>
                </a:lnTo>
                <a:lnTo>
                  <a:pt x="1435103" y="46216"/>
                </a:lnTo>
                <a:lnTo>
                  <a:pt x="1289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90800" y="41529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98776" y="3285744"/>
            <a:ext cx="569976" cy="688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577464" y="3373628"/>
            <a:ext cx="184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20">
                <a:latin typeface="Symbol"/>
                <a:cs typeface="Symbol"/>
              </a:rPr>
              <a:t>q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52016" y="4328159"/>
            <a:ext cx="682751" cy="685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831339" y="4400804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Futura-Medium"/>
                <a:cs typeface="Futura-Medium"/>
              </a:rPr>
              <a:t>x’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0936" y="3858767"/>
            <a:ext cx="420623" cy="5273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64540" y="3254755"/>
            <a:ext cx="289560" cy="955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Futura-Medium"/>
                <a:cs typeface="Futura-Medium"/>
              </a:rPr>
              <a:t>y’</a:t>
            </a:r>
            <a:endParaRPr sz="2400">
              <a:latin typeface="Futura-Medium"/>
              <a:cs typeface="Futura-Medium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180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57400" y="34671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3866237" y="4952550"/>
            <a:ext cx="2350770" cy="1319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220" algn="l"/>
                <a:tab pos="1084580" algn="l"/>
              </a:tabLst>
            </a:pPr>
            <a:r>
              <a:rPr dirty="0" sz="3300" spc="-1190">
                <a:latin typeface="Symbol"/>
                <a:cs typeface="Symbol"/>
              </a:rPr>
              <a:t>ë	û	ë</a:t>
            </a:r>
            <a:endParaRPr sz="3300">
              <a:latin typeface="Symbol"/>
              <a:cs typeface="Symbol"/>
            </a:endParaRPr>
          </a:p>
          <a:p>
            <a:pPr marL="979169">
              <a:lnSpc>
                <a:spcPct val="100000"/>
              </a:lnSpc>
              <a:spcBef>
                <a:spcPts val="2325"/>
              </a:spcBef>
            </a:pPr>
            <a:r>
              <a:rPr dirty="0" sz="3250" spc="-114" b="1">
                <a:latin typeface="Times New Roman"/>
                <a:cs typeface="Times New Roman"/>
              </a:rPr>
              <a:t>P' </a:t>
            </a:r>
            <a:r>
              <a:rPr dirty="0" sz="3250" spc="-25">
                <a:latin typeface="Symbol"/>
                <a:cs typeface="Symbol"/>
              </a:rPr>
              <a:t>= </a:t>
            </a:r>
            <a:r>
              <a:rPr dirty="0" sz="3250" spc="-30" b="1">
                <a:latin typeface="Times New Roman"/>
                <a:cs typeface="Times New Roman"/>
              </a:rPr>
              <a:t>R</a:t>
            </a:r>
            <a:r>
              <a:rPr dirty="0" sz="3250" spc="-400" b="1">
                <a:latin typeface="Times New Roman"/>
                <a:cs typeface="Times New Roman"/>
              </a:rPr>
              <a:t> </a:t>
            </a:r>
            <a:r>
              <a:rPr dirty="0" sz="3250" spc="-25" b="1">
                <a:latin typeface="Times New Roman"/>
                <a:cs typeface="Times New Roman"/>
              </a:rPr>
              <a:t>P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18835" y="2197360"/>
            <a:ext cx="3230245" cy="121602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3400" spc="120">
                <a:latin typeface="Times New Roman"/>
                <a:cs typeface="Times New Roman"/>
              </a:rPr>
              <a:t>x'</a:t>
            </a:r>
            <a:r>
              <a:rPr dirty="0" sz="3400" spc="120">
                <a:latin typeface="Symbol"/>
                <a:cs typeface="Symbol"/>
              </a:rPr>
              <a:t>=</a:t>
            </a:r>
            <a:r>
              <a:rPr dirty="0" sz="3400" spc="-210">
                <a:latin typeface="Symbol"/>
                <a:cs typeface="Symbol"/>
              </a:rPr>
              <a:t> </a:t>
            </a:r>
            <a:r>
              <a:rPr dirty="0" sz="3400" spc="-55">
                <a:latin typeface="Times New Roman"/>
                <a:cs typeface="Times New Roman"/>
              </a:rPr>
              <a:t>cos</a:t>
            </a:r>
            <a:r>
              <a:rPr dirty="0" sz="3400" spc="-535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θ</a:t>
            </a:r>
            <a:r>
              <a:rPr dirty="0" sz="3400" spc="-75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x</a:t>
            </a:r>
            <a:r>
              <a:rPr dirty="0" sz="3400" spc="-250">
                <a:latin typeface="Times New Roman"/>
                <a:cs typeface="Times New Roman"/>
              </a:rPr>
              <a:t> </a:t>
            </a:r>
            <a:r>
              <a:rPr dirty="0" sz="3400" spc="-335">
                <a:latin typeface="Symbol"/>
                <a:cs typeface="Symbol"/>
              </a:rPr>
              <a:t>-</a:t>
            </a:r>
            <a:r>
              <a:rPr dirty="0" sz="3400" spc="-450">
                <a:latin typeface="Symbol"/>
                <a:cs typeface="Symbol"/>
              </a:rPr>
              <a:t> </a:t>
            </a:r>
            <a:r>
              <a:rPr dirty="0" sz="3400" spc="-155">
                <a:latin typeface="Times New Roman"/>
                <a:cs typeface="Times New Roman"/>
              </a:rPr>
              <a:t>sin</a:t>
            </a:r>
            <a:r>
              <a:rPr dirty="0" sz="3400" spc="-100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θ </a:t>
            </a:r>
            <a:r>
              <a:rPr dirty="0" sz="3400" spc="-1180">
                <a:latin typeface="Times New Roman"/>
                <a:cs typeface="Times New Roman"/>
              </a:rPr>
              <a:t>y</a:t>
            </a:r>
            <a:endParaRPr sz="34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610"/>
              </a:spcBef>
            </a:pPr>
            <a:r>
              <a:rPr dirty="0" sz="3400" spc="85">
                <a:latin typeface="Times New Roman"/>
                <a:cs typeface="Times New Roman"/>
              </a:rPr>
              <a:t>y'</a:t>
            </a:r>
            <a:r>
              <a:rPr dirty="0" sz="3400" spc="85">
                <a:latin typeface="Symbol"/>
                <a:cs typeface="Symbol"/>
              </a:rPr>
              <a:t>=</a:t>
            </a:r>
            <a:r>
              <a:rPr dirty="0" sz="3400" spc="-215">
                <a:latin typeface="Symbol"/>
                <a:cs typeface="Symbol"/>
              </a:rPr>
              <a:t> </a:t>
            </a:r>
            <a:r>
              <a:rPr dirty="0" sz="3400" spc="-55">
                <a:latin typeface="Times New Roman"/>
                <a:cs typeface="Times New Roman"/>
              </a:rPr>
              <a:t>cos</a:t>
            </a:r>
            <a:r>
              <a:rPr dirty="0" sz="3400" spc="-535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θ</a:t>
            </a:r>
            <a:r>
              <a:rPr dirty="0" sz="3400" spc="-20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y</a:t>
            </a:r>
            <a:r>
              <a:rPr dirty="0" sz="3400" spc="-350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Symbol"/>
                <a:cs typeface="Symbol"/>
              </a:rPr>
              <a:t>+</a:t>
            </a:r>
            <a:r>
              <a:rPr dirty="0" sz="3400" spc="-409">
                <a:latin typeface="Symbol"/>
                <a:cs typeface="Symbol"/>
              </a:rPr>
              <a:t> </a:t>
            </a:r>
            <a:r>
              <a:rPr dirty="0" sz="3400" spc="-155">
                <a:latin typeface="Times New Roman"/>
                <a:cs typeface="Times New Roman"/>
              </a:rPr>
              <a:t>sin</a:t>
            </a:r>
            <a:r>
              <a:rPr dirty="0" sz="3400" spc="-95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θ</a:t>
            </a:r>
            <a:r>
              <a:rPr dirty="0" sz="3400" spc="-75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x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228088" y="3361944"/>
            <a:ext cx="448056" cy="6979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347566" y="3461230"/>
            <a:ext cx="287655" cy="539115"/>
          </a:xfrm>
          <a:custGeom>
            <a:avLst/>
            <a:gdLst/>
            <a:ahLst/>
            <a:cxnLst/>
            <a:rect l="l" t="t" r="r" b="b"/>
            <a:pathLst>
              <a:path w="287655" h="539114">
                <a:moveTo>
                  <a:pt x="59740" y="48964"/>
                </a:moveTo>
                <a:lnTo>
                  <a:pt x="40640" y="65707"/>
                </a:lnTo>
                <a:lnTo>
                  <a:pt x="43092" y="68527"/>
                </a:lnTo>
                <a:lnTo>
                  <a:pt x="67162" y="99062"/>
                </a:lnTo>
                <a:lnTo>
                  <a:pt x="90083" y="130282"/>
                </a:lnTo>
                <a:lnTo>
                  <a:pt x="111728" y="162032"/>
                </a:lnTo>
                <a:lnTo>
                  <a:pt x="132086" y="194285"/>
                </a:lnTo>
                <a:lnTo>
                  <a:pt x="168888" y="260198"/>
                </a:lnTo>
                <a:lnTo>
                  <a:pt x="200392" y="327820"/>
                </a:lnTo>
                <a:lnTo>
                  <a:pt x="226498" y="396947"/>
                </a:lnTo>
                <a:lnTo>
                  <a:pt x="247107" y="467377"/>
                </a:lnTo>
                <a:lnTo>
                  <a:pt x="262121" y="538915"/>
                </a:lnTo>
                <a:lnTo>
                  <a:pt x="287077" y="534179"/>
                </a:lnTo>
                <a:lnTo>
                  <a:pt x="271616" y="460710"/>
                </a:lnTo>
                <a:lnTo>
                  <a:pt x="250423" y="388419"/>
                </a:lnTo>
                <a:lnTo>
                  <a:pt x="223608" y="317517"/>
                </a:lnTo>
                <a:lnTo>
                  <a:pt x="208128" y="282653"/>
                </a:lnTo>
                <a:lnTo>
                  <a:pt x="191284" y="248216"/>
                </a:lnTo>
                <a:lnTo>
                  <a:pt x="173092" y="214231"/>
                </a:lnTo>
                <a:lnTo>
                  <a:pt x="153563" y="180723"/>
                </a:lnTo>
                <a:lnTo>
                  <a:pt x="132712" y="147721"/>
                </a:lnTo>
                <a:lnTo>
                  <a:pt x="110554" y="115247"/>
                </a:lnTo>
                <a:lnTo>
                  <a:pt x="87104" y="83331"/>
                </a:lnTo>
                <a:lnTo>
                  <a:pt x="62260" y="51862"/>
                </a:lnTo>
                <a:lnTo>
                  <a:pt x="59740" y="48964"/>
                </a:lnTo>
                <a:close/>
              </a:path>
              <a:path w="287655" h="539114">
                <a:moveTo>
                  <a:pt x="0" y="0"/>
                </a:moveTo>
                <a:lnTo>
                  <a:pt x="21578" y="82416"/>
                </a:lnTo>
                <a:lnTo>
                  <a:pt x="40640" y="65707"/>
                </a:lnTo>
                <a:lnTo>
                  <a:pt x="32273" y="56084"/>
                </a:lnTo>
                <a:lnTo>
                  <a:pt x="51441" y="39419"/>
                </a:lnTo>
                <a:lnTo>
                  <a:pt x="70628" y="39419"/>
                </a:lnTo>
                <a:lnTo>
                  <a:pt x="78879" y="32186"/>
                </a:lnTo>
                <a:lnTo>
                  <a:pt x="0" y="0"/>
                </a:lnTo>
                <a:close/>
              </a:path>
              <a:path w="287655" h="539114">
                <a:moveTo>
                  <a:pt x="51441" y="39419"/>
                </a:moveTo>
                <a:lnTo>
                  <a:pt x="32273" y="56084"/>
                </a:lnTo>
                <a:lnTo>
                  <a:pt x="40640" y="65707"/>
                </a:lnTo>
                <a:lnTo>
                  <a:pt x="59740" y="48964"/>
                </a:lnTo>
                <a:lnTo>
                  <a:pt x="51441" y="39419"/>
                </a:lnTo>
                <a:close/>
              </a:path>
              <a:path w="287655" h="539114">
                <a:moveTo>
                  <a:pt x="70628" y="39419"/>
                </a:moveTo>
                <a:lnTo>
                  <a:pt x="51441" y="39419"/>
                </a:lnTo>
                <a:lnTo>
                  <a:pt x="59740" y="48964"/>
                </a:lnTo>
                <a:lnTo>
                  <a:pt x="70628" y="39419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2666" y="220980"/>
            <a:ext cx="56000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Transformation</a:t>
            </a:r>
            <a:r>
              <a:rPr dirty="0" spc="-60"/>
              <a:t> </a:t>
            </a:r>
            <a:r>
              <a:rPr dirty="0" spc="-5"/>
              <a:t>Matrices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063" y="923035"/>
            <a:ext cx="7419975" cy="120523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355600" marR="5080" indent="-342900">
              <a:lnSpc>
                <a:spcPct val="77300"/>
              </a:lnSpc>
              <a:spcBef>
                <a:spcPts val="9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Multiple </a:t>
            </a:r>
            <a:r>
              <a:rPr dirty="0" sz="3000" spc="-15">
                <a:latin typeface="Calibri"/>
                <a:cs typeface="Calibri"/>
              </a:rPr>
              <a:t>transformation </a:t>
            </a:r>
            <a:r>
              <a:rPr dirty="0" sz="3000" spc="-10">
                <a:latin typeface="Calibri"/>
                <a:cs typeface="Calibri"/>
              </a:rPr>
              <a:t>matrices </a:t>
            </a:r>
            <a:r>
              <a:rPr dirty="0" sz="3000" spc="-15">
                <a:latin typeface="Calibri"/>
                <a:cs typeface="Calibri"/>
              </a:rPr>
              <a:t>can </a:t>
            </a:r>
            <a:r>
              <a:rPr dirty="0" sz="3000" spc="-5">
                <a:latin typeface="Calibri"/>
                <a:cs typeface="Calibri"/>
              </a:rPr>
              <a:t>be used  </a:t>
            </a:r>
            <a:r>
              <a:rPr dirty="0" sz="3000" spc="-20">
                <a:latin typeface="Calibri"/>
                <a:cs typeface="Calibri"/>
              </a:rPr>
              <a:t>to transform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3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point: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2905"/>
              </a:lnSpc>
            </a:pPr>
            <a:r>
              <a:rPr dirty="0" sz="3000" spc="-5">
                <a:latin typeface="Calibri"/>
                <a:cs typeface="Calibri"/>
              </a:rPr>
              <a:t>p’=R</a:t>
            </a:r>
            <a:r>
              <a:rPr dirty="0" baseline="-19444" sz="3000" spc="-7">
                <a:latin typeface="Calibri"/>
                <a:cs typeface="Calibri"/>
              </a:rPr>
              <a:t>2 </a:t>
            </a:r>
            <a:r>
              <a:rPr dirty="0" sz="3000" spc="-5">
                <a:latin typeface="Calibri"/>
                <a:cs typeface="Calibri"/>
              </a:rPr>
              <a:t>R</a:t>
            </a:r>
            <a:r>
              <a:rPr dirty="0" baseline="-19444" sz="3000" spc="-7">
                <a:latin typeface="Calibri"/>
                <a:cs typeface="Calibri"/>
              </a:rPr>
              <a:t>1 </a:t>
            </a:r>
            <a:r>
              <a:rPr dirty="0" sz="3000">
                <a:latin typeface="Calibri"/>
                <a:cs typeface="Calibri"/>
              </a:rPr>
              <a:t>S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p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2666" y="220980"/>
            <a:ext cx="56000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Transformation</a:t>
            </a:r>
            <a:r>
              <a:rPr dirty="0" spc="-60"/>
              <a:t> </a:t>
            </a:r>
            <a:r>
              <a:rPr dirty="0" spc="-5"/>
              <a:t>Matrices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063" y="923035"/>
            <a:ext cx="7609205" cy="322580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355600" marR="193675" indent="-342900">
              <a:lnSpc>
                <a:spcPct val="77300"/>
              </a:lnSpc>
              <a:spcBef>
                <a:spcPts val="9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Multiple </a:t>
            </a:r>
            <a:r>
              <a:rPr dirty="0" sz="3000" spc="-15">
                <a:latin typeface="Calibri"/>
                <a:cs typeface="Calibri"/>
              </a:rPr>
              <a:t>transformation </a:t>
            </a:r>
            <a:r>
              <a:rPr dirty="0" sz="3000" spc="-10">
                <a:latin typeface="Calibri"/>
                <a:cs typeface="Calibri"/>
              </a:rPr>
              <a:t>matrices </a:t>
            </a:r>
            <a:r>
              <a:rPr dirty="0" sz="3000" spc="-15">
                <a:latin typeface="Calibri"/>
                <a:cs typeface="Calibri"/>
              </a:rPr>
              <a:t>can </a:t>
            </a:r>
            <a:r>
              <a:rPr dirty="0" sz="3000" spc="-5">
                <a:latin typeface="Calibri"/>
                <a:cs typeface="Calibri"/>
              </a:rPr>
              <a:t>be used  </a:t>
            </a:r>
            <a:r>
              <a:rPr dirty="0" sz="3000" spc="-20">
                <a:latin typeface="Calibri"/>
                <a:cs typeface="Calibri"/>
              </a:rPr>
              <a:t>to transform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3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point: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2905"/>
              </a:lnSpc>
            </a:pPr>
            <a:r>
              <a:rPr dirty="0" sz="3000" spc="-5">
                <a:latin typeface="Calibri"/>
                <a:cs typeface="Calibri"/>
              </a:rPr>
              <a:t>p’=R</a:t>
            </a:r>
            <a:r>
              <a:rPr dirty="0" baseline="-19444" sz="3000" spc="-7">
                <a:latin typeface="Calibri"/>
                <a:cs typeface="Calibri"/>
              </a:rPr>
              <a:t>2 </a:t>
            </a:r>
            <a:r>
              <a:rPr dirty="0" sz="3000" spc="-5">
                <a:latin typeface="Calibri"/>
                <a:cs typeface="Calibri"/>
              </a:rPr>
              <a:t>R</a:t>
            </a:r>
            <a:r>
              <a:rPr dirty="0" baseline="-19444" sz="3000" spc="-7">
                <a:latin typeface="Calibri"/>
                <a:cs typeface="Calibri"/>
              </a:rPr>
              <a:t>1 </a:t>
            </a:r>
            <a:r>
              <a:rPr dirty="0" sz="3000">
                <a:latin typeface="Calibri"/>
                <a:cs typeface="Calibri"/>
              </a:rPr>
              <a:t>S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p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ts val="29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30">
                <a:latin typeface="Calibri"/>
                <a:cs typeface="Calibri"/>
              </a:rPr>
              <a:t>effect </a:t>
            </a:r>
            <a:r>
              <a:rPr dirty="0" sz="3000">
                <a:latin typeface="Calibri"/>
                <a:cs typeface="Calibri"/>
              </a:rPr>
              <a:t>of </a:t>
            </a:r>
            <a:r>
              <a:rPr dirty="0" sz="3000" spc="-5">
                <a:latin typeface="Calibri"/>
                <a:cs typeface="Calibri"/>
              </a:rPr>
              <a:t>this is </a:t>
            </a:r>
            <a:r>
              <a:rPr dirty="0" sz="3000" spc="-20">
                <a:latin typeface="Calibri"/>
                <a:cs typeface="Calibri"/>
              </a:rPr>
              <a:t>to </a:t>
            </a:r>
            <a:r>
              <a:rPr dirty="0" sz="3000" spc="-5">
                <a:latin typeface="Calibri"/>
                <a:cs typeface="Calibri"/>
              </a:rPr>
              <a:t>apply their  </a:t>
            </a:r>
            <a:r>
              <a:rPr dirty="0" sz="3000" spc="-15">
                <a:latin typeface="Calibri"/>
                <a:cs typeface="Calibri"/>
              </a:rPr>
              <a:t>transformations </a:t>
            </a:r>
            <a:r>
              <a:rPr dirty="0" sz="3000">
                <a:latin typeface="Calibri"/>
                <a:cs typeface="Calibri"/>
              </a:rPr>
              <a:t>one </a:t>
            </a:r>
            <a:r>
              <a:rPr dirty="0" sz="3000" spc="-15">
                <a:latin typeface="Calibri"/>
                <a:cs typeface="Calibri"/>
              </a:rPr>
              <a:t>after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45">
                <a:latin typeface="Calibri"/>
                <a:cs typeface="Calibri"/>
              </a:rPr>
              <a:t>other, </a:t>
            </a:r>
            <a:r>
              <a:rPr dirty="0" sz="3000" spc="-15">
                <a:latin typeface="Calibri"/>
                <a:cs typeface="Calibri"/>
              </a:rPr>
              <a:t>from </a:t>
            </a:r>
            <a:r>
              <a:rPr dirty="0" sz="3000" spc="-170" b="1">
                <a:latin typeface="Arial"/>
                <a:cs typeface="Arial"/>
              </a:rPr>
              <a:t>right  </a:t>
            </a:r>
            <a:r>
              <a:rPr dirty="0" sz="3000" spc="-110" b="1">
                <a:latin typeface="Arial"/>
                <a:cs typeface="Arial"/>
              </a:rPr>
              <a:t>to</a:t>
            </a:r>
            <a:r>
              <a:rPr dirty="0" sz="3000" spc="-165" b="1">
                <a:latin typeface="Arial"/>
                <a:cs typeface="Arial"/>
              </a:rPr>
              <a:t> </a:t>
            </a:r>
            <a:r>
              <a:rPr dirty="0" sz="3000" spc="-60" b="1">
                <a:latin typeface="Arial"/>
                <a:cs typeface="Arial"/>
              </a:rPr>
              <a:t>left</a:t>
            </a:r>
            <a:r>
              <a:rPr dirty="0" sz="3000" spc="-6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355600" marR="1948180" indent="-342900">
              <a:lnSpc>
                <a:spcPts val="29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In the </a:t>
            </a:r>
            <a:r>
              <a:rPr dirty="0" sz="3000" spc="-20">
                <a:latin typeface="Calibri"/>
                <a:cs typeface="Calibri"/>
              </a:rPr>
              <a:t>example </a:t>
            </a:r>
            <a:r>
              <a:rPr dirty="0" sz="3000" spc="-10">
                <a:latin typeface="Calibri"/>
                <a:cs typeface="Calibri"/>
              </a:rPr>
              <a:t>above,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10">
                <a:latin typeface="Calibri"/>
                <a:cs typeface="Calibri"/>
              </a:rPr>
              <a:t>result </a:t>
            </a:r>
            <a:r>
              <a:rPr dirty="0" sz="3000" spc="-5">
                <a:latin typeface="Calibri"/>
                <a:cs typeface="Calibri"/>
              </a:rPr>
              <a:t>is  (R</a:t>
            </a:r>
            <a:r>
              <a:rPr dirty="0" baseline="-19444" sz="3000" spc="-7">
                <a:latin typeface="Calibri"/>
                <a:cs typeface="Calibri"/>
              </a:rPr>
              <a:t>2 </a:t>
            </a:r>
            <a:r>
              <a:rPr dirty="0" sz="3000" spc="-5">
                <a:latin typeface="Calibri"/>
                <a:cs typeface="Calibri"/>
              </a:rPr>
              <a:t>(R</a:t>
            </a:r>
            <a:r>
              <a:rPr dirty="0" baseline="-19444" sz="3000" spc="-7">
                <a:latin typeface="Calibri"/>
                <a:cs typeface="Calibri"/>
              </a:rPr>
              <a:t>1 </a:t>
            </a:r>
            <a:r>
              <a:rPr dirty="0" sz="3000">
                <a:latin typeface="Calibri"/>
                <a:cs typeface="Calibri"/>
              </a:rPr>
              <a:t>(S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p)))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2666" y="220980"/>
            <a:ext cx="56000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0"/>
              <a:t>Transformation</a:t>
            </a:r>
            <a:r>
              <a:rPr dirty="0" spc="-60"/>
              <a:t> </a:t>
            </a:r>
            <a:r>
              <a:rPr dirty="0" spc="-5"/>
              <a:t>Matrices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063" y="923035"/>
            <a:ext cx="7689850" cy="4774565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355600" marR="274320" indent="-342900">
              <a:lnSpc>
                <a:spcPct val="77300"/>
              </a:lnSpc>
              <a:spcBef>
                <a:spcPts val="9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Multiple </a:t>
            </a:r>
            <a:r>
              <a:rPr dirty="0" sz="3000" spc="-15">
                <a:latin typeface="Calibri"/>
                <a:cs typeface="Calibri"/>
              </a:rPr>
              <a:t>transformation </a:t>
            </a:r>
            <a:r>
              <a:rPr dirty="0" sz="3000" spc="-10">
                <a:latin typeface="Calibri"/>
                <a:cs typeface="Calibri"/>
              </a:rPr>
              <a:t>matrices </a:t>
            </a:r>
            <a:r>
              <a:rPr dirty="0" sz="3000" spc="-15">
                <a:latin typeface="Calibri"/>
                <a:cs typeface="Calibri"/>
              </a:rPr>
              <a:t>can </a:t>
            </a:r>
            <a:r>
              <a:rPr dirty="0" sz="3000" spc="-5">
                <a:latin typeface="Calibri"/>
                <a:cs typeface="Calibri"/>
              </a:rPr>
              <a:t>be used  </a:t>
            </a:r>
            <a:r>
              <a:rPr dirty="0" sz="3000" spc="-20">
                <a:latin typeface="Calibri"/>
                <a:cs typeface="Calibri"/>
              </a:rPr>
              <a:t>to transform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3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point: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2905"/>
              </a:lnSpc>
            </a:pPr>
            <a:r>
              <a:rPr dirty="0" sz="3000" spc="-5">
                <a:latin typeface="Calibri"/>
                <a:cs typeface="Calibri"/>
              </a:rPr>
              <a:t>p’=R</a:t>
            </a:r>
            <a:r>
              <a:rPr dirty="0" baseline="-19444" sz="3000" spc="-7">
                <a:latin typeface="Calibri"/>
                <a:cs typeface="Calibri"/>
              </a:rPr>
              <a:t>2 </a:t>
            </a:r>
            <a:r>
              <a:rPr dirty="0" sz="3000" spc="-5">
                <a:latin typeface="Calibri"/>
                <a:cs typeface="Calibri"/>
              </a:rPr>
              <a:t>R</a:t>
            </a:r>
            <a:r>
              <a:rPr dirty="0" baseline="-19444" sz="3000" spc="-7">
                <a:latin typeface="Calibri"/>
                <a:cs typeface="Calibri"/>
              </a:rPr>
              <a:t>1 </a:t>
            </a:r>
            <a:r>
              <a:rPr dirty="0" sz="3000">
                <a:latin typeface="Calibri"/>
                <a:cs typeface="Calibri"/>
              </a:rPr>
              <a:t>S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p</a:t>
            </a:r>
            <a:endParaRPr sz="3000">
              <a:latin typeface="Calibri"/>
              <a:cs typeface="Calibri"/>
            </a:endParaRPr>
          </a:p>
          <a:p>
            <a:pPr marL="355600" marR="85090" indent="-342900">
              <a:lnSpc>
                <a:spcPts val="29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30">
                <a:latin typeface="Calibri"/>
                <a:cs typeface="Calibri"/>
              </a:rPr>
              <a:t>effect </a:t>
            </a:r>
            <a:r>
              <a:rPr dirty="0" sz="3000">
                <a:latin typeface="Calibri"/>
                <a:cs typeface="Calibri"/>
              </a:rPr>
              <a:t>of </a:t>
            </a:r>
            <a:r>
              <a:rPr dirty="0" sz="3000" spc="-5">
                <a:latin typeface="Calibri"/>
                <a:cs typeface="Calibri"/>
              </a:rPr>
              <a:t>this is </a:t>
            </a:r>
            <a:r>
              <a:rPr dirty="0" sz="3000" spc="-20">
                <a:latin typeface="Calibri"/>
                <a:cs typeface="Calibri"/>
              </a:rPr>
              <a:t>to </a:t>
            </a:r>
            <a:r>
              <a:rPr dirty="0" sz="3000" spc="-5">
                <a:latin typeface="Calibri"/>
                <a:cs typeface="Calibri"/>
              </a:rPr>
              <a:t>apply their  </a:t>
            </a:r>
            <a:r>
              <a:rPr dirty="0" sz="3000" spc="-15">
                <a:latin typeface="Calibri"/>
                <a:cs typeface="Calibri"/>
              </a:rPr>
              <a:t>transformations </a:t>
            </a:r>
            <a:r>
              <a:rPr dirty="0" sz="3000">
                <a:latin typeface="Calibri"/>
                <a:cs typeface="Calibri"/>
              </a:rPr>
              <a:t>one </a:t>
            </a:r>
            <a:r>
              <a:rPr dirty="0" sz="3000" spc="-15">
                <a:latin typeface="Calibri"/>
                <a:cs typeface="Calibri"/>
              </a:rPr>
              <a:t>after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45">
                <a:latin typeface="Calibri"/>
                <a:cs typeface="Calibri"/>
              </a:rPr>
              <a:t>other, </a:t>
            </a:r>
            <a:r>
              <a:rPr dirty="0" sz="3000" spc="-15">
                <a:latin typeface="Calibri"/>
                <a:cs typeface="Calibri"/>
              </a:rPr>
              <a:t>from </a:t>
            </a:r>
            <a:r>
              <a:rPr dirty="0" sz="3000" spc="-170" b="1">
                <a:latin typeface="Arial"/>
                <a:cs typeface="Arial"/>
              </a:rPr>
              <a:t>right  </a:t>
            </a:r>
            <a:r>
              <a:rPr dirty="0" sz="3000" spc="-110" b="1">
                <a:latin typeface="Arial"/>
                <a:cs typeface="Arial"/>
              </a:rPr>
              <a:t>to</a:t>
            </a:r>
            <a:r>
              <a:rPr dirty="0" sz="3000" spc="-165" b="1">
                <a:latin typeface="Arial"/>
                <a:cs typeface="Arial"/>
              </a:rPr>
              <a:t> </a:t>
            </a:r>
            <a:r>
              <a:rPr dirty="0" sz="3000" spc="-60" b="1">
                <a:latin typeface="Arial"/>
                <a:cs typeface="Arial"/>
              </a:rPr>
              <a:t>left</a:t>
            </a:r>
            <a:r>
              <a:rPr dirty="0" sz="3000" spc="-6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355600" marR="2028189" indent="-342900">
              <a:lnSpc>
                <a:spcPts val="2900"/>
              </a:lnSpc>
              <a:spcBef>
                <a:spcPts val="71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In the </a:t>
            </a:r>
            <a:r>
              <a:rPr dirty="0" sz="3000" spc="-20">
                <a:latin typeface="Calibri"/>
                <a:cs typeface="Calibri"/>
              </a:rPr>
              <a:t>example </a:t>
            </a:r>
            <a:r>
              <a:rPr dirty="0" sz="3000" spc="-10">
                <a:latin typeface="Calibri"/>
                <a:cs typeface="Calibri"/>
              </a:rPr>
              <a:t>above,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10">
                <a:latin typeface="Calibri"/>
                <a:cs typeface="Calibri"/>
              </a:rPr>
              <a:t>result </a:t>
            </a:r>
            <a:r>
              <a:rPr dirty="0" sz="3000" spc="-5">
                <a:latin typeface="Calibri"/>
                <a:cs typeface="Calibri"/>
              </a:rPr>
              <a:t>is  (R</a:t>
            </a:r>
            <a:r>
              <a:rPr dirty="0" baseline="-19444" sz="3000" spc="-7">
                <a:latin typeface="Calibri"/>
                <a:cs typeface="Calibri"/>
              </a:rPr>
              <a:t>2 </a:t>
            </a:r>
            <a:r>
              <a:rPr dirty="0" sz="3000" spc="-5">
                <a:latin typeface="Calibri"/>
                <a:cs typeface="Calibri"/>
              </a:rPr>
              <a:t>(R</a:t>
            </a:r>
            <a:r>
              <a:rPr dirty="0" baseline="-19444" sz="3000" spc="-7">
                <a:latin typeface="Calibri"/>
                <a:cs typeface="Calibri"/>
              </a:rPr>
              <a:t>1 </a:t>
            </a:r>
            <a:r>
              <a:rPr dirty="0" sz="3000">
                <a:latin typeface="Calibri"/>
                <a:cs typeface="Calibri"/>
              </a:rPr>
              <a:t>(S</a:t>
            </a:r>
            <a:r>
              <a:rPr dirty="0" sz="3000" spc="-1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p)))</a:t>
            </a:r>
            <a:endParaRPr sz="3000">
              <a:latin typeface="Calibri"/>
              <a:cs typeface="Calibri"/>
            </a:endParaRPr>
          </a:p>
          <a:p>
            <a:pPr marL="355600" marR="5080" indent="-342900">
              <a:lnSpc>
                <a:spcPct val="79000"/>
              </a:lnSpc>
              <a:spcBef>
                <a:spcPts val="7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10">
                <a:latin typeface="Calibri"/>
                <a:cs typeface="Calibri"/>
              </a:rPr>
              <a:t>result </a:t>
            </a:r>
            <a:r>
              <a:rPr dirty="0" sz="3000" spc="-5">
                <a:latin typeface="Calibri"/>
                <a:cs typeface="Calibri"/>
              </a:rPr>
              <a:t>is </a:t>
            </a:r>
            <a:r>
              <a:rPr dirty="0" sz="3000" spc="-20">
                <a:latin typeface="Calibri"/>
                <a:cs typeface="Calibri"/>
              </a:rPr>
              <a:t>exactly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>
                <a:latin typeface="Calibri"/>
                <a:cs typeface="Calibri"/>
              </a:rPr>
              <a:t>same </a:t>
            </a:r>
            <a:r>
              <a:rPr dirty="0" sz="3000" spc="-5">
                <a:latin typeface="Calibri"/>
                <a:cs typeface="Calibri"/>
              </a:rPr>
              <a:t>if </a:t>
            </a:r>
            <a:r>
              <a:rPr dirty="0" sz="3000" spc="-15">
                <a:latin typeface="Calibri"/>
                <a:cs typeface="Calibri"/>
              </a:rPr>
              <a:t>we </a:t>
            </a:r>
            <a:r>
              <a:rPr dirty="0" sz="3000" spc="-5">
                <a:latin typeface="Calibri"/>
                <a:cs typeface="Calibri"/>
              </a:rPr>
              <a:t>multiply the  </a:t>
            </a:r>
            <a:r>
              <a:rPr dirty="0" sz="3000" spc="-10">
                <a:latin typeface="Calibri"/>
                <a:cs typeface="Calibri"/>
              </a:rPr>
              <a:t>matrices </a:t>
            </a:r>
            <a:r>
              <a:rPr dirty="0" sz="3000" spc="-20">
                <a:latin typeface="Calibri"/>
                <a:cs typeface="Calibri"/>
              </a:rPr>
              <a:t>first, to form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5">
                <a:latin typeface="Calibri"/>
                <a:cs typeface="Calibri"/>
              </a:rPr>
              <a:t>single </a:t>
            </a:r>
            <a:r>
              <a:rPr dirty="0" sz="3000" spc="-15">
                <a:latin typeface="Calibri"/>
                <a:cs typeface="Calibri"/>
              </a:rPr>
              <a:t>transformation  </a:t>
            </a:r>
            <a:r>
              <a:rPr dirty="0" sz="3000" spc="-10">
                <a:latin typeface="Calibri"/>
                <a:cs typeface="Calibri"/>
              </a:rPr>
              <a:t>matrix: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2905"/>
              </a:lnSpc>
            </a:pPr>
            <a:r>
              <a:rPr dirty="0" sz="3000" spc="-5">
                <a:latin typeface="Calibri"/>
                <a:cs typeface="Calibri"/>
              </a:rPr>
              <a:t>p’=(R</a:t>
            </a:r>
            <a:r>
              <a:rPr dirty="0" baseline="-19444" sz="3000" spc="-7">
                <a:latin typeface="Calibri"/>
                <a:cs typeface="Calibri"/>
              </a:rPr>
              <a:t>2 </a:t>
            </a:r>
            <a:r>
              <a:rPr dirty="0" sz="3000" spc="-5">
                <a:latin typeface="Calibri"/>
                <a:cs typeface="Calibri"/>
              </a:rPr>
              <a:t>R</a:t>
            </a:r>
            <a:r>
              <a:rPr dirty="0" baseline="-19444" sz="3000" spc="-7">
                <a:latin typeface="Calibri"/>
                <a:cs typeface="Calibri"/>
              </a:rPr>
              <a:t>1 </a:t>
            </a:r>
            <a:r>
              <a:rPr dirty="0" sz="3000" spc="-5">
                <a:latin typeface="Calibri"/>
                <a:cs typeface="Calibri"/>
              </a:rPr>
              <a:t>S) </a:t>
            </a:r>
            <a:r>
              <a:rPr dirty="0" sz="3000">
                <a:latin typeface="Calibri"/>
                <a:cs typeface="Calibri"/>
              </a:rPr>
              <a:t>p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944" y="193547"/>
            <a:ext cx="50285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Homogeneous</a:t>
            </a:r>
            <a:r>
              <a:rPr dirty="0" spc="-65"/>
              <a:t> </a:t>
            </a:r>
            <a:r>
              <a:rPr dirty="0" spc="-4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3124"/>
            <a:ext cx="7112634" cy="95821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5080" indent="-342900">
              <a:lnSpc>
                <a:spcPts val="35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In </a:t>
            </a:r>
            <a:r>
              <a:rPr dirty="0" sz="3200" spc="-15">
                <a:latin typeface="Calibri"/>
                <a:cs typeface="Calibri"/>
              </a:rPr>
              <a:t>general,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matrix multiplication </a:t>
            </a:r>
            <a:r>
              <a:rPr dirty="0" sz="3200" spc="-10">
                <a:latin typeface="Calibri"/>
                <a:cs typeface="Calibri"/>
              </a:rPr>
              <a:t>lets </a:t>
            </a:r>
            <a:r>
              <a:rPr dirty="0" sz="3200">
                <a:latin typeface="Calibri"/>
                <a:cs typeface="Calibri"/>
              </a:rPr>
              <a:t>us  </a:t>
            </a:r>
            <a:r>
              <a:rPr dirty="0" sz="3200" spc="-5">
                <a:latin typeface="Calibri"/>
                <a:cs typeface="Calibri"/>
              </a:rPr>
              <a:t>linearly combine components </a:t>
            </a:r>
            <a:r>
              <a:rPr dirty="0" sz="3200">
                <a:latin typeface="Calibri"/>
                <a:cs typeface="Calibri"/>
              </a:rPr>
              <a:t>of a</a:t>
            </a:r>
            <a:r>
              <a:rPr dirty="0" sz="3200" spc="-15">
                <a:latin typeface="Calibri"/>
                <a:cs typeface="Calibri"/>
              </a:rPr>
              <a:t> vector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4231132"/>
            <a:ext cx="5885180" cy="130302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298450" marR="57785" indent="-285750">
              <a:lnSpc>
                <a:spcPts val="3000"/>
              </a:lnSpc>
              <a:spcBef>
                <a:spcPts val="500"/>
              </a:spcBef>
              <a:buFont typeface="Arial"/>
              <a:buChar char="–"/>
              <a:tabLst>
                <a:tab pos="298450" algn="l"/>
              </a:tabLst>
            </a:pPr>
            <a:r>
              <a:rPr dirty="0" sz="2800" spc="-5">
                <a:latin typeface="Calibri"/>
                <a:cs typeface="Calibri"/>
              </a:rPr>
              <a:t>This is </a:t>
            </a:r>
            <a:r>
              <a:rPr dirty="0" sz="2800" spc="-10">
                <a:latin typeface="Calibri"/>
                <a:cs typeface="Calibri"/>
              </a:rPr>
              <a:t>sufficient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 spc="-10">
                <a:latin typeface="Calibri"/>
                <a:cs typeface="Calibri"/>
              </a:rPr>
              <a:t>scale, </a:t>
            </a:r>
            <a:r>
              <a:rPr dirty="0" sz="2800" spc="-25">
                <a:latin typeface="Calibri"/>
                <a:cs typeface="Calibri"/>
              </a:rPr>
              <a:t>rotate, </a:t>
            </a:r>
            <a:r>
              <a:rPr dirty="0" sz="2800" spc="-30">
                <a:latin typeface="Calibri"/>
                <a:cs typeface="Calibri"/>
              </a:rPr>
              <a:t>skew  </a:t>
            </a:r>
            <a:r>
              <a:rPr dirty="0" sz="2800" spc="-15">
                <a:latin typeface="Calibri"/>
                <a:cs typeface="Calibri"/>
              </a:rPr>
              <a:t>transformations.</a:t>
            </a:r>
            <a:endParaRPr sz="2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295"/>
              </a:spcBef>
              <a:buFont typeface="Arial"/>
              <a:buChar char="–"/>
              <a:tabLst>
                <a:tab pos="298450" algn="l"/>
              </a:tabLst>
            </a:pPr>
            <a:r>
              <a:rPr dirty="0" sz="2800">
                <a:latin typeface="Calibri"/>
                <a:cs typeface="Calibri"/>
              </a:rPr>
              <a:t>But </a:t>
            </a:r>
            <a:r>
              <a:rPr dirty="0" sz="2800" spc="-5">
                <a:latin typeface="Calibri"/>
                <a:cs typeface="Calibri"/>
              </a:rPr>
              <a:t>notice, </a:t>
            </a:r>
            <a:r>
              <a:rPr dirty="0" sz="2800" spc="-15">
                <a:latin typeface="Calibri"/>
                <a:cs typeface="Calibri"/>
              </a:rPr>
              <a:t>we </a:t>
            </a:r>
            <a:r>
              <a:rPr dirty="0" sz="2800" spc="-5">
                <a:latin typeface="Calibri"/>
                <a:cs typeface="Calibri"/>
              </a:rPr>
              <a:t>can’t add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5">
                <a:latin typeface="Calibri"/>
                <a:cs typeface="Calibri"/>
              </a:rPr>
              <a:t>constant!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 spc="800">
                <a:latin typeface="Arial"/>
                <a:cs typeface="Arial"/>
              </a:rPr>
              <a:t>L</a:t>
            </a:r>
            <a:endParaRPr sz="2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09700" y="2809875"/>
            <a:ext cx="5638800" cy="12287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944" y="193547"/>
            <a:ext cx="50285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Homogeneous</a:t>
            </a:r>
            <a:r>
              <a:rPr dirty="0" spc="-65"/>
              <a:t> </a:t>
            </a:r>
            <a:r>
              <a:rPr dirty="0" spc="-4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5094" y="1378203"/>
            <a:ext cx="7484109" cy="88519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97815" marR="5080" indent="-285750">
              <a:lnSpc>
                <a:spcPct val="101400"/>
              </a:lnSpc>
              <a:spcBef>
                <a:spcPts val="50"/>
              </a:spcBef>
            </a:pPr>
            <a:r>
              <a:rPr dirty="0" sz="2800">
                <a:latin typeface="Arial"/>
                <a:cs typeface="Arial"/>
              </a:rPr>
              <a:t>–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(somewhat </a:t>
            </a:r>
            <a:r>
              <a:rPr dirty="0" sz="2800" spc="-5">
                <a:latin typeface="Calibri"/>
                <a:cs typeface="Calibri"/>
              </a:rPr>
              <a:t>hacky) solution? Stick </a:t>
            </a:r>
            <a:r>
              <a:rPr dirty="0" sz="2800">
                <a:latin typeface="Calibri"/>
                <a:cs typeface="Calibri"/>
              </a:rPr>
              <a:t>a “1” </a:t>
            </a:r>
            <a:r>
              <a:rPr dirty="0" sz="2800" spc="-15">
                <a:latin typeface="Calibri"/>
                <a:cs typeface="Calibri"/>
              </a:rPr>
              <a:t>at </a:t>
            </a:r>
            <a:r>
              <a:rPr dirty="0" sz="2800" spc="-5">
                <a:latin typeface="Calibri"/>
                <a:cs typeface="Calibri"/>
              </a:rPr>
              <a:t>the  end of </a:t>
            </a:r>
            <a:r>
              <a:rPr dirty="0" sz="2800" spc="-10">
                <a:latin typeface="Calibri"/>
                <a:cs typeface="Calibri"/>
              </a:rPr>
              <a:t>every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vector: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094" y="4362195"/>
            <a:ext cx="7457440" cy="182372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298450" marR="5080" indent="-285750">
              <a:lnSpc>
                <a:spcPct val="101400"/>
              </a:lnSpc>
              <a:spcBef>
                <a:spcPts val="50"/>
              </a:spcBef>
              <a:buFont typeface="Arial"/>
              <a:buChar char="–"/>
              <a:tabLst>
                <a:tab pos="298450" algn="l"/>
              </a:tabLst>
            </a:pPr>
            <a:r>
              <a:rPr dirty="0" sz="2800" spc="-5">
                <a:latin typeface="Calibri"/>
                <a:cs typeface="Calibri"/>
              </a:rPr>
              <a:t>Now </a:t>
            </a:r>
            <a:r>
              <a:rPr dirty="0" sz="2800" spc="-15">
                <a:latin typeface="Calibri"/>
                <a:cs typeface="Calibri"/>
              </a:rPr>
              <a:t>we </a:t>
            </a:r>
            <a:r>
              <a:rPr dirty="0" sz="2800" spc="-10">
                <a:latin typeface="Calibri"/>
                <a:cs typeface="Calibri"/>
              </a:rPr>
              <a:t>can </a:t>
            </a:r>
            <a:r>
              <a:rPr dirty="0" sz="2800" spc="-25">
                <a:latin typeface="Calibri"/>
                <a:cs typeface="Calibri"/>
              </a:rPr>
              <a:t>rotate, </a:t>
            </a:r>
            <a:r>
              <a:rPr dirty="0" sz="2800" spc="-10">
                <a:latin typeface="Calibri"/>
                <a:cs typeface="Calibri"/>
              </a:rPr>
              <a:t>scale, </a:t>
            </a:r>
            <a:r>
              <a:rPr dirty="0" sz="2800" spc="-5">
                <a:latin typeface="Calibri"/>
                <a:cs typeface="Calibri"/>
              </a:rPr>
              <a:t>and </a:t>
            </a:r>
            <a:r>
              <a:rPr dirty="0" sz="2800" spc="-30">
                <a:latin typeface="Calibri"/>
                <a:cs typeface="Calibri"/>
              </a:rPr>
              <a:t>skew </a:t>
            </a:r>
            <a:r>
              <a:rPr dirty="0" sz="2800" spc="-25">
                <a:latin typeface="Calibri"/>
                <a:cs typeface="Calibri"/>
              </a:rPr>
              <a:t>like before, </a:t>
            </a:r>
            <a:r>
              <a:rPr dirty="0" sz="2800" spc="-2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AND </a:t>
            </a:r>
            <a:r>
              <a:rPr dirty="0" sz="2800" spc="-15">
                <a:solidFill>
                  <a:srgbClr val="FF0000"/>
                </a:solidFill>
                <a:latin typeface="Calibri"/>
                <a:cs typeface="Calibri"/>
              </a:rPr>
              <a:t>translate </a:t>
            </a:r>
            <a:r>
              <a:rPr dirty="0" sz="2800" spc="-10">
                <a:latin typeface="Calibri"/>
                <a:cs typeface="Calibri"/>
              </a:rPr>
              <a:t>(note </a:t>
            </a:r>
            <a:r>
              <a:rPr dirty="0" sz="2800" spc="-5">
                <a:latin typeface="Calibri"/>
                <a:cs typeface="Calibri"/>
              </a:rPr>
              <a:t>how the </a:t>
            </a:r>
            <a:r>
              <a:rPr dirty="0" sz="2800" spc="-10">
                <a:latin typeface="Calibri"/>
                <a:cs typeface="Calibri"/>
              </a:rPr>
              <a:t>multiplication </a:t>
            </a:r>
            <a:r>
              <a:rPr dirty="0" sz="2800" spc="-15">
                <a:latin typeface="Calibri"/>
                <a:cs typeface="Calibri"/>
              </a:rPr>
              <a:t>works  </a:t>
            </a:r>
            <a:r>
              <a:rPr dirty="0" sz="2800" spc="-5">
                <a:latin typeface="Calibri"/>
                <a:cs typeface="Calibri"/>
              </a:rPr>
              <a:t>out,</a:t>
            </a:r>
            <a:r>
              <a:rPr dirty="0" sz="280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above)</a:t>
            </a:r>
            <a:endParaRPr sz="2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625"/>
              </a:spcBef>
              <a:buFont typeface="Arial"/>
              <a:buChar char="–"/>
              <a:tabLst>
                <a:tab pos="298450" algn="l"/>
              </a:tabLst>
            </a:pPr>
            <a:r>
              <a:rPr dirty="0" sz="2800" spc="-5">
                <a:latin typeface="Calibri"/>
                <a:cs typeface="Calibri"/>
              </a:rPr>
              <a:t>This is </a:t>
            </a:r>
            <a:r>
              <a:rPr dirty="0" sz="2800" spc="-10">
                <a:latin typeface="Calibri"/>
                <a:cs typeface="Calibri"/>
              </a:rPr>
              <a:t>called “homogeneous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coordinates”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4050" y="2633239"/>
            <a:ext cx="6406529" cy="1518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080" y="458724"/>
            <a:ext cx="15011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V</a:t>
            </a:r>
            <a:r>
              <a:rPr dirty="0" spc="-5"/>
              <a:t>e</a:t>
            </a:r>
            <a:r>
              <a:rPr dirty="0"/>
              <a:t>c</a:t>
            </a:r>
            <a:r>
              <a:rPr dirty="0" spc="-45"/>
              <a:t>t</a:t>
            </a:r>
            <a:r>
              <a:rPr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820"/>
            <a:ext cx="30594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column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vector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5629" y="1607820"/>
            <a:ext cx="106997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w</a:t>
            </a:r>
            <a:r>
              <a:rPr dirty="0" sz="3200" spc="5">
                <a:latin typeface="Calibri"/>
                <a:cs typeface="Calibri"/>
              </a:rPr>
              <a:t>h</a:t>
            </a:r>
            <a:r>
              <a:rPr dirty="0" sz="3200" spc="-5">
                <a:latin typeface="Calibri"/>
                <a:cs typeface="Calibri"/>
              </a:rPr>
              <a:t>e</a:t>
            </a:r>
            <a:r>
              <a:rPr dirty="0" sz="3200" spc="-50">
                <a:latin typeface="Calibri"/>
                <a:cs typeface="Calibri"/>
              </a:rPr>
              <a:t>r</a:t>
            </a:r>
            <a:r>
              <a:rPr dirty="0" sz="3200">
                <a:latin typeface="Calibri"/>
                <a:cs typeface="Calibri"/>
              </a:rPr>
              <a:t>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945635"/>
            <a:ext cx="6166485" cy="1680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  <a:tab pos="4300220" algn="l"/>
              </a:tabLst>
            </a:pP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25">
                <a:latin typeface="Calibri"/>
                <a:cs typeface="Calibri"/>
              </a:rPr>
              <a:t>row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vector	</a:t>
            </a:r>
            <a:r>
              <a:rPr dirty="0" sz="3200" spc="-10">
                <a:latin typeface="Calibri"/>
                <a:cs typeface="Calibri"/>
              </a:rPr>
              <a:t>where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650">
              <a:latin typeface="Times New Roman"/>
              <a:cs typeface="Times New Roman"/>
            </a:endParaRPr>
          </a:p>
          <a:p>
            <a:pPr marL="749300">
              <a:lnSpc>
                <a:spcPct val="100000"/>
              </a:lnSpc>
            </a:pPr>
            <a:r>
              <a:rPr dirty="0" sz="3200" spc="-10">
                <a:latin typeface="Calibri"/>
                <a:cs typeface="Calibri"/>
              </a:rPr>
              <a:t>denotes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10">
                <a:latin typeface="Calibri"/>
                <a:cs typeface="Calibri"/>
              </a:rPr>
              <a:t>transpose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operation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712464" y="1676400"/>
            <a:ext cx="1624584" cy="359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718559" y="2182367"/>
            <a:ext cx="1310639" cy="1780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102864" y="4111752"/>
            <a:ext cx="1621536" cy="307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98064" y="4724400"/>
            <a:ext cx="3602736" cy="4175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2000" y="5199888"/>
            <a:ext cx="362712" cy="3627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944" y="193547"/>
            <a:ext cx="50285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Homogeneous</a:t>
            </a:r>
            <a:r>
              <a:rPr dirty="0" spc="-65"/>
              <a:t> </a:t>
            </a:r>
            <a:r>
              <a:rPr dirty="0" spc="-4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9339" y="1073403"/>
            <a:ext cx="7606030" cy="1303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98450" marR="5080" indent="-285750">
              <a:lnSpc>
                <a:spcPct val="99600"/>
              </a:lnSpc>
              <a:spcBef>
                <a:spcPts val="110"/>
              </a:spcBef>
            </a:pPr>
            <a:r>
              <a:rPr dirty="0" sz="2800">
                <a:latin typeface="Arial"/>
                <a:cs typeface="Arial"/>
              </a:rPr>
              <a:t>–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0">
                <a:latin typeface="Calibri"/>
                <a:cs typeface="Calibri"/>
              </a:rPr>
              <a:t>homogeneous </a:t>
            </a:r>
            <a:r>
              <a:rPr dirty="0" sz="2800" spc="-15">
                <a:latin typeface="Calibri"/>
                <a:cs typeface="Calibri"/>
              </a:rPr>
              <a:t>coordinates,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multiplication  </a:t>
            </a:r>
            <a:r>
              <a:rPr dirty="0" sz="2800" spc="-15">
                <a:latin typeface="Calibri"/>
                <a:cs typeface="Calibri"/>
              </a:rPr>
              <a:t>works </a:t>
            </a:r>
            <a:r>
              <a:rPr dirty="0" sz="2800" spc="-5">
                <a:latin typeface="Calibri"/>
                <a:cs typeface="Calibri"/>
              </a:rPr>
              <a:t>out </a:t>
            </a:r>
            <a:r>
              <a:rPr dirty="0" sz="2800">
                <a:latin typeface="Calibri"/>
                <a:cs typeface="Calibri"/>
              </a:rPr>
              <a:t>so </a:t>
            </a:r>
            <a:r>
              <a:rPr dirty="0" sz="2800" spc="-5">
                <a:latin typeface="Calibri"/>
                <a:cs typeface="Calibri"/>
              </a:rPr>
              <a:t>the </a:t>
            </a:r>
            <a:r>
              <a:rPr dirty="0" sz="2800" spc="-10">
                <a:latin typeface="Calibri"/>
                <a:cs typeface="Calibri"/>
              </a:rPr>
              <a:t>rightmost </a:t>
            </a:r>
            <a:r>
              <a:rPr dirty="0" sz="2800" spc="-5">
                <a:latin typeface="Calibri"/>
                <a:cs typeface="Calibri"/>
              </a:rPr>
              <a:t>column of the </a:t>
            </a:r>
            <a:r>
              <a:rPr dirty="0" sz="2800" spc="-10">
                <a:latin typeface="Calibri"/>
                <a:cs typeface="Calibri"/>
              </a:rPr>
              <a:t>matrix </a:t>
            </a:r>
            <a:r>
              <a:rPr dirty="0" sz="2800" spc="-5">
                <a:latin typeface="Calibri"/>
                <a:cs typeface="Calibri"/>
              </a:rPr>
              <a:t>is 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5">
                <a:latin typeface="Calibri"/>
                <a:cs typeface="Calibri"/>
              </a:rPr>
              <a:t>vector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15">
                <a:latin typeface="Calibri"/>
                <a:cs typeface="Calibri"/>
              </a:rPr>
              <a:t>gets</a:t>
            </a:r>
            <a:r>
              <a:rPr dirty="0" sz="2800" spc="2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added.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339" y="4490211"/>
            <a:ext cx="7400290" cy="13030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298450" marR="5080" indent="-285750">
              <a:lnSpc>
                <a:spcPct val="99600"/>
              </a:lnSpc>
              <a:spcBef>
                <a:spcPts val="110"/>
              </a:spcBef>
            </a:pPr>
            <a:r>
              <a:rPr dirty="0" sz="2800">
                <a:latin typeface="Arial"/>
                <a:cs typeface="Arial"/>
              </a:rPr>
              <a:t>– </a:t>
            </a:r>
            <a:r>
              <a:rPr dirty="0" sz="2800" spc="-35">
                <a:latin typeface="Calibri"/>
                <a:cs typeface="Calibri"/>
              </a:rPr>
              <a:t>Generally,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homogeneous </a:t>
            </a:r>
            <a:r>
              <a:rPr dirty="0" sz="2800" spc="-20">
                <a:latin typeface="Calibri"/>
                <a:cs typeface="Calibri"/>
              </a:rPr>
              <a:t>transformation </a:t>
            </a:r>
            <a:r>
              <a:rPr dirty="0" sz="2800" spc="-10">
                <a:latin typeface="Calibri"/>
                <a:cs typeface="Calibri"/>
              </a:rPr>
              <a:t>matrix  </a:t>
            </a:r>
            <a:r>
              <a:rPr dirty="0" sz="2800" spc="-5">
                <a:latin typeface="Calibri"/>
                <a:cs typeface="Calibri"/>
              </a:rPr>
              <a:t>will </a:t>
            </a:r>
            <a:r>
              <a:rPr dirty="0" sz="2800" spc="-25">
                <a:latin typeface="Calibri"/>
                <a:cs typeface="Calibri"/>
              </a:rPr>
              <a:t>have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5">
                <a:latin typeface="Calibri"/>
                <a:cs typeface="Calibri"/>
              </a:rPr>
              <a:t>bottom </a:t>
            </a:r>
            <a:r>
              <a:rPr dirty="0" sz="2800" spc="-25">
                <a:latin typeface="Calibri"/>
                <a:cs typeface="Calibri"/>
              </a:rPr>
              <a:t>row </a:t>
            </a:r>
            <a:r>
              <a:rPr dirty="0" sz="2800" spc="-5">
                <a:latin typeface="Calibri"/>
                <a:cs typeface="Calibri"/>
              </a:rPr>
              <a:t>of </a:t>
            </a:r>
            <a:r>
              <a:rPr dirty="0" sz="2800">
                <a:latin typeface="Calibri"/>
                <a:cs typeface="Calibri"/>
              </a:rPr>
              <a:t>[0 0 1], so </a:t>
            </a:r>
            <a:r>
              <a:rPr dirty="0" sz="2800" spc="-10">
                <a:latin typeface="Calibri"/>
                <a:cs typeface="Calibri"/>
              </a:rPr>
              <a:t>that </a:t>
            </a:r>
            <a:r>
              <a:rPr dirty="0" sz="2800" spc="-5">
                <a:latin typeface="Calibri"/>
                <a:cs typeface="Calibri"/>
              </a:rPr>
              <a:t>the  </a:t>
            </a:r>
            <a:r>
              <a:rPr dirty="0" sz="2800" spc="-10">
                <a:latin typeface="Calibri"/>
                <a:cs typeface="Calibri"/>
              </a:rPr>
              <a:t>result </a:t>
            </a:r>
            <a:r>
              <a:rPr dirty="0" sz="2800" spc="-5">
                <a:latin typeface="Calibri"/>
                <a:cs typeface="Calibri"/>
              </a:rPr>
              <a:t>has </a:t>
            </a:r>
            <a:r>
              <a:rPr dirty="0" sz="2800">
                <a:latin typeface="Calibri"/>
                <a:cs typeface="Calibri"/>
              </a:rPr>
              <a:t>a “1” </a:t>
            </a:r>
            <a:r>
              <a:rPr dirty="0" sz="2800" spc="-20">
                <a:latin typeface="Calibri"/>
                <a:cs typeface="Calibri"/>
              </a:rPr>
              <a:t>at </a:t>
            </a:r>
            <a:r>
              <a:rPr dirty="0" sz="2800">
                <a:latin typeface="Calibri"/>
                <a:cs typeface="Calibri"/>
              </a:rPr>
              <a:t>the </a:t>
            </a:r>
            <a:r>
              <a:rPr dirty="0" sz="2800" spc="-15">
                <a:latin typeface="Calibri"/>
                <a:cs typeface="Calibri"/>
              </a:rPr>
              <a:t>bottom</a:t>
            </a:r>
            <a:r>
              <a:rPr dirty="0" sz="2800" spc="50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too.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14050" y="2633239"/>
            <a:ext cx="6406529" cy="15185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944" y="193547"/>
            <a:ext cx="502856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Homogeneous</a:t>
            </a:r>
            <a:r>
              <a:rPr dirty="0" spc="-65"/>
              <a:t> </a:t>
            </a:r>
            <a:r>
              <a:rPr dirty="0" spc="-4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108" y="1190244"/>
            <a:ext cx="7815580" cy="287782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17145" indent="-342900">
              <a:lnSpc>
                <a:spcPts val="379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One </a:t>
            </a:r>
            <a:r>
              <a:rPr dirty="0" sz="3200" spc="-15">
                <a:latin typeface="Calibri"/>
                <a:cs typeface="Calibri"/>
              </a:rPr>
              <a:t>more </a:t>
            </a:r>
            <a:r>
              <a:rPr dirty="0" sz="3200">
                <a:latin typeface="Calibri"/>
                <a:cs typeface="Calibri"/>
              </a:rPr>
              <a:t>thing </a:t>
            </a:r>
            <a:r>
              <a:rPr dirty="0" sz="3200" spc="-15">
                <a:latin typeface="Calibri"/>
                <a:cs typeface="Calibri"/>
              </a:rPr>
              <a:t>we </a:t>
            </a:r>
            <a:r>
              <a:rPr dirty="0" sz="3200" spc="-5">
                <a:latin typeface="Calibri"/>
                <a:cs typeface="Calibri"/>
              </a:rPr>
              <a:t>might </a:t>
            </a:r>
            <a:r>
              <a:rPr dirty="0" sz="3200" spc="-15">
                <a:latin typeface="Calibri"/>
                <a:cs typeface="Calibri"/>
              </a:rPr>
              <a:t>want: to </a:t>
            </a:r>
            <a:r>
              <a:rPr dirty="0" sz="3200">
                <a:latin typeface="Calibri"/>
                <a:cs typeface="Calibri"/>
              </a:rPr>
              <a:t>divide the  </a:t>
            </a:r>
            <a:r>
              <a:rPr dirty="0" sz="3200" spc="-10">
                <a:latin typeface="Calibri"/>
                <a:cs typeface="Calibri"/>
              </a:rPr>
              <a:t>result </a:t>
            </a:r>
            <a:r>
              <a:rPr dirty="0" sz="3200" spc="-5">
                <a:latin typeface="Calibri"/>
                <a:cs typeface="Calibri"/>
              </a:rPr>
              <a:t>by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something</a:t>
            </a:r>
            <a:endParaRPr sz="32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4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10">
                <a:latin typeface="Calibri"/>
                <a:cs typeface="Calibri"/>
              </a:rPr>
              <a:t>Matrix multiplication </a:t>
            </a:r>
            <a:r>
              <a:rPr dirty="0" sz="2800" spc="-5">
                <a:latin typeface="Calibri"/>
                <a:cs typeface="Calibri"/>
              </a:rPr>
              <a:t>can’t actually</a:t>
            </a:r>
            <a:r>
              <a:rPr dirty="0" sz="2800" spc="30">
                <a:latin typeface="Calibri"/>
                <a:cs typeface="Calibri"/>
              </a:rPr>
              <a:t> </a:t>
            </a:r>
            <a:r>
              <a:rPr dirty="0" sz="2800" spc="-5">
                <a:latin typeface="Calibri"/>
                <a:cs typeface="Calibri"/>
              </a:rPr>
              <a:t>divide</a:t>
            </a:r>
            <a:endParaRPr sz="2800">
              <a:latin typeface="Calibri"/>
              <a:cs typeface="Calibri"/>
            </a:endParaRPr>
          </a:p>
          <a:p>
            <a:pPr algn="just" lvl="1" marL="755650" marR="5080" indent="-285750">
              <a:lnSpc>
                <a:spcPct val="99600"/>
              </a:lnSpc>
              <a:spcBef>
                <a:spcPts val="66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800" spc="-20">
                <a:latin typeface="Calibri"/>
                <a:cs typeface="Calibri"/>
              </a:rPr>
              <a:t>So, </a:t>
            </a:r>
            <a:r>
              <a:rPr dirty="0" sz="2800" spc="-229" b="1">
                <a:latin typeface="Arial"/>
                <a:cs typeface="Arial"/>
              </a:rPr>
              <a:t>by </a:t>
            </a:r>
            <a:r>
              <a:rPr dirty="0" sz="2800" spc="-185" b="1">
                <a:latin typeface="Arial"/>
                <a:cs typeface="Arial"/>
              </a:rPr>
              <a:t>convention</a:t>
            </a:r>
            <a:r>
              <a:rPr dirty="0" sz="2800" spc="-185">
                <a:latin typeface="Calibri"/>
                <a:cs typeface="Calibri"/>
              </a:rPr>
              <a:t>, </a:t>
            </a:r>
            <a:r>
              <a:rPr dirty="0" sz="2800" spc="-5">
                <a:latin typeface="Calibri"/>
                <a:cs typeface="Calibri"/>
              </a:rPr>
              <a:t>in </a:t>
            </a:r>
            <a:r>
              <a:rPr dirty="0" sz="2800" spc="-10">
                <a:latin typeface="Calibri"/>
                <a:cs typeface="Calibri"/>
              </a:rPr>
              <a:t>homogeneous </a:t>
            </a:r>
            <a:r>
              <a:rPr dirty="0" sz="2800" spc="-15">
                <a:latin typeface="Calibri"/>
                <a:cs typeface="Calibri"/>
              </a:rPr>
              <a:t>coordinates,  </a:t>
            </a:r>
            <a:r>
              <a:rPr dirty="0" sz="2800" spc="-10">
                <a:latin typeface="Calibri"/>
                <a:cs typeface="Calibri"/>
              </a:rPr>
              <a:t>we’ll </a:t>
            </a:r>
            <a:r>
              <a:rPr dirty="0" sz="2800" spc="-5">
                <a:latin typeface="Calibri"/>
                <a:cs typeface="Calibri"/>
              </a:rPr>
              <a:t>divide the </a:t>
            </a:r>
            <a:r>
              <a:rPr dirty="0" sz="2800" spc="-10">
                <a:latin typeface="Calibri"/>
                <a:cs typeface="Calibri"/>
              </a:rPr>
              <a:t>result </a:t>
            </a:r>
            <a:r>
              <a:rPr dirty="0" sz="2800" spc="-5">
                <a:latin typeface="Calibri"/>
                <a:cs typeface="Calibri"/>
              </a:rPr>
              <a:t>by its </a:t>
            </a:r>
            <a:r>
              <a:rPr dirty="0" sz="2800" spc="-10">
                <a:latin typeface="Calibri"/>
                <a:cs typeface="Calibri"/>
              </a:rPr>
              <a:t>last </a:t>
            </a:r>
            <a:r>
              <a:rPr dirty="0" sz="2800" spc="-15">
                <a:latin typeface="Calibri"/>
                <a:cs typeface="Calibri"/>
              </a:rPr>
              <a:t>coordinate after  </a:t>
            </a:r>
            <a:r>
              <a:rPr dirty="0" sz="2800" spc="-5">
                <a:latin typeface="Calibri"/>
                <a:cs typeface="Calibri"/>
              </a:rPr>
              <a:t>doing </a:t>
            </a:r>
            <a:r>
              <a:rPr dirty="0" sz="2800">
                <a:latin typeface="Calibri"/>
                <a:cs typeface="Calibri"/>
              </a:rPr>
              <a:t>a </a:t>
            </a:r>
            <a:r>
              <a:rPr dirty="0" sz="2800" spc="-10">
                <a:latin typeface="Calibri"/>
                <a:cs typeface="Calibri"/>
              </a:rPr>
              <a:t>matrix</a:t>
            </a:r>
            <a:r>
              <a:rPr dirty="0" sz="2800" spc="-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multiplication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06837" y="6436867"/>
            <a:ext cx="7829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10</a:t>
            </a:r>
            <a:r>
              <a:rPr dirty="0" sz="1800" spc="5">
                <a:latin typeface="Calibri"/>
                <a:cs typeface="Calibri"/>
              </a:rPr>
              <a:t>/</a:t>
            </a:r>
            <a:r>
              <a:rPr dirty="0" sz="1800">
                <a:latin typeface="Calibri"/>
                <a:cs typeface="Calibri"/>
              </a:rPr>
              <a:t>2</a:t>
            </a:r>
            <a:r>
              <a:rPr dirty="0" sz="1800" spc="5">
                <a:latin typeface="Calibri"/>
                <a:cs typeface="Calibri"/>
              </a:rPr>
              <a:t>/</a:t>
            </a:r>
            <a:r>
              <a:rPr dirty="0" sz="1800"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03340" y="6436867"/>
            <a:ext cx="2571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41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16102" y="4851409"/>
            <a:ext cx="2206583" cy="1393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2366" y="458724"/>
            <a:ext cx="327977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2D</a:t>
            </a:r>
            <a:r>
              <a:rPr dirty="0" spc="-30"/>
              <a:t> </a:t>
            </a:r>
            <a:r>
              <a:rPr dirty="0" spc="-40"/>
              <a:t>Translation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828840" y="3282887"/>
            <a:ext cx="1391229" cy="1193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19640" y="1987487"/>
            <a:ext cx="1391229" cy="1193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90600" y="1600200"/>
            <a:ext cx="152400" cy="3276600"/>
          </a:xfrm>
          <a:custGeom>
            <a:avLst/>
            <a:gdLst/>
            <a:ahLst/>
            <a:cxnLst/>
            <a:rect l="l" t="t" r="r" b="b"/>
            <a:pathLst>
              <a:path w="152400" h="3276600">
                <a:moveTo>
                  <a:pt x="101600" y="127000"/>
                </a:moveTo>
                <a:lnTo>
                  <a:pt x="50800" y="127000"/>
                </a:lnTo>
                <a:lnTo>
                  <a:pt x="50799" y="3276600"/>
                </a:lnTo>
                <a:lnTo>
                  <a:pt x="101599" y="3276600"/>
                </a:lnTo>
                <a:lnTo>
                  <a:pt x="101600" y="127000"/>
                </a:lnTo>
                <a:close/>
              </a:path>
              <a:path w="152400" h="3276600">
                <a:moveTo>
                  <a:pt x="76200" y="0"/>
                </a:moveTo>
                <a:lnTo>
                  <a:pt x="0" y="152400"/>
                </a:lnTo>
                <a:lnTo>
                  <a:pt x="50799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3276600">
                <a:moveTo>
                  <a:pt x="139700" y="127000"/>
                </a:moveTo>
                <a:lnTo>
                  <a:pt x="101600" y="127000"/>
                </a:lnTo>
                <a:lnTo>
                  <a:pt x="101599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66800" y="4800601"/>
            <a:ext cx="6477000" cy="152400"/>
          </a:xfrm>
          <a:custGeom>
            <a:avLst/>
            <a:gdLst/>
            <a:ahLst/>
            <a:cxnLst/>
            <a:rect l="l" t="t" r="r" b="b"/>
            <a:pathLst>
              <a:path w="6477000" h="152400">
                <a:moveTo>
                  <a:pt x="6324600" y="101599"/>
                </a:moveTo>
                <a:lnTo>
                  <a:pt x="6324600" y="152400"/>
                </a:lnTo>
                <a:lnTo>
                  <a:pt x="6426200" y="101600"/>
                </a:lnTo>
                <a:lnTo>
                  <a:pt x="6324600" y="101599"/>
                </a:lnTo>
                <a:close/>
              </a:path>
              <a:path w="6477000" h="152400">
                <a:moveTo>
                  <a:pt x="6324600" y="50799"/>
                </a:moveTo>
                <a:lnTo>
                  <a:pt x="6324600" y="101599"/>
                </a:lnTo>
                <a:lnTo>
                  <a:pt x="6350005" y="101600"/>
                </a:lnTo>
                <a:lnTo>
                  <a:pt x="6350005" y="50800"/>
                </a:lnTo>
                <a:lnTo>
                  <a:pt x="6324600" y="50799"/>
                </a:lnTo>
                <a:close/>
              </a:path>
              <a:path w="6477000" h="152400">
                <a:moveTo>
                  <a:pt x="6324600" y="0"/>
                </a:moveTo>
                <a:lnTo>
                  <a:pt x="6324600" y="50799"/>
                </a:lnTo>
                <a:lnTo>
                  <a:pt x="6350005" y="50800"/>
                </a:lnTo>
                <a:lnTo>
                  <a:pt x="6350005" y="101600"/>
                </a:lnTo>
                <a:lnTo>
                  <a:pt x="6426202" y="101598"/>
                </a:lnTo>
                <a:lnTo>
                  <a:pt x="6477000" y="76200"/>
                </a:lnTo>
                <a:lnTo>
                  <a:pt x="6324600" y="0"/>
                </a:lnTo>
                <a:close/>
              </a:path>
              <a:path w="6477000" h="152400">
                <a:moveTo>
                  <a:pt x="0" y="50798"/>
                </a:moveTo>
                <a:lnTo>
                  <a:pt x="0" y="101598"/>
                </a:lnTo>
                <a:lnTo>
                  <a:pt x="6324600" y="101599"/>
                </a:lnTo>
                <a:lnTo>
                  <a:pt x="63246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80320" y="1981200"/>
            <a:ext cx="2596515" cy="1306830"/>
          </a:xfrm>
          <a:custGeom>
            <a:avLst/>
            <a:gdLst/>
            <a:ahLst/>
            <a:cxnLst/>
            <a:rect l="l" t="t" r="r" b="b"/>
            <a:pathLst>
              <a:path w="2596515" h="1306829">
                <a:moveTo>
                  <a:pt x="2522644" y="22717"/>
                </a:moveTo>
                <a:lnTo>
                  <a:pt x="0" y="1284041"/>
                </a:lnTo>
                <a:lnTo>
                  <a:pt x="11358" y="1306758"/>
                </a:lnTo>
                <a:lnTo>
                  <a:pt x="2534003" y="45436"/>
                </a:lnTo>
                <a:lnTo>
                  <a:pt x="2522644" y="22717"/>
                </a:lnTo>
                <a:close/>
              </a:path>
              <a:path w="2596515" h="1306829">
                <a:moveTo>
                  <a:pt x="2583700" y="17038"/>
                </a:moveTo>
                <a:lnTo>
                  <a:pt x="2534003" y="17038"/>
                </a:lnTo>
                <a:lnTo>
                  <a:pt x="2545361" y="39757"/>
                </a:lnTo>
                <a:lnTo>
                  <a:pt x="2534003" y="45436"/>
                </a:lnTo>
                <a:lnTo>
                  <a:pt x="2545363" y="68155"/>
                </a:lnTo>
                <a:lnTo>
                  <a:pt x="2583700" y="17038"/>
                </a:lnTo>
                <a:close/>
              </a:path>
              <a:path w="2596515" h="1306829">
                <a:moveTo>
                  <a:pt x="2534003" y="17038"/>
                </a:moveTo>
                <a:lnTo>
                  <a:pt x="2522644" y="22717"/>
                </a:lnTo>
                <a:lnTo>
                  <a:pt x="2534003" y="45436"/>
                </a:lnTo>
                <a:lnTo>
                  <a:pt x="2545361" y="39757"/>
                </a:lnTo>
                <a:lnTo>
                  <a:pt x="2534003" y="17038"/>
                </a:lnTo>
                <a:close/>
              </a:path>
              <a:path w="2596515" h="1306829">
                <a:moveTo>
                  <a:pt x="2596479" y="0"/>
                </a:moveTo>
                <a:lnTo>
                  <a:pt x="2511285" y="0"/>
                </a:lnTo>
                <a:lnTo>
                  <a:pt x="2522644" y="22717"/>
                </a:lnTo>
                <a:lnTo>
                  <a:pt x="2534003" y="17038"/>
                </a:lnTo>
                <a:lnTo>
                  <a:pt x="2583700" y="17038"/>
                </a:lnTo>
                <a:lnTo>
                  <a:pt x="2596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432720" y="2133600"/>
            <a:ext cx="2596515" cy="1306830"/>
          </a:xfrm>
          <a:custGeom>
            <a:avLst/>
            <a:gdLst/>
            <a:ahLst/>
            <a:cxnLst/>
            <a:rect l="l" t="t" r="r" b="b"/>
            <a:pathLst>
              <a:path w="2596515" h="1306829">
                <a:moveTo>
                  <a:pt x="2522644" y="22717"/>
                </a:moveTo>
                <a:lnTo>
                  <a:pt x="0" y="1284041"/>
                </a:lnTo>
                <a:lnTo>
                  <a:pt x="11358" y="1306758"/>
                </a:lnTo>
                <a:lnTo>
                  <a:pt x="2534003" y="45436"/>
                </a:lnTo>
                <a:lnTo>
                  <a:pt x="2522644" y="22717"/>
                </a:lnTo>
                <a:close/>
              </a:path>
              <a:path w="2596515" h="1306829">
                <a:moveTo>
                  <a:pt x="2583700" y="17038"/>
                </a:moveTo>
                <a:lnTo>
                  <a:pt x="2534003" y="17038"/>
                </a:lnTo>
                <a:lnTo>
                  <a:pt x="2545361" y="39757"/>
                </a:lnTo>
                <a:lnTo>
                  <a:pt x="2534003" y="45436"/>
                </a:lnTo>
                <a:lnTo>
                  <a:pt x="2545363" y="68155"/>
                </a:lnTo>
                <a:lnTo>
                  <a:pt x="2583700" y="17038"/>
                </a:lnTo>
                <a:close/>
              </a:path>
              <a:path w="2596515" h="1306829">
                <a:moveTo>
                  <a:pt x="2534003" y="17038"/>
                </a:moveTo>
                <a:lnTo>
                  <a:pt x="2522644" y="22717"/>
                </a:lnTo>
                <a:lnTo>
                  <a:pt x="2534003" y="45436"/>
                </a:lnTo>
                <a:lnTo>
                  <a:pt x="2545361" y="39757"/>
                </a:lnTo>
                <a:lnTo>
                  <a:pt x="2534003" y="17038"/>
                </a:lnTo>
                <a:close/>
              </a:path>
              <a:path w="2596515" h="1306829">
                <a:moveTo>
                  <a:pt x="2596479" y="0"/>
                </a:moveTo>
                <a:lnTo>
                  <a:pt x="2511285" y="0"/>
                </a:lnTo>
                <a:lnTo>
                  <a:pt x="2522644" y="22717"/>
                </a:lnTo>
                <a:lnTo>
                  <a:pt x="2534003" y="17038"/>
                </a:lnTo>
                <a:lnTo>
                  <a:pt x="2583700" y="17038"/>
                </a:lnTo>
                <a:lnTo>
                  <a:pt x="2596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585120" y="2286000"/>
            <a:ext cx="2596515" cy="1306830"/>
          </a:xfrm>
          <a:custGeom>
            <a:avLst/>
            <a:gdLst/>
            <a:ahLst/>
            <a:cxnLst/>
            <a:rect l="l" t="t" r="r" b="b"/>
            <a:pathLst>
              <a:path w="2596515" h="1306829">
                <a:moveTo>
                  <a:pt x="2522644" y="22717"/>
                </a:moveTo>
                <a:lnTo>
                  <a:pt x="0" y="1284041"/>
                </a:lnTo>
                <a:lnTo>
                  <a:pt x="11358" y="1306758"/>
                </a:lnTo>
                <a:lnTo>
                  <a:pt x="2534003" y="45436"/>
                </a:lnTo>
                <a:lnTo>
                  <a:pt x="2522644" y="22717"/>
                </a:lnTo>
                <a:close/>
              </a:path>
              <a:path w="2596515" h="1306829">
                <a:moveTo>
                  <a:pt x="2583700" y="17038"/>
                </a:moveTo>
                <a:lnTo>
                  <a:pt x="2534003" y="17038"/>
                </a:lnTo>
                <a:lnTo>
                  <a:pt x="2545361" y="39757"/>
                </a:lnTo>
                <a:lnTo>
                  <a:pt x="2534003" y="45436"/>
                </a:lnTo>
                <a:lnTo>
                  <a:pt x="2545363" y="68155"/>
                </a:lnTo>
                <a:lnTo>
                  <a:pt x="2583700" y="17038"/>
                </a:lnTo>
                <a:close/>
              </a:path>
              <a:path w="2596515" h="1306829">
                <a:moveTo>
                  <a:pt x="2534003" y="17038"/>
                </a:moveTo>
                <a:lnTo>
                  <a:pt x="2522644" y="22717"/>
                </a:lnTo>
                <a:lnTo>
                  <a:pt x="2534003" y="45436"/>
                </a:lnTo>
                <a:lnTo>
                  <a:pt x="2545361" y="39757"/>
                </a:lnTo>
                <a:lnTo>
                  <a:pt x="2534003" y="17038"/>
                </a:lnTo>
                <a:close/>
              </a:path>
              <a:path w="2596515" h="1306829">
                <a:moveTo>
                  <a:pt x="2596479" y="0"/>
                </a:moveTo>
                <a:lnTo>
                  <a:pt x="2511285" y="0"/>
                </a:lnTo>
                <a:lnTo>
                  <a:pt x="2522644" y="22717"/>
                </a:lnTo>
                <a:lnTo>
                  <a:pt x="2534003" y="17038"/>
                </a:lnTo>
                <a:lnTo>
                  <a:pt x="2583700" y="17038"/>
                </a:lnTo>
                <a:lnTo>
                  <a:pt x="2596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737520" y="2438400"/>
            <a:ext cx="2596515" cy="1306830"/>
          </a:xfrm>
          <a:custGeom>
            <a:avLst/>
            <a:gdLst/>
            <a:ahLst/>
            <a:cxnLst/>
            <a:rect l="l" t="t" r="r" b="b"/>
            <a:pathLst>
              <a:path w="2596515" h="1306829">
                <a:moveTo>
                  <a:pt x="2522644" y="22717"/>
                </a:moveTo>
                <a:lnTo>
                  <a:pt x="0" y="1284041"/>
                </a:lnTo>
                <a:lnTo>
                  <a:pt x="11358" y="1306758"/>
                </a:lnTo>
                <a:lnTo>
                  <a:pt x="2534003" y="45436"/>
                </a:lnTo>
                <a:lnTo>
                  <a:pt x="2522644" y="22717"/>
                </a:lnTo>
                <a:close/>
              </a:path>
              <a:path w="2596515" h="1306829">
                <a:moveTo>
                  <a:pt x="2583700" y="17038"/>
                </a:moveTo>
                <a:lnTo>
                  <a:pt x="2534003" y="17038"/>
                </a:lnTo>
                <a:lnTo>
                  <a:pt x="2545361" y="39757"/>
                </a:lnTo>
                <a:lnTo>
                  <a:pt x="2534003" y="45436"/>
                </a:lnTo>
                <a:lnTo>
                  <a:pt x="2545363" y="68155"/>
                </a:lnTo>
                <a:lnTo>
                  <a:pt x="2583700" y="17038"/>
                </a:lnTo>
                <a:close/>
              </a:path>
              <a:path w="2596515" h="1306829">
                <a:moveTo>
                  <a:pt x="2534003" y="17038"/>
                </a:moveTo>
                <a:lnTo>
                  <a:pt x="2522644" y="22717"/>
                </a:lnTo>
                <a:lnTo>
                  <a:pt x="2534003" y="45436"/>
                </a:lnTo>
                <a:lnTo>
                  <a:pt x="2545361" y="39757"/>
                </a:lnTo>
                <a:lnTo>
                  <a:pt x="2534003" y="17038"/>
                </a:lnTo>
                <a:close/>
              </a:path>
              <a:path w="2596515" h="1306829">
                <a:moveTo>
                  <a:pt x="2596479" y="0"/>
                </a:moveTo>
                <a:lnTo>
                  <a:pt x="2511285" y="0"/>
                </a:lnTo>
                <a:lnTo>
                  <a:pt x="2522644" y="22717"/>
                </a:lnTo>
                <a:lnTo>
                  <a:pt x="2534003" y="17038"/>
                </a:lnTo>
                <a:lnTo>
                  <a:pt x="2583700" y="17038"/>
                </a:lnTo>
                <a:lnTo>
                  <a:pt x="2596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89920" y="2590800"/>
            <a:ext cx="2596515" cy="1306830"/>
          </a:xfrm>
          <a:custGeom>
            <a:avLst/>
            <a:gdLst/>
            <a:ahLst/>
            <a:cxnLst/>
            <a:rect l="l" t="t" r="r" b="b"/>
            <a:pathLst>
              <a:path w="2596515" h="1306829">
                <a:moveTo>
                  <a:pt x="2522644" y="22717"/>
                </a:moveTo>
                <a:lnTo>
                  <a:pt x="0" y="1284041"/>
                </a:lnTo>
                <a:lnTo>
                  <a:pt x="11358" y="1306758"/>
                </a:lnTo>
                <a:lnTo>
                  <a:pt x="2534003" y="45436"/>
                </a:lnTo>
                <a:lnTo>
                  <a:pt x="2522644" y="22717"/>
                </a:lnTo>
                <a:close/>
              </a:path>
              <a:path w="2596515" h="1306829">
                <a:moveTo>
                  <a:pt x="2583700" y="17038"/>
                </a:moveTo>
                <a:lnTo>
                  <a:pt x="2534003" y="17038"/>
                </a:lnTo>
                <a:lnTo>
                  <a:pt x="2545361" y="39757"/>
                </a:lnTo>
                <a:lnTo>
                  <a:pt x="2534003" y="45436"/>
                </a:lnTo>
                <a:lnTo>
                  <a:pt x="2545363" y="68155"/>
                </a:lnTo>
                <a:lnTo>
                  <a:pt x="2583700" y="17038"/>
                </a:lnTo>
                <a:close/>
              </a:path>
              <a:path w="2596515" h="1306829">
                <a:moveTo>
                  <a:pt x="2534003" y="17038"/>
                </a:moveTo>
                <a:lnTo>
                  <a:pt x="2522644" y="22717"/>
                </a:lnTo>
                <a:lnTo>
                  <a:pt x="2534003" y="45436"/>
                </a:lnTo>
                <a:lnTo>
                  <a:pt x="2545361" y="39757"/>
                </a:lnTo>
                <a:lnTo>
                  <a:pt x="2534003" y="17038"/>
                </a:lnTo>
                <a:close/>
              </a:path>
              <a:path w="2596515" h="1306829">
                <a:moveTo>
                  <a:pt x="2596479" y="0"/>
                </a:moveTo>
                <a:lnTo>
                  <a:pt x="2511285" y="0"/>
                </a:lnTo>
                <a:lnTo>
                  <a:pt x="2522644" y="22717"/>
                </a:lnTo>
                <a:lnTo>
                  <a:pt x="2534003" y="17038"/>
                </a:lnTo>
                <a:lnTo>
                  <a:pt x="2583700" y="17038"/>
                </a:lnTo>
                <a:lnTo>
                  <a:pt x="2596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42320" y="2743200"/>
            <a:ext cx="2596515" cy="1306830"/>
          </a:xfrm>
          <a:custGeom>
            <a:avLst/>
            <a:gdLst/>
            <a:ahLst/>
            <a:cxnLst/>
            <a:rect l="l" t="t" r="r" b="b"/>
            <a:pathLst>
              <a:path w="2596515" h="1306829">
                <a:moveTo>
                  <a:pt x="2522644" y="22717"/>
                </a:moveTo>
                <a:lnTo>
                  <a:pt x="0" y="1284041"/>
                </a:lnTo>
                <a:lnTo>
                  <a:pt x="11358" y="1306758"/>
                </a:lnTo>
                <a:lnTo>
                  <a:pt x="2534003" y="45436"/>
                </a:lnTo>
                <a:lnTo>
                  <a:pt x="2522644" y="22717"/>
                </a:lnTo>
                <a:close/>
              </a:path>
              <a:path w="2596515" h="1306829">
                <a:moveTo>
                  <a:pt x="2583700" y="17038"/>
                </a:moveTo>
                <a:lnTo>
                  <a:pt x="2534003" y="17038"/>
                </a:lnTo>
                <a:lnTo>
                  <a:pt x="2545361" y="39757"/>
                </a:lnTo>
                <a:lnTo>
                  <a:pt x="2534003" y="45436"/>
                </a:lnTo>
                <a:lnTo>
                  <a:pt x="2545363" y="68155"/>
                </a:lnTo>
                <a:lnTo>
                  <a:pt x="2583700" y="17038"/>
                </a:lnTo>
                <a:close/>
              </a:path>
              <a:path w="2596515" h="1306829">
                <a:moveTo>
                  <a:pt x="2534003" y="17038"/>
                </a:moveTo>
                <a:lnTo>
                  <a:pt x="2522644" y="22717"/>
                </a:lnTo>
                <a:lnTo>
                  <a:pt x="2534003" y="45436"/>
                </a:lnTo>
                <a:lnTo>
                  <a:pt x="2545361" y="39757"/>
                </a:lnTo>
                <a:lnTo>
                  <a:pt x="2534003" y="17038"/>
                </a:lnTo>
                <a:close/>
              </a:path>
              <a:path w="2596515" h="1306829">
                <a:moveTo>
                  <a:pt x="2596479" y="0"/>
                </a:moveTo>
                <a:lnTo>
                  <a:pt x="2511285" y="0"/>
                </a:lnTo>
                <a:lnTo>
                  <a:pt x="2522644" y="22717"/>
                </a:lnTo>
                <a:lnTo>
                  <a:pt x="2534003" y="17038"/>
                </a:lnTo>
                <a:lnTo>
                  <a:pt x="2583700" y="17038"/>
                </a:lnTo>
                <a:lnTo>
                  <a:pt x="2596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61320" y="3124200"/>
            <a:ext cx="2596515" cy="1306830"/>
          </a:xfrm>
          <a:custGeom>
            <a:avLst/>
            <a:gdLst/>
            <a:ahLst/>
            <a:cxnLst/>
            <a:rect l="l" t="t" r="r" b="b"/>
            <a:pathLst>
              <a:path w="2596515" h="1306829">
                <a:moveTo>
                  <a:pt x="2522644" y="22717"/>
                </a:moveTo>
                <a:lnTo>
                  <a:pt x="0" y="1284041"/>
                </a:lnTo>
                <a:lnTo>
                  <a:pt x="11358" y="1306758"/>
                </a:lnTo>
                <a:lnTo>
                  <a:pt x="2534003" y="45436"/>
                </a:lnTo>
                <a:lnTo>
                  <a:pt x="2522644" y="22717"/>
                </a:lnTo>
                <a:close/>
              </a:path>
              <a:path w="2596515" h="1306829">
                <a:moveTo>
                  <a:pt x="2583700" y="17038"/>
                </a:moveTo>
                <a:lnTo>
                  <a:pt x="2534003" y="17038"/>
                </a:lnTo>
                <a:lnTo>
                  <a:pt x="2545361" y="39757"/>
                </a:lnTo>
                <a:lnTo>
                  <a:pt x="2534003" y="45436"/>
                </a:lnTo>
                <a:lnTo>
                  <a:pt x="2545363" y="68155"/>
                </a:lnTo>
                <a:lnTo>
                  <a:pt x="2583700" y="17038"/>
                </a:lnTo>
                <a:close/>
              </a:path>
              <a:path w="2596515" h="1306829">
                <a:moveTo>
                  <a:pt x="2534003" y="17038"/>
                </a:moveTo>
                <a:lnTo>
                  <a:pt x="2522644" y="22717"/>
                </a:lnTo>
                <a:lnTo>
                  <a:pt x="2534003" y="45436"/>
                </a:lnTo>
                <a:lnTo>
                  <a:pt x="2545361" y="39757"/>
                </a:lnTo>
                <a:lnTo>
                  <a:pt x="2534003" y="17038"/>
                </a:lnTo>
                <a:close/>
              </a:path>
              <a:path w="2596515" h="1306829">
                <a:moveTo>
                  <a:pt x="2596479" y="0"/>
                </a:moveTo>
                <a:lnTo>
                  <a:pt x="2511285" y="0"/>
                </a:lnTo>
                <a:lnTo>
                  <a:pt x="2522644" y="22717"/>
                </a:lnTo>
                <a:lnTo>
                  <a:pt x="2534003" y="17038"/>
                </a:lnTo>
                <a:lnTo>
                  <a:pt x="2583700" y="17038"/>
                </a:lnTo>
                <a:lnTo>
                  <a:pt x="25964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4498340" y="3656076"/>
            <a:ext cx="13652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solidFill>
                  <a:srgbClr val="0000FF"/>
                </a:solidFill>
                <a:latin typeface="Futura-Medium"/>
                <a:cs typeface="Futura-Medium"/>
              </a:rPr>
              <a:t>t</a:t>
            </a:r>
            <a:endParaRPr sz="3200">
              <a:latin typeface="Futura-Medium"/>
              <a:cs typeface="Futura-Mediu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987295" y="2831592"/>
            <a:ext cx="432816" cy="524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120264" y="2879852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95215" y="1466088"/>
            <a:ext cx="676656" cy="685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4574540" y="1538732"/>
            <a:ext cx="290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P’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721" y="236220"/>
            <a:ext cx="79298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2D </a:t>
            </a:r>
            <a:r>
              <a:rPr dirty="0" sz="3200" spc="-30">
                <a:latin typeface="Calibri"/>
                <a:cs typeface="Calibri"/>
              </a:rPr>
              <a:t>Translation </a:t>
            </a:r>
            <a:r>
              <a:rPr dirty="0" sz="3200" spc="-5">
                <a:latin typeface="Calibri"/>
                <a:cs typeface="Calibri"/>
              </a:rPr>
              <a:t>using Homogeneous</a:t>
            </a:r>
            <a:r>
              <a:rPr dirty="0" sz="3200" spc="4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Coordinates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2175" y="1371600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50800" y="63500"/>
                </a:moveTo>
                <a:lnTo>
                  <a:pt x="25400" y="63500"/>
                </a:lnTo>
                <a:lnTo>
                  <a:pt x="25398" y="2286000"/>
                </a:lnTo>
                <a:lnTo>
                  <a:pt x="50798" y="2286000"/>
                </a:lnTo>
                <a:lnTo>
                  <a:pt x="50800" y="635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25399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286000">
                <a:moveTo>
                  <a:pt x="69850" y="63500"/>
                </a:moveTo>
                <a:lnTo>
                  <a:pt x="50800" y="63500"/>
                </a:lnTo>
                <a:lnTo>
                  <a:pt x="50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1675" y="3390901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50799"/>
                </a:moveTo>
                <a:lnTo>
                  <a:pt x="2133600" y="76200"/>
                </a:lnTo>
                <a:lnTo>
                  <a:pt x="2184400" y="50800"/>
                </a:lnTo>
                <a:lnTo>
                  <a:pt x="2133600" y="50799"/>
                </a:lnTo>
                <a:close/>
              </a:path>
              <a:path w="2209800" h="76200">
                <a:moveTo>
                  <a:pt x="2133600" y="25399"/>
                </a:moveTo>
                <a:lnTo>
                  <a:pt x="2133600" y="50799"/>
                </a:lnTo>
                <a:lnTo>
                  <a:pt x="2146300" y="50800"/>
                </a:lnTo>
                <a:lnTo>
                  <a:pt x="2146300" y="25400"/>
                </a:lnTo>
                <a:lnTo>
                  <a:pt x="2133600" y="25399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25399"/>
                </a:lnTo>
                <a:lnTo>
                  <a:pt x="2146300" y="25400"/>
                </a:lnTo>
                <a:lnTo>
                  <a:pt x="2146300" y="50800"/>
                </a:lnTo>
                <a:lnTo>
                  <a:pt x="2184402" y="50798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  <a:path w="2209800" h="76200">
                <a:moveTo>
                  <a:pt x="0" y="25398"/>
                </a:moveTo>
                <a:lnTo>
                  <a:pt x="0" y="50798"/>
                </a:lnTo>
                <a:lnTo>
                  <a:pt x="2133600" y="50799"/>
                </a:lnTo>
                <a:lnTo>
                  <a:pt x="2133600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1294" y="2514600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860517" y="44900"/>
                </a:moveTo>
                <a:lnTo>
                  <a:pt x="0" y="905419"/>
                </a:lnTo>
                <a:lnTo>
                  <a:pt x="17960" y="923380"/>
                </a:lnTo>
                <a:lnTo>
                  <a:pt x="878479" y="62862"/>
                </a:lnTo>
                <a:lnTo>
                  <a:pt x="860517" y="44900"/>
                </a:lnTo>
                <a:close/>
              </a:path>
              <a:path w="923925" h="923925">
                <a:moveTo>
                  <a:pt x="911406" y="35920"/>
                </a:moveTo>
                <a:lnTo>
                  <a:pt x="869498" y="35920"/>
                </a:lnTo>
                <a:lnTo>
                  <a:pt x="887459" y="53882"/>
                </a:lnTo>
                <a:lnTo>
                  <a:pt x="878479" y="62862"/>
                </a:lnTo>
                <a:lnTo>
                  <a:pt x="896439" y="80822"/>
                </a:lnTo>
                <a:lnTo>
                  <a:pt x="911406" y="35920"/>
                </a:lnTo>
                <a:close/>
              </a:path>
              <a:path w="923925" h="923925">
                <a:moveTo>
                  <a:pt x="869498" y="35920"/>
                </a:moveTo>
                <a:lnTo>
                  <a:pt x="860517" y="44900"/>
                </a:lnTo>
                <a:lnTo>
                  <a:pt x="878479" y="62862"/>
                </a:lnTo>
                <a:lnTo>
                  <a:pt x="887459" y="53882"/>
                </a:lnTo>
                <a:lnTo>
                  <a:pt x="869498" y="35920"/>
                </a:lnTo>
                <a:close/>
              </a:path>
              <a:path w="923925" h="923925">
                <a:moveTo>
                  <a:pt x="923380" y="0"/>
                </a:moveTo>
                <a:lnTo>
                  <a:pt x="842557" y="26940"/>
                </a:lnTo>
                <a:lnTo>
                  <a:pt x="860517" y="44900"/>
                </a:lnTo>
                <a:lnTo>
                  <a:pt x="869498" y="35920"/>
                </a:lnTo>
                <a:lnTo>
                  <a:pt x="911406" y="35920"/>
                </a:lnTo>
                <a:lnTo>
                  <a:pt x="92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4675" y="25146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0275" y="25146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69136" y="2097023"/>
            <a:ext cx="432815" cy="527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02739" y="2148332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8136" y="3392423"/>
            <a:ext cx="41452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21739" y="3443732"/>
            <a:ext cx="124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9288" y="2816351"/>
            <a:ext cx="118872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540" y="2681732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4240" y="2125393"/>
            <a:ext cx="995680" cy="401320"/>
          </a:xfrm>
          <a:custGeom>
            <a:avLst/>
            <a:gdLst/>
            <a:ahLst/>
            <a:cxnLst/>
            <a:rect l="l" t="t" r="r" b="b"/>
            <a:pathLst>
              <a:path w="995680" h="401319">
                <a:moveTo>
                  <a:pt x="919479" y="23707"/>
                </a:moveTo>
                <a:lnTo>
                  <a:pt x="0" y="377353"/>
                </a:lnTo>
                <a:lnTo>
                  <a:pt x="9118" y="401059"/>
                </a:lnTo>
                <a:lnTo>
                  <a:pt x="928597" y="47414"/>
                </a:lnTo>
                <a:lnTo>
                  <a:pt x="919479" y="23707"/>
                </a:lnTo>
                <a:close/>
              </a:path>
              <a:path w="995680" h="401319">
                <a:moveTo>
                  <a:pt x="985168" y="19149"/>
                </a:moveTo>
                <a:lnTo>
                  <a:pt x="931331" y="19149"/>
                </a:lnTo>
                <a:lnTo>
                  <a:pt x="940448" y="42856"/>
                </a:lnTo>
                <a:lnTo>
                  <a:pt x="928597" y="47414"/>
                </a:lnTo>
                <a:lnTo>
                  <a:pt x="937715" y="71121"/>
                </a:lnTo>
                <a:lnTo>
                  <a:pt x="985168" y="19149"/>
                </a:lnTo>
                <a:close/>
              </a:path>
              <a:path w="995680" h="401319">
                <a:moveTo>
                  <a:pt x="931331" y="19149"/>
                </a:moveTo>
                <a:lnTo>
                  <a:pt x="919479" y="23707"/>
                </a:lnTo>
                <a:lnTo>
                  <a:pt x="928597" y="47414"/>
                </a:lnTo>
                <a:lnTo>
                  <a:pt x="940448" y="42856"/>
                </a:lnTo>
                <a:lnTo>
                  <a:pt x="931331" y="19149"/>
                </a:lnTo>
                <a:close/>
              </a:path>
              <a:path w="995680" h="401319">
                <a:moveTo>
                  <a:pt x="910361" y="0"/>
                </a:moveTo>
                <a:lnTo>
                  <a:pt x="919479" y="23707"/>
                </a:lnTo>
                <a:lnTo>
                  <a:pt x="931331" y="19149"/>
                </a:lnTo>
                <a:lnTo>
                  <a:pt x="985168" y="19149"/>
                </a:lnTo>
                <a:lnTo>
                  <a:pt x="995159" y="8206"/>
                </a:lnTo>
                <a:lnTo>
                  <a:pt x="91036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21336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 h="0">
                <a:moveTo>
                  <a:pt x="19050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19400" y="2133600"/>
            <a:ext cx="0" cy="1295400"/>
          </a:xfrm>
          <a:custGeom>
            <a:avLst/>
            <a:gdLst/>
            <a:ahLst/>
            <a:cxnLst/>
            <a:rect l="l" t="t" r="r" b="b"/>
            <a:pathLst>
              <a:path w="0" h="1295400">
                <a:moveTo>
                  <a:pt x="0" y="0"/>
                </a:moveTo>
                <a:lnTo>
                  <a:pt x="1" y="129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54935" y="3392423"/>
            <a:ext cx="490727" cy="527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288539" y="3443732"/>
            <a:ext cx="200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3088" y="2179320"/>
            <a:ext cx="195072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07340" y="2072132"/>
            <a:ext cx="2051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18816" y="1542288"/>
            <a:ext cx="676656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898139" y="1614932"/>
            <a:ext cx="290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P’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87295" y="1840992"/>
            <a:ext cx="393192" cy="524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120264" y="1889252"/>
            <a:ext cx="10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38028" y="4068067"/>
            <a:ext cx="896619" cy="93408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 marR="5080">
              <a:lnSpc>
                <a:spcPts val="3180"/>
              </a:lnSpc>
              <a:spcBef>
                <a:spcPts val="869"/>
              </a:spcBef>
              <a:tabLst>
                <a:tab pos="721360" algn="l"/>
              </a:tabLst>
            </a:pPr>
            <a:r>
              <a:rPr dirty="0" sz="3300" spc="-1175">
                <a:latin typeface="Symbol"/>
                <a:cs typeface="Symbol"/>
              </a:rPr>
              <a:t>ú</a:t>
            </a:r>
            <a:r>
              <a:rPr dirty="0" sz="3300" spc="200">
                <a:latin typeface="Symbol"/>
                <a:cs typeface="Symbol"/>
              </a:rPr>
              <a:t> </a:t>
            </a:r>
            <a:r>
              <a:rPr dirty="0" sz="3300" spc="-1175">
                <a:latin typeface="Symbol"/>
                <a:cs typeface="Symbol"/>
              </a:rPr>
              <a:t>ê</a:t>
            </a:r>
            <a:r>
              <a:rPr dirty="0" sz="3300">
                <a:latin typeface="Symbol"/>
                <a:cs typeface="Symbol"/>
              </a:rPr>
              <a:t>	</a:t>
            </a:r>
            <a:r>
              <a:rPr dirty="0" sz="3300" spc="-1625">
                <a:latin typeface="Symbol"/>
                <a:cs typeface="Symbol"/>
              </a:rPr>
              <a:t>ú </a:t>
            </a:r>
            <a:r>
              <a:rPr dirty="0" sz="3300" spc="-295">
                <a:latin typeface="Symbol"/>
                <a:cs typeface="Symbol"/>
              </a:rPr>
              <a:t> </a:t>
            </a:r>
            <a:r>
              <a:rPr dirty="0" sz="3300" spc="-1814">
                <a:latin typeface="Symbol"/>
                <a:cs typeface="Symbol"/>
              </a:rPr>
              <a:t>ú</a:t>
            </a:r>
            <a:r>
              <a:rPr dirty="0" baseline="-17676" sz="4950" spc="-2722">
                <a:latin typeface="Symbol"/>
                <a:cs typeface="Symbol"/>
              </a:rPr>
              <a:t>û</a:t>
            </a:r>
            <a:r>
              <a:rPr dirty="0" baseline="-17676" sz="4950" spc="232">
                <a:latin typeface="Symbol"/>
                <a:cs typeface="Symbol"/>
              </a:rPr>
              <a:t> </a:t>
            </a:r>
            <a:r>
              <a:rPr dirty="0" sz="3300" spc="-2545">
                <a:latin typeface="Symbol"/>
                <a:cs typeface="Symbol"/>
              </a:rPr>
              <a:t>ê</a:t>
            </a:r>
            <a:r>
              <a:rPr dirty="0" baseline="-17676" sz="4950" spc="-3817">
                <a:latin typeface="Symbol"/>
                <a:cs typeface="Symbol"/>
              </a:rPr>
              <a:t>ë</a:t>
            </a:r>
            <a:r>
              <a:rPr dirty="0" baseline="-2525" sz="4950" spc="-3817">
                <a:latin typeface="Times New Roman"/>
                <a:cs typeface="Times New Roman"/>
              </a:rPr>
              <a:t>1</a:t>
            </a:r>
            <a:r>
              <a:rPr dirty="0" sz="3300" spc="-2545">
                <a:latin typeface="Symbol"/>
                <a:cs typeface="Symbol"/>
              </a:rPr>
              <a:t>ú</a:t>
            </a:r>
            <a:r>
              <a:rPr dirty="0" baseline="-17676" sz="4950" spc="-3817">
                <a:latin typeface="Symbol"/>
                <a:cs typeface="Symbol"/>
              </a:rPr>
              <a:t>û</a:t>
            </a:r>
            <a:endParaRPr baseline="-17676" sz="49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3090" y="4493549"/>
            <a:ext cx="236854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10">
                <a:latin typeface="Times New Roman"/>
                <a:cs typeface="Times New Roman"/>
              </a:rPr>
              <a:t>1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38028" y="3664629"/>
            <a:ext cx="896619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-1205">
                <a:latin typeface="Symbol"/>
                <a:cs typeface="Symbol"/>
              </a:rPr>
              <a:t>ú</a:t>
            </a:r>
            <a:r>
              <a:rPr dirty="0" baseline="-26094" sz="4950" spc="-1807">
                <a:latin typeface="Symbol"/>
                <a:cs typeface="Symbol"/>
              </a:rPr>
              <a:t>×</a:t>
            </a:r>
            <a:r>
              <a:rPr dirty="0" baseline="-26094" sz="4950" spc="-600">
                <a:latin typeface="Symbol"/>
                <a:cs typeface="Symbol"/>
              </a:rPr>
              <a:t> </a:t>
            </a:r>
            <a:r>
              <a:rPr dirty="0" sz="3300" spc="-1175">
                <a:latin typeface="Symbol"/>
                <a:cs typeface="Symbol"/>
              </a:rPr>
              <a:t>ê</a:t>
            </a:r>
            <a:r>
              <a:rPr dirty="0" sz="3300" spc="-484">
                <a:latin typeface="Symbol"/>
                <a:cs typeface="Symbol"/>
              </a:rPr>
              <a:t> </a:t>
            </a:r>
            <a:r>
              <a:rPr dirty="0" baseline="-26094" sz="4950" spc="-3292" i="1">
                <a:latin typeface="Times New Roman"/>
                <a:cs typeface="Times New Roman"/>
              </a:rPr>
              <a:t>y</a:t>
            </a:r>
            <a:r>
              <a:rPr dirty="0" sz="3300" spc="-2195">
                <a:latin typeface="Symbol"/>
                <a:cs typeface="Symbol"/>
              </a:rPr>
              <a:t>ú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76028" y="3261189"/>
            <a:ext cx="2558415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674495" algn="l"/>
              </a:tabLst>
            </a:pPr>
            <a:r>
              <a:rPr dirty="0" sz="3300" spc="-1175">
                <a:latin typeface="Symbol"/>
                <a:cs typeface="Symbol"/>
              </a:rPr>
              <a:t>é	ù</a:t>
            </a:r>
            <a:r>
              <a:rPr dirty="0" sz="3300" spc="160">
                <a:latin typeface="Symbol"/>
                <a:cs typeface="Symbol"/>
              </a:rPr>
              <a:t> </a:t>
            </a:r>
            <a:r>
              <a:rPr dirty="0" sz="3300" spc="-1175">
                <a:latin typeface="Symbol"/>
                <a:cs typeface="Symbol"/>
              </a:rPr>
              <a:t>é</a:t>
            </a:r>
            <a:r>
              <a:rPr dirty="0" sz="3300" spc="-525">
                <a:latin typeface="Symbol"/>
                <a:cs typeface="Symbol"/>
              </a:rPr>
              <a:t> </a:t>
            </a:r>
            <a:r>
              <a:rPr dirty="0" baseline="4208" sz="4950" spc="-3254" i="1">
                <a:latin typeface="Times New Roman"/>
                <a:cs typeface="Times New Roman"/>
              </a:rPr>
              <a:t>x</a:t>
            </a:r>
            <a:r>
              <a:rPr dirty="0" sz="3300" spc="-2170">
                <a:latin typeface="Symbol"/>
                <a:cs typeface="Symbol"/>
              </a:rPr>
              <a:t>ù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47853" y="3289481"/>
            <a:ext cx="1445895" cy="17291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15"/>
              </a:lnSpc>
              <a:tabLst>
                <a:tab pos="594360" algn="l"/>
                <a:tab pos="1186815" algn="l"/>
              </a:tabLst>
            </a:pPr>
            <a:r>
              <a:rPr dirty="0" sz="3300" spc="10">
                <a:latin typeface="Times New Roman"/>
                <a:cs typeface="Times New Roman"/>
              </a:rPr>
              <a:t>1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0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190" i="1">
                <a:latin typeface="Times New Roman"/>
                <a:cs typeface="Times New Roman"/>
              </a:rPr>
              <a:t>t</a:t>
            </a:r>
            <a:r>
              <a:rPr dirty="0" baseline="-24853" sz="2850" spc="22" i="1">
                <a:latin typeface="Times New Roman"/>
                <a:cs typeface="Times New Roman"/>
              </a:rPr>
              <a:t>x</a:t>
            </a:r>
            <a:endParaRPr baseline="-24853" sz="2850">
              <a:latin typeface="Times New Roman"/>
              <a:cs typeface="Times New Roman"/>
            </a:endParaRPr>
          </a:p>
          <a:p>
            <a:pPr marL="2540">
              <a:lnSpc>
                <a:spcPct val="100000"/>
              </a:lnSpc>
              <a:spcBef>
                <a:spcPts val="1005"/>
              </a:spcBef>
              <a:tabLst>
                <a:tab pos="590550" algn="l"/>
                <a:tab pos="1179830" algn="l"/>
              </a:tabLst>
            </a:pPr>
            <a:r>
              <a:rPr dirty="0" sz="3300" spc="10">
                <a:latin typeface="Times New Roman"/>
                <a:cs typeface="Times New Roman"/>
              </a:rPr>
              <a:t>0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1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270" i="1">
                <a:latin typeface="Times New Roman"/>
                <a:cs typeface="Times New Roman"/>
              </a:rPr>
              <a:t>t</a:t>
            </a:r>
            <a:r>
              <a:rPr dirty="0" baseline="-24853" sz="2850" spc="22" i="1">
                <a:latin typeface="Times New Roman"/>
                <a:cs typeface="Times New Roman"/>
              </a:rPr>
              <a:t>y</a:t>
            </a:r>
            <a:endParaRPr baseline="-24853" sz="2850">
              <a:latin typeface="Times New Roman"/>
              <a:cs typeface="Times New Roman"/>
            </a:endParaRPr>
          </a:p>
          <a:p>
            <a:pPr marL="2540">
              <a:lnSpc>
                <a:spcPct val="100000"/>
              </a:lnSpc>
              <a:spcBef>
                <a:spcPts val="1015"/>
              </a:spcBef>
              <a:tabLst>
                <a:tab pos="594360" algn="l"/>
                <a:tab pos="1233805" algn="l"/>
              </a:tabLst>
            </a:pPr>
            <a:r>
              <a:rPr dirty="0" sz="3300" spc="10">
                <a:latin typeface="Times New Roman"/>
                <a:cs typeface="Times New Roman"/>
              </a:rPr>
              <a:t>0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0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1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87204" y="4068067"/>
            <a:ext cx="1876425" cy="93408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 marR="5080">
              <a:lnSpc>
                <a:spcPts val="3180"/>
              </a:lnSpc>
              <a:spcBef>
                <a:spcPts val="869"/>
              </a:spcBef>
              <a:tabLst>
                <a:tab pos="931544" algn="l"/>
                <a:tab pos="1102360" algn="l"/>
                <a:tab pos="1701164" algn="l"/>
              </a:tabLst>
            </a:pPr>
            <a:r>
              <a:rPr dirty="0" sz="3300" spc="-1175">
                <a:latin typeface="Symbol"/>
                <a:cs typeface="Symbol"/>
              </a:rPr>
              <a:t>ê</a:t>
            </a:r>
            <a:r>
              <a:rPr dirty="0" sz="3300" spc="-1175">
                <a:latin typeface="Symbol"/>
                <a:cs typeface="Symbol"/>
              </a:rPr>
              <a:t>	</a:t>
            </a:r>
            <a:r>
              <a:rPr dirty="0" baseline="23391" sz="2850" spc="22" i="1">
                <a:latin typeface="Times New Roman"/>
                <a:cs typeface="Times New Roman"/>
              </a:rPr>
              <a:t>y</a:t>
            </a:r>
            <a:r>
              <a:rPr dirty="0" baseline="23391" sz="2850" spc="7" i="1">
                <a:latin typeface="Times New Roman"/>
                <a:cs typeface="Times New Roman"/>
              </a:rPr>
              <a:t> </a:t>
            </a:r>
            <a:r>
              <a:rPr dirty="0" sz="3300" spc="-1175">
                <a:latin typeface="Symbol"/>
                <a:cs typeface="Symbol"/>
              </a:rPr>
              <a:t>ú</a:t>
            </a:r>
            <a:r>
              <a:rPr dirty="0" sz="3300">
                <a:latin typeface="Symbol"/>
                <a:cs typeface="Symbol"/>
              </a:rPr>
              <a:t>	</a:t>
            </a:r>
            <a:r>
              <a:rPr dirty="0" sz="3300" spc="-1625">
                <a:latin typeface="Symbol"/>
                <a:cs typeface="Symbol"/>
              </a:rPr>
              <a:t>ê </a:t>
            </a:r>
            <a:r>
              <a:rPr dirty="0" sz="3300" spc="-295">
                <a:latin typeface="Symbol"/>
                <a:cs typeface="Symbol"/>
              </a:rPr>
              <a:t> </a:t>
            </a:r>
            <a:r>
              <a:rPr dirty="0" sz="3300" spc="-1814">
                <a:latin typeface="Symbol"/>
                <a:cs typeface="Symbol"/>
              </a:rPr>
              <a:t>ê</a:t>
            </a:r>
            <a:r>
              <a:rPr dirty="0" baseline="-17676" sz="4950" spc="-2722">
                <a:latin typeface="Symbol"/>
                <a:cs typeface="Symbol"/>
              </a:rPr>
              <a:t>ë		</a:t>
            </a:r>
            <a:r>
              <a:rPr dirty="0" sz="3300" spc="-1814">
                <a:latin typeface="Symbol"/>
                <a:cs typeface="Symbol"/>
              </a:rPr>
              <a:t>ú</a:t>
            </a:r>
            <a:r>
              <a:rPr dirty="0" baseline="-17676" sz="4950" spc="-2722">
                <a:latin typeface="Symbol"/>
                <a:cs typeface="Symbol"/>
              </a:rPr>
              <a:t>û	</a:t>
            </a:r>
            <a:r>
              <a:rPr dirty="0" sz="3300" spc="-3110">
                <a:latin typeface="Symbol"/>
                <a:cs typeface="Symbol"/>
              </a:rPr>
              <a:t>ê</a:t>
            </a:r>
            <a:r>
              <a:rPr dirty="0" baseline="-17676" sz="4950" spc="-4665">
                <a:latin typeface="Symbol"/>
                <a:cs typeface="Symbol"/>
              </a:rPr>
              <a:t>ë</a:t>
            </a:r>
            <a:endParaRPr baseline="-17676" sz="49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87204" y="3230933"/>
            <a:ext cx="1277620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4208" sz="4950" spc="-1762">
                <a:latin typeface="Symbol"/>
                <a:cs typeface="Symbol"/>
              </a:rPr>
              <a:t>é</a:t>
            </a:r>
            <a:r>
              <a:rPr dirty="0" baseline="-4208" sz="4950" spc="-712">
                <a:latin typeface="Symbol"/>
                <a:cs typeface="Symbol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x </a:t>
            </a:r>
            <a:r>
              <a:rPr dirty="0" sz="3300" spc="10">
                <a:latin typeface="Symbol"/>
                <a:cs typeface="Symbol"/>
              </a:rPr>
              <a:t>+</a:t>
            </a:r>
            <a:r>
              <a:rPr dirty="0" sz="3300" spc="-650">
                <a:latin typeface="Symbol"/>
                <a:cs typeface="Symbol"/>
              </a:rPr>
              <a:t> </a:t>
            </a:r>
            <a:r>
              <a:rPr dirty="0" sz="3300" spc="105" i="1">
                <a:latin typeface="Times New Roman"/>
                <a:cs typeface="Times New Roman"/>
              </a:rPr>
              <a:t>t</a:t>
            </a:r>
            <a:r>
              <a:rPr dirty="0" baseline="-24853" sz="2850" spc="157" i="1">
                <a:latin typeface="Times New Roman"/>
                <a:cs typeface="Times New Roman"/>
              </a:rPr>
              <a:t>x </a:t>
            </a:r>
            <a:r>
              <a:rPr dirty="0" baseline="-4208" sz="4950" spc="-4230">
                <a:latin typeface="Symbol"/>
                <a:cs typeface="Symbol"/>
              </a:rPr>
              <a:t>ù</a:t>
            </a:r>
            <a:endParaRPr baseline="-4208" sz="49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02692" y="3861930"/>
            <a:ext cx="2760980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986914" algn="l"/>
              </a:tabLst>
            </a:pPr>
            <a:r>
              <a:rPr dirty="0" sz="3300" spc="340" b="1">
                <a:latin typeface="Times New Roman"/>
                <a:cs typeface="Times New Roman"/>
              </a:rPr>
              <a:t>P</a:t>
            </a:r>
            <a:r>
              <a:rPr dirty="0" sz="3300" spc="340">
                <a:latin typeface="Times New Roman"/>
                <a:cs typeface="Times New Roman"/>
              </a:rPr>
              <a:t>'</a:t>
            </a:r>
            <a:r>
              <a:rPr dirty="0" sz="3300" spc="340">
                <a:latin typeface="Symbol"/>
                <a:cs typeface="Symbol"/>
              </a:rPr>
              <a:t>®</a:t>
            </a:r>
            <a:r>
              <a:rPr dirty="0" sz="3300" spc="-325">
                <a:latin typeface="Symbol"/>
                <a:cs typeface="Symbol"/>
              </a:rPr>
              <a:t> </a:t>
            </a:r>
            <a:r>
              <a:rPr dirty="0" baseline="26094" sz="4950" spc="-1762">
                <a:latin typeface="Symbol"/>
                <a:cs typeface="Symbol"/>
              </a:rPr>
              <a:t>ê</a:t>
            </a:r>
            <a:r>
              <a:rPr dirty="0" baseline="26094" sz="4950" spc="-690">
                <a:latin typeface="Symbol"/>
                <a:cs typeface="Symbol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y </a:t>
            </a:r>
            <a:r>
              <a:rPr dirty="0" sz="3300" spc="10">
                <a:latin typeface="Symbol"/>
                <a:cs typeface="Symbol"/>
              </a:rPr>
              <a:t>+</a:t>
            </a:r>
            <a:r>
              <a:rPr dirty="0" sz="3300" spc="-350">
                <a:latin typeface="Symbol"/>
                <a:cs typeface="Symbol"/>
              </a:rPr>
              <a:t> </a:t>
            </a:r>
            <a:r>
              <a:rPr dirty="0" sz="3300" spc="5" i="1">
                <a:latin typeface="Times New Roman"/>
                <a:cs typeface="Times New Roman"/>
              </a:rPr>
              <a:t>t	</a:t>
            </a:r>
            <a:r>
              <a:rPr dirty="0" baseline="26094" sz="4950" spc="-1762">
                <a:latin typeface="Symbol"/>
                <a:cs typeface="Symbol"/>
              </a:rPr>
              <a:t>ú</a:t>
            </a:r>
            <a:r>
              <a:rPr dirty="0" baseline="26094" sz="4950" spc="-75">
                <a:latin typeface="Symbol"/>
                <a:cs typeface="Symbol"/>
              </a:rPr>
              <a:t> </a:t>
            </a:r>
            <a:r>
              <a:rPr dirty="0" sz="3300" spc="10">
                <a:latin typeface="Symbol"/>
                <a:cs typeface="Symbol"/>
              </a:rPr>
              <a:t>=</a:t>
            </a:r>
            <a:r>
              <a:rPr dirty="0" sz="3300" spc="-85">
                <a:latin typeface="Symbol"/>
                <a:cs typeface="Symbol"/>
              </a:rPr>
              <a:t> </a:t>
            </a:r>
            <a:r>
              <a:rPr dirty="0" baseline="26094" sz="4950" spc="-4222">
                <a:latin typeface="Symbol"/>
                <a:cs typeface="Symbol"/>
              </a:rPr>
              <a:t>ê</a:t>
            </a:r>
            <a:endParaRPr baseline="26094" sz="49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63218" y="2034647"/>
            <a:ext cx="3478529" cy="534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10" b="1">
                <a:latin typeface="Times New Roman"/>
                <a:cs typeface="Times New Roman"/>
              </a:rPr>
              <a:t>t</a:t>
            </a:r>
            <a:r>
              <a:rPr dirty="0" sz="3300" spc="5" b="1">
                <a:latin typeface="Times New Roman"/>
                <a:cs typeface="Times New Roman"/>
              </a:rPr>
              <a:t> </a:t>
            </a:r>
            <a:r>
              <a:rPr dirty="0" sz="3300" spc="20">
                <a:latin typeface="Symbol"/>
                <a:cs typeface="Symbol"/>
              </a:rPr>
              <a:t>=</a:t>
            </a:r>
            <a:r>
              <a:rPr dirty="0" sz="3300" spc="-160">
                <a:latin typeface="Symbol"/>
                <a:cs typeface="Symbol"/>
              </a:rPr>
              <a:t> </a:t>
            </a:r>
            <a:r>
              <a:rPr dirty="0" sz="3300" spc="55">
                <a:latin typeface="Times New Roman"/>
                <a:cs typeface="Times New Roman"/>
              </a:rPr>
              <a:t>(</a:t>
            </a:r>
            <a:r>
              <a:rPr dirty="0" sz="3300" spc="55" i="1">
                <a:latin typeface="Times New Roman"/>
                <a:cs typeface="Times New Roman"/>
              </a:rPr>
              <a:t>t</a:t>
            </a:r>
            <a:r>
              <a:rPr dirty="0" baseline="-24216" sz="2925" spc="82" i="1">
                <a:latin typeface="Times New Roman"/>
                <a:cs typeface="Times New Roman"/>
              </a:rPr>
              <a:t>x</a:t>
            </a:r>
            <a:r>
              <a:rPr dirty="0" baseline="-24216" sz="2925" spc="-209" i="1">
                <a:latin typeface="Times New Roman"/>
                <a:cs typeface="Times New Roman"/>
              </a:rPr>
              <a:t> </a:t>
            </a:r>
            <a:r>
              <a:rPr dirty="0" sz="3300" spc="5">
                <a:latin typeface="Times New Roman"/>
                <a:cs typeface="Times New Roman"/>
              </a:rPr>
              <a:t>,</a:t>
            </a:r>
            <a:r>
              <a:rPr dirty="0" sz="3300" spc="-540">
                <a:latin typeface="Times New Roman"/>
                <a:cs typeface="Times New Roman"/>
              </a:rPr>
              <a:t> </a:t>
            </a:r>
            <a:r>
              <a:rPr dirty="0" sz="3300" spc="135" i="1">
                <a:latin typeface="Times New Roman"/>
                <a:cs typeface="Times New Roman"/>
              </a:rPr>
              <a:t>t</a:t>
            </a:r>
            <a:r>
              <a:rPr dirty="0" baseline="-24216" sz="2925" spc="202" i="1">
                <a:latin typeface="Times New Roman"/>
                <a:cs typeface="Times New Roman"/>
              </a:rPr>
              <a:t>y</a:t>
            </a:r>
            <a:r>
              <a:rPr dirty="0" baseline="-24216" sz="2925" spc="-97" i="1">
                <a:latin typeface="Times New Roman"/>
                <a:cs typeface="Times New Roman"/>
              </a:rPr>
              <a:t> </a:t>
            </a:r>
            <a:r>
              <a:rPr dirty="0" sz="3300" spc="10">
                <a:latin typeface="Times New Roman"/>
                <a:cs typeface="Times New Roman"/>
              </a:rPr>
              <a:t>)</a:t>
            </a:r>
            <a:r>
              <a:rPr dirty="0" sz="3300" spc="-145">
                <a:latin typeface="Times New Roman"/>
                <a:cs typeface="Times New Roman"/>
              </a:rPr>
              <a:t> </a:t>
            </a:r>
            <a:r>
              <a:rPr dirty="0" sz="3300" spc="685">
                <a:latin typeface="Symbol"/>
                <a:cs typeface="Symbol"/>
              </a:rPr>
              <a:t>®</a:t>
            </a:r>
            <a:r>
              <a:rPr dirty="0" sz="3300" spc="-225">
                <a:latin typeface="Symbol"/>
                <a:cs typeface="Symbol"/>
              </a:rPr>
              <a:t> </a:t>
            </a:r>
            <a:r>
              <a:rPr dirty="0" sz="3300" spc="50">
                <a:latin typeface="Times New Roman"/>
                <a:cs typeface="Times New Roman"/>
              </a:rPr>
              <a:t>(</a:t>
            </a:r>
            <a:r>
              <a:rPr dirty="0" sz="3300" spc="50" i="1">
                <a:latin typeface="Times New Roman"/>
                <a:cs typeface="Times New Roman"/>
              </a:rPr>
              <a:t>t</a:t>
            </a:r>
            <a:r>
              <a:rPr dirty="0" baseline="-24216" sz="2925" spc="75" i="1">
                <a:latin typeface="Times New Roman"/>
                <a:cs typeface="Times New Roman"/>
              </a:rPr>
              <a:t>x</a:t>
            </a:r>
            <a:r>
              <a:rPr dirty="0" baseline="-24216" sz="2925" spc="-217" i="1">
                <a:latin typeface="Times New Roman"/>
                <a:cs typeface="Times New Roman"/>
              </a:rPr>
              <a:t> </a:t>
            </a:r>
            <a:r>
              <a:rPr dirty="0" sz="3300" spc="5">
                <a:latin typeface="Times New Roman"/>
                <a:cs typeface="Times New Roman"/>
              </a:rPr>
              <a:t>,</a:t>
            </a:r>
            <a:r>
              <a:rPr dirty="0" sz="3300" spc="-535">
                <a:latin typeface="Times New Roman"/>
                <a:cs typeface="Times New Roman"/>
              </a:rPr>
              <a:t> </a:t>
            </a:r>
            <a:r>
              <a:rPr dirty="0" sz="3300" spc="135" i="1">
                <a:latin typeface="Times New Roman"/>
                <a:cs typeface="Times New Roman"/>
              </a:rPr>
              <a:t>t</a:t>
            </a:r>
            <a:r>
              <a:rPr dirty="0" baseline="-24216" sz="2925" spc="202" i="1">
                <a:latin typeface="Times New Roman"/>
                <a:cs typeface="Times New Roman"/>
              </a:rPr>
              <a:t>y</a:t>
            </a:r>
            <a:r>
              <a:rPr dirty="0" baseline="-24216" sz="2925" spc="-157" i="1">
                <a:latin typeface="Times New Roman"/>
                <a:cs typeface="Times New Roman"/>
              </a:rPr>
              <a:t> </a:t>
            </a:r>
            <a:r>
              <a:rPr dirty="0" sz="3300" spc="-190">
                <a:latin typeface="Times New Roman"/>
                <a:cs typeface="Times New Roman"/>
              </a:rPr>
              <a:t>,1)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470180" y="1399067"/>
            <a:ext cx="3314065" cy="5340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20" b="1">
                <a:latin typeface="Times New Roman"/>
                <a:cs typeface="Times New Roman"/>
              </a:rPr>
              <a:t>P</a:t>
            </a:r>
            <a:r>
              <a:rPr dirty="0" sz="3300" spc="-60" b="1">
                <a:latin typeface="Times New Roman"/>
                <a:cs typeface="Times New Roman"/>
              </a:rPr>
              <a:t> </a:t>
            </a:r>
            <a:r>
              <a:rPr dirty="0" sz="3300" spc="20">
                <a:latin typeface="Symbol"/>
                <a:cs typeface="Symbol"/>
              </a:rPr>
              <a:t>=</a:t>
            </a:r>
            <a:r>
              <a:rPr dirty="0" sz="3300" spc="-155">
                <a:latin typeface="Symbol"/>
                <a:cs typeface="Symbol"/>
              </a:rPr>
              <a:t> </a:t>
            </a:r>
            <a:r>
              <a:rPr dirty="0" sz="3300" spc="85">
                <a:latin typeface="Times New Roman"/>
                <a:cs typeface="Times New Roman"/>
              </a:rPr>
              <a:t>(</a:t>
            </a:r>
            <a:r>
              <a:rPr dirty="0" sz="3300" spc="85" i="1">
                <a:latin typeface="Times New Roman"/>
                <a:cs typeface="Times New Roman"/>
              </a:rPr>
              <a:t>x</a:t>
            </a:r>
            <a:r>
              <a:rPr dirty="0" sz="3300" spc="85">
                <a:latin typeface="Times New Roman"/>
                <a:cs typeface="Times New Roman"/>
              </a:rPr>
              <a:t>,</a:t>
            </a:r>
            <a:r>
              <a:rPr dirty="0" sz="3300" spc="-135">
                <a:latin typeface="Times New Roman"/>
                <a:cs typeface="Times New Roman"/>
              </a:rPr>
              <a:t> </a:t>
            </a:r>
            <a:r>
              <a:rPr dirty="0" sz="3300" spc="65" i="1">
                <a:latin typeface="Times New Roman"/>
                <a:cs typeface="Times New Roman"/>
              </a:rPr>
              <a:t>y</a:t>
            </a:r>
            <a:r>
              <a:rPr dirty="0" sz="3300" spc="65">
                <a:latin typeface="Times New Roman"/>
                <a:cs typeface="Times New Roman"/>
              </a:rPr>
              <a:t>)</a:t>
            </a:r>
            <a:r>
              <a:rPr dirty="0" sz="3300" spc="-155">
                <a:latin typeface="Times New Roman"/>
                <a:cs typeface="Times New Roman"/>
              </a:rPr>
              <a:t> </a:t>
            </a:r>
            <a:r>
              <a:rPr dirty="0" sz="3300" spc="685">
                <a:latin typeface="Symbol"/>
                <a:cs typeface="Symbol"/>
              </a:rPr>
              <a:t>®</a:t>
            </a:r>
            <a:r>
              <a:rPr dirty="0" sz="3300" spc="-229">
                <a:latin typeface="Symbol"/>
                <a:cs typeface="Symbol"/>
              </a:rPr>
              <a:t> </a:t>
            </a:r>
            <a:r>
              <a:rPr dirty="0" sz="3300" spc="85">
                <a:latin typeface="Times New Roman"/>
                <a:cs typeface="Times New Roman"/>
              </a:rPr>
              <a:t>(</a:t>
            </a:r>
            <a:r>
              <a:rPr dirty="0" sz="3300" spc="85" i="1">
                <a:latin typeface="Times New Roman"/>
                <a:cs typeface="Times New Roman"/>
              </a:rPr>
              <a:t>x</a:t>
            </a:r>
            <a:r>
              <a:rPr dirty="0" sz="3300" spc="85">
                <a:latin typeface="Times New Roman"/>
                <a:cs typeface="Times New Roman"/>
              </a:rPr>
              <a:t>,</a:t>
            </a:r>
            <a:r>
              <a:rPr dirty="0" sz="3300" spc="-130">
                <a:latin typeface="Times New Roman"/>
                <a:cs typeface="Times New Roman"/>
              </a:rPr>
              <a:t> </a:t>
            </a:r>
            <a:r>
              <a:rPr dirty="0" sz="3300" spc="-125" i="1">
                <a:latin typeface="Times New Roman"/>
                <a:cs typeface="Times New Roman"/>
              </a:rPr>
              <a:t>y</a:t>
            </a:r>
            <a:r>
              <a:rPr dirty="0" sz="3300" spc="-125">
                <a:latin typeface="Times New Roman"/>
                <a:cs typeface="Times New Roman"/>
              </a:rPr>
              <a:t>,1)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162800" y="3284537"/>
            <a:ext cx="457200" cy="1211580"/>
          </a:xfrm>
          <a:custGeom>
            <a:avLst/>
            <a:gdLst/>
            <a:ahLst/>
            <a:cxnLst/>
            <a:rect l="l" t="t" r="r" b="b"/>
            <a:pathLst>
              <a:path w="457200" h="1211579">
                <a:moveTo>
                  <a:pt x="0" y="0"/>
                </a:moveTo>
                <a:lnTo>
                  <a:pt x="457200" y="0"/>
                </a:lnTo>
                <a:lnTo>
                  <a:pt x="457200" y="1211262"/>
                </a:lnTo>
                <a:lnTo>
                  <a:pt x="0" y="121126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001000" y="3436937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0"/>
                </a:moveTo>
                <a:lnTo>
                  <a:pt x="381000" y="0"/>
                </a:lnTo>
                <a:lnTo>
                  <a:pt x="3810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F49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91728" y="2706623"/>
            <a:ext cx="112775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460740" y="2611628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F497D"/>
                </a:solidFill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29600" y="3036570"/>
            <a:ext cx="243840" cy="316230"/>
          </a:xfrm>
          <a:custGeom>
            <a:avLst/>
            <a:gdLst/>
            <a:ahLst/>
            <a:cxnLst/>
            <a:rect l="l" t="t" r="r" b="b"/>
            <a:pathLst>
              <a:path w="243840" h="316229">
                <a:moveTo>
                  <a:pt x="22859" y="190500"/>
                </a:moveTo>
                <a:lnTo>
                  <a:pt x="0" y="316229"/>
                </a:lnTo>
                <a:lnTo>
                  <a:pt x="114300" y="259079"/>
                </a:lnTo>
                <a:lnTo>
                  <a:pt x="104139" y="251459"/>
                </a:lnTo>
                <a:lnTo>
                  <a:pt x="72390" y="251459"/>
                </a:lnTo>
                <a:lnTo>
                  <a:pt x="41909" y="228600"/>
                </a:lnTo>
                <a:lnTo>
                  <a:pt x="53339" y="213360"/>
                </a:lnTo>
                <a:lnTo>
                  <a:pt x="22859" y="190500"/>
                </a:lnTo>
                <a:close/>
              </a:path>
              <a:path w="243840" h="316229">
                <a:moveTo>
                  <a:pt x="53339" y="213360"/>
                </a:moveTo>
                <a:lnTo>
                  <a:pt x="41909" y="228600"/>
                </a:lnTo>
                <a:lnTo>
                  <a:pt x="72390" y="251459"/>
                </a:lnTo>
                <a:lnTo>
                  <a:pt x="83820" y="236220"/>
                </a:lnTo>
                <a:lnTo>
                  <a:pt x="53339" y="213360"/>
                </a:lnTo>
                <a:close/>
              </a:path>
              <a:path w="243840" h="316229">
                <a:moveTo>
                  <a:pt x="83820" y="236220"/>
                </a:moveTo>
                <a:lnTo>
                  <a:pt x="72390" y="251459"/>
                </a:lnTo>
                <a:lnTo>
                  <a:pt x="104139" y="251459"/>
                </a:lnTo>
                <a:lnTo>
                  <a:pt x="83820" y="236220"/>
                </a:lnTo>
                <a:close/>
              </a:path>
              <a:path w="243840" h="316229">
                <a:moveTo>
                  <a:pt x="213359" y="0"/>
                </a:moveTo>
                <a:lnTo>
                  <a:pt x="53339" y="213360"/>
                </a:lnTo>
                <a:lnTo>
                  <a:pt x="83820" y="236220"/>
                </a:lnTo>
                <a:lnTo>
                  <a:pt x="243840" y="22859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906768" y="4959096"/>
            <a:ext cx="76199" cy="85343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42925" y="3284538"/>
            <a:ext cx="1553845" cy="1727200"/>
          </a:xfrm>
          <a:custGeom>
            <a:avLst/>
            <a:gdLst/>
            <a:ahLst/>
            <a:cxnLst/>
            <a:rect l="l" t="t" r="r" b="b"/>
            <a:pathLst>
              <a:path w="1553845" h="1727200">
                <a:moveTo>
                  <a:pt x="0" y="1727200"/>
                </a:moveTo>
                <a:lnTo>
                  <a:pt x="1553274" y="1727200"/>
                </a:lnTo>
                <a:lnTo>
                  <a:pt x="1553274" y="0"/>
                </a:lnTo>
                <a:lnTo>
                  <a:pt x="0" y="0"/>
                </a:lnTo>
                <a:lnTo>
                  <a:pt x="0" y="17272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721" y="236220"/>
            <a:ext cx="79298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2D </a:t>
            </a:r>
            <a:r>
              <a:rPr dirty="0" sz="3200" spc="-30">
                <a:latin typeface="Calibri"/>
                <a:cs typeface="Calibri"/>
              </a:rPr>
              <a:t>Translation </a:t>
            </a:r>
            <a:r>
              <a:rPr dirty="0" sz="3200" spc="-5">
                <a:latin typeface="Calibri"/>
                <a:cs typeface="Calibri"/>
              </a:rPr>
              <a:t>using Homogeneous</a:t>
            </a:r>
            <a:r>
              <a:rPr dirty="0" sz="3200" spc="4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Coordinates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2175" y="1371600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50800" y="63500"/>
                </a:moveTo>
                <a:lnTo>
                  <a:pt x="25400" y="63500"/>
                </a:lnTo>
                <a:lnTo>
                  <a:pt x="25398" y="2286000"/>
                </a:lnTo>
                <a:lnTo>
                  <a:pt x="50798" y="2286000"/>
                </a:lnTo>
                <a:lnTo>
                  <a:pt x="50800" y="635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25399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286000">
                <a:moveTo>
                  <a:pt x="69850" y="63500"/>
                </a:moveTo>
                <a:lnTo>
                  <a:pt x="50800" y="63500"/>
                </a:lnTo>
                <a:lnTo>
                  <a:pt x="50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1675" y="3390901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50799"/>
                </a:moveTo>
                <a:lnTo>
                  <a:pt x="2133600" y="76200"/>
                </a:lnTo>
                <a:lnTo>
                  <a:pt x="2184400" y="50800"/>
                </a:lnTo>
                <a:lnTo>
                  <a:pt x="2133600" y="50799"/>
                </a:lnTo>
                <a:close/>
              </a:path>
              <a:path w="2209800" h="76200">
                <a:moveTo>
                  <a:pt x="2133600" y="25399"/>
                </a:moveTo>
                <a:lnTo>
                  <a:pt x="2133600" y="50799"/>
                </a:lnTo>
                <a:lnTo>
                  <a:pt x="2146300" y="50800"/>
                </a:lnTo>
                <a:lnTo>
                  <a:pt x="2146300" y="25400"/>
                </a:lnTo>
                <a:lnTo>
                  <a:pt x="2133600" y="25399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25399"/>
                </a:lnTo>
                <a:lnTo>
                  <a:pt x="2146300" y="25400"/>
                </a:lnTo>
                <a:lnTo>
                  <a:pt x="2146300" y="50800"/>
                </a:lnTo>
                <a:lnTo>
                  <a:pt x="2184402" y="50798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  <a:path w="2209800" h="76200">
                <a:moveTo>
                  <a:pt x="0" y="25398"/>
                </a:moveTo>
                <a:lnTo>
                  <a:pt x="0" y="50798"/>
                </a:lnTo>
                <a:lnTo>
                  <a:pt x="2133600" y="50799"/>
                </a:lnTo>
                <a:lnTo>
                  <a:pt x="2133600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1294" y="2514600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860517" y="44900"/>
                </a:moveTo>
                <a:lnTo>
                  <a:pt x="0" y="905419"/>
                </a:lnTo>
                <a:lnTo>
                  <a:pt x="17960" y="923380"/>
                </a:lnTo>
                <a:lnTo>
                  <a:pt x="878479" y="62862"/>
                </a:lnTo>
                <a:lnTo>
                  <a:pt x="860517" y="44900"/>
                </a:lnTo>
                <a:close/>
              </a:path>
              <a:path w="923925" h="923925">
                <a:moveTo>
                  <a:pt x="911406" y="35920"/>
                </a:moveTo>
                <a:lnTo>
                  <a:pt x="869498" y="35920"/>
                </a:lnTo>
                <a:lnTo>
                  <a:pt x="887459" y="53882"/>
                </a:lnTo>
                <a:lnTo>
                  <a:pt x="878479" y="62862"/>
                </a:lnTo>
                <a:lnTo>
                  <a:pt x="896439" y="80822"/>
                </a:lnTo>
                <a:lnTo>
                  <a:pt x="911406" y="35920"/>
                </a:lnTo>
                <a:close/>
              </a:path>
              <a:path w="923925" h="923925">
                <a:moveTo>
                  <a:pt x="869498" y="35920"/>
                </a:moveTo>
                <a:lnTo>
                  <a:pt x="860517" y="44900"/>
                </a:lnTo>
                <a:lnTo>
                  <a:pt x="878479" y="62862"/>
                </a:lnTo>
                <a:lnTo>
                  <a:pt x="887459" y="53882"/>
                </a:lnTo>
                <a:lnTo>
                  <a:pt x="869498" y="35920"/>
                </a:lnTo>
                <a:close/>
              </a:path>
              <a:path w="923925" h="923925">
                <a:moveTo>
                  <a:pt x="923380" y="0"/>
                </a:moveTo>
                <a:lnTo>
                  <a:pt x="842557" y="26940"/>
                </a:lnTo>
                <a:lnTo>
                  <a:pt x="860517" y="44900"/>
                </a:lnTo>
                <a:lnTo>
                  <a:pt x="869498" y="35920"/>
                </a:lnTo>
                <a:lnTo>
                  <a:pt x="911406" y="35920"/>
                </a:lnTo>
                <a:lnTo>
                  <a:pt x="92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4675" y="25146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0275" y="25146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69136" y="2097023"/>
            <a:ext cx="432815" cy="527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02739" y="2148332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8136" y="3392423"/>
            <a:ext cx="41452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21739" y="3443732"/>
            <a:ext cx="124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9288" y="2816351"/>
            <a:ext cx="118872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540" y="2681732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4240" y="2125393"/>
            <a:ext cx="995680" cy="401320"/>
          </a:xfrm>
          <a:custGeom>
            <a:avLst/>
            <a:gdLst/>
            <a:ahLst/>
            <a:cxnLst/>
            <a:rect l="l" t="t" r="r" b="b"/>
            <a:pathLst>
              <a:path w="995680" h="401319">
                <a:moveTo>
                  <a:pt x="919479" y="23707"/>
                </a:moveTo>
                <a:lnTo>
                  <a:pt x="0" y="377353"/>
                </a:lnTo>
                <a:lnTo>
                  <a:pt x="9118" y="401059"/>
                </a:lnTo>
                <a:lnTo>
                  <a:pt x="928597" y="47414"/>
                </a:lnTo>
                <a:lnTo>
                  <a:pt x="919479" y="23707"/>
                </a:lnTo>
                <a:close/>
              </a:path>
              <a:path w="995680" h="401319">
                <a:moveTo>
                  <a:pt x="985168" y="19149"/>
                </a:moveTo>
                <a:lnTo>
                  <a:pt x="931331" y="19149"/>
                </a:lnTo>
                <a:lnTo>
                  <a:pt x="940448" y="42856"/>
                </a:lnTo>
                <a:lnTo>
                  <a:pt x="928597" y="47414"/>
                </a:lnTo>
                <a:lnTo>
                  <a:pt x="937715" y="71121"/>
                </a:lnTo>
                <a:lnTo>
                  <a:pt x="985168" y="19149"/>
                </a:lnTo>
                <a:close/>
              </a:path>
              <a:path w="995680" h="401319">
                <a:moveTo>
                  <a:pt x="931331" y="19149"/>
                </a:moveTo>
                <a:lnTo>
                  <a:pt x="919479" y="23707"/>
                </a:lnTo>
                <a:lnTo>
                  <a:pt x="928597" y="47414"/>
                </a:lnTo>
                <a:lnTo>
                  <a:pt x="940448" y="42856"/>
                </a:lnTo>
                <a:lnTo>
                  <a:pt x="931331" y="19149"/>
                </a:lnTo>
                <a:close/>
              </a:path>
              <a:path w="995680" h="401319">
                <a:moveTo>
                  <a:pt x="910361" y="0"/>
                </a:moveTo>
                <a:lnTo>
                  <a:pt x="919479" y="23707"/>
                </a:lnTo>
                <a:lnTo>
                  <a:pt x="931331" y="19149"/>
                </a:lnTo>
                <a:lnTo>
                  <a:pt x="985168" y="19149"/>
                </a:lnTo>
                <a:lnTo>
                  <a:pt x="995159" y="8206"/>
                </a:lnTo>
                <a:lnTo>
                  <a:pt x="91036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21336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 h="0">
                <a:moveTo>
                  <a:pt x="19050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19400" y="2133600"/>
            <a:ext cx="0" cy="1295400"/>
          </a:xfrm>
          <a:custGeom>
            <a:avLst/>
            <a:gdLst/>
            <a:ahLst/>
            <a:cxnLst/>
            <a:rect l="l" t="t" r="r" b="b"/>
            <a:pathLst>
              <a:path w="0" h="1295400">
                <a:moveTo>
                  <a:pt x="0" y="0"/>
                </a:moveTo>
                <a:lnTo>
                  <a:pt x="1" y="129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54935" y="3392423"/>
            <a:ext cx="490727" cy="527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288539" y="3443732"/>
            <a:ext cx="200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3088" y="2179320"/>
            <a:ext cx="195072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07340" y="2072132"/>
            <a:ext cx="2051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18816" y="1542288"/>
            <a:ext cx="676656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898139" y="1614932"/>
            <a:ext cx="290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P’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87295" y="1840992"/>
            <a:ext cx="393192" cy="524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120264" y="1889252"/>
            <a:ext cx="10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38028" y="4068067"/>
            <a:ext cx="896619" cy="93408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 marR="5080">
              <a:lnSpc>
                <a:spcPts val="3180"/>
              </a:lnSpc>
              <a:spcBef>
                <a:spcPts val="869"/>
              </a:spcBef>
              <a:tabLst>
                <a:tab pos="721360" algn="l"/>
              </a:tabLst>
            </a:pPr>
            <a:r>
              <a:rPr dirty="0" sz="3300" spc="-1175">
                <a:latin typeface="Symbol"/>
                <a:cs typeface="Symbol"/>
              </a:rPr>
              <a:t>ú</a:t>
            </a:r>
            <a:r>
              <a:rPr dirty="0" sz="3300" spc="200">
                <a:latin typeface="Symbol"/>
                <a:cs typeface="Symbol"/>
              </a:rPr>
              <a:t> </a:t>
            </a:r>
            <a:r>
              <a:rPr dirty="0" sz="3300" spc="-1175">
                <a:latin typeface="Symbol"/>
                <a:cs typeface="Symbol"/>
              </a:rPr>
              <a:t>ê</a:t>
            </a:r>
            <a:r>
              <a:rPr dirty="0" sz="3300">
                <a:latin typeface="Symbol"/>
                <a:cs typeface="Symbol"/>
              </a:rPr>
              <a:t>	</a:t>
            </a:r>
            <a:r>
              <a:rPr dirty="0" sz="3300" spc="-1625">
                <a:latin typeface="Symbol"/>
                <a:cs typeface="Symbol"/>
              </a:rPr>
              <a:t>ú </a:t>
            </a:r>
            <a:r>
              <a:rPr dirty="0" sz="3300" spc="-295">
                <a:latin typeface="Symbol"/>
                <a:cs typeface="Symbol"/>
              </a:rPr>
              <a:t> </a:t>
            </a:r>
            <a:r>
              <a:rPr dirty="0" sz="3300" spc="-1814">
                <a:latin typeface="Symbol"/>
                <a:cs typeface="Symbol"/>
              </a:rPr>
              <a:t>ú</a:t>
            </a:r>
            <a:r>
              <a:rPr dirty="0" baseline="-17676" sz="4950" spc="-2722">
                <a:latin typeface="Symbol"/>
                <a:cs typeface="Symbol"/>
              </a:rPr>
              <a:t>û</a:t>
            </a:r>
            <a:r>
              <a:rPr dirty="0" baseline="-17676" sz="4950" spc="232">
                <a:latin typeface="Symbol"/>
                <a:cs typeface="Symbol"/>
              </a:rPr>
              <a:t> </a:t>
            </a:r>
            <a:r>
              <a:rPr dirty="0" sz="3300" spc="-2545">
                <a:latin typeface="Symbol"/>
                <a:cs typeface="Symbol"/>
              </a:rPr>
              <a:t>ê</a:t>
            </a:r>
            <a:r>
              <a:rPr dirty="0" baseline="-17676" sz="4950" spc="-3817">
                <a:latin typeface="Symbol"/>
                <a:cs typeface="Symbol"/>
              </a:rPr>
              <a:t>ë</a:t>
            </a:r>
            <a:r>
              <a:rPr dirty="0" baseline="-2525" sz="4950" spc="-3817">
                <a:latin typeface="Times New Roman"/>
                <a:cs typeface="Times New Roman"/>
              </a:rPr>
              <a:t>1</a:t>
            </a:r>
            <a:r>
              <a:rPr dirty="0" sz="3300" spc="-2545">
                <a:latin typeface="Symbol"/>
                <a:cs typeface="Symbol"/>
              </a:rPr>
              <a:t>ú</a:t>
            </a:r>
            <a:r>
              <a:rPr dirty="0" baseline="-17676" sz="4950" spc="-3817">
                <a:latin typeface="Symbol"/>
                <a:cs typeface="Symbol"/>
              </a:rPr>
              <a:t>û</a:t>
            </a:r>
            <a:endParaRPr baseline="-17676" sz="49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3090" y="4493549"/>
            <a:ext cx="236854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10">
                <a:latin typeface="Times New Roman"/>
                <a:cs typeface="Times New Roman"/>
              </a:rPr>
              <a:t>1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38028" y="3664629"/>
            <a:ext cx="896619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-1205">
                <a:latin typeface="Symbol"/>
                <a:cs typeface="Symbol"/>
              </a:rPr>
              <a:t>ú</a:t>
            </a:r>
            <a:r>
              <a:rPr dirty="0" baseline="-26094" sz="4950" spc="-1807">
                <a:latin typeface="Symbol"/>
                <a:cs typeface="Symbol"/>
              </a:rPr>
              <a:t>×</a:t>
            </a:r>
            <a:r>
              <a:rPr dirty="0" baseline="-26094" sz="4950" spc="-600">
                <a:latin typeface="Symbol"/>
                <a:cs typeface="Symbol"/>
              </a:rPr>
              <a:t> </a:t>
            </a:r>
            <a:r>
              <a:rPr dirty="0" sz="3300" spc="-1175">
                <a:latin typeface="Symbol"/>
                <a:cs typeface="Symbol"/>
              </a:rPr>
              <a:t>ê</a:t>
            </a:r>
            <a:r>
              <a:rPr dirty="0" sz="3300" spc="-484">
                <a:latin typeface="Symbol"/>
                <a:cs typeface="Symbol"/>
              </a:rPr>
              <a:t> </a:t>
            </a:r>
            <a:r>
              <a:rPr dirty="0" baseline="-26094" sz="4950" spc="-3292" i="1">
                <a:latin typeface="Times New Roman"/>
                <a:cs typeface="Times New Roman"/>
              </a:rPr>
              <a:t>y</a:t>
            </a:r>
            <a:r>
              <a:rPr dirty="0" sz="3300" spc="-2195">
                <a:latin typeface="Symbol"/>
                <a:cs typeface="Symbol"/>
              </a:rPr>
              <a:t>ú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38028" y="3261189"/>
            <a:ext cx="896619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-1175">
                <a:latin typeface="Symbol"/>
                <a:cs typeface="Symbol"/>
              </a:rPr>
              <a:t>ù</a:t>
            </a:r>
            <a:r>
              <a:rPr dirty="0" sz="3300" spc="160">
                <a:latin typeface="Symbol"/>
                <a:cs typeface="Symbol"/>
              </a:rPr>
              <a:t> </a:t>
            </a:r>
            <a:r>
              <a:rPr dirty="0" sz="3300" spc="-1175">
                <a:latin typeface="Symbol"/>
                <a:cs typeface="Symbol"/>
              </a:rPr>
              <a:t>é</a:t>
            </a:r>
            <a:r>
              <a:rPr dirty="0" sz="3300" spc="-525">
                <a:latin typeface="Symbol"/>
                <a:cs typeface="Symbol"/>
              </a:rPr>
              <a:t> </a:t>
            </a:r>
            <a:r>
              <a:rPr dirty="0" baseline="4208" sz="4950" spc="-3254" i="1">
                <a:latin typeface="Times New Roman"/>
                <a:cs typeface="Times New Roman"/>
              </a:rPr>
              <a:t>x</a:t>
            </a:r>
            <a:r>
              <a:rPr dirty="0" sz="3300" spc="-2170">
                <a:latin typeface="Symbol"/>
                <a:cs typeface="Symbol"/>
              </a:rPr>
              <a:t>ù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50962" y="3920478"/>
            <a:ext cx="1442720" cy="109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15"/>
              </a:lnSpc>
              <a:tabLst>
                <a:tab pos="587375" algn="l"/>
                <a:tab pos="1176655" algn="l"/>
              </a:tabLst>
            </a:pPr>
            <a:r>
              <a:rPr dirty="0" sz="3300" spc="10">
                <a:latin typeface="Times New Roman"/>
                <a:cs typeface="Times New Roman"/>
              </a:rPr>
              <a:t>0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1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270" i="1">
                <a:latin typeface="Times New Roman"/>
                <a:cs typeface="Times New Roman"/>
              </a:rPr>
              <a:t>t</a:t>
            </a:r>
            <a:r>
              <a:rPr dirty="0" baseline="-24853" sz="2850" spc="22" i="1">
                <a:latin typeface="Times New Roman"/>
                <a:cs typeface="Times New Roman"/>
              </a:rPr>
              <a:t>y</a:t>
            </a:r>
            <a:endParaRPr baseline="-24853"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591820" algn="l"/>
                <a:tab pos="1230630" algn="l"/>
              </a:tabLst>
            </a:pPr>
            <a:r>
              <a:rPr dirty="0" sz="3300" spc="10">
                <a:latin typeface="Times New Roman"/>
                <a:cs typeface="Times New Roman"/>
              </a:rPr>
              <a:t>0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0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1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42886" y="3289481"/>
            <a:ext cx="843280" cy="534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15"/>
              </a:lnSpc>
              <a:tabLst>
                <a:tab pos="591820" algn="l"/>
              </a:tabLst>
            </a:pPr>
            <a:r>
              <a:rPr dirty="0" sz="3300" spc="10">
                <a:latin typeface="Times New Roman"/>
                <a:cs typeface="Times New Roman"/>
              </a:rPr>
              <a:t>0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190" i="1">
                <a:latin typeface="Times New Roman"/>
                <a:cs typeface="Times New Roman"/>
              </a:rPr>
              <a:t>t</a:t>
            </a:r>
            <a:r>
              <a:rPr dirty="0" baseline="-24853" sz="2850" spc="22" i="1">
                <a:latin typeface="Times New Roman"/>
                <a:cs typeface="Times New Roman"/>
              </a:rPr>
              <a:t>x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87204" y="4068067"/>
            <a:ext cx="1876425" cy="93408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 marR="5080">
              <a:lnSpc>
                <a:spcPts val="3180"/>
              </a:lnSpc>
              <a:spcBef>
                <a:spcPts val="869"/>
              </a:spcBef>
              <a:tabLst>
                <a:tab pos="931544" algn="l"/>
                <a:tab pos="1102360" algn="l"/>
                <a:tab pos="1701164" algn="l"/>
              </a:tabLst>
            </a:pPr>
            <a:r>
              <a:rPr dirty="0" sz="3300" spc="-1175">
                <a:latin typeface="Symbol"/>
                <a:cs typeface="Symbol"/>
              </a:rPr>
              <a:t>ê</a:t>
            </a:r>
            <a:r>
              <a:rPr dirty="0" sz="3300" spc="-1175">
                <a:latin typeface="Symbol"/>
                <a:cs typeface="Symbol"/>
              </a:rPr>
              <a:t>	</a:t>
            </a:r>
            <a:r>
              <a:rPr dirty="0" baseline="23391" sz="2850" spc="22" i="1">
                <a:latin typeface="Times New Roman"/>
                <a:cs typeface="Times New Roman"/>
              </a:rPr>
              <a:t>y</a:t>
            </a:r>
            <a:r>
              <a:rPr dirty="0" baseline="23391" sz="2850" spc="7" i="1">
                <a:latin typeface="Times New Roman"/>
                <a:cs typeface="Times New Roman"/>
              </a:rPr>
              <a:t> </a:t>
            </a:r>
            <a:r>
              <a:rPr dirty="0" sz="3300" spc="-1175">
                <a:latin typeface="Symbol"/>
                <a:cs typeface="Symbol"/>
              </a:rPr>
              <a:t>ú</a:t>
            </a:r>
            <a:r>
              <a:rPr dirty="0" sz="3300">
                <a:latin typeface="Symbol"/>
                <a:cs typeface="Symbol"/>
              </a:rPr>
              <a:t>	</a:t>
            </a:r>
            <a:r>
              <a:rPr dirty="0" sz="3300" spc="-1625">
                <a:latin typeface="Symbol"/>
                <a:cs typeface="Symbol"/>
              </a:rPr>
              <a:t>ê </a:t>
            </a:r>
            <a:r>
              <a:rPr dirty="0" sz="3300" spc="-295">
                <a:latin typeface="Symbol"/>
                <a:cs typeface="Symbol"/>
              </a:rPr>
              <a:t> </a:t>
            </a:r>
            <a:r>
              <a:rPr dirty="0" sz="3300" spc="-1814">
                <a:latin typeface="Symbol"/>
                <a:cs typeface="Symbol"/>
              </a:rPr>
              <a:t>ê</a:t>
            </a:r>
            <a:r>
              <a:rPr dirty="0" baseline="-17676" sz="4950" spc="-2722">
                <a:latin typeface="Symbol"/>
                <a:cs typeface="Symbol"/>
              </a:rPr>
              <a:t>ë		</a:t>
            </a:r>
            <a:r>
              <a:rPr dirty="0" sz="3300" spc="-1814">
                <a:latin typeface="Symbol"/>
                <a:cs typeface="Symbol"/>
              </a:rPr>
              <a:t>ú</a:t>
            </a:r>
            <a:r>
              <a:rPr dirty="0" baseline="-17676" sz="4950" spc="-2722">
                <a:latin typeface="Symbol"/>
                <a:cs typeface="Symbol"/>
              </a:rPr>
              <a:t>û	</a:t>
            </a:r>
            <a:r>
              <a:rPr dirty="0" sz="3300" spc="-3110">
                <a:latin typeface="Symbol"/>
                <a:cs typeface="Symbol"/>
              </a:rPr>
              <a:t>ê</a:t>
            </a:r>
            <a:r>
              <a:rPr dirty="0" baseline="-17676" sz="4950" spc="-4665">
                <a:latin typeface="Symbol"/>
                <a:cs typeface="Symbol"/>
              </a:rPr>
              <a:t>ë</a:t>
            </a:r>
            <a:endParaRPr baseline="-17676" sz="49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87204" y="3230933"/>
            <a:ext cx="2084705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01164" algn="l"/>
              </a:tabLst>
            </a:pPr>
            <a:r>
              <a:rPr dirty="0" baseline="-4208" sz="4950" spc="-1762">
                <a:latin typeface="Symbol"/>
                <a:cs typeface="Symbol"/>
              </a:rPr>
              <a:t>é</a:t>
            </a:r>
            <a:r>
              <a:rPr dirty="0" baseline="-4208" sz="4950" spc="-682">
                <a:latin typeface="Symbol"/>
                <a:cs typeface="Symbol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x </a:t>
            </a:r>
            <a:r>
              <a:rPr dirty="0" sz="3300" spc="10">
                <a:latin typeface="Symbol"/>
                <a:cs typeface="Symbol"/>
              </a:rPr>
              <a:t>+</a:t>
            </a:r>
            <a:r>
              <a:rPr dirty="0" sz="3300" spc="-615">
                <a:latin typeface="Symbol"/>
                <a:cs typeface="Symbol"/>
              </a:rPr>
              <a:t> </a:t>
            </a:r>
            <a:r>
              <a:rPr dirty="0" sz="3300" spc="105" i="1">
                <a:latin typeface="Times New Roman"/>
                <a:cs typeface="Times New Roman"/>
              </a:rPr>
              <a:t>t</a:t>
            </a:r>
            <a:r>
              <a:rPr dirty="0" baseline="-24853" sz="2850" spc="157" i="1">
                <a:latin typeface="Times New Roman"/>
                <a:cs typeface="Times New Roman"/>
              </a:rPr>
              <a:t>x</a:t>
            </a:r>
            <a:r>
              <a:rPr dirty="0" baseline="-24853" sz="2850" spc="209" i="1">
                <a:latin typeface="Times New Roman"/>
                <a:cs typeface="Times New Roman"/>
              </a:rPr>
              <a:t> </a:t>
            </a:r>
            <a:r>
              <a:rPr dirty="0" baseline="-4208" sz="4950" spc="-1762">
                <a:latin typeface="Symbol"/>
                <a:cs typeface="Symbol"/>
              </a:rPr>
              <a:t>ù	</a:t>
            </a:r>
            <a:r>
              <a:rPr dirty="0" baseline="-4208" sz="4950" spc="-1792">
                <a:latin typeface="Symbol"/>
                <a:cs typeface="Symbol"/>
              </a:rPr>
              <a:t>é</a:t>
            </a:r>
            <a:r>
              <a:rPr dirty="0" sz="3300" spc="-1195">
                <a:latin typeface="Times New Roman"/>
                <a:cs typeface="Times New Roman"/>
              </a:rPr>
              <a:t>1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02692" y="3861930"/>
            <a:ext cx="2760980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986914" algn="l"/>
              </a:tabLst>
            </a:pPr>
            <a:r>
              <a:rPr dirty="0" sz="3300" spc="340" b="1">
                <a:latin typeface="Times New Roman"/>
                <a:cs typeface="Times New Roman"/>
              </a:rPr>
              <a:t>P</a:t>
            </a:r>
            <a:r>
              <a:rPr dirty="0" sz="3300" spc="340">
                <a:latin typeface="Times New Roman"/>
                <a:cs typeface="Times New Roman"/>
              </a:rPr>
              <a:t>'</a:t>
            </a:r>
            <a:r>
              <a:rPr dirty="0" sz="3300" spc="340">
                <a:latin typeface="Symbol"/>
                <a:cs typeface="Symbol"/>
              </a:rPr>
              <a:t>®</a:t>
            </a:r>
            <a:r>
              <a:rPr dirty="0" sz="3300" spc="-325">
                <a:latin typeface="Symbol"/>
                <a:cs typeface="Symbol"/>
              </a:rPr>
              <a:t> </a:t>
            </a:r>
            <a:r>
              <a:rPr dirty="0" baseline="26094" sz="4950" spc="-1762">
                <a:latin typeface="Symbol"/>
                <a:cs typeface="Symbol"/>
              </a:rPr>
              <a:t>ê</a:t>
            </a:r>
            <a:r>
              <a:rPr dirty="0" baseline="26094" sz="4950" spc="-690">
                <a:latin typeface="Symbol"/>
                <a:cs typeface="Symbol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y </a:t>
            </a:r>
            <a:r>
              <a:rPr dirty="0" sz="3300" spc="10">
                <a:latin typeface="Symbol"/>
                <a:cs typeface="Symbol"/>
              </a:rPr>
              <a:t>+</a:t>
            </a:r>
            <a:r>
              <a:rPr dirty="0" sz="3300" spc="-350">
                <a:latin typeface="Symbol"/>
                <a:cs typeface="Symbol"/>
              </a:rPr>
              <a:t> </a:t>
            </a:r>
            <a:r>
              <a:rPr dirty="0" sz="3300" spc="5" i="1">
                <a:latin typeface="Times New Roman"/>
                <a:cs typeface="Times New Roman"/>
              </a:rPr>
              <a:t>t	</a:t>
            </a:r>
            <a:r>
              <a:rPr dirty="0" baseline="26094" sz="4950" spc="-1762">
                <a:latin typeface="Symbol"/>
                <a:cs typeface="Symbol"/>
              </a:rPr>
              <a:t>ú</a:t>
            </a:r>
            <a:r>
              <a:rPr dirty="0" baseline="26094" sz="4950" spc="-75">
                <a:latin typeface="Symbol"/>
                <a:cs typeface="Symbol"/>
              </a:rPr>
              <a:t> </a:t>
            </a:r>
            <a:r>
              <a:rPr dirty="0" sz="3300" spc="10">
                <a:latin typeface="Symbol"/>
                <a:cs typeface="Symbol"/>
              </a:rPr>
              <a:t>=</a:t>
            </a:r>
            <a:r>
              <a:rPr dirty="0" sz="3300" spc="-85">
                <a:latin typeface="Symbol"/>
                <a:cs typeface="Symbol"/>
              </a:rPr>
              <a:t> </a:t>
            </a:r>
            <a:r>
              <a:rPr dirty="0" baseline="26094" sz="4950" spc="-4222">
                <a:latin typeface="Symbol"/>
                <a:cs typeface="Symbol"/>
              </a:rPr>
              <a:t>ê</a:t>
            </a:r>
            <a:endParaRPr baseline="26094" sz="49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63218" y="2034647"/>
            <a:ext cx="3478529" cy="534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10" b="1">
                <a:latin typeface="Times New Roman"/>
                <a:cs typeface="Times New Roman"/>
              </a:rPr>
              <a:t>t</a:t>
            </a:r>
            <a:r>
              <a:rPr dirty="0" sz="3300" spc="5" b="1">
                <a:latin typeface="Times New Roman"/>
                <a:cs typeface="Times New Roman"/>
              </a:rPr>
              <a:t> </a:t>
            </a:r>
            <a:r>
              <a:rPr dirty="0" sz="3300" spc="20">
                <a:latin typeface="Symbol"/>
                <a:cs typeface="Symbol"/>
              </a:rPr>
              <a:t>=</a:t>
            </a:r>
            <a:r>
              <a:rPr dirty="0" sz="3300" spc="-160">
                <a:latin typeface="Symbol"/>
                <a:cs typeface="Symbol"/>
              </a:rPr>
              <a:t> </a:t>
            </a:r>
            <a:r>
              <a:rPr dirty="0" sz="3300" spc="55">
                <a:latin typeface="Times New Roman"/>
                <a:cs typeface="Times New Roman"/>
              </a:rPr>
              <a:t>(</a:t>
            </a:r>
            <a:r>
              <a:rPr dirty="0" sz="3300" spc="55" i="1">
                <a:latin typeface="Times New Roman"/>
                <a:cs typeface="Times New Roman"/>
              </a:rPr>
              <a:t>t</a:t>
            </a:r>
            <a:r>
              <a:rPr dirty="0" baseline="-24216" sz="2925" spc="82" i="1">
                <a:latin typeface="Times New Roman"/>
                <a:cs typeface="Times New Roman"/>
              </a:rPr>
              <a:t>x</a:t>
            </a:r>
            <a:r>
              <a:rPr dirty="0" baseline="-24216" sz="2925" spc="-209" i="1">
                <a:latin typeface="Times New Roman"/>
                <a:cs typeface="Times New Roman"/>
              </a:rPr>
              <a:t> </a:t>
            </a:r>
            <a:r>
              <a:rPr dirty="0" sz="3300" spc="5">
                <a:latin typeface="Times New Roman"/>
                <a:cs typeface="Times New Roman"/>
              </a:rPr>
              <a:t>,</a:t>
            </a:r>
            <a:r>
              <a:rPr dirty="0" sz="3300" spc="-540">
                <a:latin typeface="Times New Roman"/>
                <a:cs typeface="Times New Roman"/>
              </a:rPr>
              <a:t> </a:t>
            </a:r>
            <a:r>
              <a:rPr dirty="0" sz="3300" spc="135" i="1">
                <a:latin typeface="Times New Roman"/>
                <a:cs typeface="Times New Roman"/>
              </a:rPr>
              <a:t>t</a:t>
            </a:r>
            <a:r>
              <a:rPr dirty="0" baseline="-24216" sz="2925" spc="202" i="1">
                <a:latin typeface="Times New Roman"/>
                <a:cs typeface="Times New Roman"/>
              </a:rPr>
              <a:t>y</a:t>
            </a:r>
            <a:r>
              <a:rPr dirty="0" baseline="-24216" sz="2925" spc="-97" i="1">
                <a:latin typeface="Times New Roman"/>
                <a:cs typeface="Times New Roman"/>
              </a:rPr>
              <a:t> </a:t>
            </a:r>
            <a:r>
              <a:rPr dirty="0" sz="3300" spc="10">
                <a:latin typeface="Times New Roman"/>
                <a:cs typeface="Times New Roman"/>
              </a:rPr>
              <a:t>)</a:t>
            </a:r>
            <a:r>
              <a:rPr dirty="0" sz="3300" spc="-145">
                <a:latin typeface="Times New Roman"/>
                <a:cs typeface="Times New Roman"/>
              </a:rPr>
              <a:t> </a:t>
            </a:r>
            <a:r>
              <a:rPr dirty="0" sz="3300" spc="685">
                <a:latin typeface="Symbol"/>
                <a:cs typeface="Symbol"/>
              </a:rPr>
              <a:t>®</a:t>
            </a:r>
            <a:r>
              <a:rPr dirty="0" sz="3300" spc="-225">
                <a:latin typeface="Symbol"/>
                <a:cs typeface="Symbol"/>
              </a:rPr>
              <a:t> </a:t>
            </a:r>
            <a:r>
              <a:rPr dirty="0" sz="3300" spc="50">
                <a:latin typeface="Times New Roman"/>
                <a:cs typeface="Times New Roman"/>
              </a:rPr>
              <a:t>(</a:t>
            </a:r>
            <a:r>
              <a:rPr dirty="0" sz="3300" spc="50" i="1">
                <a:latin typeface="Times New Roman"/>
                <a:cs typeface="Times New Roman"/>
              </a:rPr>
              <a:t>t</a:t>
            </a:r>
            <a:r>
              <a:rPr dirty="0" baseline="-24216" sz="2925" spc="75" i="1">
                <a:latin typeface="Times New Roman"/>
                <a:cs typeface="Times New Roman"/>
              </a:rPr>
              <a:t>x</a:t>
            </a:r>
            <a:r>
              <a:rPr dirty="0" baseline="-24216" sz="2925" spc="-217" i="1">
                <a:latin typeface="Times New Roman"/>
                <a:cs typeface="Times New Roman"/>
              </a:rPr>
              <a:t> </a:t>
            </a:r>
            <a:r>
              <a:rPr dirty="0" sz="3300" spc="5">
                <a:latin typeface="Times New Roman"/>
                <a:cs typeface="Times New Roman"/>
              </a:rPr>
              <a:t>,</a:t>
            </a:r>
            <a:r>
              <a:rPr dirty="0" sz="3300" spc="-535">
                <a:latin typeface="Times New Roman"/>
                <a:cs typeface="Times New Roman"/>
              </a:rPr>
              <a:t> </a:t>
            </a:r>
            <a:r>
              <a:rPr dirty="0" sz="3300" spc="135" i="1">
                <a:latin typeface="Times New Roman"/>
                <a:cs typeface="Times New Roman"/>
              </a:rPr>
              <a:t>t</a:t>
            </a:r>
            <a:r>
              <a:rPr dirty="0" baseline="-24216" sz="2925" spc="202" i="1">
                <a:latin typeface="Times New Roman"/>
                <a:cs typeface="Times New Roman"/>
              </a:rPr>
              <a:t>y</a:t>
            </a:r>
            <a:r>
              <a:rPr dirty="0" baseline="-24216" sz="2925" spc="-157" i="1">
                <a:latin typeface="Times New Roman"/>
                <a:cs typeface="Times New Roman"/>
              </a:rPr>
              <a:t> </a:t>
            </a:r>
            <a:r>
              <a:rPr dirty="0" sz="3300" spc="-190">
                <a:latin typeface="Times New Roman"/>
                <a:cs typeface="Times New Roman"/>
              </a:rPr>
              <a:t>,1)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470180" y="1399067"/>
            <a:ext cx="3314065" cy="5340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20" b="1">
                <a:latin typeface="Times New Roman"/>
                <a:cs typeface="Times New Roman"/>
              </a:rPr>
              <a:t>P</a:t>
            </a:r>
            <a:r>
              <a:rPr dirty="0" sz="3300" spc="-60" b="1">
                <a:latin typeface="Times New Roman"/>
                <a:cs typeface="Times New Roman"/>
              </a:rPr>
              <a:t> </a:t>
            </a:r>
            <a:r>
              <a:rPr dirty="0" sz="3300" spc="20">
                <a:latin typeface="Symbol"/>
                <a:cs typeface="Symbol"/>
              </a:rPr>
              <a:t>=</a:t>
            </a:r>
            <a:r>
              <a:rPr dirty="0" sz="3300" spc="-155">
                <a:latin typeface="Symbol"/>
                <a:cs typeface="Symbol"/>
              </a:rPr>
              <a:t> </a:t>
            </a:r>
            <a:r>
              <a:rPr dirty="0" sz="3300" spc="85">
                <a:latin typeface="Times New Roman"/>
                <a:cs typeface="Times New Roman"/>
              </a:rPr>
              <a:t>(</a:t>
            </a:r>
            <a:r>
              <a:rPr dirty="0" sz="3300" spc="85" i="1">
                <a:latin typeface="Times New Roman"/>
                <a:cs typeface="Times New Roman"/>
              </a:rPr>
              <a:t>x</a:t>
            </a:r>
            <a:r>
              <a:rPr dirty="0" sz="3300" spc="85">
                <a:latin typeface="Times New Roman"/>
                <a:cs typeface="Times New Roman"/>
              </a:rPr>
              <a:t>,</a:t>
            </a:r>
            <a:r>
              <a:rPr dirty="0" sz="3300" spc="-135">
                <a:latin typeface="Times New Roman"/>
                <a:cs typeface="Times New Roman"/>
              </a:rPr>
              <a:t> </a:t>
            </a:r>
            <a:r>
              <a:rPr dirty="0" sz="3300" spc="65" i="1">
                <a:latin typeface="Times New Roman"/>
                <a:cs typeface="Times New Roman"/>
              </a:rPr>
              <a:t>y</a:t>
            </a:r>
            <a:r>
              <a:rPr dirty="0" sz="3300" spc="65">
                <a:latin typeface="Times New Roman"/>
                <a:cs typeface="Times New Roman"/>
              </a:rPr>
              <a:t>)</a:t>
            </a:r>
            <a:r>
              <a:rPr dirty="0" sz="3300" spc="-155">
                <a:latin typeface="Times New Roman"/>
                <a:cs typeface="Times New Roman"/>
              </a:rPr>
              <a:t> </a:t>
            </a:r>
            <a:r>
              <a:rPr dirty="0" sz="3300" spc="685">
                <a:latin typeface="Symbol"/>
                <a:cs typeface="Symbol"/>
              </a:rPr>
              <a:t>®</a:t>
            </a:r>
            <a:r>
              <a:rPr dirty="0" sz="3300" spc="-229">
                <a:latin typeface="Symbol"/>
                <a:cs typeface="Symbol"/>
              </a:rPr>
              <a:t> </a:t>
            </a:r>
            <a:r>
              <a:rPr dirty="0" sz="3300" spc="85">
                <a:latin typeface="Times New Roman"/>
                <a:cs typeface="Times New Roman"/>
              </a:rPr>
              <a:t>(</a:t>
            </a:r>
            <a:r>
              <a:rPr dirty="0" sz="3300" spc="85" i="1">
                <a:latin typeface="Times New Roman"/>
                <a:cs typeface="Times New Roman"/>
              </a:rPr>
              <a:t>x</a:t>
            </a:r>
            <a:r>
              <a:rPr dirty="0" sz="3300" spc="85">
                <a:latin typeface="Times New Roman"/>
                <a:cs typeface="Times New Roman"/>
              </a:rPr>
              <a:t>,</a:t>
            </a:r>
            <a:r>
              <a:rPr dirty="0" sz="3300" spc="-130">
                <a:latin typeface="Times New Roman"/>
                <a:cs typeface="Times New Roman"/>
              </a:rPr>
              <a:t> </a:t>
            </a:r>
            <a:r>
              <a:rPr dirty="0" sz="3300" spc="-125" i="1">
                <a:latin typeface="Times New Roman"/>
                <a:cs typeface="Times New Roman"/>
              </a:rPr>
              <a:t>y</a:t>
            </a:r>
            <a:r>
              <a:rPr dirty="0" sz="3300" spc="-125">
                <a:latin typeface="Times New Roman"/>
                <a:cs typeface="Times New Roman"/>
              </a:rPr>
              <a:t>,1)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62800" y="3284537"/>
            <a:ext cx="457200" cy="1211580"/>
          </a:xfrm>
          <a:custGeom>
            <a:avLst/>
            <a:gdLst/>
            <a:ahLst/>
            <a:cxnLst/>
            <a:rect l="l" t="t" r="r" b="b"/>
            <a:pathLst>
              <a:path w="457200" h="1211579">
                <a:moveTo>
                  <a:pt x="0" y="0"/>
                </a:moveTo>
                <a:lnTo>
                  <a:pt x="457200" y="0"/>
                </a:lnTo>
                <a:lnTo>
                  <a:pt x="457200" y="1211262"/>
                </a:lnTo>
                <a:lnTo>
                  <a:pt x="0" y="121126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01000" y="3436937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0"/>
                </a:moveTo>
                <a:lnTo>
                  <a:pt x="381000" y="0"/>
                </a:lnTo>
                <a:lnTo>
                  <a:pt x="3810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F49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491728" y="2706623"/>
            <a:ext cx="112775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460740" y="2611628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F497D"/>
                </a:solidFill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229600" y="3036570"/>
            <a:ext cx="243840" cy="316230"/>
          </a:xfrm>
          <a:custGeom>
            <a:avLst/>
            <a:gdLst/>
            <a:ahLst/>
            <a:cxnLst/>
            <a:rect l="l" t="t" r="r" b="b"/>
            <a:pathLst>
              <a:path w="243840" h="316229">
                <a:moveTo>
                  <a:pt x="22859" y="190500"/>
                </a:moveTo>
                <a:lnTo>
                  <a:pt x="0" y="316229"/>
                </a:lnTo>
                <a:lnTo>
                  <a:pt x="114300" y="259079"/>
                </a:lnTo>
                <a:lnTo>
                  <a:pt x="104139" y="251459"/>
                </a:lnTo>
                <a:lnTo>
                  <a:pt x="72390" y="251459"/>
                </a:lnTo>
                <a:lnTo>
                  <a:pt x="41909" y="228600"/>
                </a:lnTo>
                <a:lnTo>
                  <a:pt x="53339" y="213360"/>
                </a:lnTo>
                <a:lnTo>
                  <a:pt x="22859" y="190500"/>
                </a:lnTo>
                <a:close/>
              </a:path>
              <a:path w="243840" h="316229">
                <a:moveTo>
                  <a:pt x="53339" y="213360"/>
                </a:moveTo>
                <a:lnTo>
                  <a:pt x="41909" y="228600"/>
                </a:lnTo>
                <a:lnTo>
                  <a:pt x="72390" y="251459"/>
                </a:lnTo>
                <a:lnTo>
                  <a:pt x="83820" y="236220"/>
                </a:lnTo>
                <a:lnTo>
                  <a:pt x="53339" y="213360"/>
                </a:lnTo>
                <a:close/>
              </a:path>
              <a:path w="243840" h="316229">
                <a:moveTo>
                  <a:pt x="83820" y="236220"/>
                </a:moveTo>
                <a:lnTo>
                  <a:pt x="72390" y="251459"/>
                </a:lnTo>
                <a:lnTo>
                  <a:pt x="104139" y="251459"/>
                </a:lnTo>
                <a:lnTo>
                  <a:pt x="83820" y="236220"/>
                </a:lnTo>
                <a:close/>
              </a:path>
              <a:path w="243840" h="316229">
                <a:moveTo>
                  <a:pt x="213359" y="0"/>
                </a:moveTo>
                <a:lnTo>
                  <a:pt x="53339" y="213360"/>
                </a:lnTo>
                <a:lnTo>
                  <a:pt x="83820" y="236220"/>
                </a:lnTo>
                <a:lnTo>
                  <a:pt x="243840" y="22859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06768" y="4968240"/>
            <a:ext cx="76199" cy="7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2925" y="3962398"/>
            <a:ext cx="1553845" cy="1049655"/>
          </a:xfrm>
          <a:custGeom>
            <a:avLst/>
            <a:gdLst/>
            <a:ahLst/>
            <a:cxnLst/>
            <a:rect l="l" t="t" r="r" b="b"/>
            <a:pathLst>
              <a:path w="1553845" h="1049654">
                <a:moveTo>
                  <a:pt x="0" y="1049339"/>
                </a:moveTo>
                <a:lnTo>
                  <a:pt x="1553274" y="1049339"/>
                </a:lnTo>
                <a:lnTo>
                  <a:pt x="1553274" y="0"/>
                </a:lnTo>
                <a:lnTo>
                  <a:pt x="0" y="0"/>
                </a:lnTo>
                <a:lnTo>
                  <a:pt x="0" y="10493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071359" y="3889247"/>
            <a:ext cx="94488" cy="914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492875" y="2890837"/>
            <a:ext cx="1203325" cy="1049655"/>
          </a:xfrm>
          <a:custGeom>
            <a:avLst/>
            <a:gdLst/>
            <a:ahLst/>
            <a:cxnLst/>
            <a:rect l="l" t="t" r="r" b="b"/>
            <a:pathLst>
              <a:path w="1203325" h="1049654">
                <a:moveTo>
                  <a:pt x="0" y="1049339"/>
                </a:moveTo>
                <a:lnTo>
                  <a:pt x="1203325" y="1049339"/>
                </a:lnTo>
                <a:lnTo>
                  <a:pt x="1203325" y="0"/>
                </a:lnTo>
                <a:lnTo>
                  <a:pt x="0" y="0"/>
                </a:lnTo>
                <a:lnTo>
                  <a:pt x="0" y="10493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721" y="236220"/>
            <a:ext cx="79298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2D </a:t>
            </a:r>
            <a:r>
              <a:rPr dirty="0" sz="3200" spc="-30">
                <a:latin typeface="Calibri"/>
                <a:cs typeface="Calibri"/>
              </a:rPr>
              <a:t>Translation </a:t>
            </a:r>
            <a:r>
              <a:rPr dirty="0" sz="3200" spc="-5">
                <a:latin typeface="Calibri"/>
                <a:cs typeface="Calibri"/>
              </a:rPr>
              <a:t>using Homogeneous</a:t>
            </a:r>
            <a:r>
              <a:rPr dirty="0" sz="3200" spc="4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Coordinates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2175" y="1371600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50800" y="63500"/>
                </a:moveTo>
                <a:lnTo>
                  <a:pt x="25400" y="63500"/>
                </a:lnTo>
                <a:lnTo>
                  <a:pt x="25398" y="2286000"/>
                </a:lnTo>
                <a:lnTo>
                  <a:pt x="50798" y="2286000"/>
                </a:lnTo>
                <a:lnTo>
                  <a:pt x="50800" y="635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25399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286000">
                <a:moveTo>
                  <a:pt x="69850" y="63500"/>
                </a:moveTo>
                <a:lnTo>
                  <a:pt x="50800" y="63500"/>
                </a:lnTo>
                <a:lnTo>
                  <a:pt x="50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1675" y="3390901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50799"/>
                </a:moveTo>
                <a:lnTo>
                  <a:pt x="2133600" y="76200"/>
                </a:lnTo>
                <a:lnTo>
                  <a:pt x="2184400" y="50800"/>
                </a:lnTo>
                <a:lnTo>
                  <a:pt x="2133600" y="50799"/>
                </a:lnTo>
                <a:close/>
              </a:path>
              <a:path w="2209800" h="76200">
                <a:moveTo>
                  <a:pt x="2133600" y="25399"/>
                </a:moveTo>
                <a:lnTo>
                  <a:pt x="2133600" y="50799"/>
                </a:lnTo>
                <a:lnTo>
                  <a:pt x="2146300" y="50800"/>
                </a:lnTo>
                <a:lnTo>
                  <a:pt x="2146300" y="25400"/>
                </a:lnTo>
                <a:lnTo>
                  <a:pt x="2133600" y="25399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25399"/>
                </a:lnTo>
                <a:lnTo>
                  <a:pt x="2146300" y="25400"/>
                </a:lnTo>
                <a:lnTo>
                  <a:pt x="2146300" y="50800"/>
                </a:lnTo>
                <a:lnTo>
                  <a:pt x="2184402" y="50798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  <a:path w="2209800" h="76200">
                <a:moveTo>
                  <a:pt x="0" y="25398"/>
                </a:moveTo>
                <a:lnTo>
                  <a:pt x="0" y="50798"/>
                </a:lnTo>
                <a:lnTo>
                  <a:pt x="2133600" y="50799"/>
                </a:lnTo>
                <a:lnTo>
                  <a:pt x="2133600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1294" y="2514600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860517" y="44900"/>
                </a:moveTo>
                <a:lnTo>
                  <a:pt x="0" y="905419"/>
                </a:lnTo>
                <a:lnTo>
                  <a:pt x="17960" y="923380"/>
                </a:lnTo>
                <a:lnTo>
                  <a:pt x="878479" y="62862"/>
                </a:lnTo>
                <a:lnTo>
                  <a:pt x="860517" y="44900"/>
                </a:lnTo>
                <a:close/>
              </a:path>
              <a:path w="923925" h="923925">
                <a:moveTo>
                  <a:pt x="911406" y="35920"/>
                </a:moveTo>
                <a:lnTo>
                  <a:pt x="869498" y="35920"/>
                </a:lnTo>
                <a:lnTo>
                  <a:pt x="887459" y="53882"/>
                </a:lnTo>
                <a:lnTo>
                  <a:pt x="878479" y="62862"/>
                </a:lnTo>
                <a:lnTo>
                  <a:pt x="896439" y="80822"/>
                </a:lnTo>
                <a:lnTo>
                  <a:pt x="911406" y="35920"/>
                </a:lnTo>
                <a:close/>
              </a:path>
              <a:path w="923925" h="923925">
                <a:moveTo>
                  <a:pt x="869498" y="35920"/>
                </a:moveTo>
                <a:lnTo>
                  <a:pt x="860517" y="44900"/>
                </a:lnTo>
                <a:lnTo>
                  <a:pt x="878479" y="62862"/>
                </a:lnTo>
                <a:lnTo>
                  <a:pt x="887459" y="53882"/>
                </a:lnTo>
                <a:lnTo>
                  <a:pt x="869498" y="35920"/>
                </a:lnTo>
                <a:close/>
              </a:path>
              <a:path w="923925" h="923925">
                <a:moveTo>
                  <a:pt x="923380" y="0"/>
                </a:moveTo>
                <a:lnTo>
                  <a:pt x="842557" y="26940"/>
                </a:lnTo>
                <a:lnTo>
                  <a:pt x="860517" y="44900"/>
                </a:lnTo>
                <a:lnTo>
                  <a:pt x="869498" y="35920"/>
                </a:lnTo>
                <a:lnTo>
                  <a:pt x="911406" y="35920"/>
                </a:lnTo>
                <a:lnTo>
                  <a:pt x="92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4675" y="25146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0275" y="25146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69136" y="2097023"/>
            <a:ext cx="432815" cy="527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02739" y="2148332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8136" y="3392423"/>
            <a:ext cx="41452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21739" y="3443732"/>
            <a:ext cx="124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9288" y="2816351"/>
            <a:ext cx="118872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540" y="2681732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4240" y="2125393"/>
            <a:ext cx="995680" cy="401320"/>
          </a:xfrm>
          <a:custGeom>
            <a:avLst/>
            <a:gdLst/>
            <a:ahLst/>
            <a:cxnLst/>
            <a:rect l="l" t="t" r="r" b="b"/>
            <a:pathLst>
              <a:path w="995680" h="401319">
                <a:moveTo>
                  <a:pt x="919479" y="23707"/>
                </a:moveTo>
                <a:lnTo>
                  <a:pt x="0" y="377353"/>
                </a:lnTo>
                <a:lnTo>
                  <a:pt x="9118" y="401059"/>
                </a:lnTo>
                <a:lnTo>
                  <a:pt x="928597" y="47414"/>
                </a:lnTo>
                <a:lnTo>
                  <a:pt x="919479" y="23707"/>
                </a:lnTo>
                <a:close/>
              </a:path>
              <a:path w="995680" h="401319">
                <a:moveTo>
                  <a:pt x="985168" y="19149"/>
                </a:moveTo>
                <a:lnTo>
                  <a:pt x="931331" y="19149"/>
                </a:lnTo>
                <a:lnTo>
                  <a:pt x="940448" y="42856"/>
                </a:lnTo>
                <a:lnTo>
                  <a:pt x="928597" y="47414"/>
                </a:lnTo>
                <a:lnTo>
                  <a:pt x="937715" y="71121"/>
                </a:lnTo>
                <a:lnTo>
                  <a:pt x="985168" y="19149"/>
                </a:lnTo>
                <a:close/>
              </a:path>
              <a:path w="995680" h="401319">
                <a:moveTo>
                  <a:pt x="931331" y="19149"/>
                </a:moveTo>
                <a:lnTo>
                  <a:pt x="919479" y="23707"/>
                </a:lnTo>
                <a:lnTo>
                  <a:pt x="928597" y="47414"/>
                </a:lnTo>
                <a:lnTo>
                  <a:pt x="940448" y="42856"/>
                </a:lnTo>
                <a:lnTo>
                  <a:pt x="931331" y="19149"/>
                </a:lnTo>
                <a:close/>
              </a:path>
              <a:path w="995680" h="401319">
                <a:moveTo>
                  <a:pt x="910361" y="0"/>
                </a:moveTo>
                <a:lnTo>
                  <a:pt x="919479" y="23707"/>
                </a:lnTo>
                <a:lnTo>
                  <a:pt x="931331" y="19149"/>
                </a:lnTo>
                <a:lnTo>
                  <a:pt x="985168" y="19149"/>
                </a:lnTo>
                <a:lnTo>
                  <a:pt x="995159" y="8206"/>
                </a:lnTo>
                <a:lnTo>
                  <a:pt x="91036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21336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 h="0">
                <a:moveTo>
                  <a:pt x="19050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19400" y="2133600"/>
            <a:ext cx="0" cy="1295400"/>
          </a:xfrm>
          <a:custGeom>
            <a:avLst/>
            <a:gdLst/>
            <a:ahLst/>
            <a:cxnLst/>
            <a:rect l="l" t="t" r="r" b="b"/>
            <a:pathLst>
              <a:path w="0" h="1295400">
                <a:moveTo>
                  <a:pt x="0" y="0"/>
                </a:moveTo>
                <a:lnTo>
                  <a:pt x="1" y="129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54935" y="3392423"/>
            <a:ext cx="490727" cy="527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288539" y="3443732"/>
            <a:ext cx="200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3088" y="2179320"/>
            <a:ext cx="195072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07340" y="2072132"/>
            <a:ext cx="2051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18816" y="1542288"/>
            <a:ext cx="676656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898139" y="1614932"/>
            <a:ext cx="290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P’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87295" y="1840992"/>
            <a:ext cx="393192" cy="524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120264" y="1889252"/>
            <a:ext cx="10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38028" y="4068067"/>
            <a:ext cx="896619" cy="93408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 marR="5080">
              <a:lnSpc>
                <a:spcPts val="3180"/>
              </a:lnSpc>
              <a:spcBef>
                <a:spcPts val="869"/>
              </a:spcBef>
              <a:tabLst>
                <a:tab pos="721360" algn="l"/>
              </a:tabLst>
            </a:pPr>
            <a:r>
              <a:rPr dirty="0" sz="3300" spc="-1175">
                <a:latin typeface="Symbol"/>
                <a:cs typeface="Symbol"/>
              </a:rPr>
              <a:t>ú</a:t>
            </a:r>
            <a:r>
              <a:rPr dirty="0" sz="3300" spc="200">
                <a:latin typeface="Symbol"/>
                <a:cs typeface="Symbol"/>
              </a:rPr>
              <a:t> </a:t>
            </a:r>
            <a:r>
              <a:rPr dirty="0" sz="3300" spc="-1175">
                <a:latin typeface="Symbol"/>
                <a:cs typeface="Symbol"/>
              </a:rPr>
              <a:t>ê</a:t>
            </a:r>
            <a:r>
              <a:rPr dirty="0" sz="3300">
                <a:latin typeface="Symbol"/>
                <a:cs typeface="Symbol"/>
              </a:rPr>
              <a:t>	</a:t>
            </a:r>
            <a:r>
              <a:rPr dirty="0" sz="3300" spc="-1625">
                <a:latin typeface="Symbol"/>
                <a:cs typeface="Symbol"/>
              </a:rPr>
              <a:t>ú </a:t>
            </a:r>
            <a:r>
              <a:rPr dirty="0" sz="3300" spc="-295">
                <a:latin typeface="Symbol"/>
                <a:cs typeface="Symbol"/>
              </a:rPr>
              <a:t> </a:t>
            </a:r>
            <a:r>
              <a:rPr dirty="0" sz="3300" spc="-1814">
                <a:latin typeface="Symbol"/>
                <a:cs typeface="Symbol"/>
              </a:rPr>
              <a:t>ú</a:t>
            </a:r>
            <a:r>
              <a:rPr dirty="0" baseline="-17676" sz="4950" spc="-2722">
                <a:latin typeface="Symbol"/>
                <a:cs typeface="Symbol"/>
              </a:rPr>
              <a:t>û</a:t>
            </a:r>
            <a:r>
              <a:rPr dirty="0" baseline="-17676" sz="4950" spc="232">
                <a:latin typeface="Symbol"/>
                <a:cs typeface="Symbol"/>
              </a:rPr>
              <a:t> </a:t>
            </a:r>
            <a:r>
              <a:rPr dirty="0" sz="3300" spc="-2545">
                <a:latin typeface="Symbol"/>
                <a:cs typeface="Symbol"/>
              </a:rPr>
              <a:t>ê</a:t>
            </a:r>
            <a:r>
              <a:rPr dirty="0" baseline="-17676" sz="4950" spc="-3817">
                <a:latin typeface="Symbol"/>
                <a:cs typeface="Symbol"/>
              </a:rPr>
              <a:t>ë</a:t>
            </a:r>
            <a:r>
              <a:rPr dirty="0" baseline="-2525" sz="4950" spc="-3817">
                <a:latin typeface="Times New Roman"/>
                <a:cs typeface="Times New Roman"/>
              </a:rPr>
              <a:t>1</a:t>
            </a:r>
            <a:r>
              <a:rPr dirty="0" sz="3300" spc="-2545">
                <a:latin typeface="Symbol"/>
                <a:cs typeface="Symbol"/>
              </a:rPr>
              <a:t>ú</a:t>
            </a:r>
            <a:r>
              <a:rPr dirty="0" baseline="-17676" sz="4950" spc="-3817">
                <a:latin typeface="Symbol"/>
                <a:cs typeface="Symbol"/>
              </a:rPr>
              <a:t>û</a:t>
            </a:r>
            <a:endParaRPr baseline="-17676" sz="49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3090" y="4493549"/>
            <a:ext cx="236854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10">
                <a:latin typeface="Times New Roman"/>
                <a:cs typeface="Times New Roman"/>
              </a:rPr>
              <a:t>1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38028" y="3664629"/>
            <a:ext cx="896619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-1205">
                <a:latin typeface="Symbol"/>
                <a:cs typeface="Symbol"/>
              </a:rPr>
              <a:t>ú</a:t>
            </a:r>
            <a:r>
              <a:rPr dirty="0" baseline="-26094" sz="4950" spc="-1807">
                <a:latin typeface="Symbol"/>
                <a:cs typeface="Symbol"/>
              </a:rPr>
              <a:t>×</a:t>
            </a:r>
            <a:r>
              <a:rPr dirty="0" baseline="-26094" sz="4950" spc="-600">
                <a:latin typeface="Symbol"/>
                <a:cs typeface="Symbol"/>
              </a:rPr>
              <a:t> </a:t>
            </a:r>
            <a:r>
              <a:rPr dirty="0" sz="3300" spc="-1175">
                <a:latin typeface="Symbol"/>
                <a:cs typeface="Symbol"/>
              </a:rPr>
              <a:t>ê</a:t>
            </a:r>
            <a:r>
              <a:rPr dirty="0" sz="3300" spc="-484">
                <a:latin typeface="Symbol"/>
                <a:cs typeface="Symbol"/>
              </a:rPr>
              <a:t> </a:t>
            </a:r>
            <a:r>
              <a:rPr dirty="0" baseline="-26094" sz="4950" spc="-3292" i="1">
                <a:latin typeface="Times New Roman"/>
                <a:cs typeface="Times New Roman"/>
              </a:rPr>
              <a:t>y</a:t>
            </a:r>
            <a:r>
              <a:rPr dirty="0" sz="3300" spc="-2195">
                <a:latin typeface="Symbol"/>
                <a:cs typeface="Symbol"/>
              </a:rPr>
              <a:t>ú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38028" y="3261189"/>
            <a:ext cx="896619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-1175">
                <a:latin typeface="Symbol"/>
                <a:cs typeface="Symbol"/>
              </a:rPr>
              <a:t>ù</a:t>
            </a:r>
            <a:r>
              <a:rPr dirty="0" sz="3300" spc="160">
                <a:latin typeface="Symbol"/>
                <a:cs typeface="Symbol"/>
              </a:rPr>
              <a:t> </a:t>
            </a:r>
            <a:r>
              <a:rPr dirty="0" sz="3300" spc="-1175">
                <a:latin typeface="Symbol"/>
                <a:cs typeface="Symbol"/>
              </a:rPr>
              <a:t>é</a:t>
            </a:r>
            <a:r>
              <a:rPr dirty="0" sz="3300" spc="-525">
                <a:latin typeface="Symbol"/>
                <a:cs typeface="Symbol"/>
              </a:rPr>
              <a:t> </a:t>
            </a:r>
            <a:r>
              <a:rPr dirty="0" baseline="4208" sz="4950" spc="-3254" i="1">
                <a:latin typeface="Times New Roman"/>
                <a:cs typeface="Times New Roman"/>
              </a:rPr>
              <a:t>x</a:t>
            </a:r>
            <a:r>
              <a:rPr dirty="0" sz="3300" spc="-2170">
                <a:latin typeface="Symbol"/>
                <a:cs typeface="Symbol"/>
              </a:rPr>
              <a:t>ù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50962" y="3920478"/>
            <a:ext cx="1442720" cy="109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15"/>
              </a:lnSpc>
              <a:tabLst>
                <a:tab pos="587375" algn="l"/>
                <a:tab pos="1176655" algn="l"/>
              </a:tabLst>
            </a:pPr>
            <a:r>
              <a:rPr dirty="0" sz="3300" spc="10">
                <a:latin typeface="Times New Roman"/>
                <a:cs typeface="Times New Roman"/>
              </a:rPr>
              <a:t>0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1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270" i="1">
                <a:latin typeface="Times New Roman"/>
                <a:cs typeface="Times New Roman"/>
              </a:rPr>
              <a:t>t</a:t>
            </a:r>
            <a:r>
              <a:rPr dirty="0" baseline="-24853" sz="2850" spc="22" i="1">
                <a:latin typeface="Times New Roman"/>
                <a:cs typeface="Times New Roman"/>
              </a:rPr>
              <a:t>y</a:t>
            </a:r>
            <a:endParaRPr baseline="-24853"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591820" algn="l"/>
                <a:tab pos="1230630" algn="l"/>
              </a:tabLst>
            </a:pPr>
            <a:r>
              <a:rPr dirty="0" sz="3300" spc="10">
                <a:latin typeface="Times New Roman"/>
                <a:cs typeface="Times New Roman"/>
              </a:rPr>
              <a:t>0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0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1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335329" y="3289481"/>
            <a:ext cx="250825" cy="5340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15"/>
              </a:lnSpc>
            </a:pPr>
            <a:r>
              <a:rPr dirty="0" sz="3300" spc="190" i="1">
                <a:latin typeface="Times New Roman"/>
                <a:cs typeface="Times New Roman"/>
              </a:rPr>
              <a:t>t</a:t>
            </a:r>
            <a:r>
              <a:rPr dirty="0" baseline="-24853" sz="2850" spc="22" i="1">
                <a:latin typeface="Times New Roman"/>
                <a:cs typeface="Times New Roman"/>
              </a:rPr>
              <a:t>x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87204" y="4068067"/>
            <a:ext cx="1876425" cy="93408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 marR="5080">
              <a:lnSpc>
                <a:spcPts val="3180"/>
              </a:lnSpc>
              <a:spcBef>
                <a:spcPts val="869"/>
              </a:spcBef>
              <a:tabLst>
                <a:tab pos="931544" algn="l"/>
                <a:tab pos="1102360" algn="l"/>
                <a:tab pos="1701164" algn="l"/>
              </a:tabLst>
            </a:pPr>
            <a:r>
              <a:rPr dirty="0" sz="3300" spc="-1175">
                <a:latin typeface="Symbol"/>
                <a:cs typeface="Symbol"/>
              </a:rPr>
              <a:t>ê</a:t>
            </a:r>
            <a:r>
              <a:rPr dirty="0" sz="3300" spc="-1175">
                <a:latin typeface="Symbol"/>
                <a:cs typeface="Symbol"/>
              </a:rPr>
              <a:t>	</a:t>
            </a:r>
            <a:r>
              <a:rPr dirty="0" baseline="23391" sz="2850" spc="22" i="1">
                <a:latin typeface="Times New Roman"/>
                <a:cs typeface="Times New Roman"/>
              </a:rPr>
              <a:t>y</a:t>
            </a:r>
            <a:r>
              <a:rPr dirty="0" baseline="23391" sz="2850" spc="7" i="1">
                <a:latin typeface="Times New Roman"/>
                <a:cs typeface="Times New Roman"/>
              </a:rPr>
              <a:t> </a:t>
            </a:r>
            <a:r>
              <a:rPr dirty="0" sz="3300" spc="-1175">
                <a:latin typeface="Symbol"/>
                <a:cs typeface="Symbol"/>
              </a:rPr>
              <a:t>ú</a:t>
            </a:r>
            <a:r>
              <a:rPr dirty="0" sz="3300">
                <a:latin typeface="Symbol"/>
                <a:cs typeface="Symbol"/>
              </a:rPr>
              <a:t>	</a:t>
            </a:r>
            <a:r>
              <a:rPr dirty="0" sz="3300" spc="-1625">
                <a:latin typeface="Symbol"/>
                <a:cs typeface="Symbol"/>
              </a:rPr>
              <a:t>ê </a:t>
            </a:r>
            <a:r>
              <a:rPr dirty="0" sz="3300" spc="-295">
                <a:latin typeface="Symbol"/>
                <a:cs typeface="Symbol"/>
              </a:rPr>
              <a:t> </a:t>
            </a:r>
            <a:r>
              <a:rPr dirty="0" sz="3300" spc="-1814">
                <a:latin typeface="Symbol"/>
                <a:cs typeface="Symbol"/>
              </a:rPr>
              <a:t>ê</a:t>
            </a:r>
            <a:r>
              <a:rPr dirty="0" baseline="-17676" sz="4950" spc="-2722">
                <a:latin typeface="Symbol"/>
                <a:cs typeface="Symbol"/>
              </a:rPr>
              <a:t>ë		</a:t>
            </a:r>
            <a:r>
              <a:rPr dirty="0" sz="3300" spc="-1814">
                <a:latin typeface="Symbol"/>
                <a:cs typeface="Symbol"/>
              </a:rPr>
              <a:t>ú</a:t>
            </a:r>
            <a:r>
              <a:rPr dirty="0" baseline="-17676" sz="4950" spc="-2722">
                <a:latin typeface="Symbol"/>
                <a:cs typeface="Symbol"/>
              </a:rPr>
              <a:t>û	</a:t>
            </a:r>
            <a:r>
              <a:rPr dirty="0" sz="3300" spc="-3110">
                <a:latin typeface="Symbol"/>
                <a:cs typeface="Symbol"/>
              </a:rPr>
              <a:t>ê</a:t>
            </a:r>
            <a:r>
              <a:rPr dirty="0" baseline="-17676" sz="4950" spc="-4665">
                <a:latin typeface="Symbol"/>
                <a:cs typeface="Symbol"/>
              </a:rPr>
              <a:t>ë</a:t>
            </a:r>
            <a:endParaRPr baseline="-17676" sz="49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287204" y="3230933"/>
            <a:ext cx="2679700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01164" algn="l"/>
                <a:tab pos="2455545" algn="l"/>
              </a:tabLst>
            </a:pPr>
            <a:r>
              <a:rPr dirty="0" baseline="-4208" sz="4950" spc="-1762">
                <a:latin typeface="Symbol"/>
                <a:cs typeface="Symbol"/>
              </a:rPr>
              <a:t>é</a:t>
            </a:r>
            <a:r>
              <a:rPr dirty="0" baseline="-4208" sz="4950" spc="-682">
                <a:latin typeface="Symbol"/>
                <a:cs typeface="Symbol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x</a:t>
            </a:r>
            <a:r>
              <a:rPr dirty="0" sz="3300" spc="-254" i="1">
                <a:latin typeface="Times New Roman"/>
                <a:cs typeface="Times New Roman"/>
              </a:rPr>
              <a:t> </a:t>
            </a:r>
            <a:r>
              <a:rPr dirty="0" sz="3300" spc="10">
                <a:latin typeface="Symbol"/>
                <a:cs typeface="Symbol"/>
              </a:rPr>
              <a:t>+</a:t>
            </a:r>
            <a:r>
              <a:rPr dirty="0" sz="3300" spc="-350">
                <a:latin typeface="Symbol"/>
                <a:cs typeface="Symbol"/>
              </a:rPr>
              <a:t> </a:t>
            </a:r>
            <a:r>
              <a:rPr dirty="0" sz="3300" spc="190" i="1">
                <a:latin typeface="Times New Roman"/>
                <a:cs typeface="Times New Roman"/>
              </a:rPr>
              <a:t>t</a:t>
            </a:r>
            <a:r>
              <a:rPr dirty="0" baseline="-24853" sz="2850" spc="22" i="1">
                <a:latin typeface="Times New Roman"/>
                <a:cs typeface="Times New Roman"/>
              </a:rPr>
              <a:t>x</a:t>
            </a:r>
            <a:r>
              <a:rPr dirty="0" baseline="-24853" sz="2850" spc="202" i="1">
                <a:latin typeface="Times New Roman"/>
                <a:cs typeface="Times New Roman"/>
              </a:rPr>
              <a:t> </a:t>
            </a:r>
            <a:r>
              <a:rPr dirty="0" baseline="-4208" sz="4950" spc="-1762">
                <a:latin typeface="Symbol"/>
                <a:cs typeface="Symbol"/>
              </a:rPr>
              <a:t>ù</a:t>
            </a:r>
            <a:r>
              <a:rPr dirty="0" baseline="-4208" sz="4950">
                <a:latin typeface="Symbol"/>
                <a:cs typeface="Symbol"/>
              </a:rPr>
              <a:t>	</a:t>
            </a:r>
            <a:r>
              <a:rPr dirty="0" baseline="-4208" sz="4950" spc="-1800">
                <a:latin typeface="Symbol"/>
                <a:cs typeface="Symbol"/>
              </a:rPr>
              <a:t>é</a:t>
            </a:r>
            <a:r>
              <a:rPr dirty="0" sz="3300" spc="10">
                <a:latin typeface="Times New Roman"/>
                <a:cs typeface="Times New Roman"/>
              </a:rPr>
              <a:t>1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402692" y="3861930"/>
            <a:ext cx="2760980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986914" algn="l"/>
              </a:tabLst>
            </a:pPr>
            <a:r>
              <a:rPr dirty="0" sz="3300" spc="340" b="1">
                <a:latin typeface="Times New Roman"/>
                <a:cs typeface="Times New Roman"/>
              </a:rPr>
              <a:t>P</a:t>
            </a:r>
            <a:r>
              <a:rPr dirty="0" sz="3300" spc="340">
                <a:latin typeface="Times New Roman"/>
                <a:cs typeface="Times New Roman"/>
              </a:rPr>
              <a:t>'</a:t>
            </a:r>
            <a:r>
              <a:rPr dirty="0" sz="3300" spc="340">
                <a:latin typeface="Symbol"/>
                <a:cs typeface="Symbol"/>
              </a:rPr>
              <a:t>®</a:t>
            </a:r>
            <a:r>
              <a:rPr dirty="0" sz="3300" spc="-325">
                <a:latin typeface="Symbol"/>
                <a:cs typeface="Symbol"/>
              </a:rPr>
              <a:t> </a:t>
            </a:r>
            <a:r>
              <a:rPr dirty="0" baseline="26094" sz="4950" spc="-1762">
                <a:latin typeface="Symbol"/>
                <a:cs typeface="Symbol"/>
              </a:rPr>
              <a:t>ê</a:t>
            </a:r>
            <a:r>
              <a:rPr dirty="0" baseline="26094" sz="4950" spc="-690">
                <a:latin typeface="Symbol"/>
                <a:cs typeface="Symbol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y </a:t>
            </a:r>
            <a:r>
              <a:rPr dirty="0" sz="3300" spc="10">
                <a:latin typeface="Symbol"/>
                <a:cs typeface="Symbol"/>
              </a:rPr>
              <a:t>+</a:t>
            </a:r>
            <a:r>
              <a:rPr dirty="0" sz="3300" spc="-350">
                <a:latin typeface="Symbol"/>
                <a:cs typeface="Symbol"/>
              </a:rPr>
              <a:t> </a:t>
            </a:r>
            <a:r>
              <a:rPr dirty="0" sz="3300" spc="5" i="1">
                <a:latin typeface="Times New Roman"/>
                <a:cs typeface="Times New Roman"/>
              </a:rPr>
              <a:t>t	</a:t>
            </a:r>
            <a:r>
              <a:rPr dirty="0" baseline="26094" sz="4950" spc="-1762">
                <a:latin typeface="Symbol"/>
                <a:cs typeface="Symbol"/>
              </a:rPr>
              <a:t>ú</a:t>
            </a:r>
            <a:r>
              <a:rPr dirty="0" baseline="26094" sz="4950" spc="-75">
                <a:latin typeface="Symbol"/>
                <a:cs typeface="Symbol"/>
              </a:rPr>
              <a:t> </a:t>
            </a:r>
            <a:r>
              <a:rPr dirty="0" sz="3300" spc="10">
                <a:latin typeface="Symbol"/>
                <a:cs typeface="Symbol"/>
              </a:rPr>
              <a:t>=</a:t>
            </a:r>
            <a:r>
              <a:rPr dirty="0" sz="3300" spc="-85">
                <a:latin typeface="Symbol"/>
                <a:cs typeface="Symbol"/>
              </a:rPr>
              <a:t> </a:t>
            </a:r>
            <a:r>
              <a:rPr dirty="0" baseline="26094" sz="4950" spc="-4222">
                <a:latin typeface="Symbol"/>
                <a:cs typeface="Symbol"/>
              </a:rPr>
              <a:t>ê</a:t>
            </a:r>
            <a:endParaRPr baseline="26094" sz="49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463218" y="2034647"/>
            <a:ext cx="3478529" cy="534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10" b="1">
                <a:latin typeface="Times New Roman"/>
                <a:cs typeface="Times New Roman"/>
              </a:rPr>
              <a:t>t</a:t>
            </a:r>
            <a:r>
              <a:rPr dirty="0" sz="3300" spc="5" b="1">
                <a:latin typeface="Times New Roman"/>
                <a:cs typeface="Times New Roman"/>
              </a:rPr>
              <a:t> </a:t>
            </a:r>
            <a:r>
              <a:rPr dirty="0" sz="3300" spc="20">
                <a:latin typeface="Symbol"/>
                <a:cs typeface="Symbol"/>
              </a:rPr>
              <a:t>=</a:t>
            </a:r>
            <a:r>
              <a:rPr dirty="0" sz="3300" spc="-160">
                <a:latin typeface="Symbol"/>
                <a:cs typeface="Symbol"/>
              </a:rPr>
              <a:t> </a:t>
            </a:r>
            <a:r>
              <a:rPr dirty="0" sz="3300" spc="55">
                <a:latin typeface="Times New Roman"/>
                <a:cs typeface="Times New Roman"/>
              </a:rPr>
              <a:t>(</a:t>
            </a:r>
            <a:r>
              <a:rPr dirty="0" sz="3300" spc="55" i="1">
                <a:latin typeface="Times New Roman"/>
                <a:cs typeface="Times New Roman"/>
              </a:rPr>
              <a:t>t</a:t>
            </a:r>
            <a:r>
              <a:rPr dirty="0" baseline="-24216" sz="2925" spc="82" i="1">
                <a:latin typeface="Times New Roman"/>
                <a:cs typeface="Times New Roman"/>
              </a:rPr>
              <a:t>x</a:t>
            </a:r>
            <a:r>
              <a:rPr dirty="0" baseline="-24216" sz="2925" spc="-209" i="1">
                <a:latin typeface="Times New Roman"/>
                <a:cs typeface="Times New Roman"/>
              </a:rPr>
              <a:t> </a:t>
            </a:r>
            <a:r>
              <a:rPr dirty="0" sz="3300" spc="5">
                <a:latin typeface="Times New Roman"/>
                <a:cs typeface="Times New Roman"/>
              </a:rPr>
              <a:t>,</a:t>
            </a:r>
            <a:r>
              <a:rPr dirty="0" sz="3300" spc="-540">
                <a:latin typeface="Times New Roman"/>
                <a:cs typeface="Times New Roman"/>
              </a:rPr>
              <a:t> </a:t>
            </a:r>
            <a:r>
              <a:rPr dirty="0" sz="3300" spc="135" i="1">
                <a:latin typeface="Times New Roman"/>
                <a:cs typeface="Times New Roman"/>
              </a:rPr>
              <a:t>t</a:t>
            </a:r>
            <a:r>
              <a:rPr dirty="0" baseline="-24216" sz="2925" spc="202" i="1">
                <a:latin typeface="Times New Roman"/>
                <a:cs typeface="Times New Roman"/>
              </a:rPr>
              <a:t>y</a:t>
            </a:r>
            <a:r>
              <a:rPr dirty="0" baseline="-24216" sz="2925" spc="-97" i="1">
                <a:latin typeface="Times New Roman"/>
                <a:cs typeface="Times New Roman"/>
              </a:rPr>
              <a:t> </a:t>
            </a:r>
            <a:r>
              <a:rPr dirty="0" sz="3300" spc="10">
                <a:latin typeface="Times New Roman"/>
                <a:cs typeface="Times New Roman"/>
              </a:rPr>
              <a:t>)</a:t>
            </a:r>
            <a:r>
              <a:rPr dirty="0" sz="3300" spc="-145">
                <a:latin typeface="Times New Roman"/>
                <a:cs typeface="Times New Roman"/>
              </a:rPr>
              <a:t> </a:t>
            </a:r>
            <a:r>
              <a:rPr dirty="0" sz="3300" spc="685">
                <a:latin typeface="Symbol"/>
                <a:cs typeface="Symbol"/>
              </a:rPr>
              <a:t>®</a:t>
            </a:r>
            <a:r>
              <a:rPr dirty="0" sz="3300" spc="-225">
                <a:latin typeface="Symbol"/>
                <a:cs typeface="Symbol"/>
              </a:rPr>
              <a:t> </a:t>
            </a:r>
            <a:r>
              <a:rPr dirty="0" sz="3300" spc="50">
                <a:latin typeface="Times New Roman"/>
                <a:cs typeface="Times New Roman"/>
              </a:rPr>
              <a:t>(</a:t>
            </a:r>
            <a:r>
              <a:rPr dirty="0" sz="3300" spc="50" i="1">
                <a:latin typeface="Times New Roman"/>
                <a:cs typeface="Times New Roman"/>
              </a:rPr>
              <a:t>t</a:t>
            </a:r>
            <a:r>
              <a:rPr dirty="0" baseline="-24216" sz="2925" spc="75" i="1">
                <a:latin typeface="Times New Roman"/>
                <a:cs typeface="Times New Roman"/>
              </a:rPr>
              <a:t>x</a:t>
            </a:r>
            <a:r>
              <a:rPr dirty="0" baseline="-24216" sz="2925" spc="-217" i="1">
                <a:latin typeface="Times New Roman"/>
                <a:cs typeface="Times New Roman"/>
              </a:rPr>
              <a:t> </a:t>
            </a:r>
            <a:r>
              <a:rPr dirty="0" sz="3300" spc="5">
                <a:latin typeface="Times New Roman"/>
                <a:cs typeface="Times New Roman"/>
              </a:rPr>
              <a:t>,</a:t>
            </a:r>
            <a:r>
              <a:rPr dirty="0" sz="3300" spc="-535">
                <a:latin typeface="Times New Roman"/>
                <a:cs typeface="Times New Roman"/>
              </a:rPr>
              <a:t> </a:t>
            </a:r>
            <a:r>
              <a:rPr dirty="0" sz="3300" spc="135" i="1">
                <a:latin typeface="Times New Roman"/>
                <a:cs typeface="Times New Roman"/>
              </a:rPr>
              <a:t>t</a:t>
            </a:r>
            <a:r>
              <a:rPr dirty="0" baseline="-24216" sz="2925" spc="202" i="1">
                <a:latin typeface="Times New Roman"/>
                <a:cs typeface="Times New Roman"/>
              </a:rPr>
              <a:t>y</a:t>
            </a:r>
            <a:r>
              <a:rPr dirty="0" baseline="-24216" sz="2925" spc="-157" i="1">
                <a:latin typeface="Times New Roman"/>
                <a:cs typeface="Times New Roman"/>
              </a:rPr>
              <a:t> </a:t>
            </a:r>
            <a:r>
              <a:rPr dirty="0" sz="3300" spc="-190">
                <a:latin typeface="Times New Roman"/>
                <a:cs typeface="Times New Roman"/>
              </a:rPr>
              <a:t>,1)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4470180" y="1399067"/>
            <a:ext cx="3314065" cy="5340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20" b="1">
                <a:latin typeface="Times New Roman"/>
                <a:cs typeface="Times New Roman"/>
              </a:rPr>
              <a:t>P</a:t>
            </a:r>
            <a:r>
              <a:rPr dirty="0" sz="3300" spc="-60" b="1">
                <a:latin typeface="Times New Roman"/>
                <a:cs typeface="Times New Roman"/>
              </a:rPr>
              <a:t> </a:t>
            </a:r>
            <a:r>
              <a:rPr dirty="0" sz="3300" spc="20">
                <a:latin typeface="Symbol"/>
                <a:cs typeface="Symbol"/>
              </a:rPr>
              <a:t>=</a:t>
            </a:r>
            <a:r>
              <a:rPr dirty="0" sz="3300" spc="-155">
                <a:latin typeface="Symbol"/>
                <a:cs typeface="Symbol"/>
              </a:rPr>
              <a:t> </a:t>
            </a:r>
            <a:r>
              <a:rPr dirty="0" sz="3300" spc="85">
                <a:latin typeface="Times New Roman"/>
                <a:cs typeface="Times New Roman"/>
              </a:rPr>
              <a:t>(</a:t>
            </a:r>
            <a:r>
              <a:rPr dirty="0" sz="3300" spc="85" i="1">
                <a:latin typeface="Times New Roman"/>
                <a:cs typeface="Times New Roman"/>
              </a:rPr>
              <a:t>x</a:t>
            </a:r>
            <a:r>
              <a:rPr dirty="0" sz="3300" spc="85">
                <a:latin typeface="Times New Roman"/>
                <a:cs typeface="Times New Roman"/>
              </a:rPr>
              <a:t>,</a:t>
            </a:r>
            <a:r>
              <a:rPr dirty="0" sz="3300" spc="-135">
                <a:latin typeface="Times New Roman"/>
                <a:cs typeface="Times New Roman"/>
              </a:rPr>
              <a:t> </a:t>
            </a:r>
            <a:r>
              <a:rPr dirty="0" sz="3300" spc="65" i="1">
                <a:latin typeface="Times New Roman"/>
                <a:cs typeface="Times New Roman"/>
              </a:rPr>
              <a:t>y</a:t>
            </a:r>
            <a:r>
              <a:rPr dirty="0" sz="3300" spc="65">
                <a:latin typeface="Times New Roman"/>
                <a:cs typeface="Times New Roman"/>
              </a:rPr>
              <a:t>)</a:t>
            </a:r>
            <a:r>
              <a:rPr dirty="0" sz="3300" spc="-155">
                <a:latin typeface="Times New Roman"/>
                <a:cs typeface="Times New Roman"/>
              </a:rPr>
              <a:t> </a:t>
            </a:r>
            <a:r>
              <a:rPr dirty="0" sz="3300" spc="685">
                <a:latin typeface="Symbol"/>
                <a:cs typeface="Symbol"/>
              </a:rPr>
              <a:t>®</a:t>
            </a:r>
            <a:r>
              <a:rPr dirty="0" sz="3300" spc="-229">
                <a:latin typeface="Symbol"/>
                <a:cs typeface="Symbol"/>
              </a:rPr>
              <a:t> </a:t>
            </a:r>
            <a:r>
              <a:rPr dirty="0" sz="3300" spc="85">
                <a:latin typeface="Times New Roman"/>
                <a:cs typeface="Times New Roman"/>
              </a:rPr>
              <a:t>(</a:t>
            </a:r>
            <a:r>
              <a:rPr dirty="0" sz="3300" spc="85" i="1">
                <a:latin typeface="Times New Roman"/>
                <a:cs typeface="Times New Roman"/>
              </a:rPr>
              <a:t>x</a:t>
            </a:r>
            <a:r>
              <a:rPr dirty="0" sz="3300" spc="85">
                <a:latin typeface="Times New Roman"/>
                <a:cs typeface="Times New Roman"/>
              </a:rPr>
              <a:t>,</a:t>
            </a:r>
            <a:r>
              <a:rPr dirty="0" sz="3300" spc="-130">
                <a:latin typeface="Times New Roman"/>
                <a:cs typeface="Times New Roman"/>
              </a:rPr>
              <a:t> </a:t>
            </a:r>
            <a:r>
              <a:rPr dirty="0" sz="3300" spc="-125" i="1">
                <a:latin typeface="Times New Roman"/>
                <a:cs typeface="Times New Roman"/>
              </a:rPr>
              <a:t>y</a:t>
            </a:r>
            <a:r>
              <a:rPr dirty="0" sz="3300" spc="-125">
                <a:latin typeface="Times New Roman"/>
                <a:cs typeface="Times New Roman"/>
              </a:rPr>
              <a:t>,1)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162800" y="3284537"/>
            <a:ext cx="457200" cy="1211580"/>
          </a:xfrm>
          <a:custGeom>
            <a:avLst/>
            <a:gdLst/>
            <a:ahLst/>
            <a:cxnLst/>
            <a:rect l="l" t="t" r="r" b="b"/>
            <a:pathLst>
              <a:path w="457200" h="1211579">
                <a:moveTo>
                  <a:pt x="0" y="0"/>
                </a:moveTo>
                <a:lnTo>
                  <a:pt x="457200" y="0"/>
                </a:lnTo>
                <a:lnTo>
                  <a:pt x="457200" y="1211262"/>
                </a:lnTo>
                <a:lnTo>
                  <a:pt x="0" y="121126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01000" y="3436937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0"/>
                </a:moveTo>
                <a:lnTo>
                  <a:pt x="381000" y="0"/>
                </a:lnTo>
                <a:lnTo>
                  <a:pt x="3810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F49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491728" y="2706623"/>
            <a:ext cx="112775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460740" y="2611628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F497D"/>
                </a:solidFill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8229600" y="3036570"/>
            <a:ext cx="243840" cy="316230"/>
          </a:xfrm>
          <a:custGeom>
            <a:avLst/>
            <a:gdLst/>
            <a:ahLst/>
            <a:cxnLst/>
            <a:rect l="l" t="t" r="r" b="b"/>
            <a:pathLst>
              <a:path w="243840" h="316229">
                <a:moveTo>
                  <a:pt x="22859" y="190500"/>
                </a:moveTo>
                <a:lnTo>
                  <a:pt x="0" y="316229"/>
                </a:lnTo>
                <a:lnTo>
                  <a:pt x="114300" y="259079"/>
                </a:lnTo>
                <a:lnTo>
                  <a:pt x="104139" y="251459"/>
                </a:lnTo>
                <a:lnTo>
                  <a:pt x="72390" y="251459"/>
                </a:lnTo>
                <a:lnTo>
                  <a:pt x="41909" y="228600"/>
                </a:lnTo>
                <a:lnTo>
                  <a:pt x="53339" y="213360"/>
                </a:lnTo>
                <a:lnTo>
                  <a:pt x="22859" y="190500"/>
                </a:lnTo>
                <a:close/>
              </a:path>
              <a:path w="243840" h="316229">
                <a:moveTo>
                  <a:pt x="53339" y="213360"/>
                </a:moveTo>
                <a:lnTo>
                  <a:pt x="41909" y="228600"/>
                </a:lnTo>
                <a:lnTo>
                  <a:pt x="72390" y="251459"/>
                </a:lnTo>
                <a:lnTo>
                  <a:pt x="83820" y="236220"/>
                </a:lnTo>
                <a:lnTo>
                  <a:pt x="53339" y="213360"/>
                </a:lnTo>
                <a:close/>
              </a:path>
              <a:path w="243840" h="316229">
                <a:moveTo>
                  <a:pt x="83820" y="236220"/>
                </a:moveTo>
                <a:lnTo>
                  <a:pt x="72390" y="251459"/>
                </a:lnTo>
                <a:lnTo>
                  <a:pt x="104139" y="251459"/>
                </a:lnTo>
                <a:lnTo>
                  <a:pt x="83820" y="236220"/>
                </a:lnTo>
                <a:close/>
              </a:path>
              <a:path w="243840" h="316229">
                <a:moveTo>
                  <a:pt x="213359" y="0"/>
                </a:moveTo>
                <a:lnTo>
                  <a:pt x="53339" y="213360"/>
                </a:lnTo>
                <a:lnTo>
                  <a:pt x="83820" y="236220"/>
                </a:lnTo>
                <a:lnTo>
                  <a:pt x="243840" y="22859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906768" y="4968240"/>
            <a:ext cx="76199" cy="7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142925" y="3962398"/>
            <a:ext cx="1553845" cy="1049655"/>
          </a:xfrm>
          <a:custGeom>
            <a:avLst/>
            <a:gdLst/>
            <a:ahLst/>
            <a:cxnLst/>
            <a:rect l="l" t="t" r="r" b="b"/>
            <a:pathLst>
              <a:path w="1553845" h="1049654">
                <a:moveTo>
                  <a:pt x="0" y="1049339"/>
                </a:moveTo>
                <a:lnTo>
                  <a:pt x="1553274" y="1049339"/>
                </a:lnTo>
                <a:lnTo>
                  <a:pt x="1553274" y="0"/>
                </a:lnTo>
                <a:lnTo>
                  <a:pt x="0" y="0"/>
                </a:lnTo>
                <a:lnTo>
                  <a:pt x="0" y="10493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409688" y="3889247"/>
            <a:ext cx="88392" cy="9143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162800" y="2890837"/>
            <a:ext cx="533400" cy="1049655"/>
          </a:xfrm>
          <a:custGeom>
            <a:avLst/>
            <a:gdLst/>
            <a:ahLst/>
            <a:cxnLst/>
            <a:rect l="l" t="t" r="r" b="b"/>
            <a:pathLst>
              <a:path w="533400" h="1049654">
                <a:moveTo>
                  <a:pt x="0" y="1049339"/>
                </a:moveTo>
                <a:lnTo>
                  <a:pt x="533400" y="1049339"/>
                </a:lnTo>
                <a:lnTo>
                  <a:pt x="533400" y="0"/>
                </a:lnTo>
                <a:lnTo>
                  <a:pt x="0" y="0"/>
                </a:lnTo>
                <a:lnTo>
                  <a:pt x="0" y="10493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721" y="236220"/>
            <a:ext cx="79298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2D </a:t>
            </a:r>
            <a:r>
              <a:rPr dirty="0" sz="3200" spc="-30">
                <a:latin typeface="Calibri"/>
                <a:cs typeface="Calibri"/>
              </a:rPr>
              <a:t>Translation </a:t>
            </a:r>
            <a:r>
              <a:rPr dirty="0" sz="3200" spc="-5">
                <a:latin typeface="Calibri"/>
                <a:cs typeface="Calibri"/>
              </a:rPr>
              <a:t>using Homogeneous</a:t>
            </a:r>
            <a:r>
              <a:rPr dirty="0" sz="3200" spc="4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Coordinates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2175" y="1371600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50800" y="63500"/>
                </a:moveTo>
                <a:lnTo>
                  <a:pt x="25400" y="63500"/>
                </a:lnTo>
                <a:lnTo>
                  <a:pt x="25398" y="2286000"/>
                </a:lnTo>
                <a:lnTo>
                  <a:pt x="50798" y="2286000"/>
                </a:lnTo>
                <a:lnTo>
                  <a:pt x="50800" y="635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25399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286000">
                <a:moveTo>
                  <a:pt x="69850" y="63500"/>
                </a:moveTo>
                <a:lnTo>
                  <a:pt x="50800" y="63500"/>
                </a:lnTo>
                <a:lnTo>
                  <a:pt x="50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1675" y="3390901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50799"/>
                </a:moveTo>
                <a:lnTo>
                  <a:pt x="2133600" y="76200"/>
                </a:lnTo>
                <a:lnTo>
                  <a:pt x="2184400" y="50800"/>
                </a:lnTo>
                <a:lnTo>
                  <a:pt x="2133600" y="50799"/>
                </a:lnTo>
                <a:close/>
              </a:path>
              <a:path w="2209800" h="76200">
                <a:moveTo>
                  <a:pt x="2133600" y="25399"/>
                </a:moveTo>
                <a:lnTo>
                  <a:pt x="2133600" y="50799"/>
                </a:lnTo>
                <a:lnTo>
                  <a:pt x="2146300" y="50800"/>
                </a:lnTo>
                <a:lnTo>
                  <a:pt x="2146300" y="25400"/>
                </a:lnTo>
                <a:lnTo>
                  <a:pt x="2133600" y="25399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25399"/>
                </a:lnTo>
                <a:lnTo>
                  <a:pt x="2146300" y="25400"/>
                </a:lnTo>
                <a:lnTo>
                  <a:pt x="2146300" y="50800"/>
                </a:lnTo>
                <a:lnTo>
                  <a:pt x="2184402" y="50798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  <a:path w="2209800" h="76200">
                <a:moveTo>
                  <a:pt x="0" y="25398"/>
                </a:moveTo>
                <a:lnTo>
                  <a:pt x="0" y="50798"/>
                </a:lnTo>
                <a:lnTo>
                  <a:pt x="2133600" y="50799"/>
                </a:lnTo>
                <a:lnTo>
                  <a:pt x="2133600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1294" y="2514600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860517" y="44900"/>
                </a:moveTo>
                <a:lnTo>
                  <a:pt x="0" y="905419"/>
                </a:lnTo>
                <a:lnTo>
                  <a:pt x="17960" y="923380"/>
                </a:lnTo>
                <a:lnTo>
                  <a:pt x="878479" y="62862"/>
                </a:lnTo>
                <a:lnTo>
                  <a:pt x="860517" y="44900"/>
                </a:lnTo>
                <a:close/>
              </a:path>
              <a:path w="923925" h="923925">
                <a:moveTo>
                  <a:pt x="911406" y="35920"/>
                </a:moveTo>
                <a:lnTo>
                  <a:pt x="869498" y="35920"/>
                </a:lnTo>
                <a:lnTo>
                  <a:pt x="887459" y="53882"/>
                </a:lnTo>
                <a:lnTo>
                  <a:pt x="878479" y="62862"/>
                </a:lnTo>
                <a:lnTo>
                  <a:pt x="896439" y="80822"/>
                </a:lnTo>
                <a:lnTo>
                  <a:pt x="911406" y="35920"/>
                </a:lnTo>
                <a:close/>
              </a:path>
              <a:path w="923925" h="923925">
                <a:moveTo>
                  <a:pt x="869498" y="35920"/>
                </a:moveTo>
                <a:lnTo>
                  <a:pt x="860517" y="44900"/>
                </a:lnTo>
                <a:lnTo>
                  <a:pt x="878479" y="62862"/>
                </a:lnTo>
                <a:lnTo>
                  <a:pt x="887459" y="53882"/>
                </a:lnTo>
                <a:lnTo>
                  <a:pt x="869498" y="35920"/>
                </a:lnTo>
                <a:close/>
              </a:path>
              <a:path w="923925" h="923925">
                <a:moveTo>
                  <a:pt x="923380" y="0"/>
                </a:moveTo>
                <a:lnTo>
                  <a:pt x="842557" y="26940"/>
                </a:lnTo>
                <a:lnTo>
                  <a:pt x="860517" y="44900"/>
                </a:lnTo>
                <a:lnTo>
                  <a:pt x="869498" y="35920"/>
                </a:lnTo>
                <a:lnTo>
                  <a:pt x="911406" y="35920"/>
                </a:lnTo>
                <a:lnTo>
                  <a:pt x="92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4675" y="25146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0275" y="25146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69136" y="2097023"/>
            <a:ext cx="432815" cy="527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02739" y="2148332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8136" y="3392423"/>
            <a:ext cx="41452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21739" y="3443732"/>
            <a:ext cx="124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9288" y="2816351"/>
            <a:ext cx="118872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540" y="2681732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4240" y="2125393"/>
            <a:ext cx="995680" cy="401320"/>
          </a:xfrm>
          <a:custGeom>
            <a:avLst/>
            <a:gdLst/>
            <a:ahLst/>
            <a:cxnLst/>
            <a:rect l="l" t="t" r="r" b="b"/>
            <a:pathLst>
              <a:path w="995680" h="401319">
                <a:moveTo>
                  <a:pt x="919479" y="23707"/>
                </a:moveTo>
                <a:lnTo>
                  <a:pt x="0" y="377353"/>
                </a:lnTo>
                <a:lnTo>
                  <a:pt x="9118" y="401059"/>
                </a:lnTo>
                <a:lnTo>
                  <a:pt x="928597" y="47414"/>
                </a:lnTo>
                <a:lnTo>
                  <a:pt x="919479" y="23707"/>
                </a:lnTo>
                <a:close/>
              </a:path>
              <a:path w="995680" h="401319">
                <a:moveTo>
                  <a:pt x="985168" y="19149"/>
                </a:moveTo>
                <a:lnTo>
                  <a:pt x="931331" y="19149"/>
                </a:lnTo>
                <a:lnTo>
                  <a:pt x="940448" y="42856"/>
                </a:lnTo>
                <a:lnTo>
                  <a:pt x="928597" y="47414"/>
                </a:lnTo>
                <a:lnTo>
                  <a:pt x="937715" y="71121"/>
                </a:lnTo>
                <a:lnTo>
                  <a:pt x="985168" y="19149"/>
                </a:lnTo>
                <a:close/>
              </a:path>
              <a:path w="995680" h="401319">
                <a:moveTo>
                  <a:pt x="931331" y="19149"/>
                </a:moveTo>
                <a:lnTo>
                  <a:pt x="919479" y="23707"/>
                </a:lnTo>
                <a:lnTo>
                  <a:pt x="928597" y="47414"/>
                </a:lnTo>
                <a:lnTo>
                  <a:pt x="940448" y="42856"/>
                </a:lnTo>
                <a:lnTo>
                  <a:pt x="931331" y="19149"/>
                </a:lnTo>
                <a:close/>
              </a:path>
              <a:path w="995680" h="401319">
                <a:moveTo>
                  <a:pt x="910361" y="0"/>
                </a:moveTo>
                <a:lnTo>
                  <a:pt x="919479" y="23707"/>
                </a:lnTo>
                <a:lnTo>
                  <a:pt x="931331" y="19149"/>
                </a:lnTo>
                <a:lnTo>
                  <a:pt x="985168" y="19149"/>
                </a:lnTo>
                <a:lnTo>
                  <a:pt x="995159" y="8206"/>
                </a:lnTo>
                <a:lnTo>
                  <a:pt x="91036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21336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 h="0">
                <a:moveTo>
                  <a:pt x="19050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19400" y="2133600"/>
            <a:ext cx="0" cy="1295400"/>
          </a:xfrm>
          <a:custGeom>
            <a:avLst/>
            <a:gdLst/>
            <a:ahLst/>
            <a:cxnLst/>
            <a:rect l="l" t="t" r="r" b="b"/>
            <a:pathLst>
              <a:path w="0" h="1295400">
                <a:moveTo>
                  <a:pt x="0" y="0"/>
                </a:moveTo>
                <a:lnTo>
                  <a:pt x="1" y="129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54935" y="3392423"/>
            <a:ext cx="490727" cy="527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288539" y="3443732"/>
            <a:ext cx="200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3088" y="2179320"/>
            <a:ext cx="195072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07340" y="2072132"/>
            <a:ext cx="2051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18816" y="1542288"/>
            <a:ext cx="676656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898139" y="1614932"/>
            <a:ext cx="290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P’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87295" y="1840992"/>
            <a:ext cx="393192" cy="524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120264" y="1889252"/>
            <a:ext cx="10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38028" y="4068067"/>
            <a:ext cx="896619" cy="93408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 marR="5080">
              <a:lnSpc>
                <a:spcPts val="3180"/>
              </a:lnSpc>
              <a:spcBef>
                <a:spcPts val="869"/>
              </a:spcBef>
              <a:tabLst>
                <a:tab pos="721360" algn="l"/>
              </a:tabLst>
            </a:pPr>
            <a:r>
              <a:rPr dirty="0" sz="3300" spc="-1175">
                <a:latin typeface="Symbol"/>
                <a:cs typeface="Symbol"/>
              </a:rPr>
              <a:t>ú</a:t>
            </a:r>
            <a:r>
              <a:rPr dirty="0" sz="3300" spc="200">
                <a:latin typeface="Symbol"/>
                <a:cs typeface="Symbol"/>
              </a:rPr>
              <a:t> </a:t>
            </a:r>
            <a:r>
              <a:rPr dirty="0" sz="3300" spc="-1175">
                <a:latin typeface="Symbol"/>
                <a:cs typeface="Symbol"/>
              </a:rPr>
              <a:t>ê</a:t>
            </a:r>
            <a:r>
              <a:rPr dirty="0" sz="3300">
                <a:latin typeface="Symbol"/>
                <a:cs typeface="Symbol"/>
              </a:rPr>
              <a:t>	</a:t>
            </a:r>
            <a:r>
              <a:rPr dirty="0" sz="3300" spc="-1625">
                <a:latin typeface="Symbol"/>
                <a:cs typeface="Symbol"/>
              </a:rPr>
              <a:t>ú </a:t>
            </a:r>
            <a:r>
              <a:rPr dirty="0" sz="3300" spc="-295">
                <a:latin typeface="Symbol"/>
                <a:cs typeface="Symbol"/>
              </a:rPr>
              <a:t> </a:t>
            </a:r>
            <a:r>
              <a:rPr dirty="0" sz="3300" spc="-1814">
                <a:latin typeface="Symbol"/>
                <a:cs typeface="Symbol"/>
              </a:rPr>
              <a:t>ú</a:t>
            </a:r>
            <a:r>
              <a:rPr dirty="0" baseline="-17676" sz="4950" spc="-2722">
                <a:latin typeface="Symbol"/>
                <a:cs typeface="Symbol"/>
              </a:rPr>
              <a:t>û</a:t>
            </a:r>
            <a:r>
              <a:rPr dirty="0" baseline="-17676" sz="4950" spc="232">
                <a:latin typeface="Symbol"/>
                <a:cs typeface="Symbol"/>
              </a:rPr>
              <a:t> </a:t>
            </a:r>
            <a:r>
              <a:rPr dirty="0" sz="3300" spc="-2545">
                <a:latin typeface="Symbol"/>
                <a:cs typeface="Symbol"/>
              </a:rPr>
              <a:t>ê</a:t>
            </a:r>
            <a:r>
              <a:rPr dirty="0" baseline="-17676" sz="4950" spc="-3817">
                <a:latin typeface="Symbol"/>
                <a:cs typeface="Symbol"/>
              </a:rPr>
              <a:t>ë</a:t>
            </a:r>
            <a:r>
              <a:rPr dirty="0" baseline="-2525" sz="4950" spc="-3817">
                <a:latin typeface="Times New Roman"/>
                <a:cs typeface="Times New Roman"/>
              </a:rPr>
              <a:t>1</a:t>
            </a:r>
            <a:r>
              <a:rPr dirty="0" sz="3300" spc="-2545">
                <a:latin typeface="Symbol"/>
                <a:cs typeface="Symbol"/>
              </a:rPr>
              <a:t>ú</a:t>
            </a:r>
            <a:r>
              <a:rPr dirty="0" baseline="-17676" sz="4950" spc="-3817">
                <a:latin typeface="Symbol"/>
                <a:cs typeface="Symbol"/>
              </a:rPr>
              <a:t>û</a:t>
            </a:r>
            <a:endParaRPr baseline="-17676" sz="49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03090" y="4493549"/>
            <a:ext cx="236854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10">
                <a:latin typeface="Times New Roman"/>
                <a:cs typeface="Times New Roman"/>
              </a:rPr>
              <a:t>1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38028" y="3664629"/>
            <a:ext cx="896619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-1205">
                <a:latin typeface="Symbol"/>
                <a:cs typeface="Symbol"/>
              </a:rPr>
              <a:t>ú</a:t>
            </a:r>
            <a:r>
              <a:rPr dirty="0" baseline="-26094" sz="4950" spc="-1807">
                <a:latin typeface="Symbol"/>
                <a:cs typeface="Symbol"/>
              </a:rPr>
              <a:t>×</a:t>
            </a:r>
            <a:r>
              <a:rPr dirty="0" baseline="-26094" sz="4950" spc="-600">
                <a:latin typeface="Symbol"/>
                <a:cs typeface="Symbol"/>
              </a:rPr>
              <a:t> </a:t>
            </a:r>
            <a:r>
              <a:rPr dirty="0" sz="3300" spc="-1175">
                <a:latin typeface="Symbol"/>
                <a:cs typeface="Symbol"/>
              </a:rPr>
              <a:t>ê</a:t>
            </a:r>
            <a:r>
              <a:rPr dirty="0" sz="3300" spc="-484">
                <a:latin typeface="Symbol"/>
                <a:cs typeface="Symbol"/>
              </a:rPr>
              <a:t> </a:t>
            </a:r>
            <a:r>
              <a:rPr dirty="0" baseline="-26094" sz="4950" spc="-3292" i="1">
                <a:latin typeface="Times New Roman"/>
                <a:cs typeface="Times New Roman"/>
              </a:rPr>
              <a:t>y</a:t>
            </a:r>
            <a:r>
              <a:rPr dirty="0" sz="3300" spc="-2195">
                <a:latin typeface="Symbol"/>
                <a:cs typeface="Symbol"/>
              </a:rPr>
              <a:t>ú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50962" y="3920478"/>
            <a:ext cx="1442720" cy="10979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615"/>
              </a:lnSpc>
              <a:tabLst>
                <a:tab pos="587375" algn="l"/>
                <a:tab pos="1176655" algn="l"/>
              </a:tabLst>
            </a:pPr>
            <a:r>
              <a:rPr dirty="0" sz="3300" spc="10">
                <a:latin typeface="Times New Roman"/>
                <a:cs typeface="Times New Roman"/>
              </a:rPr>
              <a:t>0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1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270" i="1">
                <a:latin typeface="Times New Roman"/>
                <a:cs typeface="Times New Roman"/>
              </a:rPr>
              <a:t>t</a:t>
            </a:r>
            <a:r>
              <a:rPr dirty="0" baseline="-24853" sz="2850" spc="22" i="1">
                <a:latin typeface="Times New Roman"/>
                <a:cs typeface="Times New Roman"/>
              </a:rPr>
              <a:t>y</a:t>
            </a:r>
            <a:endParaRPr baseline="-24853" sz="2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591820" algn="l"/>
                <a:tab pos="1230630" algn="l"/>
              </a:tabLst>
            </a:pPr>
            <a:r>
              <a:rPr dirty="0" sz="3300" spc="10">
                <a:latin typeface="Times New Roman"/>
                <a:cs typeface="Times New Roman"/>
              </a:rPr>
              <a:t>0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0</a:t>
            </a:r>
            <a:r>
              <a:rPr dirty="0" sz="3300" spc="1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1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322629" y="3261189"/>
            <a:ext cx="1212215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4208" sz="4950" spc="157" i="1">
                <a:latin typeface="Times New Roman"/>
                <a:cs typeface="Times New Roman"/>
              </a:rPr>
              <a:t>t</a:t>
            </a:r>
            <a:r>
              <a:rPr dirty="0" baseline="-17543" sz="2850" spc="157" i="1">
                <a:latin typeface="Times New Roman"/>
                <a:cs typeface="Times New Roman"/>
              </a:rPr>
              <a:t>x</a:t>
            </a:r>
            <a:r>
              <a:rPr dirty="0" baseline="-17543" sz="2850" spc="30" i="1">
                <a:latin typeface="Times New Roman"/>
                <a:cs typeface="Times New Roman"/>
              </a:rPr>
              <a:t> </a:t>
            </a:r>
            <a:r>
              <a:rPr dirty="0" sz="3300" spc="-1175">
                <a:latin typeface="Symbol"/>
                <a:cs typeface="Symbol"/>
              </a:rPr>
              <a:t>ù</a:t>
            </a:r>
            <a:r>
              <a:rPr dirty="0" sz="3300" spc="170">
                <a:latin typeface="Symbol"/>
                <a:cs typeface="Symbol"/>
              </a:rPr>
              <a:t> </a:t>
            </a:r>
            <a:r>
              <a:rPr dirty="0" sz="3300" spc="-1175">
                <a:latin typeface="Symbol"/>
                <a:cs typeface="Symbol"/>
              </a:rPr>
              <a:t>é</a:t>
            </a:r>
            <a:r>
              <a:rPr dirty="0" sz="3300" spc="-525">
                <a:latin typeface="Symbol"/>
                <a:cs typeface="Symbol"/>
              </a:rPr>
              <a:t> </a:t>
            </a:r>
            <a:r>
              <a:rPr dirty="0" baseline="4208" sz="4950" spc="-3254" i="1">
                <a:latin typeface="Times New Roman"/>
                <a:cs typeface="Times New Roman"/>
              </a:rPr>
              <a:t>x</a:t>
            </a:r>
            <a:r>
              <a:rPr dirty="0" sz="3300" spc="-2170">
                <a:latin typeface="Symbol"/>
                <a:cs typeface="Symbol"/>
              </a:rPr>
              <a:t>ù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87204" y="4068067"/>
            <a:ext cx="1876425" cy="93408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 marR="5080">
              <a:lnSpc>
                <a:spcPts val="3180"/>
              </a:lnSpc>
              <a:spcBef>
                <a:spcPts val="869"/>
              </a:spcBef>
              <a:tabLst>
                <a:tab pos="931544" algn="l"/>
                <a:tab pos="1102360" algn="l"/>
                <a:tab pos="1701164" algn="l"/>
              </a:tabLst>
            </a:pPr>
            <a:r>
              <a:rPr dirty="0" sz="3300" spc="-1175">
                <a:latin typeface="Symbol"/>
                <a:cs typeface="Symbol"/>
              </a:rPr>
              <a:t>ê</a:t>
            </a:r>
            <a:r>
              <a:rPr dirty="0" sz="3300" spc="-1175">
                <a:latin typeface="Symbol"/>
                <a:cs typeface="Symbol"/>
              </a:rPr>
              <a:t>	</a:t>
            </a:r>
            <a:r>
              <a:rPr dirty="0" baseline="23391" sz="2850" spc="22" i="1">
                <a:latin typeface="Times New Roman"/>
                <a:cs typeface="Times New Roman"/>
              </a:rPr>
              <a:t>y</a:t>
            </a:r>
            <a:r>
              <a:rPr dirty="0" baseline="23391" sz="2850" spc="7" i="1">
                <a:latin typeface="Times New Roman"/>
                <a:cs typeface="Times New Roman"/>
              </a:rPr>
              <a:t> </a:t>
            </a:r>
            <a:r>
              <a:rPr dirty="0" sz="3300" spc="-1175">
                <a:latin typeface="Symbol"/>
                <a:cs typeface="Symbol"/>
              </a:rPr>
              <a:t>ú</a:t>
            </a:r>
            <a:r>
              <a:rPr dirty="0" sz="3300">
                <a:latin typeface="Symbol"/>
                <a:cs typeface="Symbol"/>
              </a:rPr>
              <a:t>	</a:t>
            </a:r>
            <a:r>
              <a:rPr dirty="0" sz="3300" spc="-1625">
                <a:latin typeface="Symbol"/>
                <a:cs typeface="Symbol"/>
              </a:rPr>
              <a:t>ê </a:t>
            </a:r>
            <a:r>
              <a:rPr dirty="0" sz="3300" spc="-295">
                <a:latin typeface="Symbol"/>
                <a:cs typeface="Symbol"/>
              </a:rPr>
              <a:t> </a:t>
            </a:r>
            <a:r>
              <a:rPr dirty="0" sz="3300" spc="-1814">
                <a:latin typeface="Symbol"/>
                <a:cs typeface="Symbol"/>
              </a:rPr>
              <a:t>ê</a:t>
            </a:r>
            <a:r>
              <a:rPr dirty="0" baseline="-17676" sz="4950" spc="-2722">
                <a:latin typeface="Symbol"/>
                <a:cs typeface="Symbol"/>
              </a:rPr>
              <a:t>ë		</a:t>
            </a:r>
            <a:r>
              <a:rPr dirty="0" sz="3300" spc="-1814">
                <a:latin typeface="Symbol"/>
                <a:cs typeface="Symbol"/>
              </a:rPr>
              <a:t>ú</a:t>
            </a:r>
            <a:r>
              <a:rPr dirty="0" baseline="-17676" sz="4950" spc="-2722">
                <a:latin typeface="Symbol"/>
                <a:cs typeface="Symbol"/>
              </a:rPr>
              <a:t>û	</a:t>
            </a:r>
            <a:r>
              <a:rPr dirty="0" sz="3300" spc="-3110">
                <a:latin typeface="Symbol"/>
                <a:cs typeface="Symbol"/>
              </a:rPr>
              <a:t>ê</a:t>
            </a:r>
            <a:r>
              <a:rPr dirty="0" baseline="-17676" sz="4950" spc="-4665">
                <a:latin typeface="Symbol"/>
                <a:cs typeface="Symbol"/>
              </a:rPr>
              <a:t>ë</a:t>
            </a:r>
            <a:endParaRPr baseline="-17676" sz="49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87204" y="3230933"/>
            <a:ext cx="2679700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701164" algn="l"/>
                <a:tab pos="2455545" algn="l"/>
              </a:tabLst>
            </a:pPr>
            <a:r>
              <a:rPr dirty="0" baseline="-4208" sz="4950" spc="-1762">
                <a:latin typeface="Symbol"/>
                <a:cs typeface="Symbol"/>
              </a:rPr>
              <a:t>é</a:t>
            </a:r>
            <a:r>
              <a:rPr dirty="0" baseline="-4208" sz="4950" spc="-682">
                <a:latin typeface="Symbol"/>
                <a:cs typeface="Symbol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x</a:t>
            </a:r>
            <a:r>
              <a:rPr dirty="0" sz="3300" spc="-254" i="1">
                <a:latin typeface="Times New Roman"/>
                <a:cs typeface="Times New Roman"/>
              </a:rPr>
              <a:t> </a:t>
            </a:r>
            <a:r>
              <a:rPr dirty="0" sz="3300" spc="10">
                <a:latin typeface="Symbol"/>
                <a:cs typeface="Symbol"/>
              </a:rPr>
              <a:t>+</a:t>
            </a:r>
            <a:r>
              <a:rPr dirty="0" sz="3300" spc="-350">
                <a:latin typeface="Symbol"/>
                <a:cs typeface="Symbol"/>
              </a:rPr>
              <a:t> </a:t>
            </a:r>
            <a:r>
              <a:rPr dirty="0" sz="3300" spc="190" i="1">
                <a:latin typeface="Times New Roman"/>
                <a:cs typeface="Times New Roman"/>
              </a:rPr>
              <a:t>t</a:t>
            </a:r>
            <a:r>
              <a:rPr dirty="0" baseline="-24853" sz="2850" spc="22" i="1">
                <a:latin typeface="Times New Roman"/>
                <a:cs typeface="Times New Roman"/>
              </a:rPr>
              <a:t>x</a:t>
            </a:r>
            <a:r>
              <a:rPr dirty="0" baseline="-24853" sz="2850" spc="202" i="1">
                <a:latin typeface="Times New Roman"/>
                <a:cs typeface="Times New Roman"/>
              </a:rPr>
              <a:t> </a:t>
            </a:r>
            <a:r>
              <a:rPr dirty="0" baseline="-4208" sz="4950" spc="-1762">
                <a:latin typeface="Symbol"/>
                <a:cs typeface="Symbol"/>
              </a:rPr>
              <a:t>ù</a:t>
            </a:r>
            <a:r>
              <a:rPr dirty="0" baseline="-4208" sz="4950">
                <a:latin typeface="Symbol"/>
                <a:cs typeface="Symbol"/>
              </a:rPr>
              <a:t>	</a:t>
            </a:r>
            <a:r>
              <a:rPr dirty="0" baseline="-4208" sz="4950" spc="-1800">
                <a:latin typeface="Symbol"/>
                <a:cs typeface="Symbol"/>
              </a:rPr>
              <a:t>é</a:t>
            </a:r>
            <a:r>
              <a:rPr dirty="0" sz="3300" spc="10">
                <a:latin typeface="Times New Roman"/>
                <a:cs typeface="Times New Roman"/>
              </a:rPr>
              <a:t>1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02692" y="3861930"/>
            <a:ext cx="2760980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986914" algn="l"/>
              </a:tabLst>
            </a:pPr>
            <a:r>
              <a:rPr dirty="0" sz="3300" spc="340" b="1">
                <a:latin typeface="Times New Roman"/>
                <a:cs typeface="Times New Roman"/>
              </a:rPr>
              <a:t>P</a:t>
            </a:r>
            <a:r>
              <a:rPr dirty="0" sz="3300" spc="340">
                <a:latin typeface="Times New Roman"/>
                <a:cs typeface="Times New Roman"/>
              </a:rPr>
              <a:t>'</a:t>
            </a:r>
            <a:r>
              <a:rPr dirty="0" sz="3300" spc="340">
                <a:latin typeface="Symbol"/>
                <a:cs typeface="Symbol"/>
              </a:rPr>
              <a:t>®</a:t>
            </a:r>
            <a:r>
              <a:rPr dirty="0" sz="3300" spc="-325">
                <a:latin typeface="Symbol"/>
                <a:cs typeface="Symbol"/>
              </a:rPr>
              <a:t> </a:t>
            </a:r>
            <a:r>
              <a:rPr dirty="0" baseline="26094" sz="4950" spc="-1762">
                <a:latin typeface="Symbol"/>
                <a:cs typeface="Symbol"/>
              </a:rPr>
              <a:t>ê</a:t>
            </a:r>
            <a:r>
              <a:rPr dirty="0" baseline="26094" sz="4950" spc="-690">
                <a:latin typeface="Symbol"/>
                <a:cs typeface="Symbol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y </a:t>
            </a:r>
            <a:r>
              <a:rPr dirty="0" sz="3300" spc="10">
                <a:latin typeface="Symbol"/>
                <a:cs typeface="Symbol"/>
              </a:rPr>
              <a:t>+</a:t>
            </a:r>
            <a:r>
              <a:rPr dirty="0" sz="3300" spc="-350">
                <a:latin typeface="Symbol"/>
                <a:cs typeface="Symbol"/>
              </a:rPr>
              <a:t> </a:t>
            </a:r>
            <a:r>
              <a:rPr dirty="0" sz="3300" spc="5" i="1">
                <a:latin typeface="Times New Roman"/>
                <a:cs typeface="Times New Roman"/>
              </a:rPr>
              <a:t>t	</a:t>
            </a:r>
            <a:r>
              <a:rPr dirty="0" baseline="26094" sz="4950" spc="-1762">
                <a:latin typeface="Symbol"/>
                <a:cs typeface="Symbol"/>
              </a:rPr>
              <a:t>ú</a:t>
            </a:r>
            <a:r>
              <a:rPr dirty="0" baseline="26094" sz="4950" spc="-75">
                <a:latin typeface="Symbol"/>
                <a:cs typeface="Symbol"/>
              </a:rPr>
              <a:t> </a:t>
            </a:r>
            <a:r>
              <a:rPr dirty="0" sz="3300" spc="10">
                <a:latin typeface="Symbol"/>
                <a:cs typeface="Symbol"/>
              </a:rPr>
              <a:t>=</a:t>
            </a:r>
            <a:r>
              <a:rPr dirty="0" sz="3300" spc="-85">
                <a:latin typeface="Symbol"/>
                <a:cs typeface="Symbol"/>
              </a:rPr>
              <a:t> </a:t>
            </a:r>
            <a:r>
              <a:rPr dirty="0" baseline="26094" sz="4950" spc="-4222">
                <a:latin typeface="Symbol"/>
                <a:cs typeface="Symbol"/>
              </a:rPr>
              <a:t>ê</a:t>
            </a:r>
            <a:endParaRPr baseline="26094" sz="49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63218" y="2034647"/>
            <a:ext cx="3478529" cy="534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10" b="1">
                <a:latin typeface="Times New Roman"/>
                <a:cs typeface="Times New Roman"/>
              </a:rPr>
              <a:t>t</a:t>
            </a:r>
            <a:r>
              <a:rPr dirty="0" sz="3300" spc="5" b="1">
                <a:latin typeface="Times New Roman"/>
                <a:cs typeface="Times New Roman"/>
              </a:rPr>
              <a:t> </a:t>
            </a:r>
            <a:r>
              <a:rPr dirty="0" sz="3300" spc="20">
                <a:latin typeface="Symbol"/>
                <a:cs typeface="Symbol"/>
              </a:rPr>
              <a:t>=</a:t>
            </a:r>
            <a:r>
              <a:rPr dirty="0" sz="3300" spc="-160">
                <a:latin typeface="Symbol"/>
                <a:cs typeface="Symbol"/>
              </a:rPr>
              <a:t> </a:t>
            </a:r>
            <a:r>
              <a:rPr dirty="0" sz="3300" spc="55">
                <a:latin typeface="Times New Roman"/>
                <a:cs typeface="Times New Roman"/>
              </a:rPr>
              <a:t>(</a:t>
            </a:r>
            <a:r>
              <a:rPr dirty="0" sz="3300" spc="55" i="1">
                <a:latin typeface="Times New Roman"/>
                <a:cs typeface="Times New Roman"/>
              </a:rPr>
              <a:t>t</a:t>
            </a:r>
            <a:r>
              <a:rPr dirty="0" baseline="-24216" sz="2925" spc="82" i="1">
                <a:latin typeface="Times New Roman"/>
                <a:cs typeface="Times New Roman"/>
              </a:rPr>
              <a:t>x</a:t>
            </a:r>
            <a:r>
              <a:rPr dirty="0" baseline="-24216" sz="2925" spc="-209" i="1">
                <a:latin typeface="Times New Roman"/>
                <a:cs typeface="Times New Roman"/>
              </a:rPr>
              <a:t> </a:t>
            </a:r>
            <a:r>
              <a:rPr dirty="0" sz="3300" spc="5">
                <a:latin typeface="Times New Roman"/>
                <a:cs typeface="Times New Roman"/>
              </a:rPr>
              <a:t>,</a:t>
            </a:r>
            <a:r>
              <a:rPr dirty="0" sz="3300" spc="-540">
                <a:latin typeface="Times New Roman"/>
                <a:cs typeface="Times New Roman"/>
              </a:rPr>
              <a:t> </a:t>
            </a:r>
            <a:r>
              <a:rPr dirty="0" sz="3300" spc="135" i="1">
                <a:latin typeface="Times New Roman"/>
                <a:cs typeface="Times New Roman"/>
              </a:rPr>
              <a:t>t</a:t>
            </a:r>
            <a:r>
              <a:rPr dirty="0" baseline="-24216" sz="2925" spc="202" i="1">
                <a:latin typeface="Times New Roman"/>
                <a:cs typeface="Times New Roman"/>
              </a:rPr>
              <a:t>y</a:t>
            </a:r>
            <a:r>
              <a:rPr dirty="0" baseline="-24216" sz="2925" spc="-97" i="1">
                <a:latin typeface="Times New Roman"/>
                <a:cs typeface="Times New Roman"/>
              </a:rPr>
              <a:t> </a:t>
            </a:r>
            <a:r>
              <a:rPr dirty="0" sz="3300" spc="10">
                <a:latin typeface="Times New Roman"/>
                <a:cs typeface="Times New Roman"/>
              </a:rPr>
              <a:t>)</a:t>
            </a:r>
            <a:r>
              <a:rPr dirty="0" sz="3300" spc="-145">
                <a:latin typeface="Times New Roman"/>
                <a:cs typeface="Times New Roman"/>
              </a:rPr>
              <a:t> </a:t>
            </a:r>
            <a:r>
              <a:rPr dirty="0" sz="3300" spc="685">
                <a:latin typeface="Symbol"/>
                <a:cs typeface="Symbol"/>
              </a:rPr>
              <a:t>®</a:t>
            </a:r>
            <a:r>
              <a:rPr dirty="0" sz="3300" spc="-225">
                <a:latin typeface="Symbol"/>
                <a:cs typeface="Symbol"/>
              </a:rPr>
              <a:t> </a:t>
            </a:r>
            <a:r>
              <a:rPr dirty="0" sz="3300" spc="50">
                <a:latin typeface="Times New Roman"/>
                <a:cs typeface="Times New Roman"/>
              </a:rPr>
              <a:t>(</a:t>
            </a:r>
            <a:r>
              <a:rPr dirty="0" sz="3300" spc="50" i="1">
                <a:latin typeface="Times New Roman"/>
                <a:cs typeface="Times New Roman"/>
              </a:rPr>
              <a:t>t</a:t>
            </a:r>
            <a:r>
              <a:rPr dirty="0" baseline="-24216" sz="2925" spc="75" i="1">
                <a:latin typeface="Times New Roman"/>
                <a:cs typeface="Times New Roman"/>
              </a:rPr>
              <a:t>x</a:t>
            </a:r>
            <a:r>
              <a:rPr dirty="0" baseline="-24216" sz="2925" spc="-217" i="1">
                <a:latin typeface="Times New Roman"/>
                <a:cs typeface="Times New Roman"/>
              </a:rPr>
              <a:t> </a:t>
            </a:r>
            <a:r>
              <a:rPr dirty="0" sz="3300" spc="5">
                <a:latin typeface="Times New Roman"/>
                <a:cs typeface="Times New Roman"/>
              </a:rPr>
              <a:t>,</a:t>
            </a:r>
            <a:r>
              <a:rPr dirty="0" sz="3300" spc="-535">
                <a:latin typeface="Times New Roman"/>
                <a:cs typeface="Times New Roman"/>
              </a:rPr>
              <a:t> </a:t>
            </a:r>
            <a:r>
              <a:rPr dirty="0" sz="3300" spc="135" i="1">
                <a:latin typeface="Times New Roman"/>
                <a:cs typeface="Times New Roman"/>
              </a:rPr>
              <a:t>t</a:t>
            </a:r>
            <a:r>
              <a:rPr dirty="0" baseline="-24216" sz="2925" spc="202" i="1">
                <a:latin typeface="Times New Roman"/>
                <a:cs typeface="Times New Roman"/>
              </a:rPr>
              <a:t>y</a:t>
            </a:r>
            <a:r>
              <a:rPr dirty="0" baseline="-24216" sz="2925" spc="-157" i="1">
                <a:latin typeface="Times New Roman"/>
                <a:cs typeface="Times New Roman"/>
              </a:rPr>
              <a:t> </a:t>
            </a:r>
            <a:r>
              <a:rPr dirty="0" sz="3300" spc="-190">
                <a:latin typeface="Times New Roman"/>
                <a:cs typeface="Times New Roman"/>
              </a:rPr>
              <a:t>,1)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470180" y="1399067"/>
            <a:ext cx="3314065" cy="5340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20" b="1">
                <a:latin typeface="Times New Roman"/>
                <a:cs typeface="Times New Roman"/>
              </a:rPr>
              <a:t>P</a:t>
            </a:r>
            <a:r>
              <a:rPr dirty="0" sz="3300" spc="-60" b="1">
                <a:latin typeface="Times New Roman"/>
                <a:cs typeface="Times New Roman"/>
              </a:rPr>
              <a:t> </a:t>
            </a:r>
            <a:r>
              <a:rPr dirty="0" sz="3300" spc="20">
                <a:latin typeface="Symbol"/>
                <a:cs typeface="Symbol"/>
              </a:rPr>
              <a:t>=</a:t>
            </a:r>
            <a:r>
              <a:rPr dirty="0" sz="3300" spc="-155">
                <a:latin typeface="Symbol"/>
                <a:cs typeface="Symbol"/>
              </a:rPr>
              <a:t> </a:t>
            </a:r>
            <a:r>
              <a:rPr dirty="0" sz="3300" spc="85">
                <a:latin typeface="Times New Roman"/>
                <a:cs typeface="Times New Roman"/>
              </a:rPr>
              <a:t>(</a:t>
            </a:r>
            <a:r>
              <a:rPr dirty="0" sz="3300" spc="85" i="1">
                <a:latin typeface="Times New Roman"/>
                <a:cs typeface="Times New Roman"/>
              </a:rPr>
              <a:t>x</a:t>
            </a:r>
            <a:r>
              <a:rPr dirty="0" sz="3300" spc="85">
                <a:latin typeface="Times New Roman"/>
                <a:cs typeface="Times New Roman"/>
              </a:rPr>
              <a:t>,</a:t>
            </a:r>
            <a:r>
              <a:rPr dirty="0" sz="3300" spc="-135">
                <a:latin typeface="Times New Roman"/>
                <a:cs typeface="Times New Roman"/>
              </a:rPr>
              <a:t> </a:t>
            </a:r>
            <a:r>
              <a:rPr dirty="0" sz="3300" spc="65" i="1">
                <a:latin typeface="Times New Roman"/>
                <a:cs typeface="Times New Roman"/>
              </a:rPr>
              <a:t>y</a:t>
            </a:r>
            <a:r>
              <a:rPr dirty="0" sz="3300" spc="65">
                <a:latin typeface="Times New Roman"/>
                <a:cs typeface="Times New Roman"/>
              </a:rPr>
              <a:t>)</a:t>
            </a:r>
            <a:r>
              <a:rPr dirty="0" sz="3300" spc="-155">
                <a:latin typeface="Times New Roman"/>
                <a:cs typeface="Times New Roman"/>
              </a:rPr>
              <a:t> </a:t>
            </a:r>
            <a:r>
              <a:rPr dirty="0" sz="3300" spc="685">
                <a:latin typeface="Symbol"/>
                <a:cs typeface="Symbol"/>
              </a:rPr>
              <a:t>®</a:t>
            </a:r>
            <a:r>
              <a:rPr dirty="0" sz="3300" spc="-229">
                <a:latin typeface="Symbol"/>
                <a:cs typeface="Symbol"/>
              </a:rPr>
              <a:t> </a:t>
            </a:r>
            <a:r>
              <a:rPr dirty="0" sz="3300" spc="85">
                <a:latin typeface="Times New Roman"/>
                <a:cs typeface="Times New Roman"/>
              </a:rPr>
              <a:t>(</a:t>
            </a:r>
            <a:r>
              <a:rPr dirty="0" sz="3300" spc="85" i="1">
                <a:latin typeface="Times New Roman"/>
                <a:cs typeface="Times New Roman"/>
              </a:rPr>
              <a:t>x</a:t>
            </a:r>
            <a:r>
              <a:rPr dirty="0" sz="3300" spc="85">
                <a:latin typeface="Times New Roman"/>
                <a:cs typeface="Times New Roman"/>
              </a:rPr>
              <a:t>,</a:t>
            </a:r>
            <a:r>
              <a:rPr dirty="0" sz="3300" spc="-130">
                <a:latin typeface="Times New Roman"/>
                <a:cs typeface="Times New Roman"/>
              </a:rPr>
              <a:t> </a:t>
            </a:r>
            <a:r>
              <a:rPr dirty="0" sz="3300" spc="-125" i="1">
                <a:latin typeface="Times New Roman"/>
                <a:cs typeface="Times New Roman"/>
              </a:rPr>
              <a:t>y</a:t>
            </a:r>
            <a:r>
              <a:rPr dirty="0" sz="3300" spc="-125">
                <a:latin typeface="Times New Roman"/>
                <a:cs typeface="Times New Roman"/>
              </a:rPr>
              <a:t>,1)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162800" y="3284537"/>
            <a:ext cx="457200" cy="1211580"/>
          </a:xfrm>
          <a:custGeom>
            <a:avLst/>
            <a:gdLst/>
            <a:ahLst/>
            <a:cxnLst/>
            <a:rect l="l" t="t" r="r" b="b"/>
            <a:pathLst>
              <a:path w="457200" h="1211579">
                <a:moveTo>
                  <a:pt x="0" y="0"/>
                </a:moveTo>
                <a:lnTo>
                  <a:pt x="457200" y="0"/>
                </a:lnTo>
                <a:lnTo>
                  <a:pt x="457200" y="1211262"/>
                </a:lnTo>
                <a:lnTo>
                  <a:pt x="0" y="121126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001000" y="3436937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0"/>
                </a:moveTo>
                <a:lnTo>
                  <a:pt x="381000" y="0"/>
                </a:lnTo>
                <a:lnTo>
                  <a:pt x="3810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F49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91728" y="2706623"/>
            <a:ext cx="112775" cy="17068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8460740" y="2611628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F497D"/>
                </a:solidFill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229600" y="3036570"/>
            <a:ext cx="243840" cy="316230"/>
          </a:xfrm>
          <a:custGeom>
            <a:avLst/>
            <a:gdLst/>
            <a:ahLst/>
            <a:cxnLst/>
            <a:rect l="l" t="t" r="r" b="b"/>
            <a:pathLst>
              <a:path w="243840" h="316229">
                <a:moveTo>
                  <a:pt x="22859" y="190500"/>
                </a:moveTo>
                <a:lnTo>
                  <a:pt x="0" y="316229"/>
                </a:lnTo>
                <a:lnTo>
                  <a:pt x="114300" y="259079"/>
                </a:lnTo>
                <a:lnTo>
                  <a:pt x="104139" y="251459"/>
                </a:lnTo>
                <a:lnTo>
                  <a:pt x="72390" y="251459"/>
                </a:lnTo>
                <a:lnTo>
                  <a:pt x="41909" y="228600"/>
                </a:lnTo>
                <a:lnTo>
                  <a:pt x="53339" y="213360"/>
                </a:lnTo>
                <a:lnTo>
                  <a:pt x="22859" y="190500"/>
                </a:lnTo>
                <a:close/>
              </a:path>
              <a:path w="243840" h="316229">
                <a:moveTo>
                  <a:pt x="53339" y="213360"/>
                </a:moveTo>
                <a:lnTo>
                  <a:pt x="41909" y="228600"/>
                </a:lnTo>
                <a:lnTo>
                  <a:pt x="72390" y="251459"/>
                </a:lnTo>
                <a:lnTo>
                  <a:pt x="83820" y="236220"/>
                </a:lnTo>
                <a:lnTo>
                  <a:pt x="53339" y="213360"/>
                </a:lnTo>
                <a:close/>
              </a:path>
              <a:path w="243840" h="316229">
                <a:moveTo>
                  <a:pt x="83820" y="236220"/>
                </a:moveTo>
                <a:lnTo>
                  <a:pt x="72390" y="251459"/>
                </a:lnTo>
                <a:lnTo>
                  <a:pt x="104139" y="251459"/>
                </a:lnTo>
                <a:lnTo>
                  <a:pt x="83820" y="236220"/>
                </a:lnTo>
                <a:close/>
              </a:path>
              <a:path w="243840" h="316229">
                <a:moveTo>
                  <a:pt x="213359" y="0"/>
                </a:moveTo>
                <a:lnTo>
                  <a:pt x="53339" y="213360"/>
                </a:lnTo>
                <a:lnTo>
                  <a:pt x="83820" y="236220"/>
                </a:lnTo>
                <a:lnTo>
                  <a:pt x="243840" y="22859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906768" y="4968240"/>
            <a:ext cx="76199" cy="762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142925" y="3962398"/>
            <a:ext cx="1553845" cy="1049655"/>
          </a:xfrm>
          <a:custGeom>
            <a:avLst/>
            <a:gdLst/>
            <a:ahLst/>
            <a:cxnLst/>
            <a:rect l="l" t="t" r="r" b="b"/>
            <a:pathLst>
              <a:path w="1553845" h="1049654">
                <a:moveTo>
                  <a:pt x="0" y="1049339"/>
                </a:moveTo>
                <a:lnTo>
                  <a:pt x="1553274" y="1049339"/>
                </a:lnTo>
                <a:lnTo>
                  <a:pt x="1553274" y="0"/>
                </a:lnTo>
                <a:lnTo>
                  <a:pt x="0" y="0"/>
                </a:lnTo>
                <a:lnTo>
                  <a:pt x="0" y="10493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7721" y="236220"/>
            <a:ext cx="792988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2D </a:t>
            </a:r>
            <a:r>
              <a:rPr dirty="0" sz="3200" spc="-30">
                <a:latin typeface="Calibri"/>
                <a:cs typeface="Calibri"/>
              </a:rPr>
              <a:t>Translation </a:t>
            </a:r>
            <a:r>
              <a:rPr dirty="0" sz="3200" spc="-5">
                <a:latin typeface="Calibri"/>
                <a:cs typeface="Calibri"/>
              </a:rPr>
              <a:t>using Homogeneous</a:t>
            </a:r>
            <a:r>
              <a:rPr dirty="0" sz="3200" spc="4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Coordinates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2175" y="1371600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50800" y="63500"/>
                </a:moveTo>
                <a:lnTo>
                  <a:pt x="25400" y="63500"/>
                </a:lnTo>
                <a:lnTo>
                  <a:pt x="25398" y="2286000"/>
                </a:lnTo>
                <a:lnTo>
                  <a:pt x="50798" y="2286000"/>
                </a:lnTo>
                <a:lnTo>
                  <a:pt x="50800" y="635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25399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286000">
                <a:moveTo>
                  <a:pt x="69850" y="63500"/>
                </a:moveTo>
                <a:lnTo>
                  <a:pt x="50800" y="63500"/>
                </a:lnTo>
                <a:lnTo>
                  <a:pt x="50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1675" y="3390901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50799"/>
                </a:moveTo>
                <a:lnTo>
                  <a:pt x="2133600" y="76200"/>
                </a:lnTo>
                <a:lnTo>
                  <a:pt x="2184400" y="50800"/>
                </a:lnTo>
                <a:lnTo>
                  <a:pt x="2133600" y="50799"/>
                </a:lnTo>
                <a:close/>
              </a:path>
              <a:path w="2209800" h="76200">
                <a:moveTo>
                  <a:pt x="2133600" y="25399"/>
                </a:moveTo>
                <a:lnTo>
                  <a:pt x="2133600" y="50799"/>
                </a:lnTo>
                <a:lnTo>
                  <a:pt x="2146300" y="50800"/>
                </a:lnTo>
                <a:lnTo>
                  <a:pt x="2146300" y="25400"/>
                </a:lnTo>
                <a:lnTo>
                  <a:pt x="2133600" y="25399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25399"/>
                </a:lnTo>
                <a:lnTo>
                  <a:pt x="2146300" y="25400"/>
                </a:lnTo>
                <a:lnTo>
                  <a:pt x="2146300" y="50800"/>
                </a:lnTo>
                <a:lnTo>
                  <a:pt x="2184402" y="50798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  <a:path w="2209800" h="76200">
                <a:moveTo>
                  <a:pt x="0" y="25398"/>
                </a:moveTo>
                <a:lnTo>
                  <a:pt x="0" y="50798"/>
                </a:lnTo>
                <a:lnTo>
                  <a:pt x="2133600" y="50799"/>
                </a:lnTo>
                <a:lnTo>
                  <a:pt x="2133600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21294" y="2514600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860517" y="44900"/>
                </a:moveTo>
                <a:lnTo>
                  <a:pt x="0" y="905419"/>
                </a:lnTo>
                <a:lnTo>
                  <a:pt x="17960" y="923380"/>
                </a:lnTo>
                <a:lnTo>
                  <a:pt x="878479" y="62862"/>
                </a:lnTo>
                <a:lnTo>
                  <a:pt x="860517" y="44900"/>
                </a:lnTo>
                <a:close/>
              </a:path>
              <a:path w="923925" h="923925">
                <a:moveTo>
                  <a:pt x="911406" y="35920"/>
                </a:moveTo>
                <a:lnTo>
                  <a:pt x="869498" y="35920"/>
                </a:lnTo>
                <a:lnTo>
                  <a:pt x="887459" y="53882"/>
                </a:lnTo>
                <a:lnTo>
                  <a:pt x="878479" y="62862"/>
                </a:lnTo>
                <a:lnTo>
                  <a:pt x="896439" y="80822"/>
                </a:lnTo>
                <a:lnTo>
                  <a:pt x="911406" y="35920"/>
                </a:lnTo>
                <a:close/>
              </a:path>
              <a:path w="923925" h="923925">
                <a:moveTo>
                  <a:pt x="869498" y="35920"/>
                </a:moveTo>
                <a:lnTo>
                  <a:pt x="860517" y="44900"/>
                </a:lnTo>
                <a:lnTo>
                  <a:pt x="878479" y="62862"/>
                </a:lnTo>
                <a:lnTo>
                  <a:pt x="887459" y="53882"/>
                </a:lnTo>
                <a:lnTo>
                  <a:pt x="869498" y="35920"/>
                </a:lnTo>
                <a:close/>
              </a:path>
              <a:path w="923925" h="923925">
                <a:moveTo>
                  <a:pt x="923380" y="0"/>
                </a:moveTo>
                <a:lnTo>
                  <a:pt x="842557" y="26940"/>
                </a:lnTo>
                <a:lnTo>
                  <a:pt x="860517" y="44900"/>
                </a:lnTo>
                <a:lnTo>
                  <a:pt x="869498" y="35920"/>
                </a:lnTo>
                <a:lnTo>
                  <a:pt x="911406" y="35920"/>
                </a:lnTo>
                <a:lnTo>
                  <a:pt x="92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844675" y="25146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30275" y="25146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69136" y="2097023"/>
            <a:ext cx="432815" cy="5273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602739" y="2148332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88136" y="3392423"/>
            <a:ext cx="41452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21739" y="3443732"/>
            <a:ext cx="124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9288" y="2816351"/>
            <a:ext cx="118872" cy="170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83540" y="2681732"/>
            <a:ext cx="1289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824240" y="2125393"/>
            <a:ext cx="995680" cy="401320"/>
          </a:xfrm>
          <a:custGeom>
            <a:avLst/>
            <a:gdLst/>
            <a:ahLst/>
            <a:cxnLst/>
            <a:rect l="l" t="t" r="r" b="b"/>
            <a:pathLst>
              <a:path w="995680" h="401319">
                <a:moveTo>
                  <a:pt x="919479" y="23707"/>
                </a:moveTo>
                <a:lnTo>
                  <a:pt x="0" y="377353"/>
                </a:lnTo>
                <a:lnTo>
                  <a:pt x="9118" y="401059"/>
                </a:lnTo>
                <a:lnTo>
                  <a:pt x="928597" y="47414"/>
                </a:lnTo>
                <a:lnTo>
                  <a:pt x="919479" y="23707"/>
                </a:lnTo>
                <a:close/>
              </a:path>
              <a:path w="995680" h="401319">
                <a:moveTo>
                  <a:pt x="985168" y="19149"/>
                </a:moveTo>
                <a:lnTo>
                  <a:pt x="931331" y="19149"/>
                </a:lnTo>
                <a:lnTo>
                  <a:pt x="940448" y="42856"/>
                </a:lnTo>
                <a:lnTo>
                  <a:pt x="928597" y="47414"/>
                </a:lnTo>
                <a:lnTo>
                  <a:pt x="937715" y="71121"/>
                </a:lnTo>
                <a:lnTo>
                  <a:pt x="985168" y="19149"/>
                </a:lnTo>
                <a:close/>
              </a:path>
              <a:path w="995680" h="401319">
                <a:moveTo>
                  <a:pt x="931331" y="19149"/>
                </a:moveTo>
                <a:lnTo>
                  <a:pt x="919479" y="23707"/>
                </a:lnTo>
                <a:lnTo>
                  <a:pt x="928597" y="47414"/>
                </a:lnTo>
                <a:lnTo>
                  <a:pt x="940448" y="42856"/>
                </a:lnTo>
                <a:lnTo>
                  <a:pt x="931331" y="19149"/>
                </a:lnTo>
                <a:close/>
              </a:path>
              <a:path w="995680" h="401319">
                <a:moveTo>
                  <a:pt x="910361" y="0"/>
                </a:moveTo>
                <a:lnTo>
                  <a:pt x="919479" y="23707"/>
                </a:lnTo>
                <a:lnTo>
                  <a:pt x="931331" y="19149"/>
                </a:lnTo>
                <a:lnTo>
                  <a:pt x="985168" y="19149"/>
                </a:lnTo>
                <a:lnTo>
                  <a:pt x="995159" y="8206"/>
                </a:lnTo>
                <a:lnTo>
                  <a:pt x="910361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2133600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 h="0">
                <a:moveTo>
                  <a:pt x="19050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19400" y="2133600"/>
            <a:ext cx="0" cy="1295400"/>
          </a:xfrm>
          <a:custGeom>
            <a:avLst/>
            <a:gdLst/>
            <a:ahLst/>
            <a:cxnLst/>
            <a:rect l="l" t="t" r="r" b="b"/>
            <a:pathLst>
              <a:path w="0" h="1295400">
                <a:moveTo>
                  <a:pt x="0" y="0"/>
                </a:moveTo>
                <a:lnTo>
                  <a:pt x="1" y="1295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154935" y="3392423"/>
            <a:ext cx="490727" cy="5273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288539" y="3443732"/>
            <a:ext cx="2006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3088" y="2179320"/>
            <a:ext cx="195072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307340" y="2072132"/>
            <a:ext cx="205104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718816" y="1542288"/>
            <a:ext cx="676656" cy="68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898139" y="1614932"/>
            <a:ext cx="290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P’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1987295" y="1840992"/>
            <a:ext cx="393192" cy="5242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120264" y="1889252"/>
            <a:ext cx="10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38028" y="4068067"/>
            <a:ext cx="896619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21360" algn="l"/>
              </a:tabLst>
            </a:pPr>
            <a:r>
              <a:rPr dirty="0" sz="3300" spc="-1175">
                <a:latin typeface="Symbol"/>
                <a:cs typeface="Symbol"/>
              </a:rPr>
              <a:t>ú</a:t>
            </a:r>
            <a:r>
              <a:rPr dirty="0" sz="3300" spc="200">
                <a:latin typeface="Symbol"/>
                <a:cs typeface="Symbol"/>
              </a:rPr>
              <a:t> </a:t>
            </a:r>
            <a:r>
              <a:rPr dirty="0" sz="3300" spc="-1175">
                <a:latin typeface="Symbol"/>
                <a:cs typeface="Symbol"/>
              </a:rPr>
              <a:t>ê</a:t>
            </a:r>
            <a:r>
              <a:rPr dirty="0" sz="3300">
                <a:latin typeface="Symbol"/>
                <a:cs typeface="Symbol"/>
              </a:rPr>
              <a:t>	</a:t>
            </a:r>
            <a:r>
              <a:rPr dirty="0" sz="3300" spc="-1975">
                <a:latin typeface="Symbol"/>
                <a:cs typeface="Symbol"/>
              </a:rPr>
              <a:t>ú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69278" y="4471486"/>
            <a:ext cx="1165225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525" sz="4950" spc="15">
                <a:latin typeface="Times New Roman"/>
                <a:cs typeface="Times New Roman"/>
              </a:rPr>
              <a:t>1</a:t>
            </a:r>
            <a:r>
              <a:rPr dirty="0" baseline="-2525" sz="4950" spc="-585">
                <a:latin typeface="Times New Roman"/>
                <a:cs typeface="Times New Roman"/>
              </a:rPr>
              <a:t> </a:t>
            </a:r>
            <a:r>
              <a:rPr dirty="0" sz="3300" spc="-1814">
                <a:latin typeface="Symbol"/>
                <a:cs typeface="Symbol"/>
              </a:rPr>
              <a:t>ú</a:t>
            </a:r>
            <a:r>
              <a:rPr dirty="0" baseline="-17676" sz="4950" spc="-2722">
                <a:latin typeface="Symbol"/>
                <a:cs typeface="Symbol"/>
              </a:rPr>
              <a:t>û</a:t>
            </a:r>
            <a:r>
              <a:rPr dirty="0" baseline="-17676" sz="4950" spc="247">
                <a:latin typeface="Symbol"/>
                <a:cs typeface="Symbol"/>
              </a:rPr>
              <a:t> </a:t>
            </a:r>
            <a:r>
              <a:rPr dirty="0" sz="3300" spc="-2530">
                <a:latin typeface="Symbol"/>
                <a:cs typeface="Symbol"/>
              </a:rPr>
              <a:t>ê</a:t>
            </a:r>
            <a:r>
              <a:rPr dirty="0" baseline="-17676" sz="4950" spc="-3795">
                <a:latin typeface="Symbol"/>
                <a:cs typeface="Symbol"/>
              </a:rPr>
              <a:t>ë</a:t>
            </a:r>
            <a:r>
              <a:rPr dirty="0" baseline="-2525" sz="4950" spc="-3795">
                <a:latin typeface="Times New Roman"/>
                <a:cs typeface="Times New Roman"/>
              </a:rPr>
              <a:t>1</a:t>
            </a:r>
            <a:r>
              <a:rPr dirty="0" sz="3300" spc="-2530">
                <a:latin typeface="Symbol"/>
                <a:cs typeface="Symbol"/>
              </a:rPr>
              <a:t>ú</a:t>
            </a:r>
            <a:r>
              <a:rPr dirty="0" baseline="-17676" sz="4950" spc="-3795">
                <a:latin typeface="Symbol"/>
                <a:cs typeface="Symbol"/>
              </a:rPr>
              <a:t>û</a:t>
            </a:r>
            <a:endParaRPr baseline="-17676" sz="495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3090" y="4493549"/>
            <a:ext cx="236854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10">
                <a:latin typeface="Times New Roman"/>
                <a:cs typeface="Times New Roman"/>
              </a:rPr>
              <a:t>1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638028" y="3664629"/>
            <a:ext cx="896619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-1205">
                <a:latin typeface="Symbol"/>
                <a:cs typeface="Symbol"/>
              </a:rPr>
              <a:t>ú</a:t>
            </a:r>
            <a:r>
              <a:rPr dirty="0" baseline="-26094" sz="4950" spc="-1807">
                <a:latin typeface="Symbol"/>
                <a:cs typeface="Symbol"/>
              </a:rPr>
              <a:t>×</a:t>
            </a:r>
            <a:r>
              <a:rPr dirty="0" baseline="-26094" sz="4950" spc="-600">
                <a:latin typeface="Symbol"/>
                <a:cs typeface="Symbol"/>
              </a:rPr>
              <a:t> </a:t>
            </a:r>
            <a:r>
              <a:rPr dirty="0" sz="3300" spc="-1175">
                <a:latin typeface="Symbol"/>
                <a:cs typeface="Symbol"/>
              </a:rPr>
              <a:t>ê</a:t>
            </a:r>
            <a:r>
              <a:rPr dirty="0" sz="3300" spc="-484">
                <a:latin typeface="Symbol"/>
                <a:cs typeface="Symbol"/>
              </a:rPr>
              <a:t> </a:t>
            </a:r>
            <a:r>
              <a:rPr dirty="0" baseline="-26094" sz="4950" spc="-3292" i="1">
                <a:latin typeface="Times New Roman"/>
                <a:cs typeface="Times New Roman"/>
              </a:rPr>
              <a:t>y</a:t>
            </a:r>
            <a:r>
              <a:rPr dirty="0" sz="3300" spc="-2195">
                <a:latin typeface="Symbol"/>
                <a:cs typeface="Symbol"/>
              </a:rPr>
              <a:t>ú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38028" y="3261189"/>
            <a:ext cx="896619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-1175">
                <a:latin typeface="Symbol"/>
                <a:cs typeface="Symbol"/>
              </a:rPr>
              <a:t>ù</a:t>
            </a:r>
            <a:r>
              <a:rPr dirty="0" sz="3300" spc="160">
                <a:latin typeface="Symbol"/>
                <a:cs typeface="Symbol"/>
              </a:rPr>
              <a:t> </a:t>
            </a:r>
            <a:r>
              <a:rPr dirty="0" sz="3300" spc="-1175">
                <a:latin typeface="Symbol"/>
                <a:cs typeface="Symbol"/>
              </a:rPr>
              <a:t>é</a:t>
            </a:r>
            <a:r>
              <a:rPr dirty="0" sz="3300" spc="-525">
                <a:latin typeface="Symbol"/>
                <a:cs typeface="Symbol"/>
              </a:rPr>
              <a:t> </a:t>
            </a:r>
            <a:r>
              <a:rPr dirty="0" baseline="4208" sz="4950" spc="-3254" i="1">
                <a:latin typeface="Times New Roman"/>
                <a:cs typeface="Times New Roman"/>
              </a:rPr>
              <a:t>x</a:t>
            </a:r>
            <a:r>
              <a:rPr dirty="0" sz="3300" spc="-2170">
                <a:latin typeface="Symbol"/>
                <a:cs typeface="Symbol"/>
              </a:rPr>
              <a:t>ù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62800" y="3284537"/>
            <a:ext cx="457200" cy="1211580"/>
          </a:xfrm>
          <a:prstGeom prst="rect">
            <a:avLst/>
          </a:prstGeom>
          <a:ln w="12700">
            <a:solidFill>
              <a:srgbClr val="0000FF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172085">
              <a:lnSpc>
                <a:spcPts val="3654"/>
              </a:lnSpc>
            </a:pPr>
            <a:r>
              <a:rPr dirty="0" sz="3300" spc="105" i="1">
                <a:latin typeface="Times New Roman"/>
                <a:cs typeface="Times New Roman"/>
              </a:rPr>
              <a:t>t</a:t>
            </a:r>
            <a:r>
              <a:rPr dirty="0" baseline="-24853" sz="2850" spc="157" i="1">
                <a:latin typeface="Times New Roman"/>
                <a:cs typeface="Times New Roman"/>
              </a:rPr>
              <a:t>x</a:t>
            </a:r>
            <a:endParaRPr baseline="-24853" sz="285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1005"/>
              </a:spcBef>
            </a:pPr>
            <a:r>
              <a:rPr dirty="0" sz="3300" spc="145" i="1">
                <a:latin typeface="Times New Roman"/>
                <a:cs typeface="Times New Roman"/>
              </a:rPr>
              <a:t>t</a:t>
            </a:r>
            <a:r>
              <a:rPr dirty="0" baseline="-24853" sz="2850" spc="217" i="1">
                <a:latin typeface="Times New Roman"/>
                <a:cs typeface="Times New Roman"/>
              </a:rPr>
              <a:t>y</a:t>
            </a:r>
            <a:endParaRPr baseline="-24853" sz="28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87204" y="4068067"/>
            <a:ext cx="2087880" cy="93408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 marR="5080">
              <a:lnSpc>
                <a:spcPts val="3180"/>
              </a:lnSpc>
              <a:spcBef>
                <a:spcPts val="869"/>
              </a:spcBef>
              <a:tabLst>
                <a:tab pos="931544" algn="l"/>
                <a:tab pos="1102360" algn="l"/>
                <a:tab pos="1701164" algn="l"/>
              </a:tabLst>
            </a:pPr>
            <a:r>
              <a:rPr dirty="0" sz="3300" spc="-1175">
                <a:latin typeface="Symbol"/>
                <a:cs typeface="Symbol"/>
              </a:rPr>
              <a:t>ê	</a:t>
            </a:r>
            <a:r>
              <a:rPr dirty="0" baseline="23391" sz="2850" spc="22" i="1">
                <a:latin typeface="Times New Roman"/>
                <a:cs typeface="Times New Roman"/>
              </a:rPr>
              <a:t>y</a:t>
            </a:r>
            <a:r>
              <a:rPr dirty="0" baseline="23391" sz="2850" spc="15" i="1">
                <a:latin typeface="Times New Roman"/>
                <a:cs typeface="Times New Roman"/>
              </a:rPr>
              <a:t> </a:t>
            </a:r>
            <a:r>
              <a:rPr dirty="0" sz="3300" spc="-1175">
                <a:latin typeface="Symbol"/>
                <a:cs typeface="Symbol"/>
              </a:rPr>
              <a:t>ú	ê </a:t>
            </a:r>
            <a:r>
              <a:rPr dirty="0" sz="3300" spc="-815">
                <a:latin typeface="Symbol"/>
                <a:cs typeface="Symbol"/>
              </a:rPr>
              <a:t> </a:t>
            </a:r>
            <a:r>
              <a:rPr dirty="0" sz="3300" spc="-1814">
                <a:latin typeface="Symbol"/>
                <a:cs typeface="Symbol"/>
              </a:rPr>
              <a:t>ê</a:t>
            </a:r>
            <a:r>
              <a:rPr dirty="0" baseline="-17676" sz="4950" spc="-2722">
                <a:latin typeface="Symbol"/>
                <a:cs typeface="Symbol"/>
              </a:rPr>
              <a:t>ë		</a:t>
            </a:r>
            <a:r>
              <a:rPr dirty="0" sz="3300" spc="-1814">
                <a:latin typeface="Symbol"/>
                <a:cs typeface="Symbol"/>
              </a:rPr>
              <a:t>ú</a:t>
            </a:r>
            <a:r>
              <a:rPr dirty="0" baseline="-17676" sz="4950" spc="-2722">
                <a:latin typeface="Symbol"/>
                <a:cs typeface="Symbol"/>
              </a:rPr>
              <a:t>û	</a:t>
            </a:r>
            <a:r>
              <a:rPr dirty="0" sz="3300" spc="-1980">
                <a:latin typeface="Symbol"/>
                <a:cs typeface="Symbol"/>
              </a:rPr>
              <a:t>ê</a:t>
            </a:r>
            <a:r>
              <a:rPr dirty="0" baseline="-17676" sz="4950" spc="-2970">
                <a:latin typeface="Symbol"/>
                <a:cs typeface="Symbol"/>
              </a:rPr>
              <a:t>ë</a:t>
            </a:r>
            <a:r>
              <a:rPr dirty="0" baseline="-2525" sz="4950" spc="-2970">
                <a:latin typeface="Times New Roman"/>
                <a:cs typeface="Times New Roman"/>
              </a:rPr>
              <a:t>0</a:t>
            </a:r>
            <a:endParaRPr baseline="-2525" sz="49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02692" y="3105209"/>
            <a:ext cx="3564254" cy="191960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05"/>
              </a:spcBef>
              <a:tabLst>
                <a:tab pos="1688464" algn="l"/>
                <a:tab pos="2442845" algn="l"/>
              </a:tabLst>
            </a:pPr>
            <a:r>
              <a:rPr dirty="0" baseline="-4208" sz="4950" spc="-1762">
                <a:latin typeface="Symbol"/>
                <a:cs typeface="Symbol"/>
              </a:rPr>
              <a:t>é</a:t>
            </a:r>
            <a:r>
              <a:rPr dirty="0" baseline="-4208" sz="4950" spc="-682">
                <a:latin typeface="Symbol"/>
                <a:cs typeface="Symbol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x</a:t>
            </a:r>
            <a:r>
              <a:rPr dirty="0" sz="3300" spc="-254" i="1">
                <a:latin typeface="Times New Roman"/>
                <a:cs typeface="Times New Roman"/>
              </a:rPr>
              <a:t> </a:t>
            </a:r>
            <a:r>
              <a:rPr dirty="0" sz="3300" spc="10">
                <a:latin typeface="Symbol"/>
                <a:cs typeface="Symbol"/>
              </a:rPr>
              <a:t>+</a:t>
            </a:r>
            <a:r>
              <a:rPr dirty="0" sz="3300" spc="-350">
                <a:latin typeface="Symbol"/>
                <a:cs typeface="Symbol"/>
              </a:rPr>
              <a:t> </a:t>
            </a:r>
            <a:r>
              <a:rPr dirty="0" sz="3300" spc="190" i="1">
                <a:latin typeface="Times New Roman"/>
                <a:cs typeface="Times New Roman"/>
              </a:rPr>
              <a:t>t</a:t>
            </a:r>
            <a:r>
              <a:rPr dirty="0" baseline="-24853" sz="2850" spc="22" i="1">
                <a:latin typeface="Times New Roman"/>
                <a:cs typeface="Times New Roman"/>
              </a:rPr>
              <a:t>x</a:t>
            </a:r>
            <a:r>
              <a:rPr dirty="0" baseline="-24853" sz="2850" spc="202" i="1">
                <a:latin typeface="Times New Roman"/>
                <a:cs typeface="Times New Roman"/>
              </a:rPr>
              <a:t> </a:t>
            </a:r>
            <a:r>
              <a:rPr dirty="0" baseline="-4208" sz="4950" spc="-1762">
                <a:latin typeface="Symbol"/>
                <a:cs typeface="Symbol"/>
              </a:rPr>
              <a:t>ù</a:t>
            </a:r>
            <a:r>
              <a:rPr dirty="0" baseline="-4208" sz="4950">
                <a:latin typeface="Symbol"/>
                <a:cs typeface="Symbol"/>
              </a:rPr>
              <a:t>	</a:t>
            </a:r>
            <a:r>
              <a:rPr dirty="0" baseline="-4208" sz="4950" spc="-1800">
                <a:latin typeface="Symbol"/>
                <a:cs typeface="Symbol"/>
              </a:rPr>
              <a:t>é</a:t>
            </a:r>
            <a:r>
              <a:rPr dirty="0" sz="3300" spc="10">
                <a:latin typeface="Times New Roman"/>
                <a:cs typeface="Times New Roman"/>
              </a:rPr>
              <a:t>1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  <a:p>
            <a:pPr algn="r" marR="8890">
              <a:lnSpc>
                <a:spcPct val="100000"/>
              </a:lnSpc>
              <a:spcBef>
                <a:spcPts val="1005"/>
              </a:spcBef>
              <a:tabLst>
                <a:tab pos="1974214" algn="l"/>
                <a:tab pos="3322954" algn="l"/>
              </a:tabLst>
            </a:pPr>
            <a:r>
              <a:rPr dirty="0" sz="3300" spc="80" b="1">
                <a:latin typeface="Times New Roman"/>
                <a:cs typeface="Times New Roman"/>
              </a:rPr>
              <a:t>P</a:t>
            </a:r>
            <a:r>
              <a:rPr dirty="0" sz="3300" spc="270">
                <a:latin typeface="Times New Roman"/>
                <a:cs typeface="Times New Roman"/>
              </a:rPr>
              <a:t>'</a:t>
            </a:r>
            <a:r>
              <a:rPr dirty="0" sz="3300" spc="670">
                <a:latin typeface="Symbol"/>
                <a:cs typeface="Symbol"/>
              </a:rPr>
              <a:t>®</a:t>
            </a:r>
            <a:r>
              <a:rPr dirty="0" sz="3300" spc="-114">
                <a:latin typeface="Symbol"/>
                <a:cs typeface="Symbol"/>
              </a:rPr>
              <a:t> </a:t>
            </a:r>
            <a:r>
              <a:rPr dirty="0" baseline="26094" sz="4950" spc="-1762">
                <a:latin typeface="Symbol"/>
                <a:cs typeface="Symbol"/>
              </a:rPr>
              <a:t>ê</a:t>
            </a:r>
            <a:r>
              <a:rPr dirty="0" baseline="26094" sz="4950" spc="-697">
                <a:latin typeface="Symbol"/>
                <a:cs typeface="Symbol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y</a:t>
            </a:r>
            <a:r>
              <a:rPr dirty="0" sz="3300" spc="-204" i="1">
                <a:latin typeface="Times New Roman"/>
                <a:cs typeface="Times New Roman"/>
              </a:rPr>
              <a:t> </a:t>
            </a:r>
            <a:r>
              <a:rPr dirty="0" sz="3300" spc="10">
                <a:latin typeface="Symbol"/>
                <a:cs typeface="Symbol"/>
              </a:rPr>
              <a:t>+</a:t>
            </a:r>
            <a:r>
              <a:rPr dirty="0" sz="3300" spc="-350">
                <a:latin typeface="Symbol"/>
                <a:cs typeface="Symbol"/>
              </a:rPr>
              <a:t> </a:t>
            </a:r>
            <a:r>
              <a:rPr dirty="0" sz="3300" spc="5" i="1">
                <a:latin typeface="Times New Roman"/>
                <a:cs typeface="Times New Roman"/>
              </a:rPr>
              <a:t>t</a:t>
            </a:r>
            <a:r>
              <a:rPr dirty="0" sz="3300" i="1">
                <a:latin typeface="Times New Roman"/>
                <a:cs typeface="Times New Roman"/>
              </a:rPr>
              <a:t>	</a:t>
            </a:r>
            <a:r>
              <a:rPr dirty="0" baseline="26094" sz="4950" spc="-1762">
                <a:latin typeface="Symbol"/>
                <a:cs typeface="Symbol"/>
              </a:rPr>
              <a:t>ú</a:t>
            </a:r>
            <a:r>
              <a:rPr dirty="0" baseline="26094" sz="4950" spc="-7">
                <a:latin typeface="Symbol"/>
                <a:cs typeface="Symbol"/>
              </a:rPr>
              <a:t> </a:t>
            </a:r>
            <a:r>
              <a:rPr dirty="0" sz="3300" spc="10">
                <a:latin typeface="Symbol"/>
                <a:cs typeface="Symbol"/>
              </a:rPr>
              <a:t>=</a:t>
            </a:r>
            <a:r>
              <a:rPr dirty="0" sz="3300" spc="-40">
                <a:latin typeface="Symbol"/>
                <a:cs typeface="Symbol"/>
              </a:rPr>
              <a:t> </a:t>
            </a:r>
            <a:r>
              <a:rPr dirty="0" baseline="26094" sz="4950" spc="-1762">
                <a:latin typeface="Symbol"/>
                <a:cs typeface="Symbol"/>
              </a:rPr>
              <a:t>ê</a:t>
            </a:r>
            <a:r>
              <a:rPr dirty="0" sz="3300" spc="10">
                <a:latin typeface="Times New Roman"/>
                <a:cs typeface="Times New Roman"/>
              </a:rPr>
              <a:t>0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10">
                <a:latin typeface="Times New Roman"/>
                <a:cs typeface="Times New Roman"/>
              </a:rPr>
              <a:t>1</a:t>
            </a:r>
            <a:endParaRPr sz="33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015"/>
              </a:spcBef>
            </a:pPr>
            <a:r>
              <a:rPr dirty="0" sz="3300" spc="10"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63218" y="2034647"/>
            <a:ext cx="3478529" cy="534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10" b="1">
                <a:latin typeface="Times New Roman"/>
                <a:cs typeface="Times New Roman"/>
              </a:rPr>
              <a:t>t</a:t>
            </a:r>
            <a:r>
              <a:rPr dirty="0" sz="3300" spc="5" b="1">
                <a:latin typeface="Times New Roman"/>
                <a:cs typeface="Times New Roman"/>
              </a:rPr>
              <a:t> </a:t>
            </a:r>
            <a:r>
              <a:rPr dirty="0" sz="3300" spc="20">
                <a:latin typeface="Symbol"/>
                <a:cs typeface="Symbol"/>
              </a:rPr>
              <a:t>=</a:t>
            </a:r>
            <a:r>
              <a:rPr dirty="0" sz="3300" spc="-160">
                <a:latin typeface="Symbol"/>
                <a:cs typeface="Symbol"/>
              </a:rPr>
              <a:t> </a:t>
            </a:r>
            <a:r>
              <a:rPr dirty="0" sz="3300" spc="55">
                <a:latin typeface="Times New Roman"/>
                <a:cs typeface="Times New Roman"/>
              </a:rPr>
              <a:t>(</a:t>
            </a:r>
            <a:r>
              <a:rPr dirty="0" sz="3300" spc="55" i="1">
                <a:latin typeface="Times New Roman"/>
                <a:cs typeface="Times New Roman"/>
              </a:rPr>
              <a:t>t</a:t>
            </a:r>
            <a:r>
              <a:rPr dirty="0" baseline="-24216" sz="2925" spc="82" i="1">
                <a:latin typeface="Times New Roman"/>
                <a:cs typeface="Times New Roman"/>
              </a:rPr>
              <a:t>x</a:t>
            </a:r>
            <a:r>
              <a:rPr dirty="0" baseline="-24216" sz="2925" spc="-209" i="1">
                <a:latin typeface="Times New Roman"/>
                <a:cs typeface="Times New Roman"/>
              </a:rPr>
              <a:t> </a:t>
            </a:r>
            <a:r>
              <a:rPr dirty="0" sz="3300" spc="5">
                <a:latin typeface="Times New Roman"/>
                <a:cs typeface="Times New Roman"/>
              </a:rPr>
              <a:t>,</a:t>
            </a:r>
            <a:r>
              <a:rPr dirty="0" sz="3300" spc="-540">
                <a:latin typeface="Times New Roman"/>
                <a:cs typeface="Times New Roman"/>
              </a:rPr>
              <a:t> </a:t>
            </a:r>
            <a:r>
              <a:rPr dirty="0" sz="3300" spc="135" i="1">
                <a:latin typeface="Times New Roman"/>
                <a:cs typeface="Times New Roman"/>
              </a:rPr>
              <a:t>t</a:t>
            </a:r>
            <a:r>
              <a:rPr dirty="0" baseline="-24216" sz="2925" spc="202" i="1">
                <a:latin typeface="Times New Roman"/>
                <a:cs typeface="Times New Roman"/>
              </a:rPr>
              <a:t>y</a:t>
            </a:r>
            <a:r>
              <a:rPr dirty="0" baseline="-24216" sz="2925" spc="-97" i="1">
                <a:latin typeface="Times New Roman"/>
                <a:cs typeface="Times New Roman"/>
              </a:rPr>
              <a:t> </a:t>
            </a:r>
            <a:r>
              <a:rPr dirty="0" sz="3300" spc="10">
                <a:latin typeface="Times New Roman"/>
                <a:cs typeface="Times New Roman"/>
              </a:rPr>
              <a:t>)</a:t>
            </a:r>
            <a:r>
              <a:rPr dirty="0" sz="3300" spc="-145">
                <a:latin typeface="Times New Roman"/>
                <a:cs typeface="Times New Roman"/>
              </a:rPr>
              <a:t> </a:t>
            </a:r>
            <a:r>
              <a:rPr dirty="0" sz="3300" spc="685">
                <a:latin typeface="Symbol"/>
                <a:cs typeface="Symbol"/>
              </a:rPr>
              <a:t>®</a:t>
            </a:r>
            <a:r>
              <a:rPr dirty="0" sz="3300" spc="-225">
                <a:latin typeface="Symbol"/>
                <a:cs typeface="Symbol"/>
              </a:rPr>
              <a:t> </a:t>
            </a:r>
            <a:r>
              <a:rPr dirty="0" sz="3300" spc="50">
                <a:latin typeface="Times New Roman"/>
                <a:cs typeface="Times New Roman"/>
              </a:rPr>
              <a:t>(</a:t>
            </a:r>
            <a:r>
              <a:rPr dirty="0" sz="3300" spc="50" i="1">
                <a:latin typeface="Times New Roman"/>
                <a:cs typeface="Times New Roman"/>
              </a:rPr>
              <a:t>t</a:t>
            </a:r>
            <a:r>
              <a:rPr dirty="0" baseline="-24216" sz="2925" spc="75" i="1">
                <a:latin typeface="Times New Roman"/>
                <a:cs typeface="Times New Roman"/>
              </a:rPr>
              <a:t>x</a:t>
            </a:r>
            <a:r>
              <a:rPr dirty="0" baseline="-24216" sz="2925" spc="-217" i="1">
                <a:latin typeface="Times New Roman"/>
                <a:cs typeface="Times New Roman"/>
              </a:rPr>
              <a:t> </a:t>
            </a:r>
            <a:r>
              <a:rPr dirty="0" sz="3300" spc="5">
                <a:latin typeface="Times New Roman"/>
                <a:cs typeface="Times New Roman"/>
              </a:rPr>
              <a:t>,</a:t>
            </a:r>
            <a:r>
              <a:rPr dirty="0" sz="3300" spc="-535">
                <a:latin typeface="Times New Roman"/>
                <a:cs typeface="Times New Roman"/>
              </a:rPr>
              <a:t> </a:t>
            </a:r>
            <a:r>
              <a:rPr dirty="0" sz="3300" spc="135" i="1">
                <a:latin typeface="Times New Roman"/>
                <a:cs typeface="Times New Roman"/>
              </a:rPr>
              <a:t>t</a:t>
            </a:r>
            <a:r>
              <a:rPr dirty="0" baseline="-24216" sz="2925" spc="202" i="1">
                <a:latin typeface="Times New Roman"/>
                <a:cs typeface="Times New Roman"/>
              </a:rPr>
              <a:t>y</a:t>
            </a:r>
            <a:r>
              <a:rPr dirty="0" baseline="-24216" sz="2925" spc="-157" i="1">
                <a:latin typeface="Times New Roman"/>
                <a:cs typeface="Times New Roman"/>
              </a:rPr>
              <a:t> </a:t>
            </a:r>
            <a:r>
              <a:rPr dirty="0" sz="3300" spc="-190">
                <a:latin typeface="Times New Roman"/>
                <a:cs typeface="Times New Roman"/>
              </a:rPr>
              <a:t>,1)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4470180" y="1399067"/>
            <a:ext cx="3314065" cy="53403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300" spc="20" b="1">
                <a:latin typeface="Times New Roman"/>
                <a:cs typeface="Times New Roman"/>
              </a:rPr>
              <a:t>P</a:t>
            </a:r>
            <a:r>
              <a:rPr dirty="0" sz="3300" spc="-60" b="1">
                <a:latin typeface="Times New Roman"/>
                <a:cs typeface="Times New Roman"/>
              </a:rPr>
              <a:t> </a:t>
            </a:r>
            <a:r>
              <a:rPr dirty="0" sz="3300" spc="20">
                <a:latin typeface="Symbol"/>
                <a:cs typeface="Symbol"/>
              </a:rPr>
              <a:t>=</a:t>
            </a:r>
            <a:r>
              <a:rPr dirty="0" sz="3300" spc="-155">
                <a:latin typeface="Symbol"/>
                <a:cs typeface="Symbol"/>
              </a:rPr>
              <a:t> </a:t>
            </a:r>
            <a:r>
              <a:rPr dirty="0" sz="3300" spc="85">
                <a:latin typeface="Times New Roman"/>
                <a:cs typeface="Times New Roman"/>
              </a:rPr>
              <a:t>(</a:t>
            </a:r>
            <a:r>
              <a:rPr dirty="0" sz="3300" spc="85" i="1">
                <a:latin typeface="Times New Roman"/>
                <a:cs typeface="Times New Roman"/>
              </a:rPr>
              <a:t>x</a:t>
            </a:r>
            <a:r>
              <a:rPr dirty="0" sz="3300" spc="85">
                <a:latin typeface="Times New Roman"/>
                <a:cs typeface="Times New Roman"/>
              </a:rPr>
              <a:t>,</a:t>
            </a:r>
            <a:r>
              <a:rPr dirty="0" sz="3300" spc="-135">
                <a:latin typeface="Times New Roman"/>
                <a:cs typeface="Times New Roman"/>
              </a:rPr>
              <a:t> </a:t>
            </a:r>
            <a:r>
              <a:rPr dirty="0" sz="3300" spc="65" i="1">
                <a:latin typeface="Times New Roman"/>
                <a:cs typeface="Times New Roman"/>
              </a:rPr>
              <a:t>y</a:t>
            </a:r>
            <a:r>
              <a:rPr dirty="0" sz="3300" spc="65">
                <a:latin typeface="Times New Roman"/>
                <a:cs typeface="Times New Roman"/>
              </a:rPr>
              <a:t>)</a:t>
            </a:r>
            <a:r>
              <a:rPr dirty="0" sz="3300" spc="-155">
                <a:latin typeface="Times New Roman"/>
                <a:cs typeface="Times New Roman"/>
              </a:rPr>
              <a:t> </a:t>
            </a:r>
            <a:r>
              <a:rPr dirty="0" sz="3300" spc="685">
                <a:latin typeface="Symbol"/>
                <a:cs typeface="Symbol"/>
              </a:rPr>
              <a:t>®</a:t>
            </a:r>
            <a:r>
              <a:rPr dirty="0" sz="3300" spc="-229">
                <a:latin typeface="Symbol"/>
                <a:cs typeface="Symbol"/>
              </a:rPr>
              <a:t> </a:t>
            </a:r>
            <a:r>
              <a:rPr dirty="0" sz="3300" spc="85">
                <a:latin typeface="Times New Roman"/>
                <a:cs typeface="Times New Roman"/>
              </a:rPr>
              <a:t>(</a:t>
            </a:r>
            <a:r>
              <a:rPr dirty="0" sz="3300" spc="85" i="1">
                <a:latin typeface="Times New Roman"/>
                <a:cs typeface="Times New Roman"/>
              </a:rPr>
              <a:t>x</a:t>
            </a:r>
            <a:r>
              <a:rPr dirty="0" sz="3300" spc="85">
                <a:latin typeface="Times New Roman"/>
                <a:cs typeface="Times New Roman"/>
              </a:rPr>
              <a:t>,</a:t>
            </a:r>
            <a:r>
              <a:rPr dirty="0" sz="3300" spc="-130">
                <a:latin typeface="Times New Roman"/>
                <a:cs typeface="Times New Roman"/>
              </a:rPr>
              <a:t> </a:t>
            </a:r>
            <a:r>
              <a:rPr dirty="0" sz="3300" spc="-125" i="1">
                <a:latin typeface="Times New Roman"/>
                <a:cs typeface="Times New Roman"/>
              </a:rPr>
              <a:t>y</a:t>
            </a:r>
            <a:r>
              <a:rPr dirty="0" sz="3300" spc="-125">
                <a:latin typeface="Times New Roman"/>
                <a:cs typeface="Times New Roman"/>
              </a:rPr>
              <a:t>,1)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171688" y="2490216"/>
            <a:ext cx="88392" cy="16154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 txBox="1"/>
          <p:nvPr/>
        </p:nvSpPr>
        <p:spPr>
          <a:xfrm>
            <a:off x="8155940" y="2383028"/>
            <a:ext cx="1022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001000" y="3436937"/>
            <a:ext cx="381000" cy="1524000"/>
          </a:xfrm>
          <a:custGeom>
            <a:avLst/>
            <a:gdLst/>
            <a:ahLst/>
            <a:cxnLst/>
            <a:rect l="l" t="t" r="r" b="b"/>
            <a:pathLst>
              <a:path w="381000" h="1524000">
                <a:moveTo>
                  <a:pt x="0" y="0"/>
                </a:moveTo>
                <a:lnTo>
                  <a:pt x="381000" y="0"/>
                </a:lnTo>
                <a:lnTo>
                  <a:pt x="381000" y="1524000"/>
                </a:lnTo>
                <a:lnTo>
                  <a:pt x="0" y="1524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1F497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491728" y="2706623"/>
            <a:ext cx="112775" cy="17068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8460740" y="2611628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1F497D"/>
                </a:solidFill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48609" y="5462805"/>
            <a:ext cx="1985645" cy="533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41245" sz="4950" spc="-750" b="1">
                <a:latin typeface="Times New Roman"/>
                <a:cs typeface="Times New Roman"/>
              </a:rPr>
              <a:t>t</a:t>
            </a:r>
            <a:r>
              <a:rPr dirty="0" baseline="37037" sz="4950" spc="-750">
                <a:latin typeface="Symbol"/>
                <a:cs typeface="Symbol"/>
              </a:rPr>
              <a:t>ù </a:t>
            </a:r>
            <a:r>
              <a:rPr dirty="0" sz="3300" spc="-985">
                <a:latin typeface="Symbol"/>
                <a:cs typeface="Symbol"/>
              </a:rPr>
              <a:t>×</a:t>
            </a:r>
            <a:r>
              <a:rPr dirty="0" sz="3300" spc="-434">
                <a:latin typeface="Symbol"/>
                <a:cs typeface="Symbol"/>
              </a:rPr>
              <a:t> </a:t>
            </a:r>
            <a:r>
              <a:rPr dirty="0" sz="3300" spc="10" b="1">
                <a:latin typeface="Times New Roman"/>
                <a:cs typeface="Times New Roman"/>
              </a:rPr>
              <a:t>P </a:t>
            </a:r>
            <a:r>
              <a:rPr dirty="0" sz="3300" spc="10">
                <a:latin typeface="Symbol"/>
                <a:cs typeface="Symbol"/>
              </a:rPr>
              <a:t>= </a:t>
            </a:r>
            <a:r>
              <a:rPr dirty="0" sz="3300" spc="10" b="1">
                <a:latin typeface="Times New Roman"/>
                <a:cs typeface="Times New Roman"/>
              </a:rPr>
              <a:t>T</a:t>
            </a:r>
            <a:r>
              <a:rPr dirty="0" sz="3300" spc="-570" b="1">
                <a:latin typeface="Times New Roman"/>
                <a:cs typeface="Times New Roman"/>
              </a:rPr>
              <a:t> </a:t>
            </a:r>
            <a:r>
              <a:rPr dirty="0" sz="3300" spc="-985">
                <a:latin typeface="Symbol"/>
                <a:cs typeface="Symbol"/>
              </a:rPr>
              <a:t>×</a:t>
            </a:r>
            <a:r>
              <a:rPr dirty="0" sz="3300" spc="-434">
                <a:latin typeface="Symbol"/>
                <a:cs typeface="Symbol"/>
              </a:rPr>
              <a:t> </a:t>
            </a:r>
            <a:r>
              <a:rPr dirty="0" sz="3300" spc="-775" b="1">
                <a:latin typeface="Times New Roman"/>
                <a:cs typeface="Times New Roman"/>
              </a:rPr>
              <a:t>P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491879" y="5887878"/>
            <a:ext cx="1107440" cy="533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32180" algn="l"/>
              </a:tabLst>
            </a:pPr>
            <a:r>
              <a:rPr dirty="0" sz="3300" spc="-1180">
                <a:latin typeface="Symbol"/>
                <a:cs typeface="Symbol"/>
              </a:rPr>
              <a:t>ë</a:t>
            </a:r>
            <a:r>
              <a:rPr dirty="0" sz="3300" spc="-1180">
                <a:latin typeface="Symbol"/>
                <a:cs typeface="Symbol"/>
              </a:rPr>
              <a:t>	</a:t>
            </a:r>
            <a:r>
              <a:rPr dirty="0" sz="3300" spc="-1980">
                <a:latin typeface="Symbol"/>
                <a:cs typeface="Symbol"/>
              </a:rPr>
              <a:t>û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158833" y="5152052"/>
            <a:ext cx="702310" cy="533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41245" sz="4950" spc="15">
                <a:latin typeface="Symbol"/>
                <a:cs typeface="Symbol"/>
              </a:rPr>
              <a:t>=</a:t>
            </a:r>
            <a:r>
              <a:rPr dirty="0" baseline="-41245" sz="4950" spc="-135">
                <a:latin typeface="Symbol"/>
                <a:cs typeface="Symbol"/>
              </a:rPr>
              <a:t> </a:t>
            </a:r>
            <a:r>
              <a:rPr dirty="0" baseline="-4208" sz="4950" spc="-1672">
                <a:latin typeface="Symbol"/>
                <a:cs typeface="Symbol"/>
              </a:rPr>
              <a:t>é</a:t>
            </a:r>
            <a:r>
              <a:rPr dirty="0" sz="3300" spc="-1115" b="1">
                <a:latin typeface="Times New Roman"/>
                <a:cs typeface="Times New Roman"/>
              </a:rPr>
              <a:t>I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491879" y="5588499"/>
            <a:ext cx="1107440" cy="5334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739775" algn="l"/>
              </a:tabLst>
            </a:pPr>
            <a:r>
              <a:rPr dirty="0" sz="3300" spc="-585">
                <a:latin typeface="Symbol"/>
                <a:cs typeface="Symbol"/>
              </a:rPr>
              <a:t>ê</a:t>
            </a:r>
            <a:r>
              <a:rPr dirty="0" baseline="-26094" sz="4950" spc="-877">
                <a:latin typeface="Times New Roman"/>
                <a:cs typeface="Times New Roman"/>
              </a:rPr>
              <a:t>0	</a:t>
            </a:r>
            <a:r>
              <a:rPr dirty="0" baseline="-26094" sz="4950" spc="-1889">
                <a:latin typeface="Times New Roman"/>
                <a:cs typeface="Times New Roman"/>
              </a:rPr>
              <a:t>1</a:t>
            </a:r>
            <a:r>
              <a:rPr dirty="0" sz="3300" spc="-1260">
                <a:latin typeface="Symbol"/>
                <a:cs typeface="Symbol"/>
              </a:rPr>
              <a:t>ú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7620000" y="2729729"/>
            <a:ext cx="471170" cy="471170"/>
          </a:xfrm>
          <a:custGeom>
            <a:avLst/>
            <a:gdLst/>
            <a:ahLst/>
            <a:cxnLst/>
            <a:rect l="l" t="t" r="r" b="b"/>
            <a:pathLst>
              <a:path w="471170" h="471169">
                <a:moveTo>
                  <a:pt x="40411" y="349437"/>
                </a:moveTo>
                <a:lnTo>
                  <a:pt x="0" y="470670"/>
                </a:lnTo>
                <a:lnTo>
                  <a:pt x="121232" y="430259"/>
                </a:lnTo>
                <a:lnTo>
                  <a:pt x="107763" y="416789"/>
                </a:lnTo>
                <a:lnTo>
                  <a:pt x="80821" y="416789"/>
                </a:lnTo>
                <a:lnTo>
                  <a:pt x="53881" y="389848"/>
                </a:lnTo>
                <a:lnTo>
                  <a:pt x="67351" y="376377"/>
                </a:lnTo>
                <a:lnTo>
                  <a:pt x="40411" y="349437"/>
                </a:lnTo>
                <a:close/>
              </a:path>
              <a:path w="471170" h="471169">
                <a:moveTo>
                  <a:pt x="67351" y="376377"/>
                </a:moveTo>
                <a:lnTo>
                  <a:pt x="53881" y="389848"/>
                </a:lnTo>
                <a:lnTo>
                  <a:pt x="80821" y="416789"/>
                </a:lnTo>
                <a:lnTo>
                  <a:pt x="94292" y="403318"/>
                </a:lnTo>
                <a:lnTo>
                  <a:pt x="67351" y="376377"/>
                </a:lnTo>
                <a:close/>
              </a:path>
              <a:path w="471170" h="471169">
                <a:moveTo>
                  <a:pt x="94292" y="403318"/>
                </a:moveTo>
                <a:lnTo>
                  <a:pt x="80821" y="416789"/>
                </a:lnTo>
                <a:lnTo>
                  <a:pt x="107763" y="416789"/>
                </a:lnTo>
                <a:lnTo>
                  <a:pt x="94292" y="403318"/>
                </a:lnTo>
                <a:close/>
              </a:path>
              <a:path w="471170" h="471169">
                <a:moveTo>
                  <a:pt x="443729" y="0"/>
                </a:moveTo>
                <a:lnTo>
                  <a:pt x="67351" y="376377"/>
                </a:lnTo>
                <a:lnTo>
                  <a:pt x="94292" y="403318"/>
                </a:lnTo>
                <a:lnTo>
                  <a:pt x="470669" y="26941"/>
                </a:lnTo>
                <a:lnTo>
                  <a:pt x="4437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229600" y="3036570"/>
            <a:ext cx="243840" cy="316230"/>
          </a:xfrm>
          <a:custGeom>
            <a:avLst/>
            <a:gdLst/>
            <a:ahLst/>
            <a:cxnLst/>
            <a:rect l="l" t="t" r="r" b="b"/>
            <a:pathLst>
              <a:path w="243840" h="316229">
                <a:moveTo>
                  <a:pt x="22859" y="190500"/>
                </a:moveTo>
                <a:lnTo>
                  <a:pt x="0" y="316229"/>
                </a:lnTo>
                <a:lnTo>
                  <a:pt x="114300" y="259079"/>
                </a:lnTo>
                <a:lnTo>
                  <a:pt x="104139" y="251459"/>
                </a:lnTo>
                <a:lnTo>
                  <a:pt x="72390" y="251459"/>
                </a:lnTo>
                <a:lnTo>
                  <a:pt x="41909" y="228600"/>
                </a:lnTo>
                <a:lnTo>
                  <a:pt x="53339" y="213360"/>
                </a:lnTo>
                <a:lnTo>
                  <a:pt x="22859" y="190500"/>
                </a:lnTo>
                <a:close/>
              </a:path>
              <a:path w="243840" h="316229">
                <a:moveTo>
                  <a:pt x="53339" y="213360"/>
                </a:moveTo>
                <a:lnTo>
                  <a:pt x="41909" y="228600"/>
                </a:lnTo>
                <a:lnTo>
                  <a:pt x="72390" y="251459"/>
                </a:lnTo>
                <a:lnTo>
                  <a:pt x="83820" y="236220"/>
                </a:lnTo>
                <a:lnTo>
                  <a:pt x="53339" y="213360"/>
                </a:lnTo>
                <a:close/>
              </a:path>
              <a:path w="243840" h="316229">
                <a:moveTo>
                  <a:pt x="83820" y="236220"/>
                </a:moveTo>
                <a:lnTo>
                  <a:pt x="72390" y="251459"/>
                </a:lnTo>
                <a:lnTo>
                  <a:pt x="104139" y="251459"/>
                </a:lnTo>
                <a:lnTo>
                  <a:pt x="83820" y="236220"/>
                </a:lnTo>
                <a:close/>
              </a:path>
              <a:path w="243840" h="316229">
                <a:moveTo>
                  <a:pt x="213359" y="0"/>
                </a:moveTo>
                <a:lnTo>
                  <a:pt x="53339" y="213360"/>
                </a:lnTo>
                <a:lnTo>
                  <a:pt x="83820" y="236220"/>
                </a:lnTo>
                <a:lnTo>
                  <a:pt x="243840" y="22859"/>
                </a:lnTo>
                <a:lnTo>
                  <a:pt x="2133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3523" y="413003"/>
            <a:ext cx="159766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</a:t>
            </a:r>
            <a:r>
              <a:rPr dirty="0" spc="-40"/>
              <a:t>c</a:t>
            </a:r>
            <a:r>
              <a:rPr dirty="0" spc="5"/>
              <a:t>ali</a:t>
            </a:r>
            <a:r>
              <a:rPr dirty="0"/>
              <a:t>ng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600200"/>
            <a:ext cx="152400" cy="3276600"/>
          </a:xfrm>
          <a:custGeom>
            <a:avLst/>
            <a:gdLst/>
            <a:ahLst/>
            <a:cxnLst/>
            <a:rect l="l" t="t" r="r" b="b"/>
            <a:pathLst>
              <a:path w="152400" h="3276600">
                <a:moveTo>
                  <a:pt x="101600" y="127000"/>
                </a:moveTo>
                <a:lnTo>
                  <a:pt x="50800" y="127000"/>
                </a:lnTo>
                <a:lnTo>
                  <a:pt x="50799" y="3276600"/>
                </a:lnTo>
                <a:lnTo>
                  <a:pt x="101599" y="3276600"/>
                </a:lnTo>
                <a:lnTo>
                  <a:pt x="101600" y="127000"/>
                </a:lnTo>
                <a:close/>
              </a:path>
              <a:path w="152400" h="3276600">
                <a:moveTo>
                  <a:pt x="76200" y="0"/>
                </a:moveTo>
                <a:lnTo>
                  <a:pt x="0" y="152400"/>
                </a:lnTo>
                <a:lnTo>
                  <a:pt x="50799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3276600">
                <a:moveTo>
                  <a:pt x="139700" y="127000"/>
                </a:moveTo>
                <a:lnTo>
                  <a:pt x="101600" y="127000"/>
                </a:lnTo>
                <a:lnTo>
                  <a:pt x="101599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6800" y="4800601"/>
            <a:ext cx="2819400" cy="152400"/>
          </a:xfrm>
          <a:custGeom>
            <a:avLst/>
            <a:gdLst/>
            <a:ahLst/>
            <a:cxnLst/>
            <a:rect l="l" t="t" r="r" b="b"/>
            <a:pathLst>
              <a:path w="2819400" h="152400">
                <a:moveTo>
                  <a:pt x="2667000" y="101599"/>
                </a:moveTo>
                <a:lnTo>
                  <a:pt x="2667000" y="152400"/>
                </a:lnTo>
                <a:lnTo>
                  <a:pt x="2768600" y="101600"/>
                </a:lnTo>
                <a:lnTo>
                  <a:pt x="2667000" y="101599"/>
                </a:lnTo>
                <a:close/>
              </a:path>
              <a:path w="2819400" h="152400">
                <a:moveTo>
                  <a:pt x="2667000" y="50799"/>
                </a:moveTo>
                <a:lnTo>
                  <a:pt x="2667000" y="101599"/>
                </a:lnTo>
                <a:lnTo>
                  <a:pt x="2692400" y="101600"/>
                </a:lnTo>
                <a:lnTo>
                  <a:pt x="2692400" y="50800"/>
                </a:lnTo>
                <a:lnTo>
                  <a:pt x="2667000" y="50799"/>
                </a:lnTo>
                <a:close/>
              </a:path>
              <a:path w="2819400" h="152400">
                <a:moveTo>
                  <a:pt x="2667000" y="0"/>
                </a:moveTo>
                <a:lnTo>
                  <a:pt x="2667000" y="50799"/>
                </a:lnTo>
                <a:lnTo>
                  <a:pt x="2692400" y="50800"/>
                </a:lnTo>
                <a:lnTo>
                  <a:pt x="2692400" y="101600"/>
                </a:lnTo>
                <a:lnTo>
                  <a:pt x="2768602" y="101598"/>
                </a:lnTo>
                <a:lnTo>
                  <a:pt x="2819400" y="76200"/>
                </a:lnTo>
                <a:lnTo>
                  <a:pt x="2667000" y="0"/>
                </a:lnTo>
                <a:close/>
              </a:path>
              <a:path w="2819400" h="152400">
                <a:moveTo>
                  <a:pt x="0" y="50798"/>
                </a:moveTo>
                <a:lnTo>
                  <a:pt x="0" y="101598"/>
                </a:lnTo>
                <a:lnTo>
                  <a:pt x="2667000" y="101599"/>
                </a:lnTo>
                <a:lnTo>
                  <a:pt x="26670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52727" y="3849623"/>
            <a:ext cx="112776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221739" y="3754628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240" y="4121087"/>
            <a:ext cx="1391229" cy="11931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038601" y="304800"/>
            <a:ext cx="152400" cy="3276600"/>
          </a:xfrm>
          <a:custGeom>
            <a:avLst/>
            <a:gdLst/>
            <a:ahLst/>
            <a:cxnLst/>
            <a:rect l="l" t="t" r="r" b="b"/>
            <a:pathLst>
              <a:path w="152400" h="3276600">
                <a:moveTo>
                  <a:pt x="101600" y="127000"/>
                </a:moveTo>
                <a:lnTo>
                  <a:pt x="50800" y="127000"/>
                </a:lnTo>
                <a:lnTo>
                  <a:pt x="50798" y="3276600"/>
                </a:lnTo>
                <a:lnTo>
                  <a:pt x="101598" y="3276600"/>
                </a:lnTo>
                <a:lnTo>
                  <a:pt x="101600" y="127000"/>
                </a:lnTo>
                <a:close/>
              </a:path>
              <a:path w="152400" h="3276600">
                <a:moveTo>
                  <a:pt x="76200" y="0"/>
                </a:moveTo>
                <a:lnTo>
                  <a:pt x="0" y="152400"/>
                </a:lnTo>
                <a:lnTo>
                  <a:pt x="50799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3276600">
                <a:moveTo>
                  <a:pt x="139700" y="127000"/>
                </a:moveTo>
                <a:lnTo>
                  <a:pt x="101600" y="127000"/>
                </a:lnTo>
                <a:lnTo>
                  <a:pt x="101599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191000" y="3505201"/>
            <a:ext cx="3505200" cy="152400"/>
          </a:xfrm>
          <a:custGeom>
            <a:avLst/>
            <a:gdLst/>
            <a:ahLst/>
            <a:cxnLst/>
            <a:rect l="l" t="t" r="r" b="b"/>
            <a:pathLst>
              <a:path w="3505200" h="152400">
                <a:moveTo>
                  <a:pt x="3352800" y="101599"/>
                </a:moveTo>
                <a:lnTo>
                  <a:pt x="3352800" y="152400"/>
                </a:lnTo>
                <a:lnTo>
                  <a:pt x="3454400" y="101600"/>
                </a:lnTo>
                <a:lnTo>
                  <a:pt x="3352800" y="101599"/>
                </a:lnTo>
                <a:close/>
              </a:path>
              <a:path w="3505200" h="152400">
                <a:moveTo>
                  <a:pt x="3352800" y="50799"/>
                </a:moveTo>
                <a:lnTo>
                  <a:pt x="3352800" y="101599"/>
                </a:lnTo>
                <a:lnTo>
                  <a:pt x="3378205" y="101600"/>
                </a:lnTo>
                <a:lnTo>
                  <a:pt x="3378205" y="50800"/>
                </a:lnTo>
                <a:lnTo>
                  <a:pt x="3352800" y="50799"/>
                </a:lnTo>
                <a:close/>
              </a:path>
              <a:path w="3505200" h="152400">
                <a:moveTo>
                  <a:pt x="3352800" y="0"/>
                </a:moveTo>
                <a:lnTo>
                  <a:pt x="3352800" y="50799"/>
                </a:lnTo>
                <a:lnTo>
                  <a:pt x="3378205" y="50800"/>
                </a:lnTo>
                <a:lnTo>
                  <a:pt x="3378205" y="101600"/>
                </a:lnTo>
                <a:lnTo>
                  <a:pt x="3454402" y="101598"/>
                </a:lnTo>
                <a:lnTo>
                  <a:pt x="3505200" y="76200"/>
                </a:lnTo>
                <a:lnTo>
                  <a:pt x="3352800" y="0"/>
                </a:lnTo>
                <a:close/>
              </a:path>
              <a:path w="3505200" h="152400">
                <a:moveTo>
                  <a:pt x="0" y="50798"/>
                </a:moveTo>
                <a:lnTo>
                  <a:pt x="0" y="101598"/>
                </a:lnTo>
                <a:lnTo>
                  <a:pt x="3352800" y="101599"/>
                </a:lnTo>
                <a:lnTo>
                  <a:pt x="33528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38471" y="1697735"/>
            <a:ext cx="243839" cy="268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98340" y="1621028"/>
            <a:ext cx="290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P’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95600" y="1993519"/>
            <a:ext cx="2725752" cy="23376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829" y="32003"/>
            <a:ext cx="37445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Scaling</a:t>
            </a:r>
            <a:r>
              <a:rPr dirty="0" spc="-70"/>
              <a:t> </a:t>
            </a:r>
            <a:r>
              <a:rPr dirty="0" spc="-15"/>
              <a:t>Equation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1223962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50800" y="63500"/>
                </a:moveTo>
                <a:lnTo>
                  <a:pt x="25400" y="63500"/>
                </a:lnTo>
                <a:lnTo>
                  <a:pt x="25399" y="2286000"/>
                </a:lnTo>
                <a:lnTo>
                  <a:pt x="50799" y="2286000"/>
                </a:lnTo>
                <a:lnTo>
                  <a:pt x="50800" y="635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25399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286000">
                <a:moveTo>
                  <a:pt x="69850" y="63500"/>
                </a:moveTo>
                <a:lnTo>
                  <a:pt x="50800" y="63500"/>
                </a:lnTo>
                <a:lnTo>
                  <a:pt x="50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8200" y="3243263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50799"/>
                </a:moveTo>
                <a:lnTo>
                  <a:pt x="2133600" y="76200"/>
                </a:lnTo>
                <a:lnTo>
                  <a:pt x="2184400" y="50800"/>
                </a:lnTo>
                <a:lnTo>
                  <a:pt x="2133600" y="50799"/>
                </a:lnTo>
                <a:close/>
              </a:path>
              <a:path w="2209800" h="76200">
                <a:moveTo>
                  <a:pt x="2133600" y="25399"/>
                </a:moveTo>
                <a:lnTo>
                  <a:pt x="2133600" y="50799"/>
                </a:lnTo>
                <a:lnTo>
                  <a:pt x="2146300" y="50800"/>
                </a:lnTo>
                <a:lnTo>
                  <a:pt x="2146300" y="25400"/>
                </a:lnTo>
                <a:lnTo>
                  <a:pt x="2133600" y="25399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25399"/>
                </a:lnTo>
                <a:lnTo>
                  <a:pt x="2146300" y="25400"/>
                </a:lnTo>
                <a:lnTo>
                  <a:pt x="2146300" y="50800"/>
                </a:lnTo>
                <a:lnTo>
                  <a:pt x="2184402" y="50798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  <a:path w="2209800" h="76200">
                <a:moveTo>
                  <a:pt x="0" y="25398"/>
                </a:moveTo>
                <a:lnTo>
                  <a:pt x="0" y="50798"/>
                </a:lnTo>
                <a:lnTo>
                  <a:pt x="2133600" y="50799"/>
                </a:lnTo>
                <a:lnTo>
                  <a:pt x="2133600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57819" y="2366962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860518" y="44901"/>
                </a:moveTo>
                <a:lnTo>
                  <a:pt x="0" y="905419"/>
                </a:lnTo>
                <a:lnTo>
                  <a:pt x="17960" y="923380"/>
                </a:lnTo>
                <a:lnTo>
                  <a:pt x="878479" y="62862"/>
                </a:lnTo>
                <a:lnTo>
                  <a:pt x="860518" y="44901"/>
                </a:lnTo>
                <a:close/>
              </a:path>
              <a:path w="923925" h="923925">
                <a:moveTo>
                  <a:pt x="911406" y="35921"/>
                </a:moveTo>
                <a:lnTo>
                  <a:pt x="869498" y="35921"/>
                </a:lnTo>
                <a:lnTo>
                  <a:pt x="887459" y="53882"/>
                </a:lnTo>
                <a:lnTo>
                  <a:pt x="878479" y="62862"/>
                </a:lnTo>
                <a:lnTo>
                  <a:pt x="896439" y="80822"/>
                </a:lnTo>
                <a:lnTo>
                  <a:pt x="911406" y="35921"/>
                </a:lnTo>
                <a:close/>
              </a:path>
              <a:path w="923925" h="923925">
                <a:moveTo>
                  <a:pt x="869498" y="35921"/>
                </a:moveTo>
                <a:lnTo>
                  <a:pt x="860518" y="44901"/>
                </a:lnTo>
                <a:lnTo>
                  <a:pt x="878479" y="62862"/>
                </a:lnTo>
                <a:lnTo>
                  <a:pt x="887459" y="53882"/>
                </a:lnTo>
                <a:lnTo>
                  <a:pt x="869498" y="35921"/>
                </a:lnTo>
                <a:close/>
              </a:path>
              <a:path w="923925" h="923925">
                <a:moveTo>
                  <a:pt x="923380" y="0"/>
                </a:moveTo>
                <a:lnTo>
                  <a:pt x="842557" y="26940"/>
                </a:lnTo>
                <a:lnTo>
                  <a:pt x="860518" y="44901"/>
                </a:lnTo>
                <a:lnTo>
                  <a:pt x="869498" y="35921"/>
                </a:lnTo>
                <a:lnTo>
                  <a:pt x="911406" y="35921"/>
                </a:lnTo>
                <a:lnTo>
                  <a:pt x="92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1200" y="2366962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6800" y="236696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39264" y="2002028"/>
            <a:ext cx="190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2233676"/>
            <a:ext cx="191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y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0925" y="1376362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 h="0">
                <a:moveTo>
                  <a:pt x="19050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55925" y="1376362"/>
            <a:ext cx="0" cy="1905000"/>
          </a:xfrm>
          <a:custGeom>
            <a:avLst/>
            <a:gdLst/>
            <a:ahLst/>
            <a:cxnLst/>
            <a:rect l="l" t="t" r="r" b="b"/>
            <a:pathLst>
              <a:path w="0" h="1905000">
                <a:moveTo>
                  <a:pt x="0" y="0"/>
                </a:moveTo>
                <a:lnTo>
                  <a:pt x="1" y="1905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07539" y="3376676"/>
            <a:ext cx="1261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dirty="0" sz="2400">
                <a:latin typeface="Futura-Medium"/>
                <a:cs typeface="Futura-Medium"/>
              </a:rPr>
              <a:t>x	s</a:t>
            </a:r>
            <a:r>
              <a:rPr dirty="0" baseline="-11574" sz="1800">
                <a:latin typeface="Futura-Medium"/>
                <a:cs typeface="Futura-Medium"/>
              </a:rPr>
              <a:t>x</a:t>
            </a:r>
            <a:r>
              <a:rPr dirty="0" baseline="-11574" sz="1800" spc="419">
                <a:latin typeface="Futura-Medium"/>
                <a:cs typeface="Futura-Medium"/>
              </a:rPr>
              <a:t> </a:t>
            </a:r>
            <a:r>
              <a:rPr dirty="0" sz="2400">
                <a:latin typeface="Futura-Medium"/>
                <a:cs typeface="Futura-Medium"/>
              </a:rPr>
              <a:t>x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2264" y="935228"/>
            <a:ext cx="290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P’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1944" y="1376362"/>
            <a:ext cx="1914525" cy="1914525"/>
          </a:xfrm>
          <a:custGeom>
            <a:avLst/>
            <a:gdLst/>
            <a:ahLst/>
            <a:cxnLst/>
            <a:rect l="l" t="t" r="r" b="b"/>
            <a:pathLst>
              <a:path w="1914525" h="1914525">
                <a:moveTo>
                  <a:pt x="1851118" y="44901"/>
                </a:moveTo>
                <a:lnTo>
                  <a:pt x="0" y="1896019"/>
                </a:lnTo>
                <a:lnTo>
                  <a:pt x="17960" y="1913980"/>
                </a:lnTo>
                <a:lnTo>
                  <a:pt x="1869078" y="62861"/>
                </a:lnTo>
                <a:lnTo>
                  <a:pt x="1851118" y="44901"/>
                </a:lnTo>
                <a:close/>
              </a:path>
              <a:path w="1914525" h="1914525">
                <a:moveTo>
                  <a:pt x="1902006" y="35923"/>
                </a:moveTo>
                <a:lnTo>
                  <a:pt x="1860096" y="35923"/>
                </a:lnTo>
                <a:lnTo>
                  <a:pt x="1878057" y="53883"/>
                </a:lnTo>
                <a:lnTo>
                  <a:pt x="1869078" y="62861"/>
                </a:lnTo>
                <a:lnTo>
                  <a:pt x="1887039" y="80822"/>
                </a:lnTo>
                <a:lnTo>
                  <a:pt x="1902006" y="35923"/>
                </a:lnTo>
                <a:close/>
              </a:path>
              <a:path w="1914525" h="1914525">
                <a:moveTo>
                  <a:pt x="1860096" y="35923"/>
                </a:moveTo>
                <a:lnTo>
                  <a:pt x="1851118" y="44901"/>
                </a:lnTo>
                <a:lnTo>
                  <a:pt x="1869078" y="62861"/>
                </a:lnTo>
                <a:lnTo>
                  <a:pt x="1878057" y="53883"/>
                </a:lnTo>
                <a:lnTo>
                  <a:pt x="1860096" y="35923"/>
                </a:lnTo>
                <a:close/>
              </a:path>
              <a:path w="1914525" h="1914525">
                <a:moveTo>
                  <a:pt x="1913980" y="0"/>
                </a:moveTo>
                <a:lnTo>
                  <a:pt x="1833157" y="26940"/>
                </a:lnTo>
                <a:lnTo>
                  <a:pt x="1851118" y="44901"/>
                </a:lnTo>
                <a:lnTo>
                  <a:pt x="1860096" y="35923"/>
                </a:lnTo>
                <a:lnTo>
                  <a:pt x="1902006" y="35923"/>
                </a:lnTo>
                <a:lnTo>
                  <a:pt x="1913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76237" y="1276603"/>
            <a:ext cx="94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16" name="object 16"/>
          <p:cNvSpPr txBox="1"/>
          <p:nvPr/>
        </p:nvSpPr>
        <p:spPr>
          <a:xfrm>
            <a:off x="291465" y="1163828"/>
            <a:ext cx="334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716056" y="1206496"/>
            <a:ext cx="5026025" cy="2352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3800" spc="-15" b="1">
                <a:latin typeface="Times New Roman"/>
                <a:cs typeface="Times New Roman"/>
              </a:rPr>
              <a:t>P</a:t>
            </a:r>
            <a:r>
              <a:rPr dirty="0" sz="3800" spc="-85" b="1">
                <a:latin typeface="Times New Roman"/>
                <a:cs typeface="Times New Roman"/>
              </a:rPr>
              <a:t> </a:t>
            </a:r>
            <a:r>
              <a:rPr dirty="0" sz="3800" spc="-15">
                <a:latin typeface="Symbol"/>
                <a:cs typeface="Symbol"/>
              </a:rPr>
              <a:t>=</a:t>
            </a:r>
            <a:r>
              <a:rPr dirty="0" sz="3800" spc="-195">
                <a:latin typeface="Symbol"/>
                <a:cs typeface="Symbol"/>
              </a:rPr>
              <a:t> </a:t>
            </a:r>
            <a:r>
              <a:rPr dirty="0" sz="3800" spc="55">
                <a:latin typeface="Times New Roman"/>
                <a:cs typeface="Times New Roman"/>
              </a:rPr>
              <a:t>(x,</a:t>
            </a:r>
            <a:r>
              <a:rPr dirty="0" sz="3800" spc="-390">
                <a:latin typeface="Times New Roman"/>
                <a:cs typeface="Times New Roman"/>
              </a:rPr>
              <a:t> </a:t>
            </a:r>
            <a:r>
              <a:rPr dirty="0" sz="3800" spc="-5">
                <a:latin typeface="Times New Roman"/>
                <a:cs typeface="Times New Roman"/>
              </a:rPr>
              <a:t>y)</a:t>
            </a:r>
            <a:r>
              <a:rPr dirty="0" sz="3800" spc="-185">
                <a:latin typeface="Times New Roman"/>
                <a:cs typeface="Times New Roman"/>
              </a:rPr>
              <a:t> </a:t>
            </a:r>
            <a:r>
              <a:rPr dirty="0" sz="3800" spc="720">
                <a:latin typeface="Symbol"/>
                <a:cs typeface="Symbol"/>
              </a:rPr>
              <a:t>®</a:t>
            </a:r>
            <a:r>
              <a:rPr dirty="0" sz="3800" spc="-229">
                <a:latin typeface="Symbol"/>
                <a:cs typeface="Symbol"/>
              </a:rPr>
              <a:t> </a:t>
            </a:r>
            <a:r>
              <a:rPr dirty="0" sz="3800" spc="125" b="1">
                <a:latin typeface="Times New Roman"/>
                <a:cs typeface="Times New Roman"/>
              </a:rPr>
              <a:t>P</a:t>
            </a:r>
            <a:r>
              <a:rPr dirty="0" sz="3800" spc="125">
                <a:latin typeface="Times New Roman"/>
                <a:cs typeface="Times New Roman"/>
              </a:rPr>
              <a:t>'</a:t>
            </a:r>
            <a:r>
              <a:rPr dirty="0" sz="3800" spc="125">
                <a:latin typeface="Symbol"/>
                <a:cs typeface="Symbol"/>
              </a:rPr>
              <a:t>=</a:t>
            </a:r>
            <a:r>
              <a:rPr dirty="0" sz="3800" spc="-190">
                <a:latin typeface="Symbol"/>
                <a:cs typeface="Symbol"/>
              </a:rPr>
              <a:t> </a:t>
            </a:r>
            <a:r>
              <a:rPr dirty="0" sz="3800" spc="45">
                <a:latin typeface="Times New Roman"/>
                <a:cs typeface="Times New Roman"/>
              </a:rPr>
              <a:t>(s</a:t>
            </a:r>
            <a:r>
              <a:rPr dirty="0" baseline="-23989" sz="3300" spc="67">
                <a:latin typeface="Times New Roman"/>
                <a:cs typeface="Times New Roman"/>
              </a:rPr>
              <a:t>x</a:t>
            </a:r>
            <a:r>
              <a:rPr dirty="0" baseline="-23989" sz="3300" spc="-345">
                <a:latin typeface="Times New Roman"/>
                <a:cs typeface="Times New Roman"/>
              </a:rPr>
              <a:t> </a:t>
            </a:r>
            <a:r>
              <a:rPr dirty="0" sz="3800" spc="25">
                <a:latin typeface="Times New Roman"/>
                <a:cs typeface="Times New Roman"/>
              </a:rPr>
              <a:t>x,</a:t>
            </a:r>
            <a:r>
              <a:rPr dirty="0" sz="3800" spc="-625">
                <a:latin typeface="Times New Roman"/>
                <a:cs typeface="Times New Roman"/>
              </a:rPr>
              <a:t> </a:t>
            </a:r>
            <a:r>
              <a:rPr dirty="0" sz="3800" spc="110">
                <a:latin typeface="Times New Roman"/>
                <a:cs typeface="Times New Roman"/>
              </a:rPr>
              <a:t>s</a:t>
            </a:r>
            <a:r>
              <a:rPr dirty="0" baseline="-23989" sz="3300" spc="165">
                <a:latin typeface="Times New Roman"/>
                <a:cs typeface="Times New Roman"/>
              </a:rPr>
              <a:t>y</a:t>
            </a:r>
            <a:r>
              <a:rPr dirty="0" baseline="-23989" sz="3300" spc="-359">
                <a:latin typeface="Times New Roman"/>
                <a:cs typeface="Times New Roman"/>
              </a:rPr>
              <a:t> </a:t>
            </a:r>
            <a:r>
              <a:rPr dirty="0" sz="3800">
                <a:latin typeface="Times New Roman"/>
                <a:cs typeface="Times New Roman"/>
              </a:rPr>
              <a:t>y)</a:t>
            </a:r>
            <a:endParaRPr sz="38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4755"/>
              </a:spcBef>
            </a:pPr>
            <a:r>
              <a:rPr dirty="0" sz="3300" spc="10" b="1">
                <a:latin typeface="Times New Roman"/>
                <a:cs typeface="Times New Roman"/>
              </a:rPr>
              <a:t>P</a:t>
            </a:r>
            <a:r>
              <a:rPr dirty="0" sz="3300" spc="-45" b="1">
                <a:latin typeface="Times New Roman"/>
                <a:cs typeface="Times New Roman"/>
              </a:rPr>
              <a:t> </a:t>
            </a:r>
            <a:r>
              <a:rPr dirty="0" sz="3300" spc="10">
                <a:latin typeface="Symbol"/>
                <a:cs typeface="Symbol"/>
              </a:rPr>
              <a:t>=</a:t>
            </a:r>
            <a:r>
              <a:rPr dirty="0" sz="3300" spc="-140">
                <a:latin typeface="Symbol"/>
                <a:cs typeface="Symbol"/>
              </a:rPr>
              <a:t> </a:t>
            </a:r>
            <a:r>
              <a:rPr dirty="0" sz="3300" spc="80">
                <a:latin typeface="Times New Roman"/>
                <a:cs typeface="Times New Roman"/>
              </a:rPr>
              <a:t>(</a:t>
            </a:r>
            <a:r>
              <a:rPr dirty="0" sz="3300" spc="80" i="1">
                <a:latin typeface="Times New Roman"/>
                <a:cs typeface="Times New Roman"/>
              </a:rPr>
              <a:t>x</a:t>
            </a:r>
            <a:r>
              <a:rPr dirty="0" sz="3300" spc="80">
                <a:latin typeface="Times New Roman"/>
                <a:cs typeface="Times New Roman"/>
              </a:rPr>
              <a:t>,</a:t>
            </a:r>
            <a:r>
              <a:rPr dirty="0" sz="3300" spc="-125">
                <a:latin typeface="Times New Roman"/>
                <a:cs typeface="Times New Roman"/>
              </a:rPr>
              <a:t> </a:t>
            </a:r>
            <a:r>
              <a:rPr dirty="0" sz="3300" spc="60" i="1">
                <a:latin typeface="Times New Roman"/>
                <a:cs typeface="Times New Roman"/>
              </a:rPr>
              <a:t>y</a:t>
            </a:r>
            <a:r>
              <a:rPr dirty="0" sz="3300" spc="60">
                <a:latin typeface="Times New Roman"/>
                <a:cs typeface="Times New Roman"/>
              </a:rPr>
              <a:t>)</a:t>
            </a:r>
            <a:r>
              <a:rPr dirty="0" sz="3300" spc="-140">
                <a:latin typeface="Times New Roman"/>
                <a:cs typeface="Times New Roman"/>
              </a:rPr>
              <a:t> </a:t>
            </a:r>
            <a:r>
              <a:rPr dirty="0" sz="3300" spc="670">
                <a:latin typeface="Symbol"/>
                <a:cs typeface="Symbol"/>
              </a:rPr>
              <a:t>®</a:t>
            </a:r>
            <a:r>
              <a:rPr dirty="0" sz="3300" spc="-220">
                <a:latin typeface="Symbol"/>
                <a:cs typeface="Symbol"/>
              </a:rPr>
              <a:t> </a:t>
            </a:r>
            <a:r>
              <a:rPr dirty="0" sz="3300" spc="80">
                <a:latin typeface="Times New Roman"/>
                <a:cs typeface="Times New Roman"/>
              </a:rPr>
              <a:t>(</a:t>
            </a:r>
            <a:r>
              <a:rPr dirty="0" sz="3300" spc="80" i="1">
                <a:latin typeface="Times New Roman"/>
                <a:cs typeface="Times New Roman"/>
              </a:rPr>
              <a:t>x</a:t>
            </a:r>
            <a:r>
              <a:rPr dirty="0" sz="3300" spc="80">
                <a:latin typeface="Times New Roman"/>
                <a:cs typeface="Times New Roman"/>
              </a:rPr>
              <a:t>,</a:t>
            </a:r>
            <a:r>
              <a:rPr dirty="0" sz="3300" spc="-125">
                <a:latin typeface="Times New Roman"/>
                <a:cs typeface="Times New Roman"/>
              </a:rPr>
              <a:t> </a:t>
            </a:r>
            <a:r>
              <a:rPr dirty="0" sz="3300" spc="-130" i="1">
                <a:latin typeface="Times New Roman"/>
                <a:cs typeface="Times New Roman"/>
              </a:rPr>
              <a:t>y</a:t>
            </a:r>
            <a:r>
              <a:rPr dirty="0" sz="3300" spc="-130">
                <a:latin typeface="Times New Roman"/>
                <a:cs typeface="Times New Roman"/>
              </a:rPr>
              <a:t>,1)</a:t>
            </a:r>
            <a:endParaRPr sz="33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1045"/>
              </a:spcBef>
            </a:pPr>
            <a:r>
              <a:rPr dirty="0" sz="3300" spc="135" b="1">
                <a:latin typeface="Times New Roman"/>
                <a:cs typeface="Times New Roman"/>
              </a:rPr>
              <a:t>P</a:t>
            </a:r>
            <a:r>
              <a:rPr dirty="0" sz="3300" spc="135">
                <a:latin typeface="Times New Roman"/>
                <a:cs typeface="Times New Roman"/>
              </a:rPr>
              <a:t>'</a:t>
            </a:r>
            <a:r>
              <a:rPr dirty="0" sz="3300" spc="135">
                <a:latin typeface="Symbol"/>
                <a:cs typeface="Symbol"/>
              </a:rPr>
              <a:t>=</a:t>
            </a:r>
            <a:r>
              <a:rPr dirty="0" sz="3300" spc="-145">
                <a:latin typeface="Symbol"/>
                <a:cs typeface="Symbol"/>
              </a:rPr>
              <a:t> </a:t>
            </a:r>
            <a:r>
              <a:rPr dirty="0" sz="3300" spc="80">
                <a:latin typeface="Times New Roman"/>
                <a:cs typeface="Times New Roman"/>
              </a:rPr>
              <a:t>(</a:t>
            </a:r>
            <a:r>
              <a:rPr dirty="0" sz="3300" spc="80" i="1">
                <a:latin typeface="Times New Roman"/>
                <a:cs typeface="Times New Roman"/>
              </a:rPr>
              <a:t>s</a:t>
            </a:r>
            <a:r>
              <a:rPr dirty="0" baseline="-24216" sz="2925" spc="120" i="1">
                <a:latin typeface="Times New Roman"/>
                <a:cs typeface="Times New Roman"/>
              </a:rPr>
              <a:t>x</a:t>
            </a:r>
            <a:r>
              <a:rPr dirty="0" baseline="-24216" sz="2925" spc="-209" i="1">
                <a:latin typeface="Times New Roman"/>
                <a:cs typeface="Times New Roman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x</a:t>
            </a:r>
            <a:r>
              <a:rPr dirty="0" sz="3300" spc="10">
                <a:latin typeface="Times New Roman"/>
                <a:cs typeface="Times New Roman"/>
              </a:rPr>
              <a:t>,</a:t>
            </a:r>
            <a:r>
              <a:rPr dirty="0" sz="3300" spc="-380">
                <a:latin typeface="Times New Roman"/>
                <a:cs typeface="Times New Roman"/>
              </a:rPr>
              <a:t> </a:t>
            </a:r>
            <a:r>
              <a:rPr dirty="0" sz="3300" spc="95" i="1">
                <a:latin typeface="Times New Roman"/>
                <a:cs typeface="Times New Roman"/>
              </a:rPr>
              <a:t>s</a:t>
            </a:r>
            <a:r>
              <a:rPr dirty="0" baseline="-24216" sz="2925" spc="142" i="1">
                <a:latin typeface="Times New Roman"/>
                <a:cs typeface="Times New Roman"/>
              </a:rPr>
              <a:t>y</a:t>
            </a:r>
            <a:r>
              <a:rPr dirty="0" baseline="-24216" sz="2925" spc="75" i="1">
                <a:latin typeface="Times New Roman"/>
                <a:cs typeface="Times New Roman"/>
              </a:rPr>
              <a:t> </a:t>
            </a:r>
            <a:r>
              <a:rPr dirty="0" sz="3300" spc="60" i="1">
                <a:latin typeface="Times New Roman"/>
                <a:cs typeface="Times New Roman"/>
              </a:rPr>
              <a:t>y</a:t>
            </a:r>
            <a:r>
              <a:rPr dirty="0" sz="3300" spc="60">
                <a:latin typeface="Times New Roman"/>
                <a:cs typeface="Times New Roman"/>
              </a:rPr>
              <a:t>)</a:t>
            </a:r>
            <a:r>
              <a:rPr dirty="0" sz="3300" spc="-150">
                <a:latin typeface="Times New Roman"/>
                <a:cs typeface="Times New Roman"/>
              </a:rPr>
              <a:t> </a:t>
            </a:r>
            <a:r>
              <a:rPr dirty="0" sz="3300" spc="670">
                <a:latin typeface="Symbol"/>
                <a:cs typeface="Symbol"/>
              </a:rPr>
              <a:t>®</a:t>
            </a:r>
            <a:r>
              <a:rPr dirty="0" sz="3300" spc="-215">
                <a:latin typeface="Symbol"/>
                <a:cs typeface="Symbol"/>
              </a:rPr>
              <a:t> </a:t>
            </a:r>
            <a:r>
              <a:rPr dirty="0" sz="3300" spc="80">
                <a:latin typeface="Times New Roman"/>
                <a:cs typeface="Times New Roman"/>
              </a:rPr>
              <a:t>(</a:t>
            </a:r>
            <a:r>
              <a:rPr dirty="0" sz="3300" spc="80" i="1">
                <a:latin typeface="Times New Roman"/>
                <a:cs typeface="Times New Roman"/>
              </a:rPr>
              <a:t>s</a:t>
            </a:r>
            <a:r>
              <a:rPr dirty="0" baseline="-24216" sz="2925" spc="120" i="1">
                <a:latin typeface="Times New Roman"/>
                <a:cs typeface="Times New Roman"/>
              </a:rPr>
              <a:t>x</a:t>
            </a:r>
            <a:r>
              <a:rPr dirty="0" baseline="-24216" sz="2925" spc="-209" i="1">
                <a:latin typeface="Times New Roman"/>
                <a:cs typeface="Times New Roman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x</a:t>
            </a:r>
            <a:r>
              <a:rPr dirty="0" sz="3300" spc="10">
                <a:latin typeface="Times New Roman"/>
                <a:cs typeface="Times New Roman"/>
              </a:rPr>
              <a:t>,</a:t>
            </a:r>
            <a:r>
              <a:rPr dirty="0" sz="3300" spc="-385">
                <a:latin typeface="Times New Roman"/>
                <a:cs typeface="Times New Roman"/>
              </a:rPr>
              <a:t> </a:t>
            </a:r>
            <a:r>
              <a:rPr dirty="0" sz="3300" spc="100" i="1">
                <a:latin typeface="Times New Roman"/>
                <a:cs typeface="Times New Roman"/>
              </a:rPr>
              <a:t>s</a:t>
            </a:r>
            <a:r>
              <a:rPr dirty="0" baseline="-24216" sz="2925" spc="150" i="1">
                <a:latin typeface="Times New Roman"/>
                <a:cs typeface="Times New Roman"/>
              </a:rPr>
              <a:t>y</a:t>
            </a:r>
            <a:r>
              <a:rPr dirty="0" baseline="-24216" sz="2925" spc="75" i="1">
                <a:latin typeface="Times New Roman"/>
                <a:cs typeface="Times New Roman"/>
              </a:rPr>
              <a:t> </a:t>
            </a:r>
            <a:r>
              <a:rPr dirty="0" sz="3300" spc="-130" i="1">
                <a:latin typeface="Times New Roman"/>
                <a:cs typeface="Times New Roman"/>
              </a:rPr>
              <a:t>y</a:t>
            </a:r>
            <a:r>
              <a:rPr dirty="0" sz="3300" spc="-130">
                <a:latin typeface="Times New Roman"/>
                <a:cs typeface="Times New Roman"/>
              </a:rPr>
              <a:t>,1)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080" y="458724"/>
            <a:ext cx="150114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V</a:t>
            </a:r>
            <a:r>
              <a:rPr dirty="0" spc="-5"/>
              <a:t>e</a:t>
            </a:r>
            <a:r>
              <a:rPr dirty="0"/>
              <a:t>c</a:t>
            </a:r>
            <a:r>
              <a:rPr dirty="0" spc="-45"/>
              <a:t>t</a:t>
            </a:r>
            <a:r>
              <a:rPr dirty="0"/>
              <a:t>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65935"/>
            <a:ext cx="6353175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25">
                <a:latin typeface="Calibri"/>
                <a:cs typeface="Calibri"/>
              </a:rPr>
              <a:t>We’ll </a:t>
            </a:r>
            <a:r>
              <a:rPr dirty="0" sz="2700" spc="-20">
                <a:latin typeface="Calibri"/>
                <a:cs typeface="Calibri"/>
              </a:rPr>
              <a:t>default to </a:t>
            </a:r>
            <a:r>
              <a:rPr dirty="0" sz="2700" spc="-5">
                <a:latin typeface="Calibri"/>
                <a:cs typeface="Calibri"/>
              </a:rPr>
              <a:t>column </a:t>
            </a:r>
            <a:r>
              <a:rPr dirty="0" sz="2700" spc="-20">
                <a:latin typeface="Calibri"/>
                <a:cs typeface="Calibri"/>
              </a:rPr>
              <a:t>vectors </a:t>
            </a:r>
            <a:r>
              <a:rPr dirty="0" sz="2700">
                <a:latin typeface="Calibri"/>
                <a:cs typeface="Calibri"/>
              </a:rPr>
              <a:t>in </a:t>
            </a:r>
            <a:r>
              <a:rPr dirty="0" sz="2700" spc="-5">
                <a:latin typeface="Calibri"/>
                <a:cs typeface="Calibri"/>
              </a:rPr>
              <a:t>this</a:t>
            </a:r>
            <a:r>
              <a:rPr dirty="0" sz="2700" spc="55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class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981704"/>
            <a:ext cx="7787640" cy="1971039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5600" marR="420370" indent="-342900">
              <a:lnSpc>
                <a:spcPts val="2900"/>
              </a:lnSpc>
              <a:spcBef>
                <a:spcPts val="4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5">
                <a:latin typeface="Calibri"/>
                <a:cs typeface="Calibri"/>
              </a:rPr>
              <a:t>You’ll </a:t>
            </a:r>
            <a:r>
              <a:rPr dirty="0" sz="2700" spc="-25">
                <a:latin typeface="Calibri"/>
                <a:cs typeface="Calibri"/>
              </a:rPr>
              <a:t>want </a:t>
            </a:r>
            <a:r>
              <a:rPr dirty="0" sz="2700" spc="-20">
                <a:latin typeface="Calibri"/>
                <a:cs typeface="Calibri"/>
              </a:rPr>
              <a:t>to </a:t>
            </a:r>
            <a:r>
              <a:rPr dirty="0" sz="2700" spc="-30">
                <a:latin typeface="Calibri"/>
                <a:cs typeface="Calibri"/>
              </a:rPr>
              <a:t>keep </a:t>
            </a:r>
            <a:r>
              <a:rPr dirty="0" sz="2700" spc="-20">
                <a:latin typeface="Calibri"/>
                <a:cs typeface="Calibri"/>
              </a:rPr>
              <a:t>track </a:t>
            </a:r>
            <a:r>
              <a:rPr dirty="0" sz="2700">
                <a:latin typeface="Calibri"/>
                <a:cs typeface="Calibri"/>
              </a:rPr>
              <a:t>of </a:t>
            </a:r>
            <a:r>
              <a:rPr dirty="0" sz="2700" spc="-5">
                <a:latin typeface="Calibri"/>
                <a:cs typeface="Calibri"/>
              </a:rPr>
              <a:t>the </a:t>
            </a:r>
            <a:r>
              <a:rPr dirty="0" sz="2700" spc="-15">
                <a:latin typeface="Calibri"/>
                <a:cs typeface="Calibri"/>
              </a:rPr>
              <a:t>orientation </a:t>
            </a:r>
            <a:r>
              <a:rPr dirty="0" sz="2700">
                <a:latin typeface="Calibri"/>
                <a:cs typeface="Calibri"/>
              </a:rPr>
              <a:t>of </a:t>
            </a:r>
            <a:r>
              <a:rPr dirty="0" sz="2700" spc="-10">
                <a:latin typeface="Calibri"/>
                <a:cs typeface="Calibri"/>
              </a:rPr>
              <a:t>your  </a:t>
            </a:r>
            <a:r>
              <a:rPr dirty="0" sz="2700" spc="-20">
                <a:latin typeface="Calibri"/>
                <a:cs typeface="Calibri"/>
              </a:rPr>
              <a:t>vectors </a:t>
            </a:r>
            <a:r>
              <a:rPr dirty="0" sz="2700" spc="-10">
                <a:latin typeface="Calibri"/>
                <a:cs typeface="Calibri"/>
              </a:rPr>
              <a:t>when </a:t>
            </a:r>
            <a:r>
              <a:rPr dirty="0" sz="2700" spc="-15">
                <a:latin typeface="Calibri"/>
                <a:cs typeface="Calibri"/>
              </a:rPr>
              <a:t>programming </a:t>
            </a:r>
            <a:r>
              <a:rPr dirty="0" sz="2700">
                <a:latin typeface="Calibri"/>
                <a:cs typeface="Calibri"/>
              </a:rPr>
              <a:t>in</a:t>
            </a:r>
            <a:r>
              <a:rPr dirty="0" sz="2700" spc="30">
                <a:latin typeface="Calibri"/>
                <a:cs typeface="Calibri"/>
              </a:rPr>
              <a:t> </a:t>
            </a:r>
            <a:r>
              <a:rPr dirty="0" sz="2700" spc="-5">
                <a:latin typeface="Calibri"/>
                <a:cs typeface="Calibri"/>
              </a:rPr>
              <a:t>python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ct val="893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70">
                <a:latin typeface="Calibri"/>
                <a:cs typeface="Calibri"/>
              </a:rPr>
              <a:t>You </a:t>
            </a:r>
            <a:r>
              <a:rPr dirty="0" sz="2700" spc="-15">
                <a:latin typeface="Calibri"/>
                <a:cs typeface="Calibri"/>
              </a:rPr>
              <a:t>can transpose </a:t>
            </a:r>
            <a:r>
              <a:rPr dirty="0" sz="2700">
                <a:latin typeface="Calibri"/>
                <a:cs typeface="Calibri"/>
              </a:rPr>
              <a:t>a </a:t>
            </a:r>
            <a:r>
              <a:rPr dirty="0" sz="2700" spc="-15">
                <a:latin typeface="Calibri"/>
                <a:cs typeface="Calibri"/>
              </a:rPr>
              <a:t>vector </a:t>
            </a:r>
            <a:r>
              <a:rPr dirty="0" sz="2700" spc="-270" i="1">
                <a:latin typeface="Arial"/>
                <a:cs typeface="Arial"/>
              </a:rPr>
              <a:t>V </a:t>
            </a:r>
            <a:r>
              <a:rPr dirty="0" sz="2700">
                <a:latin typeface="Calibri"/>
                <a:cs typeface="Calibri"/>
              </a:rPr>
              <a:t>in </a:t>
            </a:r>
            <a:r>
              <a:rPr dirty="0" sz="2700" spc="-10">
                <a:latin typeface="Calibri"/>
                <a:cs typeface="Calibri"/>
              </a:rPr>
              <a:t>matlab by </a:t>
            </a:r>
            <a:r>
              <a:rPr dirty="0" sz="2700" spc="-5">
                <a:latin typeface="Calibri"/>
                <a:cs typeface="Calibri"/>
              </a:rPr>
              <a:t>writing </a:t>
            </a:r>
            <a:r>
              <a:rPr dirty="0" sz="2700" spc="-80" b="1">
                <a:latin typeface="Arial"/>
                <a:cs typeface="Arial"/>
              </a:rPr>
              <a:t>V’  </a:t>
            </a:r>
            <a:r>
              <a:rPr dirty="0" sz="2600" spc="-5">
                <a:latin typeface="Calibri"/>
                <a:cs typeface="Calibri"/>
              </a:rPr>
              <a:t>(But </a:t>
            </a:r>
            <a:r>
              <a:rPr dirty="0" sz="2600">
                <a:latin typeface="Calibri"/>
                <a:cs typeface="Calibri"/>
              </a:rPr>
              <a:t>in </a:t>
            </a:r>
            <a:r>
              <a:rPr dirty="0" sz="2600" spc="-5">
                <a:latin typeface="Calibri"/>
                <a:cs typeface="Calibri"/>
              </a:rPr>
              <a:t>class </a:t>
            </a:r>
            <a:r>
              <a:rPr dirty="0" sz="2600" spc="-10">
                <a:latin typeface="Calibri"/>
                <a:cs typeface="Calibri"/>
              </a:rPr>
              <a:t>materials, we </a:t>
            </a:r>
            <a:r>
              <a:rPr dirty="0" sz="2600">
                <a:latin typeface="Calibri"/>
                <a:cs typeface="Calibri"/>
              </a:rPr>
              <a:t>will </a:t>
            </a:r>
            <a:r>
              <a:rPr dirty="0" sz="2600" spc="-204" b="1">
                <a:latin typeface="Arial"/>
                <a:cs typeface="Arial"/>
              </a:rPr>
              <a:t>always </a:t>
            </a:r>
            <a:r>
              <a:rPr dirty="0" sz="2600" spc="-5">
                <a:latin typeface="Calibri"/>
                <a:cs typeface="Calibri"/>
              </a:rPr>
              <a:t>use V</a:t>
            </a:r>
            <a:r>
              <a:rPr dirty="0" baseline="26143" sz="2550" spc="-7">
                <a:latin typeface="Calibri"/>
                <a:cs typeface="Calibri"/>
              </a:rPr>
              <a:t>T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 spc="-10">
                <a:latin typeface="Calibri"/>
                <a:cs typeface="Calibri"/>
              </a:rPr>
              <a:t>indicate  transpose, </a:t>
            </a:r>
            <a:r>
              <a:rPr dirty="0" sz="2600" spc="-5">
                <a:latin typeface="Calibri"/>
                <a:cs typeface="Calibri"/>
              </a:rPr>
              <a:t>and </a:t>
            </a:r>
            <a:r>
              <a:rPr dirty="0" sz="2600" spc="-10">
                <a:latin typeface="Calibri"/>
                <a:cs typeface="Calibri"/>
              </a:rPr>
              <a:t>we </a:t>
            </a:r>
            <a:r>
              <a:rPr dirty="0" sz="2600">
                <a:latin typeface="Calibri"/>
                <a:cs typeface="Calibri"/>
              </a:rPr>
              <a:t>will </a:t>
            </a:r>
            <a:r>
              <a:rPr dirty="0" sz="2600" spc="-5">
                <a:latin typeface="Calibri"/>
                <a:cs typeface="Calibri"/>
              </a:rPr>
              <a:t>use </a:t>
            </a:r>
            <a:r>
              <a:rPr dirty="0" sz="2600" spc="30">
                <a:latin typeface="Calibri"/>
                <a:cs typeface="Calibri"/>
              </a:rPr>
              <a:t>V’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mean </a:t>
            </a:r>
            <a:r>
              <a:rPr dirty="0" sz="2600" spc="35">
                <a:latin typeface="Calibri"/>
                <a:cs typeface="Calibri"/>
              </a:rPr>
              <a:t>“V</a:t>
            </a:r>
            <a:r>
              <a:rPr dirty="0" sz="2600" spc="-35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prime”)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29000" y="2029967"/>
            <a:ext cx="1310639" cy="1780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829" y="32003"/>
            <a:ext cx="37445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Scaling</a:t>
            </a:r>
            <a:r>
              <a:rPr dirty="0" spc="-70"/>
              <a:t> </a:t>
            </a:r>
            <a:r>
              <a:rPr dirty="0" spc="-15"/>
              <a:t>Equation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1223962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50800" y="63500"/>
                </a:moveTo>
                <a:lnTo>
                  <a:pt x="25400" y="63500"/>
                </a:lnTo>
                <a:lnTo>
                  <a:pt x="25399" y="2286000"/>
                </a:lnTo>
                <a:lnTo>
                  <a:pt x="50799" y="2286000"/>
                </a:lnTo>
                <a:lnTo>
                  <a:pt x="50800" y="635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25399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286000">
                <a:moveTo>
                  <a:pt x="69850" y="63500"/>
                </a:moveTo>
                <a:lnTo>
                  <a:pt x="50800" y="63500"/>
                </a:lnTo>
                <a:lnTo>
                  <a:pt x="50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8200" y="3243263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50799"/>
                </a:moveTo>
                <a:lnTo>
                  <a:pt x="2133600" y="76200"/>
                </a:lnTo>
                <a:lnTo>
                  <a:pt x="2184400" y="50800"/>
                </a:lnTo>
                <a:lnTo>
                  <a:pt x="2133600" y="50799"/>
                </a:lnTo>
                <a:close/>
              </a:path>
              <a:path w="2209800" h="76200">
                <a:moveTo>
                  <a:pt x="2133600" y="25399"/>
                </a:moveTo>
                <a:lnTo>
                  <a:pt x="2133600" y="50799"/>
                </a:lnTo>
                <a:lnTo>
                  <a:pt x="2146300" y="50800"/>
                </a:lnTo>
                <a:lnTo>
                  <a:pt x="2146300" y="25400"/>
                </a:lnTo>
                <a:lnTo>
                  <a:pt x="2133600" y="25399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25399"/>
                </a:lnTo>
                <a:lnTo>
                  <a:pt x="2146300" y="25400"/>
                </a:lnTo>
                <a:lnTo>
                  <a:pt x="2146300" y="50800"/>
                </a:lnTo>
                <a:lnTo>
                  <a:pt x="2184402" y="50798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  <a:path w="2209800" h="76200">
                <a:moveTo>
                  <a:pt x="0" y="25398"/>
                </a:moveTo>
                <a:lnTo>
                  <a:pt x="0" y="50798"/>
                </a:lnTo>
                <a:lnTo>
                  <a:pt x="2133600" y="50799"/>
                </a:lnTo>
                <a:lnTo>
                  <a:pt x="2133600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57819" y="2366962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860518" y="44901"/>
                </a:moveTo>
                <a:lnTo>
                  <a:pt x="0" y="905419"/>
                </a:lnTo>
                <a:lnTo>
                  <a:pt x="17960" y="923380"/>
                </a:lnTo>
                <a:lnTo>
                  <a:pt x="878479" y="62862"/>
                </a:lnTo>
                <a:lnTo>
                  <a:pt x="860518" y="44901"/>
                </a:lnTo>
                <a:close/>
              </a:path>
              <a:path w="923925" h="923925">
                <a:moveTo>
                  <a:pt x="911406" y="35921"/>
                </a:moveTo>
                <a:lnTo>
                  <a:pt x="869498" y="35921"/>
                </a:lnTo>
                <a:lnTo>
                  <a:pt x="887459" y="53882"/>
                </a:lnTo>
                <a:lnTo>
                  <a:pt x="878479" y="62862"/>
                </a:lnTo>
                <a:lnTo>
                  <a:pt x="896439" y="80822"/>
                </a:lnTo>
                <a:lnTo>
                  <a:pt x="911406" y="35921"/>
                </a:lnTo>
                <a:close/>
              </a:path>
              <a:path w="923925" h="923925">
                <a:moveTo>
                  <a:pt x="869498" y="35921"/>
                </a:moveTo>
                <a:lnTo>
                  <a:pt x="860518" y="44901"/>
                </a:lnTo>
                <a:lnTo>
                  <a:pt x="878479" y="62862"/>
                </a:lnTo>
                <a:lnTo>
                  <a:pt x="887459" y="53882"/>
                </a:lnTo>
                <a:lnTo>
                  <a:pt x="869498" y="35921"/>
                </a:lnTo>
                <a:close/>
              </a:path>
              <a:path w="923925" h="923925">
                <a:moveTo>
                  <a:pt x="923380" y="0"/>
                </a:moveTo>
                <a:lnTo>
                  <a:pt x="842557" y="26940"/>
                </a:lnTo>
                <a:lnTo>
                  <a:pt x="860518" y="44901"/>
                </a:lnTo>
                <a:lnTo>
                  <a:pt x="869498" y="35921"/>
                </a:lnTo>
                <a:lnTo>
                  <a:pt x="911406" y="35921"/>
                </a:lnTo>
                <a:lnTo>
                  <a:pt x="92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1200" y="2366962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6800" y="236696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39264" y="2002028"/>
            <a:ext cx="190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2233676"/>
            <a:ext cx="191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y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0925" y="1376362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 h="0">
                <a:moveTo>
                  <a:pt x="19050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55925" y="1376362"/>
            <a:ext cx="0" cy="1905000"/>
          </a:xfrm>
          <a:custGeom>
            <a:avLst/>
            <a:gdLst/>
            <a:ahLst/>
            <a:cxnLst/>
            <a:rect l="l" t="t" r="r" b="b"/>
            <a:pathLst>
              <a:path w="0" h="1905000">
                <a:moveTo>
                  <a:pt x="0" y="0"/>
                </a:moveTo>
                <a:lnTo>
                  <a:pt x="1" y="1905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882264" y="935228"/>
            <a:ext cx="290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P’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41944" y="1376362"/>
            <a:ext cx="1914525" cy="1914525"/>
          </a:xfrm>
          <a:custGeom>
            <a:avLst/>
            <a:gdLst/>
            <a:ahLst/>
            <a:cxnLst/>
            <a:rect l="l" t="t" r="r" b="b"/>
            <a:pathLst>
              <a:path w="1914525" h="1914525">
                <a:moveTo>
                  <a:pt x="1851118" y="44901"/>
                </a:moveTo>
                <a:lnTo>
                  <a:pt x="0" y="1896019"/>
                </a:lnTo>
                <a:lnTo>
                  <a:pt x="17960" y="1913980"/>
                </a:lnTo>
                <a:lnTo>
                  <a:pt x="1869078" y="62861"/>
                </a:lnTo>
                <a:lnTo>
                  <a:pt x="1851118" y="44901"/>
                </a:lnTo>
                <a:close/>
              </a:path>
              <a:path w="1914525" h="1914525">
                <a:moveTo>
                  <a:pt x="1902006" y="35923"/>
                </a:moveTo>
                <a:lnTo>
                  <a:pt x="1860096" y="35923"/>
                </a:lnTo>
                <a:lnTo>
                  <a:pt x="1878057" y="53883"/>
                </a:lnTo>
                <a:lnTo>
                  <a:pt x="1869078" y="62861"/>
                </a:lnTo>
                <a:lnTo>
                  <a:pt x="1887039" y="80822"/>
                </a:lnTo>
                <a:lnTo>
                  <a:pt x="1902006" y="35923"/>
                </a:lnTo>
                <a:close/>
              </a:path>
              <a:path w="1914525" h="1914525">
                <a:moveTo>
                  <a:pt x="1860096" y="35923"/>
                </a:moveTo>
                <a:lnTo>
                  <a:pt x="1851118" y="44901"/>
                </a:lnTo>
                <a:lnTo>
                  <a:pt x="1869078" y="62861"/>
                </a:lnTo>
                <a:lnTo>
                  <a:pt x="1878057" y="53883"/>
                </a:lnTo>
                <a:lnTo>
                  <a:pt x="1860096" y="35923"/>
                </a:lnTo>
                <a:close/>
              </a:path>
              <a:path w="1914525" h="1914525">
                <a:moveTo>
                  <a:pt x="1913980" y="0"/>
                </a:moveTo>
                <a:lnTo>
                  <a:pt x="1833157" y="26940"/>
                </a:lnTo>
                <a:lnTo>
                  <a:pt x="1851118" y="44901"/>
                </a:lnTo>
                <a:lnTo>
                  <a:pt x="1860096" y="35923"/>
                </a:lnTo>
                <a:lnTo>
                  <a:pt x="1902006" y="35923"/>
                </a:lnTo>
                <a:lnTo>
                  <a:pt x="1913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76237" y="1276603"/>
            <a:ext cx="94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465" y="1163828"/>
            <a:ext cx="334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9502" y="4745929"/>
            <a:ext cx="938530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763270" algn="l"/>
              </a:tabLst>
            </a:pPr>
            <a:r>
              <a:rPr dirty="0" sz="3300" spc="-1180">
                <a:latin typeface="Symbol"/>
                <a:cs typeface="Symbol"/>
              </a:rPr>
              <a:t>ê</a:t>
            </a:r>
            <a:r>
              <a:rPr dirty="0" sz="3300" spc="-1180">
                <a:latin typeface="Symbol"/>
                <a:cs typeface="Symbol"/>
              </a:rPr>
              <a:t>	</a:t>
            </a:r>
            <a:r>
              <a:rPr dirty="0" sz="3300" spc="-1975">
                <a:latin typeface="Symbol"/>
                <a:cs typeface="Symbol"/>
              </a:rPr>
              <a:t>ú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52930" y="4745929"/>
            <a:ext cx="895985" cy="93408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 marR="5080">
              <a:lnSpc>
                <a:spcPts val="3180"/>
              </a:lnSpc>
              <a:spcBef>
                <a:spcPts val="869"/>
              </a:spcBef>
              <a:tabLst>
                <a:tab pos="720725" algn="l"/>
              </a:tabLst>
            </a:pPr>
            <a:r>
              <a:rPr dirty="0" sz="3300" spc="-1180">
                <a:latin typeface="Symbol"/>
                <a:cs typeface="Symbol"/>
              </a:rPr>
              <a:t>ú</a:t>
            </a:r>
            <a:r>
              <a:rPr dirty="0" sz="3300" spc="200">
                <a:latin typeface="Symbol"/>
                <a:cs typeface="Symbol"/>
              </a:rPr>
              <a:t> </a:t>
            </a:r>
            <a:r>
              <a:rPr dirty="0" sz="3300" spc="-1180">
                <a:latin typeface="Symbol"/>
                <a:cs typeface="Symbol"/>
              </a:rPr>
              <a:t>ê</a:t>
            </a:r>
            <a:r>
              <a:rPr dirty="0" sz="3300">
                <a:latin typeface="Symbol"/>
                <a:cs typeface="Symbol"/>
              </a:rPr>
              <a:t>	</a:t>
            </a:r>
            <a:r>
              <a:rPr dirty="0" sz="3300" spc="-1625">
                <a:latin typeface="Symbol"/>
                <a:cs typeface="Symbol"/>
              </a:rPr>
              <a:t>ú </a:t>
            </a:r>
            <a:r>
              <a:rPr dirty="0" sz="3300" spc="-295">
                <a:latin typeface="Symbol"/>
                <a:cs typeface="Symbol"/>
              </a:rPr>
              <a:t> </a:t>
            </a:r>
            <a:r>
              <a:rPr dirty="0" sz="3300" spc="-1814">
                <a:latin typeface="Symbol"/>
                <a:cs typeface="Symbol"/>
              </a:rPr>
              <a:t>ú</a:t>
            </a:r>
            <a:r>
              <a:rPr dirty="0" baseline="-17676" sz="4950" spc="-2722">
                <a:latin typeface="Symbol"/>
                <a:cs typeface="Symbol"/>
              </a:rPr>
              <a:t>û</a:t>
            </a:r>
            <a:r>
              <a:rPr dirty="0" baseline="-17676" sz="4950" spc="225">
                <a:latin typeface="Symbol"/>
                <a:cs typeface="Symbol"/>
              </a:rPr>
              <a:t> </a:t>
            </a:r>
            <a:r>
              <a:rPr dirty="0" sz="3300" spc="-2545">
                <a:latin typeface="Symbol"/>
                <a:cs typeface="Symbol"/>
              </a:rPr>
              <a:t>ê</a:t>
            </a:r>
            <a:r>
              <a:rPr dirty="0" baseline="-17676" sz="4950" spc="-3817">
                <a:latin typeface="Symbol"/>
                <a:cs typeface="Symbol"/>
              </a:rPr>
              <a:t>ë</a:t>
            </a:r>
            <a:r>
              <a:rPr dirty="0" baseline="-2525" sz="4950" spc="-3817">
                <a:latin typeface="Times New Roman"/>
                <a:cs typeface="Times New Roman"/>
              </a:rPr>
              <a:t>1</a:t>
            </a:r>
            <a:r>
              <a:rPr dirty="0" sz="3300" spc="-2545">
                <a:latin typeface="Symbol"/>
                <a:cs typeface="Symbol"/>
              </a:rPr>
              <a:t>ú</a:t>
            </a:r>
            <a:r>
              <a:rPr dirty="0" baseline="-17676" sz="4950" spc="-3817">
                <a:latin typeface="Symbol"/>
                <a:cs typeface="Symbol"/>
              </a:rPr>
              <a:t>û</a:t>
            </a:r>
            <a:endParaRPr baseline="-17676" sz="49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9502" y="5149347"/>
            <a:ext cx="938530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57505" algn="l"/>
                <a:tab pos="763270" algn="l"/>
              </a:tabLst>
            </a:pPr>
            <a:r>
              <a:rPr dirty="0" sz="3300" spc="-1814">
                <a:latin typeface="Symbol"/>
                <a:cs typeface="Symbol"/>
              </a:rPr>
              <a:t>ê</a:t>
            </a:r>
            <a:r>
              <a:rPr dirty="0" baseline="-17676" sz="4950" spc="-2722">
                <a:latin typeface="Symbol"/>
                <a:cs typeface="Symbol"/>
              </a:rPr>
              <a:t>ë	</a:t>
            </a:r>
            <a:r>
              <a:rPr dirty="0" baseline="-2525" sz="4950" spc="-494">
                <a:latin typeface="Times New Roman"/>
                <a:cs typeface="Times New Roman"/>
              </a:rPr>
              <a:t>1	</a:t>
            </a:r>
            <a:r>
              <a:rPr dirty="0" sz="3300" spc="-1814">
                <a:latin typeface="Symbol"/>
                <a:cs typeface="Symbol"/>
              </a:rPr>
              <a:t>ú</a:t>
            </a:r>
            <a:r>
              <a:rPr dirty="0" baseline="-17676" sz="4950" spc="-2722">
                <a:latin typeface="Symbol"/>
                <a:cs typeface="Symbol"/>
              </a:rPr>
              <a:t>û</a:t>
            </a:r>
            <a:endParaRPr baseline="-17676" sz="49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52930" y="4342489"/>
            <a:ext cx="895985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3300" spc="-1210">
                <a:latin typeface="Symbol"/>
                <a:cs typeface="Symbol"/>
              </a:rPr>
              <a:t>ú</a:t>
            </a:r>
            <a:r>
              <a:rPr dirty="0" baseline="-26094" sz="4950" spc="-1814">
                <a:latin typeface="Symbol"/>
                <a:cs typeface="Symbol"/>
              </a:rPr>
              <a:t>×</a:t>
            </a:r>
            <a:r>
              <a:rPr dirty="0" baseline="-26094" sz="4950" spc="-607">
                <a:latin typeface="Symbol"/>
                <a:cs typeface="Symbol"/>
              </a:rPr>
              <a:t> </a:t>
            </a:r>
            <a:r>
              <a:rPr dirty="0" sz="3300" spc="-1180">
                <a:latin typeface="Symbol"/>
                <a:cs typeface="Symbol"/>
              </a:rPr>
              <a:t>ê</a:t>
            </a:r>
            <a:r>
              <a:rPr dirty="0" sz="3300" spc="-475">
                <a:latin typeface="Symbol"/>
                <a:cs typeface="Symbol"/>
              </a:rPr>
              <a:t> </a:t>
            </a:r>
            <a:r>
              <a:rPr dirty="0" baseline="-26094" sz="4950" spc="-3284" i="1">
                <a:latin typeface="Times New Roman"/>
                <a:cs typeface="Times New Roman"/>
              </a:rPr>
              <a:t>y</a:t>
            </a:r>
            <a:r>
              <a:rPr dirty="0" sz="3300" spc="-2190">
                <a:latin typeface="Symbol"/>
                <a:cs typeface="Symbol"/>
              </a:rPr>
              <a:t>ú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01018" y="3949489"/>
            <a:ext cx="1861185" cy="18624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479"/>
              </a:lnSpc>
              <a:tabLst>
                <a:tab pos="977265" algn="l"/>
                <a:tab pos="1649730" algn="l"/>
              </a:tabLst>
            </a:pPr>
            <a:r>
              <a:rPr dirty="0" baseline="-4208" sz="4950" spc="-1604">
                <a:latin typeface="Symbol"/>
                <a:cs typeface="Symbol"/>
              </a:rPr>
              <a:t>é</a:t>
            </a:r>
            <a:r>
              <a:rPr dirty="0" sz="3300" spc="114" i="1">
                <a:latin typeface="Times New Roman"/>
                <a:cs typeface="Times New Roman"/>
              </a:rPr>
              <a:t>s</a:t>
            </a:r>
            <a:r>
              <a:rPr dirty="0" baseline="-24853" sz="2850" spc="22" i="1">
                <a:latin typeface="Times New Roman"/>
                <a:cs typeface="Times New Roman"/>
              </a:rPr>
              <a:t>x</a:t>
            </a:r>
            <a:r>
              <a:rPr dirty="0" baseline="-24853" sz="2850" i="1">
                <a:latin typeface="Times New Roman"/>
                <a:cs typeface="Times New Roman"/>
              </a:rPr>
              <a:t>	</a:t>
            </a:r>
            <a:r>
              <a:rPr dirty="0" sz="3300" spc="5">
                <a:latin typeface="Times New Roman"/>
                <a:cs typeface="Times New Roman"/>
              </a:rPr>
              <a:t>0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5"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ts val="2485"/>
              </a:lnSpc>
            </a:pPr>
            <a:r>
              <a:rPr dirty="0" sz="3300" spc="-1180">
                <a:latin typeface="Symbol"/>
                <a:cs typeface="Symbol"/>
              </a:rPr>
              <a:t>ê</a:t>
            </a:r>
            <a:endParaRPr sz="3300">
              <a:latin typeface="Symbol"/>
              <a:cs typeface="Symbol"/>
            </a:endParaRPr>
          </a:p>
          <a:p>
            <a:pPr>
              <a:lnSpc>
                <a:spcPts val="2755"/>
              </a:lnSpc>
              <a:tabLst>
                <a:tab pos="911225" algn="l"/>
                <a:tab pos="1649730" algn="l"/>
              </a:tabLst>
            </a:pPr>
            <a:r>
              <a:rPr dirty="0" baseline="-26936" sz="4950" spc="-1770">
                <a:latin typeface="Symbol"/>
                <a:cs typeface="Symbol"/>
              </a:rPr>
              <a:t>ê</a:t>
            </a:r>
            <a:r>
              <a:rPr dirty="0" baseline="-26936" sz="4950" spc="-390">
                <a:latin typeface="Symbol"/>
                <a:cs typeface="Symbol"/>
              </a:rPr>
              <a:t> </a:t>
            </a:r>
            <a:r>
              <a:rPr dirty="0" sz="3300" spc="5">
                <a:latin typeface="Times New Roman"/>
                <a:cs typeface="Times New Roman"/>
              </a:rPr>
              <a:t>0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204" i="1">
                <a:latin typeface="Times New Roman"/>
                <a:cs typeface="Times New Roman"/>
              </a:rPr>
              <a:t>s</a:t>
            </a:r>
            <a:r>
              <a:rPr dirty="0" baseline="-24853" sz="2850" spc="22" i="1">
                <a:latin typeface="Times New Roman"/>
                <a:cs typeface="Times New Roman"/>
              </a:rPr>
              <a:t>y</a:t>
            </a:r>
            <a:r>
              <a:rPr dirty="0" baseline="-24853" sz="2850" i="1">
                <a:latin typeface="Times New Roman"/>
                <a:cs typeface="Times New Roman"/>
              </a:rPr>
              <a:t>	</a:t>
            </a:r>
            <a:r>
              <a:rPr dirty="0" sz="3300" spc="5"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tabLst>
                <a:tab pos="977265" algn="l"/>
                <a:tab pos="1645920" algn="l"/>
              </a:tabLst>
            </a:pPr>
            <a:r>
              <a:rPr dirty="0" baseline="2525" sz="4950" spc="-3682">
                <a:latin typeface="Symbol"/>
                <a:cs typeface="Symbol"/>
              </a:rPr>
              <a:t>ê</a:t>
            </a:r>
            <a:r>
              <a:rPr dirty="0" baseline="-15151" sz="4950" spc="-1770">
                <a:latin typeface="Symbol"/>
                <a:cs typeface="Symbol"/>
              </a:rPr>
              <a:t>ë</a:t>
            </a:r>
            <a:r>
              <a:rPr dirty="0" baseline="-15151" sz="4950" spc="-390">
                <a:latin typeface="Symbol"/>
                <a:cs typeface="Symbol"/>
              </a:rPr>
              <a:t> </a:t>
            </a:r>
            <a:r>
              <a:rPr dirty="0" sz="3300" spc="5">
                <a:latin typeface="Times New Roman"/>
                <a:cs typeface="Times New Roman"/>
              </a:rPr>
              <a:t>0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5">
                <a:latin typeface="Times New Roman"/>
                <a:cs typeface="Times New Roman"/>
              </a:rPr>
              <a:t>0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5">
                <a:latin typeface="Times New Roman"/>
                <a:cs typeface="Times New Roman"/>
              </a:rPr>
              <a:t>1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04306" y="4820284"/>
            <a:ext cx="135255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15" i="1">
                <a:latin typeface="Times New Roman"/>
                <a:cs typeface="Times New Roman"/>
              </a:rPr>
              <a:t>y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9502" y="3256251"/>
            <a:ext cx="1929130" cy="1183640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680720">
              <a:lnSpc>
                <a:spcPct val="100000"/>
              </a:lnSpc>
              <a:spcBef>
                <a:spcPts val="1045"/>
              </a:spcBef>
              <a:tabLst>
                <a:tab pos="1442085" algn="l"/>
              </a:tabLst>
            </a:pPr>
            <a:r>
              <a:rPr dirty="0" sz="2400">
                <a:latin typeface="Futura-Medium"/>
                <a:cs typeface="Futura-Medium"/>
              </a:rPr>
              <a:t>x	s</a:t>
            </a:r>
            <a:r>
              <a:rPr dirty="0" baseline="-11574" sz="1800">
                <a:latin typeface="Futura-Medium"/>
                <a:cs typeface="Futura-Medium"/>
              </a:rPr>
              <a:t>x</a:t>
            </a:r>
            <a:r>
              <a:rPr dirty="0" baseline="-11574" sz="1800" spc="419">
                <a:latin typeface="Futura-Medium"/>
                <a:cs typeface="Futura-Medium"/>
              </a:rPr>
              <a:t> </a:t>
            </a:r>
            <a:r>
              <a:rPr dirty="0" sz="2400">
                <a:latin typeface="Futura-Medium"/>
                <a:cs typeface="Futura-Medium"/>
              </a:rPr>
              <a:t>x</a:t>
            </a:r>
            <a:endParaRPr sz="2400">
              <a:latin typeface="Futura-Medium"/>
              <a:cs typeface="Futura-Medium"/>
            </a:endParaRPr>
          </a:p>
          <a:p>
            <a:pPr marL="12700">
              <a:lnSpc>
                <a:spcPct val="100000"/>
              </a:lnSpc>
              <a:spcBef>
                <a:spcPts val="1325"/>
              </a:spcBef>
            </a:pPr>
            <a:r>
              <a:rPr dirty="0" baseline="-4208" sz="4950" spc="-390">
                <a:latin typeface="Symbol"/>
                <a:cs typeface="Symbol"/>
              </a:rPr>
              <a:t>é</a:t>
            </a:r>
            <a:r>
              <a:rPr dirty="0" sz="3300" spc="-260" i="1">
                <a:latin typeface="Times New Roman"/>
                <a:cs typeface="Times New Roman"/>
              </a:rPr>
              <a:t>s</a:t>
            </a:r>
            <a:r>
              <a:rPr dirty="0" baseline="-24853" sz="2850" spc="-390" i="1">
                <a:latin typeface="Times New Roman"/>
                <a:cs typeface="Times New Roman"/>
              </a:rPr>
              <a:t>x</a:t>
            </a:r>
            <a:r>
              <a:rPr dirty="0" baseline="-24853" sz="2850" spc="-195" i="1">
                <a:latin typeface="Times New Roman"/>
                <a:cs typeface="Times New Roman"/>
              </a:rPr>
              <a:t> </a:t>
            </a:r>
            <a:r>
              <a:rPr dirty="0" sz="3300" spc="-450" i="1">
                <a:latin typeface="Times New Roman"/>
                <a:cs typeface="Times New Roman"/>
              </a:rPr>
              <a:t>x</a:t>
            </a:r>
            <a:r>
              <a:rPr dirty="0" baseline="-4208" sz="4950" spc="-675">
                <a:latin typeface="Symbol"/>
                <a:cs typeface="Symbol"/>
              </a:rPr>
              <a:t>ù</a:t>
            </a:r>
            <a:endParaRPr baseline="-4208" sz="49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5218" y="4539791"/>
            <a:ext cx="2159000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39545" algn="l"/>
              </a:tabLst>
            </a:pPr>
            <a:r>
              <a:rPr dirty="0" sz="3300" spc="335" b="1">
                <a:latin typeface="Times New Roman"/>
                <a:cs typeface="Times New Roman"/>
              </a:rPr>
              <a:t>P</a:t>
            </a:r>
            <a:r>
              <a:rPr dirty="0" sz="3300" spc="335">
                <a:latin typeface="Times New Roman"/>
                <a:cs typeface="Times New Roman"/>
              </a:rPr>
              <a:t>'</a:t>
            </a:r>
            <a:r>
              <a:rPr dirty="0" sz="3300" spc="335">
                <a:latin typeface="Symbol"/>
                <a:cs typeface="Symbol"/>
              </a:rPr>
              <a:t>®</a:t>
            </a:r>
            <a:r>
              <a:rPr dirty="0" sz="3300" spc="-100">
                <a:latin typeface="Symbol"/>
                <a:cs typeface="Symbol"/>
              </a:rPr>
              <a:t> </a:t>
            </a:r>
            <a:r>
              <a:rPr dirty="0" baseline="26094" sz="4950" spc="-802">
                <a:latin typeface="Symbol"/>
                <a:cs typeface="Symbol"/>
              </a:rPr>
              <a:t>ê</a:t>
            </a:r>
            <a:r>
              <a:rPr dirty="0" sz="3300" spc="-535" i="1">
                <a:latin typeface="Times New Roman"/>
                <a:cs typeface="Times New Roman"/>
              </a:rPr>
              <a:t>s	</a:t>
            </a:r>
            <a:r>
              <a:rPr dirty="0" sz="3300" spc="-505" i="1">
                <a:latin typeface="Times New Roman"/>
                <a:cs typeface="Times New Roman"/>
              </a:rPr>
              <a:t>y</a:t>
            </a:r>
            <a:r>
              <a:rPr dirty="0" baseline="26094" sz="4950" spc="-757">
                <a:latin typeface="Symbol"/>
                <a:cs typeface="Symbol"/>
              </a:rPr>
              <a:t>ú</a:t>
            </a:r>
            <a:r>
              <a:rPr dirty="0" baseline="26094" sz="4950" spc="-615">
                <a:latin typeface="Symbol"/>
                <a:cs typeface="Symbol"/>
              </a:rPr>
              <a:t> </a:t>
            </a:r>
            <a:r>
              <a:rPr dirty="0" sz="3300" spc="-785">
                <a:latin typeface="Symbol"/>
                <a:cs typeface="Symbol"/>
              </a:rPr>
              <a:t>=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60310" y="2262535"/>
            <a:ext cx="4644390" cy="2207260"/>
          </a:xfrm>
          <a:prstGeom prst="rect">
            <a:avLst/>
          </a:prstGeom>
        </p:spPr>
        <p:txBody>
          <a:bodyPr wrap="square" lIns="0" tIns="144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3300" spc="10" b="1">
                <a:latin typeface="Times New Roman"/>
                <a:cs typeface="Times New Roman"/>
              </a:rPr>
              <a:t>P</a:t>
            </a:r>
            <a:r>
              <a:rPr dirty="0" sz="3300" spc="-45" b="1">
                <a:latin typeface="Times New Roman"/>
                <a:cs typeface="Times New Roman"/>
              </a:rPr>
              <a:t> </a:t>
            </a:r>
            <a:r>
              <a:rPr dirty="0" sz="3300" spc="10">
                <a:latin typeface="Symbol"/>
                <a:cs typeface="Symbol"/>
              </a:rPr>
              <a:t>=</a:t>
            </a:r>
            <a:r>
              <a:rPr dirty="0" sz="3300" spc="-140">
                <a:latin typeface="Symbol"/>
                <a:cs typeface="Symbol"/>
              </a:rPr>
              <a:t> </a:t>
            </a:r>
            <a:r>
              <a:rPr dirty="0" sz="3300" spc="80">
                <a:latin typeface="Times New Roman"/>
                <a:cs typeface="Times New Roman"/>
              </a:rPr>
              <a:t>(</a:t>
            </a:r>
            <a:r>
              <a:rPr dirty="0" sz="3300" spc="80" i="1">
                <a:latin typeface="Times New Roman"/>
                <a:cs typeface="Times New Roman"/>
              </a:rPr>
              <a:t>x</a:t>
            </a:r>
            <a:r>
              <a:rPr dirty="0" sz="3300" spc="80">
                <a:latin typeface="Times New Roman"/>
                <a:cs typeface="Times New Roman"/>
              </a:rPr>
              <a:t>,</a:t>
            </a:r>
            <a:r>
              <a:rPr dirty="0" sz="3300" spc="-125">
                <a:latin typeface="Times New Roman"/>
                <a:cs typeface="Times New Roman"/>
              </a:rPr>
              <a:t> </a:t>
            </a:r>
            <a:r>
              <a:rPr dirty="0" sz="3300" spc="60" i="1">
                <a:latin typeface="Times New Roman"/>
                <a:cs typeface="Times New Roman"/>
              </a:rPr>
              <a:t>y</a:t>
            </a:r>
            <a:r>
              <a:rPr dirty="0" sz="3300" spc="60">
                <a:latin typeface="Times New Roman"/>
                <a:cs typeface="Times New Roman"/>
              </a:rPr>
              <a:t>)</a:t>
            </a:r>
            <a:r>
              <a:rPr dirty="0" sz="3300" spc="-140">
                <a:latin typeface="Times New Roman"/>
                <a:cs typeface="Times New Roman"/>
              </a:rPr>
              <a:t> </a:t>
            </a:r>
            <a:r>
              <a:rPr dirty="0" sz="3300" spc="670">
                <a:latin typeface="Symbol"/>
                <a:cs typeface="Symbol"/>
              </a:rPr>
              <a:t>®</a:t>
            </a:r>
            <a:r>
              <a:rPr dirty="0" sz="3300" spc="-225">
                <a:latin typeface="Symbol"/>
                <a:cs typeface="Symbol"/>
              </a:rPr>
              <a:t> </a:t>
            </a:r>
            <a:r>
              <a:rPr dirty="0" sz="3300" spc="80">
                <a:latin typeface="Times New Roman"/>
                <a:cs typeface="Times New Roman"/>
              </a:rPr>
              <a:t>(</a:t>
            </a:r>
            <a:r>
              <a:rPr dirty="0" sz="3300" spc="80" i="1">
                <a:latin typeface="Times New Roman"/>
                <a:cs typeface="Times New Roman"/>
              </a:rPr>
              <a:t>x</a:t>
            </a:r>
            <a:r>
              <a:rPr dirty="0" sz="3300" spc="80">
                <a:latin typeface="Times New Roman"/>
                <a:cs typeface="Times New Roman"/>
              </a:rPr>
              <a:t>,</a:t>
            </a:r>
            <a:r>
              <a:rPr dirty="0" sz="3300" spc="-120">
                <a:latin typeface="Times New Roman"/>
                <a:cs typeface="Times New Roman"/>
              </a:rPr>
              <a:t> </a:t>
            </a:r>
            <a:r>
              <a:rPr dirty="0" sz="3300" spc="-130" i="1">
                <a:latin typeface="Times New Roman"/>
                <a:cs typeface="Times New Roman"/>
              </a:rPr>
              <a:t>y</a:t>
            </a:r>
            <a:r>
              <a:rPr dirty="0" sz="3300" spc="-130">
                <a:latin typeface="Times New Roman"/>
                <a:cs typeface="Times New Roman"/>
              </a:rPr>
              <a:t>,1)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3300" spc="135" b="1">
                <a:latin typeface="Times New Roman"/>
                <a:cs typeface="Times New Roman"/>
              </a:rPr>
              <a:t>P</a:t>
            </a:r>
            <a:r>
              <a:rPr dirty="0" sz="3300" spc="135">
                <a:latin typeface="Times New Roman"/>
                <a:cs typeface="Times New Roman"/>
              </a:rPr>
              <a:t>'</a:t>
            </a:r>
            <a:r>
              <a:rPr dirty="0" sz="3300" spc="135">
                <a:latin typeface="Symbol"/>
                <a:cs typeface="Symbol"/>
              </a:rPr>
              <a:t>=</a:t>
            </a:r>
            <a:r>
              <a:rPr dirty="0" sz="3300" spc="-145">
                <a:latin typeface="Symbol"/>
                <a:cs typeface="Symbol"/>
              </a:rPr>
              <a:t> </a:t>
            </a:r>
            <a:r>
              <a:rPr dirty="0" sz="3300" spc="80">
                <a:latin typeface="Times New Roman"/>
                <a:cs typeface="Times New Roman"/>
              </a:rPr>
              <a:t>(</a:t>
            </a:r>
            <a:r>
              <a:rPr dirty="0" sz="3300" spc="80" i="1">
                <a:latin typeface="Times New Roman"/>
                <a:cs typeface="Times New Roman"/>
              </a:rPr>
              <a:t>s</a:t>
            </a:r>
            <a:r>
              <a:rPr dirty="0" baseline="-24216" sz="2925" spc="120" i="1">
                <a:latin typeface="Times New Roman"/>
                <a:cs typeface="Times New Roman"/>
              </a:rPr>
              <a:t>x</a:t>
            </a:r>
            <a:r>
              <a:rPr dirty="0" baseline="-24216" sz="2925" spc="-217" i="1">
                <a:latin typeface="Times New Roman"/>
                <a:cs typeface="Times New Roman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x</a:t>
            </a:r>
            <a:r>
              <a:rPr dirty="0" sz="3300" spc="10">
                <a:latin typeface="Times New Roman"/>
                <a:cs typeface="Times New Roman"/>
              </a:rPr>
              <a:t>,</a:t>
            </a:r>
            <a:r>
              <a:rPr dirty="0" sz="3300" spc="-375">
                <a:latin typeface="Times New Roman"/>
                <a:cs typeface="Times New Roman"/>
              </a:rPr>
              <a:t> </a:t>
            </a:r>
            <a:r>
              <a:rPr dirty="0" sz="3300" spc="95" i="1">
                <a:latin typeface="Times New Roman"/>
                <a:cs typeface="Times New Roman"/>
              </a:rPr>
              <a:t>s</a:t>
            </a:r>
            <a:r>
              <a:rPr dirty="0" baseline="-24216" sz="2925" spc="142" i="1">
                <a:latin typeface="Times New Roman"/>
                <a:cs typeface="Times New Roman"/>
              </a:rPr>
              <a:t>y</a:t>
            </a:r>
            <a:r>
              <a:rPr dirty="0" baseline="-24216" sz="2925" spc="67" i="1">
                <a:latin typeface="Times New Roman"/>
                <a:cs typeface="Times New Roman"/>
              </a:rPr>
              <a:t> </a:t>
            </a:r>
            <a:r>
              <a:rPr dirty="0" sz="3300" spc="60" i="1">
                <a:latin typeface="Times New Roman"/>
                <a:cs typeface="Times New Roman"/>
              </a:rPr>
              <a:t>y</a:t>
            </a:r>
            <a:r>
              <a:rPr dirty="0" sz="3300" spc="60">
                <a:latin typeface="Times New Roman"/>
                <a:cs typeface="Times New Roman"/>
              </a:rPr>
              <a:t>)</a:t>
            </a:r>
            <a:r>
              <a:rPr dirty="0" sz="3300" spc="-145">
                <a:latin typeface="Times New Roman"/>
                <a:cs typeface="Times New Roman"/>
              </a:rPr>
              <a:t> </a:t>
            </a:r>
            <a:r>
              <a:rPr dirty="0" sz="3300" spc="670">
                <a:latin typeface="Symbol"/>
                <a:cs typeface="Symbol"/>
              </a:rPr>
              <a:t>®</a:t>
            </a:r>
            <a:r>
              <a:rPr dirty="0" sz="3300" spc="-220">
                <a:latin typeface="Symbol"/>
                <a:cs typeface="Symbol"/>
              </a:rPr>
              <a:t> </a:t>
            </a:r>
            <a:r>
              <a:rPr dirty="0" sz="3300" spc="80">
                <a:latin typeface="Times New Roman"/>
                <a:cs typeface="Times New Roman"/>
              </a:rPr>
              <a:t>(</a:t>
            </a:r>
            <a:r>
              <a:rPr dirty="0" sz="3300" spc="80" i="1">
                <a:latin typeface="Times New Roman"/>
                <a:cs typeface="Times New Roman"/>
              </a:rPr>
              <a:t>s</a:t>
            </a:r>
            <a:r>
              <a:rPr dirty="0" baseline="-24216" sz="2925" spc="120" i="1">
                <a:latin typeface="Times New Roman"/>
                <a:cs typeface="Times New Roman"/>
              </a:rPr>
              <a:t>x</a:t>
            </a:r>
            <a:r>
              <a:rPr dirty="0" baseline="-24216" sz="2925" spc="-209" i="1">
                <a:latin typeface="Times New Roman"/>
                <a:cs typeface="Times New Roman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x</a:t>
            </a:r>
            <a:r>
              <a:rPr dirty="0" sz="3300" spc="10">
                <a:latin typeface="Times New Roman"/>
                <a:cs typeface="Times New Roman"/>
              </a:rPr>
              <a:t>,</a:t>
            </a:r>
            <a:r>
              <a:rPr dirty="0" sz="3300" spc="-385">
                <a:latin typeface="Times New Roman"/>
                <a:cs typeface="Times New Roman"/>
              </a:rPr>
              <a:t> </a:t>
            </a:r>
            <a:r>
              <a:rPr dirty="0" sz="3300" spc="100" i="1">
                <a:latin typeface="Times New Roman"/>
                <a:cs typeface="Times New Roman"/>
              </a:rPr>
              <a:t>s</a:t>
            </a:r>
            <a:r>
              <a:rPr dirty="0" baseline="-24216" sz="2925" spc="150" i="1">
                <a:latin typeface="Times New Roman"/>
                <a:cs typeface="Times New Roman"/>
              </a:rPr>
              <a:t>y</a:t>
            </a:r>
            <a:r>
              <a:rPr dirty="0" baseline="-24216" sz="2925" spc="75" i="1">
                <a:latin typeface="Times New Roman"/>
                <a:cs typeface="Times New Roman"/>
              </a:rPr>
              <a:t> </a:t>
            </a:r>
            <a:r>
              <a:rPr dirty="0" sz="3300" spc="-130" i="1">
                <a:latin typeface="Times New Roman"/>
                <a:cs typeface="Times New Roman"/>
              </a:rPr>
              <a:t>y</a:t>
            </a:r>
            <a:r>
              <a:rPr dirty="0" sz="3300" spc="-130">
                <a:latin typeface="Times New Roman"/>
                <a:cs typeface="Times New Roman"/>
              </a:rPr>
              <a:t>,1)</a:t>
            </a:r>
            <a:endParaRPr sz="3300">
              <a:latin typeface="Times New Roman"/>
              <a:cs typeface="Times New Roman"/>
            </a:endParaRPr>
          </a:p>
          <a:p>
            <a:pPr marL="605155">
              <a:lnSpc>
                <a:spcPct val="100000"/>
              </a:lnSpc>
              <a:spcBef>
                <a:spcPts val="3215"/>
              </a:spcBef>
            </a:pPr>
            <a:r>
              <a:rPr dirty="0" sz="3300" spc="-1180">
                <a:latin typeface="Symbol"/>
                <a:cs typeface="Symbol"/>
              </a:rPr>
              <a:t>ù</a:t>
            </a:r>
            <a:r>
              <a:rPr dirty="0" sz="3300" spc="195">
                <a:latin typeface="Symbol"/>
                <a:cs typeface="Symbol"/>
              </a:rPr>
              <a:t> </a:t>
            </a:r>
            <a:r>
              <a:rPr dirty="0" sz="3300" spc="-1180">
                <a:latin typeface="Symbol"/>
                <a:cs typeface="Symbol"/>
              </a:rPr>
              <a:t>é</a:t>
            </a:r>
            <a:r>
              <a:rPr dirty="0" sz="3300" spc="-509">
                <a:latin typeface="Symbol"/>
                <a:cs typeface="Symbol"/>
              </a:rPr>
              <a:t> </a:t>
            </a:r>
            <a:r>
              <a:rPr dirty="0" baseline="4208" sz="4950" spc="-719" i="1">
                <a:latin typeface="Times New Roman"/>
                <a:cs typeface="Times New Roman"/>
              </a:rPr>
              <a:t>x</a:t>
            </a:r>
            <a:r>
              <a:rPr dirty="0" sz="3300" spc="-480">
                <a:latin typeface="Symbol"/>
                <a:cs typeface="Symbol"/>
              </a:rPr>
              <a:t>ù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16056" y="1206496"/>
            <a:ext cx="5026025" cy="6108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3800" spc="-15" b="1">
                <a:latin typeface="Times New Roman"/>
                <a:cs typeface="Times New Roman"/>
              </a:rPr>
              <a:t>P</a:t>
            </a:r>
            <a:r>
              <a:rPr dirty="0" sz="3800" spc="-85" b="1">
                <a:latin typeface="Times New Roman"/>
                <a:cs typeface="Times New Roman"/>
              </a:rPr>
              <a:t> </a:t>
            </a:r>
            <a:r>
              <a:rPr dirty="0" sz="3800" spc="-15">
                <a:latin typeface="Symbol"/>
                <a:cs typeface="Symbol"/>
              </a:rPr>
              <a:t>=</a:t>
            </a:r>
            <a:r>
              <a:rPr dirty="0" sz="3800" spc="-195">
                <a:latin typeface="Symbol"/>
                <a:cs typeface="Symbol"/>
              </a:rPr>
              <a:t> </a:t>
            </a:r>
            <a:r>
              <a:rPr dirty="0" sz="3800" spc="55">
                <a:latin typeface="Times New Roman"/>
                <a:cs typeface="Times New Roman"/>
              </a:rPr>
              <a:t>(x,</a:t>
            </a:r>
            <a:r>
              <a:rPr dirty="0" sz="3800" spc="-390">
                <a:latin typeface="Times New Roman"/>
                <a:cs typeface="Times New Roman"/>
              </a:rPr>
              <a:t> </a:t>
            </a:r>
            <a:r>
              <a:rPr dirty="0" sz="3800" spc="-5">
                <a:latin typeface="Times New Roman"/>
                <a:cs typeface="Times New Roman"/>
              </a:rPr>
              <a:t>y)</a:t>
            </a:r>
            <a:r>
              <a:rPr dirty="0" sz="3800" spc="-185">
                <a:latin typeface="Times New Roman"/>
                <a:cs typeface="Times New Roman"/>
              </a:rPr>
              <a:t> </a:t>
            </a:r>
            <a:r>
              <a:rPr dirty="0" sz="3800" spc="720">
                <a:latin typeface="Symbol"/>
                <a:cs typeface="Symbol"/>
              </a:rPr>
              <a:t>®</a:t>
            </a:r>
            <a:r>
              <a:rPr dirty="0" sz="3800" spc="-229">
                <a:latin typeface="Symbol"/>
                <a:cs typeface="Symbol"/>
              </a:rPr>
              <a:t> </a:t>
            </a:r>
            <a:r>
              <a:rPr dirty="0" sz="3800" spc="125" b="1">
                <a:latin typeface="Times New Roman"/>
                <a:cs typeface="Times New Roman"/>
              </a:rPr>
              <a:t>P</a:t>
            </a:r>
            <a:r>
              <a:rPr dirty="0" sz="3800" spc="125">
                <a:latin typeface="Times New Roman"/>
                <a:cs typeface="Times New Roman"/>
              </a:rPr>
              <a:t>'</a:t>
            </a:r>
            <a:r>
              <a:rPr dirty="0" sz="3800" spc="125">
                <a:latin typeface="Symbol"/>
                <a:cs typeface="Symbol"/>
              </a:rPr>
              <a:t>=</a:t>
            </a:r>
            <a:r>
              <a:rPr dirty="0" sz="3800" spc="-190">
                <a:latin typeface="Symbol"/>
                <a:cs typeface="Symbol"/>
              </a:rPr>
              <a:t> </a:t>
            </a:r>
            <a:r>
              <a:rPr dirty="0" sz="3800" spc="45">
                <a:latin typeface="Times New Roman"/>
                <a:cs typeface="Times New Roman"/>
              </a:rPr>
              <a:t>(s</a:t>
            </a:r>
            <a:r>
              <a:rPr dirty="0" baseline="-23989" sz="3300" spc="67">
                <a:latin typeface="Times New Roman"/>
                <a:cs typeface="Times New Roman"/>
              </a:rPr>
              <a:t>x</a:t>
            </a:r>
            <a:r>
              <a:rPr dirty="0" baseline="-23989" sz="3300" spc="-345">
                <a:latin typeface="Times New Roman"/>
                <a:cs typeface="Times New Roman"/>
              </a:rPr>
              <a:t> </a:t>
            </a:r>
            <a:r>
              <a:rPr dirty="0" sz="3800" spc="25">
                <a:latin typeface="Times New Roman"/>
                <a:cs typeface="Times New Roman"/>
              </a:rPr>
              <a:t>x,</a:t>
            </a:r>
            <a:r>
              <a:rPr dirty="0" sz="3800" spc="-625">
                <a:latin typeface="Times New Roman"/>
                <a:cs typeface="Times New Roman"/>
              </a:rPr>
              <a:t> </a:t>
            </a:r>
            <a:r>
              <a:rPr dirty="0" sz="3800" spc="110">
                <a:latin typeface="Times New Roman"/>
                <a:cs typeface="Times New Roman"/>
              </a:rPr>
              <a:t>s</a:t>
            </a:r>
            <a:r>
              <a:rPr dirty="0" baseline="-23989" sz="3300" spc="165">
                <a:latin typeface="Times New Roman"/>
                <a:cs typeface="Times New Roman"/>
              </a:rPr>
              <a:t>y</a:t>
            </a:r>
            <a:r>
              <a:rPr dirty="0" baseline="-23989" sz="3300" spc="-359">
                <a:latin typeface="Times New Roman"/>
                <a:cs typeface="Times New Roman"/>
              </a:rPr>
              <a:t> </a:t>
            </a:r>
            <a:r>
              <a:rPr dirty="0" sz="3800">
                <a:latin typeface="Times New Roman"/>
                <a:cs typeface="Times New Roman"/>
              </a:rPr>
              <a:t>y)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35679" y="5614415"/>
            <a:ext cx="82296" cy="85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37725" y="4013200"/>
            <a:ext cx="1828800" cy="1651000"/>
          </a:xfrm>
          <a:custGeom>
            <a:avLst/>
            <a:gdLst/>
            <a:ahLst/>
            <a:cxnLst/>
            <a:rect l="l" t="t" r="r" b="b"/>
            <a:pathLst>
              <a:path w="1828800" h="1651000">
                <a:moveTo>
                  <a:pt x="0" y="1651000"/>
                </a:moveTo>
                <a:lnTo>
                  <a:pt x="1828257" y="1651000"/>
                </a:lnTo>
                <a:lnTo>
                  <a:pt x="1828257" y="0"/>
                </a:lnTo>
                <a:lnTo>
                  <a:pt x="0" y="0"/>
                </a:lnTo>
                <a:lnTo>
                  <a:pt x="0" y="1651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829" y="32003"/>
            <a:ext cx="374459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Scaling</a:t>
            </a:r>
            <a:r>
              <a:rPr dirty="0" spc="-70"/>
              <a:t> </a:t>
            </a:r>
            <a:r>
              <a:rPr dirty="0" spc="-15"/>
              <a:t>Equation</a:t>
            </a:r>
          </a:p>
        </p:txBody>
      </p:sp>
      <p:sp>
        <p:nvSpPr>
          <p:cNvPr id="3" name="object 3"/>
          <p:cNvSpPr/>
          <p:nvPr/>
        </p:nvSpPr>
        <p:spPr>
          <a:xfrm>
            <a:off x="1028700" y="1223962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50800" y="63500"/>
                </a:moveTo>
                <a:lnTo>
                  <a:pt x="25400" y="63500"/>
                </a:lnTo>
                <a:lnTo>
                  <a:pt x="25399" y="2286000"/>
                </a:lnTo>
                <a:lnTo>
                  <a:pt x="50799" y="2286000"/>
                </a:lnTo>
                <a:lnTo>
                  <a:pt x="50800" y="635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25399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286000">
                <a:moveTo>
                  <a:pt x="69850" y="63500"/>
                </a:moveTo>
                <a:lnTo>
                  <a:pt x="50800" y="63500"/>
                </a:lnTo>
                <a:lnTo>
                  <a:pt x="50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38200" y="3243263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50799"/>
                </a:moveTo>
                <a:lnTo>
                  <a:pt x="2133600" y="76200"/>
                </a:lnTo>
                <a:lnTo>
                  <a:pt x="2184400" y="50800"/>
                </a:lnTo>
                <a:lnTo>
                  <a:pt x="2133600" y="50799"/>
                </a:lnTo>
                <a:close/>
              </a:path>
              <a:path w="2209800" h="76200">
                <a:moveTo>
                  <a:pt x="2133600" y="25399"/>
                </a:moveTo>
                <a:lnTo>
                  <a:pt x="2133600" y="50799"/>
                </a:lnTo>
                <a:lnTo>
                  <a:pt x="2146300" y="50800"/>
                </a:lnTo>
                <a:lnTo>
                  <a:pt x="2146300" y="25400"/>
                </a:lnTo>
                <a:lnTo>
                  <a:pt x="2133600" y="25399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25399"/>
                </a:lnTo>
                <a:lnTo>
                  <a:pt x="2146300" y="25400"/>
                </a:lnTo>
                <a:lnTo>
                  <a:pt x="2146300" y="50800"/>
                </a:lnTo>
                <a:lnTo>
                  <a:pt x="2184402" y="50798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  <a:path w="2209800" h="76200">
                <a:moveTo>
                  <a:pt x="0" y="25398"/>
                </a:moveTo>
                <a:lnTo>
                  <a:pt x="0" y="50798"/>
                </a:lnTo>
                <a:lnTo>
                  <a:pt x="2133600" y="50799"/>
                </a:lnTo>
                <a:lnTo>
                  <a:pt x="2133600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57819" y="2366962"/>
            <a:ext cx="923925" cy="923925"/>
          </a:xfrm>
          <a:custGeom>
            <a:avLst/>
            <a:gdLst/>
            <a:ahLst/>
            <a:cxnLst/>
            <a:rect l="l" t="t" r="r" b="b"/>
            <a:pathLst>
              <a:path w="923925" h="923925">
                <a:moveTo>
                  <a:pt x="860518" y="44901"/>
                </a:moveTo>
                <a:lnTo>
                  <a:pt x="0" y="905419"/>
                </a:lnTo>
                <a:lnTo>
                  <a:pt x="17960" y="923380"/>
                </a:lnTo>
                <a:lnTo>
                  <a:pt x="878479" y="62862"/>
                </a:lnTo>
                <a:lnTo>
                  <a:pt x="860518" y="44901"/>
                </a:lnTo>
                <a:close/>
              </a:path>
              <a:path w="923925" h="923925">
                <a:moveTo>
                  <a:pt x="911406" y="35921"/>
                </a:moveTo>
                <a:lnTo>
                  <a:pt x="869498" y="35921"/>
                </a:lnTo>
                <a:lnTo>
                  <a:pt x="887459" y="53882"/>
                </a:lnTo>
                <a:lnTo>
                  <a:pt x="878479" y="62862"/>
                </a:lnTo>
                <a:lnTo>
                  <a:pt x="896439" y="80822"/>
                </a:lnTo>
                <a:lnTo>
                  <a:pt x="911406" y="35921"/>
                </a:lnTo>
                <a:close/>
              </a:path>
              <a:path w="923925" h="923925">
                <a:moveTo>
                  <a:pt x="869498" y="35921"/>
                </a:moveTo>
                <a:lnTo>
                  <a:pt x="860518" y="44901"/>
                </a:lnTo>
                <a:lnTo>
                  <a:pt x="878479" y="62862"/>
                </a:lnTo>
                <a:lnTo>
                  <a:pt x="887459" y="53882"/>
                </a:lnTo>
                <a:lnTo>
                  <a:pt x="869498" y="35921"/>
                </a:lnTo>
                <a:close/>
              </a:path>
              <a:path w="923925" h="923925">
                <a:moveTo>
                  <a:pt x="923380" y="0"/>
                </a:moveTo>
                <a:lnTo>
                  <a:pt x="842557" y="26940"/>
                </a:lnTo>
                <a:lnTo>
                  <a:pt x="860518" y="44901"/>
                </a:lnTo>
                <a:lnTo>
                  <a:pt x="869498" y="35921"/>
                </a:lnTo>
                <a:lnTo>
                  <a:pt x="911406" y="35921"/>
                </a:lnTo>
                <a:lnTo>
                  <a:pt x="9233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981200" y="2366962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6800" y="2366962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739264" y="2002028"/>
            <a:ext cx="190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2233676"/>
            <a:ext cx="1911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y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50925" y="1376362"/>
            <a:ext cx="1905000" cy="0"/>
          </a:xfrm>
          <a:custGeom>
            <a:avLst/>
            <a:gdLst/>
            <a:ahLst/>
            <a:cxnLst/>
            <a:rect l="l" t="t" r="r" b="b"/>
            <a:pathLst>
              <a:path w="1905000" h="0">
                <a:moveTo>
                  <a:pt x="19050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955925" y="1376362"/>
            <a:ext cx="0" cy="1905000"/>
          </a:xfrm>
          <a:custGeom>
            <a:avLst/>
            <a:gdLst/>
            <a:ahLst/>
            <a:cxnLst/>
            <a:rect l="l" t="t" r="r" b="b"/>
            <a:pathLst>
              <a:path w="0" h="1905000">
                <a:moveTo>
                  <a:pt x="0" y="0"/>
                </a:moveTo>
                <a:lnTo>
                  <a:pt x="1" y="19050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907539" y="3376676"/>
            <a:ext cx="126111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74065" algn="l"/>
              </a:tabLst>
            </a:pPr>
            <a:r>
              <a:rPr dirty="0" sz="2400">
                <a:latin typeface="Futura-Medium"/>
                <a:cs typeface="Futura-Medium"/>
              </a:rPr>
              <a:t>x	s</a:t>
            </a:r>
            <a:r>
              <a:rPr dirty="0" baseline="-11574" sz="1800">
                <a:latin typeface="Futura-Medium"/>
                <a:cs typeface="Futura-Medium"/>
              </a:rPr>
              <a:t>x</a:t>
            </a:r>
            <a:r>
              <a:rPr dirty="0" baseline="-11574" sz="1800" spc="419">
                <a:latin typeface="Futura-Medium"/>
                <a:cs typeface="Futura-Medium"/>
              </a:rPr>
              <a:t> </a:t>
            </a:r>
            <a:r>
              <a:rPr dirty="0" sz="2400">
                <a:latin typeface="Futura-Medium"/>
                <a:cs typeface="Futura-Medium"/>
              </a:rPr>
              <a:t>x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2264" y="935228"/>
            <a:ext cx="290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P’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041944" y="1376362"/>
            <a:ext cx="1914525" cy="1914525"/>
          </a:xfrm>
          <a:custGeom>
            <a:avLst/>
            <a:gdLst/>
            <a:ahLst/>
            <a:cxnLst/>
            <a:rect l="l" t="t" r="r" b="b"/>
            <a:pathLst>
              <a:path w="1914525" h="1914525">
                <a:moveTo>
                  <a:pt x="1851118" y="44901"/>
                </a:moveTo>
                <a:lnTo>
                  <a:pt x="0" y="1896019"/>
                </a:lnTo>
                <a:lnTo>
                  <a:pt x="17960" y="1913980"/>
                </a:lnTo>
                <a:lnTo>
                  <a:pt x="1869078" y="62861"/>
                </a:lnTo>
                <a:lnTo>
                  <a:pt x="1851118" y="44901"/>
                </a:lnTo>
                <a:close/>
              </a:path>
              <a:path w="1914525" h="1914525">
                <a:moveTo>
                  <a:pt x="1902006" y="35923"/>
                </a:moveTo>
                <a:lnTo>
                  <a:pt x="1860096" y="35923"/>
                </a:lnTo>
                <a:lnTo>
                  <a:pt x="1878057" y="53883"/>
                </a:lnTo>
                <a:lnTo>
                  <a:pt x="1869078" y="62861"/>
                </a:lnTo>
                <a:lnTo>
                  <a:pt x="1887039" y="80822"/>
                </a:lnTo>
                <a:lnTo>
                  <a:pt x="1902006" y="35923"/>
                </a:lnTo>
                <a:close/>
              </a:path>
              <a:path w="1914525" h="1914525">
                <a:moveTo>
                  <a:pt x="1860096" y="35923"/>
                </a:moveTo>
                <a:lnTo>
                  <a:pt x="1851118" y="44901"/>
                </a:lnTo>
                <a:lnTo>
                  <a:pt x="1869078" y="62861"/>
                </a:lnTo>
                <a:lnTo>
                  <a:pt x="1878057" y="53883"/>
                </a:lnTo>
                <a:lnTo>
                  <a:pt x="1860096" y="35923"/>
                </a:lnTo>
                <a:close/>
              </a:path>
              <a:path w="1914525" h="1914525">
                <a:moveTo>
                  <a:pt x="1913980" y="0"/>
                </a:moveTo>
                <a:lnTo>
                  <a:pt x="1833157" y="26940"/>
                </a:lnTo>
                <a:lnTo>
                  <a:pt x="1851118" y="44901"/>
                </a:lnTo>
                <a:lnTo>
                  <a:pt x="1860096" y="35923"/>
                </a:lnTo>
                <a:lnTo>
                  <a:pt x="1902006" y="35923"/>
                </a:lnTo>
                <a:lnTo>
                  <a:pt x="1913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376237" y="1276603"/>
            <a:ext cx="946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Calibri"/>
                <a:cs typeface="Calibri"/>
              </a:rPr>
              <a:t>y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465" y="1163828"/>
            <a:ext cx="3346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34307" y="4745929"/>
            <a:ext cx="1115060" cy="93408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231140">
              <a:lnSpc>
                <a:spcPts val="3570"/>
              </a:lnSpc>
              <a:spcBef>
                <a:spcPts val="114"/>
              </a:spcBef>
              <a:tabLst>
                <a:tab pos="939800" algn="l"/>
              </a:tabLst>
            </a:pPr>
            <a:r>
              <a:rPr dirty="0" sz="3300" spc="-1180">
                <a:latin typeface="Symbol"/>
                <a:cs typeface="Symbol"/>
              </a:rPr>
              <a:t>ú</a:t>
            </a:r>
            <a:r>
              <a:rPr dirty="0" sz="3300" spc="200">
                <a:latin typeface="Symbol"/>
                <a:cs typeface="Symbol"/>
              </a:rPr>
              <a:t> </a:t>
            </a:r>
            <a:r>
              <a:rPr dirty="0" sz="3300" spc="-1180">
                <a:latin typeface="Symbol"/>
                <a:cs typeface="Symbol"/>
              </a:rPr>
              <a:t>ê</a:t>
            </a:r>
            <a:r>
              <a:rPr dirty="0" sz="3300">
                <a:latin typeface="Symbol"/>
                <a:cs typeface="Symbol"/>
              </a:rPr>
              <a:t>	</a:t>
            </a:r>
            <a:r>
              <a:rPr dirty="0" sz="3300" spc="-1980">
                <a:latin typeface="Symbol"/>
                <a:cs typeface="Symbol"/>
              </a:rPr>
              <a:t>ú</a:t>
            </a:r>
            <a:endParaRPr sz="3300">
              <a:latin typeface="Symbol"/>
              <a:cs typeface="Symbol"/>
            </a:endParaRPr>
          </a:p>
          <a:p>
            <a:pPr marL="12700">
              <a:lnSpc>
                <a:spcPts val="3570"/>
              </a:lnSpc>
            </a:pPr>
            <a:r>
              <a:rPr dirty="0" baseline="-2525" sz="4950" spc="-1785">
                <a:latin typeface="Times New Roman"/>
                <a:cs typeface="Times New Roman"/>
              </a:rPr>
              <a:t>1</a:t>
            </a:r>
            <a:r>
              <a:rPr dirty="0" sz="3300" spc="-1190">
                <a:latin typeface="Symbol"/>
                <a:cs typeface="Symbol"/>
              </a:rPr>
              <a:t>ú</a:t>
            </a:r>
            <a:r>
              <a:rPr dirty="0" baseline="-17676" sz="4950" spc="-1785">
                <a:latin typeface="Symbol"/>
                <a:cs typeface="Symbol"/>
              </a:rPr>
              <a:t>û</a:t>
            </a:r>
            <a:r>
              <a:rPr dirty="0" baseline="-17676" sz="4950" spc="195">
                <a:latin typeface="Symbol"/>
                <a:cs typeface="Symbol"/>
              </a:rPr>
              <a:t> </a:t>
            </a:r>
            <a:r>
              <a:rPr dirty="0" sz="3300" spc="-2530">
                <a:latin typeface="Symbol"/>
                <a:cs typeface="Symbol"/>
              </a:rPr>
              <a:t>ê</a:t>
            </a:r>
            <a:r>
              <a:rPr dirty="0" baseline="-17676" sz="4950" spc="-3795">
                <a:latin typeface="Symbol"/>
                <a:cs typeface="Symbol"/>
              </a:rPr>
              <a:t>ë</a:t>
            </a:r>
            <a:r>
              <a:rPr dirty="0" baseline="-2525" sz="4950" spc="-3795">
                <a:latin typeface="Times New Roman"/>
                <a:cs typeface="Times New Roman"/>
              </a:rPr>
              <a:t>1</a:t>
            </a:r>
            <a:r>
              <a:rPr dirty="0" sz="3300" spc="-2530">
                <a:latin typeface="Symbol"/>
                <a:cs typeface="Symbol"/>
              </a:rPr>
              <a:t>ú</a:t>
            </a:r>
            <a:r>
              <a:rPr dirty="0" baseline="-17676" sz="4950" spc="-3795">
                <a:latin typeface="Symbol"/>
                <a:cs typeface="Symbol"/>
              </a:rPr>
              <a:t>û</a:t>
            </a:r>
            <a:endParaRPr baseline="-17676" sz="4950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9502" y="4745929"/>
            <a:ext cx="1819275" cy="934085"/>
          </a:xfrm>
          <a:prstGeom prst="rect">
            <a:avLst/>
          </a:prstGeom>
        </p:spPr>
        <p:txBody>
          <a:bodyPr wrap="square" lIns="0" tIns="110489" rIns="0" bIns="0" rtlCol="0" vert="horz">
            <a:spAutoFit/>
          </a:bodyPr>
          <a:lstStyle/>
          <a:p>
            <a:pPr marL="12700" marR="5080">
              <a:lnSpc>
                <a:spcPts val="3180"/>
              </a:lnSpc>
              <a:spcBef>
                <a:spcPts val="869"/>
              </a:spcBef>
              <a:tabLst>
                <a:tab pos="357505" algn="l"/>
                <a:tab pos="763270" algn="l"/>
                <a:tab pos="1361440" algn="l"/>
              </a:tabLst>
            </a:pPr>
            <a:r>
              <a:rPr dirty="0" sz="3300" spc="-1180">
                <a:latin typeface="Symbol"/>
                <a:cs typeface="Symbol"/>
              </a:rPr>
              <a:t>ê		ú	ê </a:t>
            </a:r>
            <a:r>
              <a:rPr dirty="0" sz="3300" spc="-815">
                <a:latin typeface="Symbol"/>
                <a:cs typeface="Symbol"/>
              </a:rPr>
              <a:t> </a:t>
            </a:r>
            <a:r>
              <a:rPr dirty="0" sz="3300" spc="-1814">
                <a:latin typeface="Symbol"/>
                <a:cs typeface="Symbol"/>
              </a:rPr>
              <a:t>ê</a:t>
            </a:r>
            <a:r>
              <a:rPr dirty="0" baseline="-17676" sz="4950" spc="-2722">
                <a:latin typeface="Symbol"/>
                <a:cs typeface="Symbol"/>
              </a:rPr>
              <a:t>ë	</a:t>
            </a:r>
            <a:r>
              <a:rPr dirty="0" baseline="-2525" sz="4950" spc="7">
                <a:latin typeface="Times New Roman"/>
                <a:cs typeface="Times New Roman"/>
              </a:rPr>
              <a:t>1	</a:t>
            </a:r>
            <a:r>
              <a:rPr dirty="0" sz="3300" spc="-1814">
                <a:latin typeface="Symbol"/>
                <a:cs typeface="Symbol"/>
              </a:rPr>
              <a:t>ú</a:t>
            </a:r>
            <a:r>
              <a:rPr dirty="0" baseline="-17676" sz="4950" spc="-2722">
                <a:latin typeface="Symbol"/>
                <a:cs typeface="Symbol"/>
              </a:rPr>
              <a:t>û	</a:t>
            </a:r>
            <a:r>
              <a:rPr dirty="0" sz="3300" spc="-1814">
                <a:latin typeface="Symbol"/>
                <a:cs typeface="Symbol"/>
              </a:rPr>
              <a:t>ê</a:t>
            </a:r>
            <a:r>
              <a:rPr dirty="0" baseline="-17676" sz="4950" spc="-2722">
                <a:latin typeface="Symbol"/>
                <a:cs typeface="Symbol"/>
              </a:rPr>
              <a:t>ë</a:t>
            </a:r>
            <a:r>
              <a:rPr dirty="0" baseline="-17676" sz="4950" spc="-405">
                <a:latin typeface="Symbol"/>
                <a:cs typeface="Symbol"/>
              </a:rPr>
              <a:t> </a:t>
            </a:r>
            <a:r>
              <a:rPr dirty="0" baseline="-2525" sz="4950" spc="7">
                <a:latin typeface="Times New Roman"/>
                <a:cs typeface="Times New Roman"/>
              </a:rPr>
              <a:t>0</a:t>
            </a:r>
            <a:endParaRPr baseline="-2525" sz="49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38187" y="3939051"/>
            <a:ext cx="1110615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4208" sz="4950" spc="-855">
                <a:latin typeface="Times New Roman"/>
                <a:cs typeface="Times New Roman"/>
              </a:rPr>
              <a:t>0</a:t>
            </a:r>
            <a:r>
              <a:rPr dirty="0" sz="3300" spc="-570">
                <a:latin typeface="Symbol"/>
                <a:cs typeface="Symbol"/>
              </a:rPr>
              <a:t>ù</a:t>
            </a:r>
            <a:r>
              <a:rPr dirty="0" sz="3300" spc="-350">
                <a:latin typeface="Symbol"/>
                <a:cs typeface="Symbol"/>
              </a:rPr>
              <a:t> </a:t>
            </a:r>
            <a:r>
              <a:rPr dirty="0" sz="3300" spc="-1180">
                <a:latin typeface="Symbol"/>
                <a:cs typeface="Symbol"/>
              </a:rPr>
              <a:t>é</a:t>
            </a:r>
            <a:r>
              <a:rPr dirty="0" sz="3300" spc="-525">
                <a:latin typeface="Symbol"/>
                <a:cs typeface="Symbol"/>
              </a:rPr>
              <a:t> </a:t>
            </a:r>
            <a:r>
              <a:rPr dirty="0" baseline="4208" sz="4950" spc="-3247" i="1">
                <a:latin typeface="Times New Roman"/>
                <a:cs typeface="Times New Roman"/>
              </a:rPr>
              <a:t>x</a:t>
            </a:r>
            <a:r>
              <a:rPr dirty="0" sz="3300" spc="-2165">
                <a:latin typeface="Symbol"/>
                <a:cs typeface="Symbol"/>
              </a:rPr>
              <a:t>ù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89688" y="4820284"/>
            <a:ext cx="135255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15" i="1">
                <a:latin typeface="Times New Roman"/>
                <a:cs typeface="Times New Roman"/>
              </a:rPr>
              <a:t>y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88318" y="3908794"/>
            <a:ext cx="1214120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89965" algn="l"/>
              </a:tabLst>
            </a:pPr>
            <a:r>
              <a:rPr dirty="0" baseline="-4208" sz="4950" spc="-1604">
                <a:latin typeface="Symbol"/>
                <a:cs typeface="Symbol"/>
              </a:rPr>
              <a:t>é</a:t>
            </a:r>
            <a:r>
              <a:rPr dirty="0" sz="3300" spc="114" i="1">
                <a:latin typeface="Times New Roman"/>
                <a:cs typeface="Times New Roman"/>
              </a:rPr>
              <a:t>s</a:t>
            </a:r>
            <a:r>
              <a:rPr dirty="0" baseline="-24853" sz="2850" spc="22" i="1">
                <a:latin typeface="Times New Roman"/>
                <a:cs typeface="Times New Roman"/>
              </a:rPr>
              <a:t>x</a:t>
            </a:r>
            <a:r>
              <a:rPr dirty="0" baseline="-24853" sz="2850" i="1">
                <a:latin typeface="Times New Roman"/>
                <a:cs typeface="Times New Roman"/>
              </a:rPr>
              <a:t>	</a:t>
            </a:r>
            <a:r>
              <a:rPr dirty="0" sz="3300" spc="5"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04306" y="4820284"/>
            <a:ext cx="135255" cy="320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900" spc="15" i="1">
                <a:latin typeface="Times New Roman"/>
                <a:cs typeface="Times New Roman"/>
              </a:rPr>
              <a:t>y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39502" y="3908794"/>
            <a:ext cx="938530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4208" sz="4950" spc="-390">
                <a:latin typeface="Symbol"/>
                <a:cs typeface="Symbol"/>
              </a:rPr>
              <a:t>é</a:t>
            </a:r>
            <a:r>
              <a:rPr dirty="0" sz="3300" spc="-260" i="1">
                <a:latin typeface="Times New Roman"/>
                <a:cs typeface="Times New Roman"/>
              </a:rPr>
              <a:t>s</a:t>
            </a:r>
            <a:r>
              <a:rPr dirty="0" baseline="-24853" sz="2850" spc="-390" i="1">
                <a:latin typeface="Times New Roman"/>
                <a:cs typeface="Times New Roman"/>
              </a:rPr>
              <a:t>x</a:t>
            </a:r>
            <a:r>
              <a:rPr dirty="0" baseline="-24853" sz="2850" spc="-225" i="1">
                <a:latin typeface="Times New Roman"/>
                <a:cs typeface="Times New Roman"/>
              </a:rPr>
              <a:t> </a:t>
            </a:r>
            <a:r>
              <a:rPr dirty="0" sz="3300" spc="-1680" i="1">
                <a:latin typeface="Times New Roman"/>
                <a:cs typeface="Times New Roman"/>
              </a:rPr>
              <a:t>x</a:t>
            </a:r>
            <a:r>
              <a:rPr dirty="0" baseline="-4208" sz="4950" spc="-2520">
                <a:latin typeface="Symbol"/>
                <a:cs typeface="Symbol"/>
              </a:rPr>
              <a:t>ù</a:t>
            </a:r>
            <a:endParaRPr baseline="-4208" sz="49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5218" y="4539791"/>
            <a:ext cx="3334385" cy="53086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39545" algn="l"/>
                <a:tab pos="3156585" algn="l"/>
              </a:tabLst>
            </a:pPr>
            <a:r>
              <a:rPr dirty="0" sz="3300" spc="75" b="1">
                <a:latin typeface="Times New Roman"/>
                <a:cs typeface="Times New Roman"/>
              </a:rPr>
              <a:t>P</a:t>
            </a:r>
            <a:r>
              <a:rPr dirty="0" sz="3300" spc="270">
                <a:latin typeface="Times New Roman"/>
                <a:cs typeface="Times New Roman"/>
              </a:rPr>
              <a:t>'</a:t>
            </a:r>
            <a:r>
              <a:rPr dirty="0" sz="3300" spc="665">
                <a:latin typeface="Symbol"/>
                <a:cs typeface="Symbol"/>
              </a:rPr>
              <a:t>®</a:t>
            </a:r>
            <a:r>
              <a:rPr dirty="0" sz="3300" spc="-110">
                <a:latin typeface="Symbol"/>
                <a:cs typeface="Symbol"/>
              </a:rPr>
              <a:t> </a:t>
            </a:r>
            <a:r>
              <a:rPr dirty="0" baseline="26094" sz="4950" spc="-1612">
                <a:latin typeface="Symbol"/>
                <a:cs typeface="Symbol"/>
              </a:rPr>
              <a:t>ê</a:t>
            </a:r>
            <a:r>
              <a:rPr dirty="0" sz="3300" spc="5" i="1">
                <a:latin typeface="Times New Roman"/>
                <a:cs typeface="Times New Roman"/>
              </a:rPr>
              <a:t>s</a:t>
            </a:r>
            <a:r>
              <a:rPr dirty="0" sz="3300" i="1">
                <a:latin typeface="Times New Roman"/>
                <a:cs typeface="Times New Roman"/>
              </a:rPr>
              <a:t>	</a:t>
            </a:r>
            <a:r>
              <a:rPr dirty="0" sz="3300" spc="170" i="1">
                <a:latin typeface="Times New Roman"/>
                <a:cs typeface="Times New Roman"/>
              </a:rPr>
              <a:t>y</a:t>
            </a:r>
            <a:r>
              <a:rPr dirty="0" baseline="26094" sz="4950" spc="-1770">
                <a:latin typeface="Symbol"/>
                <a:cs typeface="Symbol"/>
              </a:rPr>
              <a:t>ú</a:t>
            </a:r>
            <a:r>
              <a:rPr dirty="0" baseline="26094" sz="4950" spc="-7">
                <a:latin typeface="Symbol"/>
                <a:cs typeface="Symbol"/>
              </a:rPr>
              <a:t> </a:t>
            </a:r>
            <a:r>
              <a:rPr dirty="0" sz="3300" spc="10">
                <a:latin typeface="Symbol"/>
                <a:cs typeface="Symbol"/>
              </a:rPr>
              <a:t>=</a:t>
            </a:r>
            <a:r>
              <a:rPr dirty="0" sz="3300" spc="-40">
                <a:latin typeface="Symbol"/>
                <a:cs typeface="Symbol"/>
              </a:rPr>
              <a:t> </a:t>
            </a:r>
            <a:r>
              <a:rPr dirty="0" baseline="26094" sz="4950" spc="-1770">
                <a:latin typeface="Symbol"/>
                <a:cs typeface="Symbol"/>
              </a:rPr>
              <a:t>ê</a:t>
            </a:r>
            <a:r>
              <a:rPr dirty="0" baseline="26094" sz="4950" spc="-390">
                <a:latin typeface="Symbol"/>
                <a:cs typeface="Symbol"/>
              </a:rPr>
              <a:t> </a:t>
            </a:r>
            <a:r>
              <a:rPr dirty="0" sz="3300" spc="5">
                <a:latin typeface="Times New Roman"/>
                <a:cs typeface="Times New Roman"/>
              </a:rPr>
              <a:t>0</a:t>
            </a:r>
            <a:r>
              <a:rPr dirty="0" sz="3300">
                <a:latin typeface="Times New Roman"/>
                <a:cs typeface="Times New Roman"/>
              </a:rPr>
              <a:t>	</a:t>
            </a:r>
            <a:r>
              <a:rPr dirty="0" sz="3300" spc="5" i="1">
                <a:latin typeface="Times New Roman"/>
                <a:cs typeface="Times New Roman"/>
              </a:rPr>
              <a:t>s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895600" y="5867400"/>
            <a:ext cx="1295400" cy="76200"/>
          </a:xfrm>
          <a:custGeom>
            <a:avLst/>
            <a:gdLst/>
            <a:ahLst/>
            <a:cxnLst/>
            <a:rect l="l" t="t" r="r" b="b"/>
            <a:pathLst>
              <a:path w="1295400" h="76200">
                <a:moveTo>
                  <a:pt x="1295400" y="0"/>
                </a:moveTo>
                <a:lnTo>
                  <a:pt x="1286916" y="14830"/>
                </a:lnTo>
                <a:lnTo>
                  <a:pt x="1263782" y="26940"/>
                </a:lnTo>
                <a:lnTo>
                  <a:pt x="1229468" y="35105"/>
                </a:lnTo>
                <a:lnTo>
                  <a:pt x="1187450" y="38100"/>
                </a:lnTo>
                <a:lnTo>
                  <a:pt x="755650" y="38100"/>
                </a:lnTo>
                <a:lnTo>
                  <a:pt x="713630" y="41094"/>
                </a:lnTo>
                <a:lnTo>
                  <a:pt x="679317" y="49259"/>
                </a:lnTo>
                <a:lnTo>
                  <a:pt x="656183" y="61369"/>
                </a:lnTo>
                <a:lnTo>
                  <a:pt x="647700" y="76200"/>
                </a:lnTo>
                <a:lnTo>
                  <a:pt x="639216" y="61369"/>
                </a:lnTo>
                <a:lnTo>
                  <a:pt x="616082" y="49259"/>
                </a:lnTo>
                <a:lnTo>
                  <a:pt x="581769" y="41094"/>
                </a:lnTo>
                <a:lnTo>
                  <a:pt x="539750" y="38100"/>
                </a:lnTo>
                <a:lnTo>
                  <a:pt x="107950" y="38100"/>
                </a:lnTo>
                <a:lnTo>
                  <a:pt x="65930" y="35105"/>
                </a:lnTo>
                <a:lnTo>
                  <a:pt x="31617" y="26940"/>
                </a:lnTo>
                <a:lnTo>
                  <a:pt x="8483" y="1483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3428915" y="4962347"/>
            <a:ext cx="373380" cy="1483360"/>
          </a:xfrm>
          <a:prstGeom prst="rect">
            <a:avLst/>
          </a:prstGeom>
        </p:spPr>
        <p:txBody>
          <a:bodyPr wrap="square" lIns="0" tIns="223520" rIns="0" bIns="0" rtlCol="0" vert="horz">
            <a:spAutoFit/>
          </a:bodyPr>
          <a:lstStyle/>
          <a:p>
            <a:pPr marL="149225">
              <a:lnSpc>
                <a:spcPct val="100000"/>
              </a:lnSpc>
              <a:spcBef>
                <a:spcPts val="1760"/>
              </a:spcBef>
            </a:pPr>
            <a:r>
              <a:rPr dirty="0" sz="3300" spc="5">
                <a:latin typeface="Times New Roman"/>
                <a:cs typeface="Times New Roman"/>
              </a:rPr>
              <a:t>0</a:t>
            </a: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dirty="0" sz="3450" spc="85" b="1">
                <a:latin typeface="Times New Roman"/>
                <a:cs typeface="Times New Roman"/>
              </a:rPr>
              <a:t>S</a:t>
            </a:r>
            <a:endParaRPr sz="34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7" name="object 27"/>
          <p:cNvSpPr txBox="1"/>
          <p:nvPr/>
        </p:nvSpPr>
        <p:spPr>
          <a:xfrm>
            <a:off x="6570759" y="4572623"/>
            <a:ext cx="1995170" cy="534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41245" sz="4950" spc="-839" b="1">
                <a:latin typeface="Times New Roman"/>
                <a:cs typeface="Times New Roman"/>
              </a:rPr>
              <a:t>0</a:t>
            </a:r>
            <a:r>
              <a:rPr dirty="0" baseline="37037" sz="4950" spc="-839">
                <a:latin typeface="Symbol"/>
                <a:cs typeface="Symbol"/>
              </a:rPr>
              <a:t>ù </a:t>
            </a:r>
            <a:r>
              <a:rPr dirty="0" sz="3300" spc="-980">
                <a:latin typeface="Symbol"/>
                <a:cs typeface="Symbol"/>
              </a:rPr>
              <a:t>×</a:t>
            </a:r>
            <a:r>
              <a:rPr dirty="0" sz="3300" spc="-445">
                <a:latin typeface="Symbol"/>
                <a:cs typeface="Symbol"/>
              </a:rPr>
              <a:t> </a:t>
            </a:r>
            <a:r>
              <a:rPr dirty="0" sz="3300" spc="25" b="1">
                <a:latin typeface="Times New Roman"/>
                <a:cs typeface="Times New Roman"/>
              </a:rPr>
              <a:t>P </a:t>
            </a:r>
            <a:r>
              <a:rPr dirty="0" sz="3300" spc="20">
                <a:latin typeface="Symbol"/>
                <a:cs typeface="Symbol"/>
              </a:rPr>
              <a:t>= </a:t>
            </a:r>
            <a:r>
              <a:rPr dirty="0" sz="3300" spc="20" b="1">
                <a:latin typeface="Times New Roman"/>
                <a:cs typeface="Times New Roman"/>
              </a:rPr>
              <a:t>S</a:t>
            </a:r>
            <a:r>
              <a:rPr dirty="0" sz="3300" spc="-560" b="1">
                <a:latin typeface="Times New Roman"/>
                <a:cs typeface="Times New Roman"/>
              </a:rPr>
              <a:t> </a:t>
            </a:r>
            <a:r>
              <a:rPr dirty="0" sz="3300" spc="-980">
                <a:latin typeface="Symbol"/>
                <a:cs typeface="Symbol"/>
              </a:rPr>
              <a:t>×</a:t>
            </a:r>
            <a:r>
              <a:rPr dirty="0" sz="3300" spc="-440">
                <a:latin typeface="Symbol"/>
                <a:cs typeface="Symbol"/>
              </a:rPr>
              <a:t> </a:t>
            </a:r>
            <a:r>
              <a:rPr dirty="0" sz="3300" spc="-765" b="1">
                <a:latin typeface="Times New Roman"/>
                <a:cs typeface="Times New Roman"/>
              </a:rPr>
              <a:t>P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21955" y="4698477"/>
            <a:ext cx="1252855" cy="534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857885" algn="l"/>
              </a:tabLst>
            </a:pPr>
            <a:r>
              <a:rPr dirty="0" sz="3300" spc="-1165">
                <a:latin typeface="Symbol"/>
                <a:cs typeface="Symbol"/>
              </a:rPr>
              <a:t>ê</a:t>
            </a:r>
            <a:r>
              <a:rPr dirty="0" sz="3300" spc="-465">
                <a:latin typeface="Symbol"/>
                <a:cs typeface="Symbol"/>
              </a:rPr>
              <a:t> </a:t>
            </a:r>
            <a:r>
              <a:rPr dirty="0" baseline="-26094" sz="4950" spc="30" b="1">
                <a:latin typeface="Times New Roman"/>
                <a:cs typeface="Times New Roman"/>
              </a:rPr>
              <a:t>0	</a:t>
            </a:r>
            <a:r>
              <a:rPr dirty="0" baseline="-26094" sz="4950" spc="-1732" b="1">
                <a:latin typeface="Times New Roman"/>
                <a:cs typeface="Times New Roman"/>
              </a:rPr>
              <a:t>1</a:t>
            </a:r>
            <a:r>
              <a:rPr dirty="0" sz="3300" spc="-1155">
                <a:latin typeface="Symbol"/>
                <a:cs typeface="Symbol"/>
              </a:rPr>
              <a:t>ú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721955" y="4998239"/>
            <a:ext cx="1252855" cy="534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1076325" algn="l"/>
              </a:tabLst>
            </a:pPr>
            <a:r>
              <a:rPr dirty="0" sz="3300" spc="-1165">
                <a:latin typeface="Symbol"/>
                <a:cs typeface="Symbol"/>
              </a:rPr>
              <a:t>ë</a:t>
            </a:r>
            <a:r>
              <a:rPr dirty="0" sz="3300" spc="-1165">
                <a:latin typeface="Symbol"/>
                <a:cs typeface="Symbol"/>
              </a:rPr>
              <a:t>	</a:t>
            </a:r>
            <a:r>
              <a:rPr dirty="0" sz="3300" spc="-1970">
                <a:latin typeface="Symbol"/>
                <a:cs typeface="Symbol"/>
              </a:rPr>
              <a:t>û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38187" y="4339844"/>
            <a:ext cx="1984375" cy="5340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26094" sz="4950" spc="-1192">
                <a:latin typeface="Times New Roman"/>
                <a:cs typeface="Times New Roman"/>
              </a:rPr>
              <a:t>0</a:t>
            </a:r>
            <a:r>
              <a:rPr dirty="0" sz="3300" spc="-795">
                <a:latin typeface="Symbol"/>
                <a:cs typeface="Symbol"/>
              </a:rPr>
              <a:t>ú</a:t>
            </a:r>
            <a:r>
              <a:rPr dirty="0" baseline="-26094" sz="4950" spc="-1192">
                <a:latin typeface="Symbol"/>
                <a:cs typeface="Symbol"/>
              </a:rPr>
              <a:t>× </a:t>
            </a:r>
            <a:r>
              <a:rPr dirty="0" sz="3300" spc="-1180">
                <a:latin typeface="Symbol"/>
                <a:cs typeface="Symbol"/>
              </a:rPr>
              <a:t>ê</a:t>
            </a:r>
            <a:r>
              <a:rPr dirty="0" sz="3300" spc="-470">
                <a:latin typeface="Symbol"/>
                <a:cs typeface="Symbol"/>
              </a:rPr>
              <a:t> </a:t>
            </a:r>
            <a:r>
              <a:rPr dirty="0" baseline="-26094" sz="4950" spc="-757" i="1">
                <a:latin typeface="Times New Roman"/>
                <a:cs typeface="Times New Roman"/>
              </a:rPr>
              <a:t>y</a:t>
            </a:r>
            <a:r>
              <a:rPr dirty="0" sz="3300" spc="-505">
                <a:latin typeface="Symbol"/>
                <a:cs typeface="Symbol"/>
              </a:rPr>
              <a:t>ú </a:t>
            </a:r>
            <a:r>
              <a:rPr dirty="0" baseline="-31144" sz="4950" spc="30">
                <a:latin typeface="Symbol"/>
                <a:cs typeface="Symbol"/>
              </a:rPr>
              <a:t>=  </a:t>
            </a:r>
            <a:r>
              <a:rPr dirty="0" baseline="6734" sz="4950" spc="-1987">
                <a:latin typeface="Symbol"/>
                <a:cs typeface="Symbol"/>
              </a:rPr>
              <a:t>é</a:t>
            </a:r>
            <a:r>
              <a:rPr dirty="0" baseline="10101" sz="4950" spc="-1987" b="1">
                <a:latin typeface="Times New Roman"/>
                <a:cs typeface="Times New Roman"/>
              </a:rPr>
              <a:t>S</a:t>
            </a:r>
            <a:r>
              <a:rPr dirty="0" baseline="10101" sz="4950" spc="-1987">
                <a:latin typeface="Times New Roman"/>
                <a:cs typeface="Times New Roman"/>
              </a:rPr>
              <a:t>'</a:t>
            </a:r>
            <a:endParaRPr baseline="10101" sz="49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716056" y="1206496"/>
            <a:ext cx="5026025" cy="23526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dirty="0" sz="3800" spc="-15" b="1">
                <a:latin typeface="Times New Roman"/>
                <a:cs typeface="Times New Roman"/>
              </a:rPr>
              <a:t>P</a:t>
            </a:r>
            <a:r>
              <a:rPr dirty="0" sz="3800" spc="-85" b="1">
                <a:latin typeface="Times New Roman"/>
                <a:cs typeface="Times New Roman"/>
              </a:rPr>
              <a:t> </a:t>
            </a:r>
            <a:r>
              <a:rPr dirty="0" sz="3800" spc="-15">
                <a:latin typeface="Symbol"/>
                <a:cs typeface="Symbol"/>
              </a:rPr>
              <a:t>=</a:t>
            </a:r>
            <a:r>
              <a:rPr dirty="0" sz="3800" spc="-195">
                <a:latin typeface="Symbol"/>
                <a:cs typeface="Symbol"/>
              </a:rPr>
              <a:t> </a:t>
            </a:r>
            <a:r>
              <a:rPr dirty="0" sz="3800" spc="55">
                <a:latin typeface="Times New Roman"/>
                <a:cs typeface="Times New Roman"/>
              </a:rPr>
              <a:t>(x,</a:t>
            </a:r>
            <a:r>
              <a:rPr dirty="0" sz="3800" spc="-390">
                <a:latin typeface="Times New Roman"/>
                <a:cs typeface="Times New Roman"/>
              </a:rPr>
              <a:t> </a:t>
            </a:r>
            <a:r>
              <a:rPr dirty="0" sz="3800" spc="-5">
                <a:latin typeface="Times New Roman"/>
                <a:cs typeface="Times New Roman"/>
              </a:rPr>
              <a:t>y)</a:t>
            </a:r>
            <a:r>
              <a:rPr dirty="0" sz="3800" spc="-185">
                <a:latin typeface="Times New Roman"/>
                <a:cs typeface="Times New Roman"/>
              </a:rPr>
              <a:t> </a:t>
            </a:r>
            <a:r>
              <a:rPr dirty="0" sz="3800" spc="720">
                <a:latin typeface="Symbol"/>
                <a:cs typeface="Symbol"/>
              </a:rPr>
              <a:t>®</a:t>
            </a:r>
            <a:r>
              <a:rPr dirty="0" sz="3800" spc="-229">
                <a:latin typeface="Symbol"/>
                <a:cs typeface="Symbol"/>
              </a:rPr>
              <a:t> </a:t>
            </a:r>
            <a:r>
              <a:rPr dirty="0" sz="3800" spc="125" b="1">
                <a:latin typeface="Times New Roman"/>
                <a:cs typeface="Times New Roman"/>
              </a:rPr>
              <a:t>P</a:t>
            </a:r>
            <a:r>
              <a:rPr dirty="0" sz="3800" spc="125">
                <a:latin typeface="Times New Roman"/>
                <a:cs typeface="Times New Roman"/>
              </a:rPr>
              <a:t>'</a:t>
            </a:r>
            <a:r>
              <a:rPr dirty="0" sz="3800" spc="125">
                <a:latin typeface="Symbol"/>
                <a:cs typeface="Symbol"/>
              </a:rPr>
              <a:t>=</a:t>
            </a:r>
            <a:r>
              <a:rPr dirty="0" sz="3800" spc="-190">
                <a:latin typeface="Symbol"/>
                <a:cs typeface="Symbol"/>
              </a:rPr>
              <a:t> </a:t>
            </a:r>
            <a:r>
              <a:rPr dirty="0" sz="3800" spc="45">
                <a:latin typeface="Times New Roman"/>
                <a:cs typeface="Times New Roman"/>
              </a:rPr>
              <a:t>(s</a:t>
            </a:r>
            <a:r>
              <a:rPr dirty="0" baseline="-23989" sz="3300" spc="67">
                <a:latin typeface="Times New Roman"/>
                <a:cs typeface="Times New Roman"/>
              </a:rPr>
              <a:t>x</a:t>
            </a:r>
            <a:r>
              <a:rPr dirty="0" baseline="-23989" sz="3300" spc="-345">
                <a:latin typeface="Times New Roman"/>
                <a:cs typeface="Times New Roman"/>
              </a:rPr>
              <a:t> </a:t>
            </a:r>
            <a:r>
              <a:rPr dirty="0" sz="3800" spc="25">
                <a:latin typeface="Times New Roman"/>
                <a:cs typeface="Times New Roman"/>
              </a:rPr>
              <a:t>x,</a:t>
            </a:r>
            <a:r>
              <a:rPr dirty="0" sz="3800" spc="-625">
                <a:latin typeface="Times New Roman"/>
                <a:cs typeface="Times New Roman"/>
              </a:rPr>
              <a:t> </a:t>
            </a:r>
            <a:r>
              <a:rPr dirty="0" sz="3800" spc="110">
                <a:latin typeface="Times New Roman"/>
                <a:cs typeface="Times New Roman"/>
              </a:rPr>
              <a:t>s</a:t>
            </a:r>
            <a:r>
              <a:rPr dirty="0" baseline="-23989" sz="3300" spc="165">
                <a:latin typeface="Times New Roman"/>
                <a:cs typeface="Times New Roman"/>
              </a:rPr>
              <a:t>y</a:t>
            </a:r>
            <a:r>
              <a:rPr dirty="0" baseline="-23989" sz="3300" spc="-359">
                <a:latin typeface="Times New Roman"/>
                <a:cs typeface="Times New Roman"/>
              </a:rPr>
              <a:t> </a:t>
            </a:r>
            <a:r>
              <a:rPr dirty="0" sz="3800">
                <a:latin typeface="Times New Roman"/>
                <a:cs typeface="Times New Roman"/>
              </a:rPr>
              <a:t>y)</a:t>
            </a:r>
            <a:endParaRPr sz="38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4755"/>
              </a:spcBef>
            </a:pPr>
            <a:r>
              <a:rPr dirty="0" sz="3300" spc="10" b="1">
                <a:latin typeface="Times New Roman"/>
                <a:cs typeface="Times New Roman"/>
              </a:rPr>
              <a:t>P</a:t>
            </a:r>
            <a:r>
              <a:rPr dirty="0" sz="3300" spc="-45" b="1">
                <a:latin typeface="Times New Roman"/>
                <a:cs typeface="Times New Roman"/>
              </a:rPr>
              <a:t> </a:t>
            </a:r>
            <a:r>
              <a:rPr dirty="0" sz="3300" spc="10">
                <a:latin typeface="Symbol"/>
                <a:cs typeface="Symbol"/>
              </a:rPr>
              <a:t>=</a:t>
            </a:r>
            <a:r>
              <a:rPr dirty="0" sz="3300" spc="-140">
                <a:latin typeface="Symbol"/>
                <a:cs typeface="Symbol"/>
              </a:rPr>
              <a:t> </a:t>
            </a:r>
            <a:r>
              <a:rPr dirty="0" sz="3300" spc="80">
                <a:latin typeface="Times New Roman"/>
                <a:cs typeface="Times New Roman"/>
              </a:rPr>
              <a:t>(</a:t>
            </a:r>
            <a:r>
              <a:rPr dirty="0" sz="3300" spc="80" i="1">
                <a:latin typeface="Times New Roman"/>
                <a:cs typeface="Times New Roman"/>
              </a:rPr>
              <a:t>x</a:t>
            </a:r>
            <a:r>
              <a:rPr dirty="0" sz="3300" spc="80">
                <a:latin typeface="Times New Roman"/>
                <a:cs typeface="Times New Roman"/>
              </a:rPr>
              <a:t>,</a:t>
            </a:r>
            <a:r>
              <a:rPr dirty="0" sz="3300" spc="-125">
                <a:latin typeface="Times New Roman"/>
                <a:cs typeface="Times New Roman"/>
              </a:rPr>
              <a:t> </a:t>
            </a:r>
            <a:r>
              <a:rPr dirty="0" sz="3300" spc="60" i="1">
                <a:latin typeface="Times New Roman"/>
                <a:cs typeface="Times New Roman"/>
              </a:rPr>
              <a:t>y</a:t>
            </a:r>
            <a:r>
              <a:rPr dirty="0" sz="3300" spc="60">
                <a:latin typeface="Times New Roman"/>
                <a:cs typeface="Times New Roman"/>
              </a:rPr>
              <a:t>)</a:t>
            </a:r>
            <a:r>
              <a:rPr dirty="0" sz="3300" spc="-140">
                <a:latin typeface="Times New Roman"/>
                <a:cs typeface="Times New Roman"/>
              </a:rPr>
              <a:t> </a:t>
            </a:r>
            <a:r>
              <a:rPr dirty="0" sz="3300" spc="670">
                <a:latin typeface="Symbol"/>
                <a:cs typeface="Symbol"/>
              </a:rPr>
              <a:t>®</a:t>
            </a:r>
            <a:r>
              <a:rPr dirty="0" sz="3300" spc="-220">
                <a:latin typeface="Symbol"/>
                <a:cs typeface="Symbol"/>
              </a:rPr>
              <a:t> </a:t>
            </a:r>
            <a:r>
              <a:rPr dirty="0" sz="3300" spc="80">
                <a:latin typeface="Times New Roman"/>
                <a:cs typeface="Times New Roman"/>
              </a:rPr>
              <a:t>(</a:t>
            </a:r>
            <a:r>
              <a:rPr dirty="0" sz="3300" spc="80" i="1">
                <a:latin typeface="Times New Roman"/>
                <a:cs typeface="Times New Roman"/>
              </a:rPr>
              <a:t>x</a:t>
            </a:r>
            <a:r>
              <a:rPr dirty="0" sz="3300" spc="80">
                <a:latin typeface="Times New Roman"/>
                <a:cs typeface="Times New Roman"/>
              </a:rPr>
              <a:t>,</a:t>
            </a:r>
            <a:r>
              <a:rPr dirty="0" sz="3300" spc="-125">
                <a:latin typeface="Times New Roman"/>
                <a:cs typeface="Times New Roman"/>
              </a:rPr>
              <a:t> </a:t>
            </a:r>
            <a:r>
              <a:rPr dirty="0" sz="3300" spc="-130" i="1">
                <a:latin typeface="Times New Roman"/>
                <a:cs typeface="Times New Roman"/>
              </a:rPr>
              <a:t>y</a:t>
            </a:r>
            <a:r>
              <a:rPr dirty="0" sz="3300" spc="-130">
                <a:latin typeface="Times New Roman"/>
                <a:cs typeface="Times New Roman"/>
              </a:rPr>
              <a:t>,1)</a:t>
            </a:r>
            <a:endParaRPr sz="3300">
              <a:latin typeface="Times New Roman"/>
              <a:cs typeface="Times New Roman"/>
            </a:endParaRPr>
          </a:p>
          <a:p>
            <a:pPr marL="156845">
              <a:lnSpc>
                <a:spcPct val="100000"/>
              </a:lnSpc>
              <a:spcBef>
                <a:spcPts val="1045"/>
              </a:spcBef>
            </a:pPr>
            <a:r>
              <a:rPr dirty="0" sz="3300" spc="135" b="1">
                <a:latin typeface="Times New Roman"/>
                <a:cs typeface="Times New Roman"/>
              </a:rPr>
              <a:t>P</a:t>
            </a:r>
            <a:r>
              <a:rPr dirty="0" sz="3300" spc="135">
                <a:latin typeface="Times New Roman"/>
                <a:cs typeface="Times New Roman"/>
              </a:rPr>
              <a:t>'</a:t>
            </a:r>
            <a:r>
              <a:rPr dirty="0" sz="3300" spc="135">
                <a:latin typeface="Symbol"/>
                <a:cs typeface="Symbol"/>
              </a:rPr>
              <a:t>=</a:t>
            </a:r>
            <a:r>
              <a:rPr dirty="0" sz="3300" spc="-145">
                <a:latin typeface="Symbol"/>
                <a:cs typeface="Symbol"/>
              </a:rPr>
              <a:t> </a:t>
            </a:r>
            <a:r>
              <a:rPr dirty="0" sz="3300" spc="80">
                <a:latin typeface="Times New Roman"/>
                <a:cs typeface="Times New Roman"/>
              </a:rPr>
              <a:t>(</a:t>
            </a:r>
            <a:r>
              <a:rPr dirty="0" sz="3300" spc="80" i="1">
                <a:latin typeface="Times New Roman"/>
                <a:cs typeface="Times New Roman"/>
              </a:rPr>
              <a:t>s</a:t>
            </a:r>
            <a:r>
              <a:rPr dirty="0" baseline="-24216" sz="2925" spc="120" i="1">
                <a:latin typeface="Times New Roman"/>
                <a:cs typeface="Times New Roman"/>
              </a:rPr>
              <a:t>x</a:t>
            </a:r>
            <a:r>
              <a:rPr dirty="0" baseline="-24216" sz="2925" spc="-209" i="1">
                <a:latin typeface="Times New Roman"/>
                <a:cs typeface="Times New Roman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x</a:t>
            </a:r>
            <a:r>
              <a:rPr dirty="0" sz="3300" spc="10">
                <a:latin typeface="Times New Roman"/>
                <a:cs typeface="Times New Roman"/>
              </a:rPr>
              <a:t>,</a:t>
            </a:r>
            <a:r>
              <a:rPr dirty="0" sz="3300" spc="-380">
                <a:latin typeface="Times New Roman"/>
                <a:cs typeface="Times New Roman"/>
              </a:rPr>
              <a:t> </a:t>
            </a:r>
            <a:r>
              <a:rPr dirty="0" sz="3300" spc="95" i="1">
                <a:latin typeface="Times New Roman"/>
                <a:cs typeface="Times New Roman"/>
              </a:rPr>
              <a:t>s</a:t>
            </a:r>
            <a:r>
              <a:rPr dirty="0" baseline="-24216" sz="2925" spc="142" i="1">
                <a:latin typeface="Times New Roman"/>
                <a:cs typeface="Times New Roman"/>
              </a:rPr>
              <a:t>y</a:t>
            </a:r>
            <a:r>
              <a:rPr dirty="0" baseline="-24216" sz="2925" spc="75" i="1">
                <a:latin typeface="Times New Roman"/>
                <a:cs typeface="Times New Roman"/>
              </a:rPr>
              <a:t> </a:t>
            </a:r>
            <a:r>
              <a:rPr dirty="0" sz="3300" spc="60" i="1">
                <a:latin typeface="Times New Roman"/>
                <a:cs typeface="Times New Roman"/>
              </a:rPr>
              <a:t>y</a:t>
            </a:r>
            <a:r>
              <a:rPr dirty="0" sz="3300" spc="60">
                <a:latin typeface="Times New Roman"/>
                <a:cs typeface="Times New Roman"/>
              </a:rPr>
              <a:t>)</a:t>
            </a:r>
            <a:r>
              <a:rPr dirty="0" sz="3300" spc="-150">
                <a:latin typeface="Times New Roman"/>
                <a:cs typeface="Times New Roman"/>
              </a:rPr>
              <a:t> </a:t>
            </a:r>
            <a:r>
              <a:rPr dirty="0" sz="3300" spc="670">
                <a:latin typeface="Symbol"/>
                <a:cs typeface="Symbol"/>
              </a:rPr>
              <a:t>®</a:t>
            </a:r>
            <a:r>
              <a:rPr dirty="0" sz="3300" spc="-215">
                <a:latin typeface="Symbol"/>
                <a:cs typeface="Symbol"/>
              </a:rPr>
              <a:t> </a:t>
            </a:r>
            <a:r>
              <a:rPr dirty="0" sz="3300" spc="80">
                <a:latin typeface="Times New Roman"/>
                <a:cs typeface="Times New Roman"/>
              </a:rPr>
              <a:t>(</a:t>
            </a:r>
            <a:r>
              <a:rPr dirty="0" sz="3300" spc="80" i="1">
                <a:latin typeface="Times New Roman"/>
                <a:cs typeface="Times New Roman"/>
              </a:rPr>
              <a:t>s</a:t>
            </a:r>
            <a:r>
              <a:rPr dirty="0" baseline="-24216" sz="2925" spc="120" i="1">
                <a:latin typeface="Times New Roman"/>
                <a:cs typeface="Times New Roman"/>
              </a:rPr>
              <a:t>x</a:t>
            </a:r>
            <a:r>
              <a:rPr dirty="0" baseline="-24216" sz="2925" spc="-209" i="1">
                <a:latin typeface="Times New Roman"/>
                <a:cs typeface="Times New Roman"/>
              </a:rPr>
              <a:t> </a:t>
            </a:r>
            <a:r>
              <a:rPr dirty="0" sz="3300" spc="10" i="1">
                <a:latin typeface="Times New Roman"/>
                <a:cs typeface="Times New Roman"/>
              </a:rPr>
              <a:t>x</a:t>
            </a:r>
            <a:r>
              <a:rPr dirty="0" sz="3300" spc="10">
                <a:latin typeface="Times New Roman"/>
                <a:cs typeface="Times New Roman"/>
              </a:rPr>
              <a:t>,</a:t>
            </a:r>
            <a:r>
              <a:rPr dirty="0" sz="3300" spc="-385">
                <a:latin typeface="Times New Roman"/>
                <a:cs typeface="Times New Roman"/>
              </a:rPr>
              <a:t> </a:t>
            </a:r>
            <a:r>
              <a:rPr dirty="0" sz="3300" spc="100" i="1">
                <a:latin typeface="Times New Roman"/>
                <a:cs typeface="Times New Roman"/>
              </a:rPr>
              <a:t>s</a:t>
            </a:r>
            <a:r>
              <a:rPr dirty="0" baseline="-24216" sz="2925" spc="150" i="1">
                <a:latin typeface="Times New Roman"/>
                <a:cs typeface="Times New Roman"/>
              </a:rPr>
              <a:t>y</a:t>
            </a:r>
            <a:r>
              <a:rPr dirty="0" baseline="-24216" sz="2925" spc="75" i="1">
                <a:latin typeface="Times New Roman"/>
                <a:cs typeface="Times New Roman"/>
              </a:rPr>
              <a:t> </a:t>
            </a:r>
            <a:r>
              <a:rPr dirty="0" sz="3300" spc="-130" i="1">
                <a:latin typeface="Times New Roman"/>
                <a:cs typeface="Times New Roman"/>
              </a:rPr>
              <a:t>y</a:t>
            </a:r>
            <a:r>
              <a:rPr dirty="0" sz="3300" spc="-130">
                <a:latin typeface="Times New Roman"/>
                <a:cs typeface="Times New Roman"/>
              </a:rPr>
              <a:t>,1)</a:t>
            </a:r>
            <a:endParaRPr sz="3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5539" y="3676141"/>
            <a:ext cx="5255895" cy="2453005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545465">
              <a:lnSpc>
                <a:spcPct val="100000"/>
              </a:lnSpc>
              <a:spcBef>
                <a:spcPts val="670"/>
              </a:spcBef>
            </a:pPr>
            <a:r>
              <a:rPr dirty="0" sz="2400">
                <a:latin typeface="Futura-Medium"/>
                <a:cs typeface="Futura-Medium"/>
              </a:rPr>
              <a:t>P</a:t>
            </a:r>
            <a:endParaRPr sz="2400">
              <a:latin typeface="Futura-Medium"/>
              <a:cs typeface="Futura-Medium"/>
            </a:endParaRPr>
          </a:p>
          <a:p>
            <a:pPr marL="3832225" marR="5080" indent="66675">
              <a:lnSpc>
                <a:spcPts val="4800"/>
              </a:lnSpc>
              <a:spcBef>
                <a:spcPts val="120"/>
              </a:spcBef>
            </a:pPr>
            <a:r>
              <a:rPr dirty="0" sz="3200" spc="-5">
                <a:latin typeface="Futura-Medium"/>
                <a:cs typeface="Futura-Medium"/>
              </a:rPr>
              <a:t>P’=S∙P  P</a:t>
            </a:r>
            <a:r>
              <a:rPr dirty="0" sz="3200">
                <a:latin typeface="Futura-Medium"/>
                <a:cs typeface="Futura-Medium"/>
              </a:rPr>
              <a:t>’’</a:t>
            </a:r>
            <a:r>
              <a:rPr dirty="0" sz="3200" spc="-5">
                <a:latin typeface="Futura-Medium"/>
                <a:cs typeface="Futura-Medium"/>
              </a:rPr>
              <a:t>=</a:t>
            </a:r>
            <a:r>
              <a:rPr dirty="0" sz="3200" spc="5">
                <a:latin typeface="Futura-Medium"/>
                <a:cs typeface="Futura-Medium"/>
              </a:rPr>
              <a:t>T</a:t>
            </a:r>
            <a:r>
              <a:rPr dirty="0" sz="3200">
                <a:latin typeface="Futura-Medium"/>
                <a:cs typeface="Futura-Medium"/>
              </a:rPr>
              <a:t>∙</a:t>
            </a:r>
            <a:r>
              <a:rPr dirty="0" sz="3200" spc="-5">
                <a:latin typeface="Futura-Medium"/>
                <a:cs typeface="Futura-Medium"/>
              </a:rPr>
              <a:t>P’</a:t>
            </a:r>
            <a:endParaRPr sz="3200">
              <a:latin typeface="Futura-Medium"/>
              <a:cs typeface="Futura-Medium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3200" spc="15">
                <a:latin typeface="Calibri"/>
                <a:cs typeface="Calibri"/>
              </a:rPr>
              <a:t>P’’=T </a:t>
            </a:r>
            <a:r>
              <a:rPr dirty="0" sz="3200">
                <a:latin typeface="Calibri"/>
                <a:cs typeface="Calibri"/>
              </a:rPr>
              <a:t>· </a:t>
            </a:r>
            <a:r>
              <a:rPr dirty="0" sz="3200" spc="15">
                <a:latin typeface="Calibri"/>
                <a:cs typeface="Calibri"/>
              </a:rPr>
              <a:t>P’=T </a:t>
            </a:r>
            <a:r>
              <a:rPr dirty="0" sz="3200">
                <a:latin typeface="Calibri"/>
                <a:cs typeface="Calibri"/>
              </a:rPr>
              <a:t>·(S · </a:t>
            </a:r>
            <a:r>
              <a:rPr dirty="0" sz="3200" spc="-5">
                <a:latin typeface="Calibri"/>
                <a:cs typeface="Calibri"/>
              </a:rPr>
              <a:t>P)= </a:t>
            </a:r>
            <a:r>
              <a:rPr dirty="0" sz="3200">
                <a:latin typeface="Calibri"/>
                <a:cs typeface="Calibri"/>
              </a:rPr>
              <a:t>T · S</a:t>
            </a:r>
            <a:r>
              <a:rPr dirty="0" sz="3200" spc="-3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·P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600200"/>
            <a:ext cx="152400" cy="3276600"/>
          </a:xfrm>
          <a:custGeom>
            <a:avLst/>
            <a:gdLst/>
            <a:ahLst/>
            <a:cxnLst/>
            <a:rect l="l" t="t" r="r" b="b"/>
            <a:pathLst>
              <a:path w="152400" h="3276600">
                <a:moveTo>
                  <a:pt x="101600" y="127000"/>
                </a:moveTo>
                <a:lnTo>
                  <a:pt x="50800" y="127000"/>
                </a:lnTo>
                <a:lnTo>
                  <a:pt x="50799" y="3276600"/>
                </a:lnTo>
                <a:lnTo>
                  <a:pt x="101599" y="3276600"/>
                </a:lnTo>
                <a:lnTo>
                  <a:pt x="101600" y="127000"/>
                </a:lnTo>
                <a:close/>
              </a:path>
              <a:path w="152400" h="3276600">
                <a:moveTo>
                  <a:pt x="76200" y="0"/>
                </a:moveTo>
                <a:lnTo>
                  <a:pt x="0" y="152400"/>
                </a:lnTo>
                <a:lnTo>
                  <a:pt x="50799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3276600">
                <a:moveTo>
                  <a:pt x="139700" y="127000"/>
                </a:moveTo>
                <a:lnTo>
                  <a:pt x="101600" y="127000"/>
                </a:lnTo>
                <a:lnTo>
                  <a:pt x="101599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6800" y="4776787"/>
            <a:ext cx="2819400" cy="152400"/>
          </a:xfrm>
          <a:custGeom>
            <a:avLst/>
            <a:gdLst/>
            <a:ahLst/>
            <a:cxnLst/>
            <a:rect l="l" t="t" r="r" b="b"/>
            <a:pathLst>
              <a:path w="2819400" h="152400">
                <a:moveTo>
                  <a:pt x="2667000" y="0"/>
                </a:moveTo>
                <a:lnTo>
                  <a:pt x="2667000" y="152400"/>
                </a:lnTo>
                <a:lnTo>
                  <a:pt x="2768600" y="101600"/>
                </a:lnTo>
                <a:lnTo>
                  <a:pt x="2692400" y="101600"/>
                </a:lnTo>
                <a:lnTo>
                  <a:pt x="2692400" y="50800"/>
                </a:lnTo>
                <a:lnTo>
                  <a:pt x="2768600" y="50800"/>
                </a:lnTo>
                <a:lnTo>
                  <a:pt x="2667000" y="0"/>
                </a:lnTo>
                <a:close/>
              </a:path>
              <a:path w="2819400" h="152400">
                <a:moveTo>
                  <a:pt x="2667000" y="50800"/>
                </a:moveTo>
                <a:lnTo>
                  <a:pt x="0" y="50800"/>
                </a:lnTo>
                <a:lnTo>
                  <a:pt x="0" y="101600"/>
                </a:lnTo>
                <a:lnTo>
                  <a:pt x="2667000" y="101600"/>
                </a:lnTo>
                <a:lnTo>
                  <a:pt x="2667000" y="50800"/>
                </a:lnTo>
                <a:close/>
              </a:path>
              <a:path w="2819400" h="152400">
                <a:moveTo>
                  <a:pt x="2768600" y="50800"/>
                </a:moveTo>
                <a:lnTo>
                  <a:pt x="2692400" y="50800"/>
                </a:lnTo>
                <a:lnTo>
                  <a:pt x="2692400" y="101600"/>
                </a:lnTo>
                <a:lnTo>
                  <a:pt x="2768600" y="101600"/>
                </a:lnTo>
                <a:lnTo>
                  <a:pt x="2819400" y="76200"/>
                </a:lnTo>
                <a:lnTo>
                  <a:pt x="2768600" y="508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57240" y="4121087"/>
            <a:ext cx="1391229" cy="11931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95600" y="1993519"/>
            <a:ext cx="2725752" cy="2337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40896" y="413003"/>
            <a:ext cx="47009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Scaling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40"/>
              <a:t>Translating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5717540" y="2078228"/>
            <a:ext cx="389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P’’</a:t>
            </a:r>
            <a:endParaRPr sz="2400">
              <a:latin typeface="Futura-Medium"/>
              <a:cs typeface="Futura-Medium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1896" y="336803"/>
            <a:ext cx="47009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Scaling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40"/>
              <a:t>Translating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9693" y="1499697"/>
            <a:ext cx="61023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9890" algn="l"/>
              </a:tabLst>
            </a:pPr>
            <a:r>
              <a:rPr dirty="0" sz="3250" spc="-1170">
                <a:latin typeface="Symbol"/>
                <a:cs typeface="Symbol"/>
              </a:rPr>
              <a:t>"</a:t>
            </a:r>
            <a:r>
              <a:rPr dirty="0" sz="3250" spc="-1170">
                <a:latin typeface="Symbol"/>
                <a:cs typeface="Symbol"/>
              </a:rPr>
              <a:t>	</a:t>
            </a:r>
            <a:r>
              <a:rPr dirty="0" baseline="-21367" sz="4875">
                <a:latin typeface="Times New Roman"/>
                <a:cs typeface="Times New Roman"/>
              </a:rPr>
              <a:t>1</a:t>
            </a:r>
            <a:endParaRPr baseline="-21367" sz="4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7005" rIns="0" bIns="0" rtlCol="0" vert="horz">
            <a:spAutoFit/>
          </a:bodyPr>
          <a:lstStyle/>
          <a:p>
            <a:pPr algn="r" marR="8255">
              <a:lnSpc>
                <a:spcPct val="100000"/>
              </a:lnSpc>
              <a:spcBef>
                <a:spcPts val="1315"/>
              </a:spcBef>
              <a:tabLst>
                <a:tab pos="982980" algn="l"/>
                <a:tab pos="1579880" algn="l"/>
              </a:tabLst>
            </a:pPr>
            <a:r>
              <a:rPr dirty="0" baseline="-33333" sz="4875" spc="-1754">
                <a:latin typeface="Symbol"/>
                <a:cs typeface="Symbol"/>
              </a:rPr>
              <a:t>$</a:t>
            </a:r>
            <a:r>
              <a:rPr dirty="0" baseline="-33333" sz="4875" spc="-1754">
                <a:latin typeface="Symbol"/>
                <a:cs typeface="Symbol"/>
              </a:rPr>
              <a:t>	</a:t>
            </a:r>
            <a:r>
              <a:rPr dirty="0" sz="3250"/>
              <a:t>0</a:t>
            </a:r>
            <a:r>
              <a:rPr dirty="0" sz="3250"/>
              <a:t>	</a:t>
            </a:r>
            <a:r>
              <a:rPr dirty="0" sz="3250" spc="145" i="1">
                <a:latin typeface="Times New Roman"/>
                <a:cs typeface="Times New Roman"/>
              </a:rPr>
              <a:t>t</a:t>
            </a:r>
            <a:r>
              <a:rPr dirty="0" baseline="-23391" sz="2850" spc="-15" i="1">
                <a:latin typeface="Times New Roman"/>
                <a:cs typeface="Times New Roman"/>
              </a:rPr>
              <a:t>x</a:t>
            </a:r>
            <a:endParaRPr baseline="-23391" sz="285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1220"/>
              </a:spcBef>
              <a:tabLst>
                <a:tab pos="2740025" algn="l"/>
                <a:tab pos="3339465" algn="l"/>
                <a:tab pos="3942079" algn="l"/>
              </a:tabLst>
            </a:pPr>
            <a:r>
              <a:rPr dirty="0" sz="3250" spc="5" b="1">
                <a:latin typeface="Times New Roman"/>
                <a:cs typeface="Times New Roman"/>
              </a:rPr>
              <a:t>P</a:t>
            </a:r>
            <a:r>
              <a:rPr dirty="0" sz="3250" spc="-495" b="1">
                <a:latin typeface="Times New Roman"/>
                <a:cs typeface="Times New Roman"/>
              </a:rPr>
              <a:t> </a:t>
            </a:r>
            <a:r>
              <a:rPr dirty="0" sz="3250" spc="-30"/>
              <a:t>'</a:t>
            </a:r>
            <a:r>
              <a:rPr dirty="0" sz="3250"/>
              <a:t>'</a:t>
            </a:r>
            <a:r>
              <a:rPr dirty="0" sz="3250" spc="-240"/>
              <a:t> </a:t>
            </a:r>
            <a:r>
              <a:rPr dirty="0" sz="3250" spc="5">
                <a:latin typeface="Symbol"/>
                <a:cs typeface="Symbol"/>
              </a:rPr>
              <a:t>=</a:t>
            </a:r>
            <a:r>
              <a:rPr dirty="0" sz="3250" spc="-150">
                <a:latin typeface="Symbol"/>
                <a:cs typeface="Symbol"/>
              </a:rPr>
              <a:t> </a:t>
            </a:r>
            <a:r>
              <a:rPr dirty="0" sz="3250" spc="5" b="1">
                <a:latin typeface="Times New Roman"/>
                <a:cs typeface="Times New Roman"/>
              </a:rPr>
              <a:t>T</a:t>
            </a:r>
            <a:r>
              <a:rPr dirty="0" sz="3250" spc="-445" b="1">
                <a:latin typeface="Times New Roman"/>
                <a:cs typeface="Times New Roman"/>
              </a:rPr>
              <a:t> </a:t>
            </a:r>
            <a:r>
              <a:rPr dirty="0" sz="3250">
                <a:latin typeface="Symbol"/>
                <a:cs typeface="Symbol"/>
              </a:rPr>
              <a:t>⋅</a:t>
            </a:r>
            <a:r>
              <a:rPr dirty="0" sz="3250" spc="-375">
                <a:latin typeface="Symbol"/>
                <a:cs typeface="Symbol"/>
              </a:rPr>
              <a:t> </a:t>
            </a:r>
            <a:r>
              <a:rPr dirty="0" sz="3250" spc="5" b="1">
                <a:latin typeface="Times New Roman"/>
                <a:cs typeface="Times New Roman"/>
              </a:rPr>
              <a:t>S</a:t>
            </a:r>
            <a:r>
              <a:rPr dirty="0" sz="3250" spc="-505" b="1">
                <a:latin typeface="Times New Roman"/>
                <a:cs typeface="Times New Roman"/>
              </a:rPr>
              <a:t> </a:t>
            </a:r>
            <a:r>
              <a:rPr dirty="0" sz="3250">
                <a:latin typeface="Symbol"/>
                <a:cs typeface="Symbol"/>
              </a:rPr>
              <a:t>⋅</a:t>
            </a:r>
            <a:r>
              <a:rPr dirty="0" sz="3250" spc="-375">
                <a:latin typeface="Symbol"/>
                <a:cs typeface="Symbol"/>
              </a:rPr>
              <a:t> </a:t>
            </a:r>
            <a:r>
              <a:rPr dirty="0" sz="3250" spc="5" b="1">
                <a:latin typeface="Times New Roman"/>
                <a:cs typeface="Times New Roman"/>
              </a:rPr>
              <a:t>P</a:t>
            </a:r>
            <a:r>
              <a:rPr dirty="0" sz="3250" spc="-125" b="1">
                <a:latin typeface="Times New Roman"/>
                <a:cs typeface="Times New Roman"/>
              </a:rPr>
              <a:t> </a:t>
            </a:r>
            <a:r>
              <a:rPr dirty="0" sz="3250" spc="5">
                <a:latin typeface="Symbol"/>
                <a:cs typeface="Symbol"/>
              </a:rPr>
              <a:t>=</a:t>
            </a:r>
            <a:r>
              <a:rPr dirty="0" sz="3250" spc="-370">
                <a:latin typeface="Symbol"/>
                <a:cs typeface="Symbol"/>
              </a:rPr>
              <a:t> </a:t>
            </a:r>
            <a:r>
              <a:rPr dirty="0" sz="3250" spc="-1170">
                <a:latin typeface="Symbol"/>
                <a:cs typeface="Symbol"/>
              </a:rPr>
              <a:t>$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sz="3250"/>
              <a:t>0</a:t>
            </a:r>
            <a:r>
              <a:rPr dirty="0" sz="3250"/>
              <a:t>	</a:t>
            </a:r>
            <a:r>
              <a:rPr dirty="0" sz="3250"/>
              <a:t>1</a:t>
            </a:r>
            <a:r>
              <a:rPr dirty="0" sz="3250"/>
              <a:t>	</a:t>
            </a:r>
            <a:r>
              <a:rPr dirty="0" sz="3250" spc="145" i="1">
                <a:latin typeface="Times New Roman"/>
                <a:cs typeface="Times New Roman"/>
              </a:rPr>
              <a:t>t</a:t>
            </a:r>
            <a:r>
              <a:rPr dirty="0" baseline="-23391" sz="2850" spc="-15" i="1">
                <a:latin typeface="Times New Roman"/>
                <a:cs typeface="Times New Roman"/>
              </a:rPr>
              <a:t>y</a:t>
            </a:r>
            <a:endParaRPr baseline="-23391" sz="28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515"/>
              </a:spcBef>
              <a:tabLst>
                <a:tab pos="633730" algn="l"/>
              </a:tabLst>
            </a:pPr>
            <a:r>
              <a:rPr dirty="0"/>
              <a:t>0</a:t>
            </a:r>
            <a:r>
              <a:rPr dirty="0"/>
              <a:t>	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99693" y="2713465"/>
            <a:ext cx="613410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3065" algn="l"/>
              </a:tabLst>
            </a:pPr>
            <a:r>
              <a:rPr dirty="0" sz="3250" spc="-1170">
                <a:latin typeface="Symbol"/>
                <a:cs typeface="Symbol"/>
              </a:rPr>
              <a:t>$</a:t>
            </a:r>
            <a:r>
              <a:rPr dirty="0" sz="3250" spc="-1170">
                <a:latin typeface="Symbol"/>
                <a:cs typeface="Symbol"/>
              </a:rPr>
              <a:t>	</a:t>
            </a:r>
            <a:r>
              <a:rPr dirty="0" baseline="-38461" sz="4875">
                <a:latin typeface="Times New Roman"/>
                <a:cs typeface="Times New Roman"/>
              </a:rPr>
              <a:t>0</a:t>
            </a:r>
            <a:endParaRPr baseline="-38461" sz="487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9693" y="3056393"/>
            <a:ext cx="18478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50" spc="-2425">
                <a:latin typeface="Symbol"/>
                <a:cs typeface="Symbol"/>
              </a:rPr>
              <a:t>$</a:t>
            </a:r>
            <a:r>
              <a:rPr dirty="0" baseline="-10256" sz="4875" spc="-562">
                <a:latin typeface="Symbol"/>
                <a:cs typeface="Symbol"/>
              </a:rPr>
              <a:t>#</a:t>
            </a:r>
            <a:endParaRPr baseline="-10256" sz="487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3635" y="1499697"/>
            <a:ext cx="910590" cy="753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665"/>
              </a:lnSpc>
              <a:spcBef>
                <a:spcPts val="120"/>
              </a:spcBef>
              <a:tabLst>
                <a:tab pos="620395" algn="l"/>
              </a:tabLst>
            </a:pPr>
            <a:r>
              <a:rPr dirty="0" sz="3250" spc="-1460">
                <a:latin typeface="Symbol"/>
                <a:cs typeface="Symbol"/>
              </a:rPr>
              <a:t>%</a:t>
            </a:r>
            <a:r>
              <a:rPr dirty="0" sz="3250" spc="-300">
                <a:latin typeface="Symbol"/>
                <a:cs typeface="Symbol"/>
              </a:rPr>
              <a:t> </a:t>
            </a:r>
            <a:r>
              <a:rPr dirty="0" sz="3250" spc="-1170">
                <a:latin typeface="Symbol"/>
                <a:cs typeface="Symbol"/>
              </a:rPr>
              <a:t>"	</a:t>
            </a:r>
            <a:r>
              <a:rPr dirty="0" baseline="-21367" sz="4875" i="1">
                <a:latin typeface="Times New Roman"/>
                <a:cs typeface="Times New Roman"/>
              </a:rPr>
              <a:t>s</a:t>
            </a:r>
            <a:endParaRPr baseline="-21367" sz="4875">
              <a:latin typeface="Times New Roman"/>
              <a:cs typeface="Times New Roman"/>
            </a:endParaRPr>
          </a:p>
          <a:p>
            <a:pPr algn="r" marR="5080">
              <a:lnSpc>
                <a:spcPts val="2045"/>
              </a:lnSpc>
            </a:pPr>
            <a:r>
              <a:rPr dirty="0" sz="1900" spc="-10" i="1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3635" y="1906450"/>
            <a:ext cx="2796540" cy="16154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540"/>
              </a:lnSpc>
              <a:spcBef>
                <a:spcPts val="120"/>
              </a:spcBef>
              <a:tabLst>
                <a:tab pos="1388110" algn="l"/>
                <a:tab pos="2474595" algn="l"/>
              </a:tabLst>
            </a:pPr>
            <a:r>
              <a:rPr dirty="0" sz="3250" spc="-1170">
                <a:latin typeface="Symbol"/>
                <a:cs typeface="Symbol"/>
              </a:rPr>
              <a:t>'</a:t>
            </a:r>
            <a:r>
              <a:rPr dirty="0" sz="3250" spc="-300">
                <a:latin typeface="Symbol"/>
                <a:cs typeface="Symbol"/>
              </a:rPr>
              <a:t> </a:t>
            </a:r>
            <a:r>
              <a:rPr dirty="0" sz="3250" spc="-1170">
                <a:latin typeface="Symbol"/>
                <a:cs typeface="Symbol"/>
              </a:rPr>
              <a:t>$	</a:t>
            </a:r>
            <a:r>
              <a:rPr dirty="0" baseline="33333" sz="4875">
                <a:latin typeface="Times New Roman"/>
                <a:cs typeface="Times New Roman"/>
              </a:rPr>
              <a:t>0	</a:t>
            </a:r>
            <a:r>
              <a:rPr dirty="0" sz="3250" spc="-2415">
                <a:latin typeface="Symbol"/>
                <a:cs typeface="Symbol"/>
              </a:rPr>
              <a:t>'</a:t>
            </a:r>
            <a:r>
              <a:rPr dirty="0" baseline="-13675" sz="4875" spc="-3622">
                <a:latin typeface="Symbol"/>
                <a:cs typeface="Symbol"/>
              </a:rPr>
              <a:t>$</a:t>
            </a:r>
            <a:endParaRPr baseline="-13675" sz="4875">
              <a:latin typeface="Symbol"/>
              <a:cs typeface="Symbol"/>
            </a:endParaRPr>
          </a:p>
          <a:p>
            <a:pPr marL="12700">
              <a:lnSpc>
                <a:spcPts val="3175"/>
              </a:lnSpc>
              <a:tabLst>
                <a:tab pos="674370" algn="l"/>
                <a:tab pos="1336040" algn="l"/>
              </a:tabLst>
            </a:pPr>
            <a:r>
              <a:rPr dirty="0" sz="3250" spc="-880">
                <a:latin typeface="Symbol"/>
                <a:cs typeface="Symbol"/>
              </a:rPr>
              <a:t>'</a:t>
            </a:r>
            <a:r>
              <a:rPr dirty="0" sz="3250" spc="-880">
                <a:latin typeface="Symbol"/>
                <a:cs typeface="Symbol"/>
              </a:rPr>
              <a:t>⋅</a:t>
            </a:r>
            <a:r>
              <a:rPr dirty="0" sz="3250" spc="-880">
                <a:latin typeface="Symbol"/>
                <a:cs typeface="Symbol"/>
              </a:rPr>
              <a:t>$	</a:t>
            </a:r>
            <a:r>
              <a:rPr dirty="0" sz="3250">
                <a:latin typeface="Times New Roman"/>
                <a:cs typeface="Times New Roman"/>
              </a:rPr>
              <a:t>0	</a:t>
            </a:r>
            <a:r>
              <a:rPr dirty="0" sz="3250" spc="30" i="1">
                <a:latin typeface="Times New Roman"/>
                <a:cs typeface="Times New Roman"/>
              </a:rPr>
              <a:t>s</a:t>
            </a:r>
            <a:r>
              <a:rPr dirty="0" baseline="-23391" sz="2850" spc="44" i="1">
                <a:latin typeface="Times New Roman"/>
                <a:cs typeface="Times New Roman"/>
              </a:rPr>
              <a:t>y</a:t>
            </a:r>
            <a:endParaRPr baseline="-23391" sz="2850">
              <a:latin typeface="Times New Roman"/>
              <a:cs typeface="Times New Roman"/>
            </a:endParaRPr>
          </a:p>
          <a:p>
            <a:pPr marL="12700" marR="1193165">
              <a:lnSpc>
                <a:spcPct val="57399"/>
              </a:lnSpc>
              <a:spcBef>
                <a:spcPts val="1300"/>
              </a:spcBef>
              <a:tabLst>
                <a:tab pos="674370" algn="l"/>
                <a:tab pos="1388110" algn="l"/>
              </a:tabLst>
            </a:pPr>
            <a:r>
              <a:rPr dirty="0" sz="3250" spc="-1170">
                <a:latin typeface="Symbol"/>
                <a:cs typeface="Symbol"/>
              </a:rPr>
              <a:t>'</a:t>
            </a:r>
            <a:r>
              <a:rPr dirty="0" sz="3250" spc="-290">
                <a:latin typeface="Symbol"/>
                <a:cs typeface="Symbol"/>
              </a:rPr>
              <a:t> </a:t>
            </a:r>
            <a:r>
              <a:rPr dirty="0" sz="3250" spc="-1170">
                <a:latin typeface="Symbol"/>
                <a:cs typeface="Symbol"/>
              </a:rPr>
              <a:t>$</a:t>
            </a:r>
            <a:r>
              <a:rPr dirty="0" sz="3250" spc="-280">
                <a:latin typeface="Symbol"/>
                <a:cs typeface="Symbol"/>
              </a:rPr>
              <a:t> </a:t>
            </a:r>
            <a:r>
              <a:rPr dirty="0" baseline="-7692" sz="4875" spc="-2775">
                <a:latin typeface="Symbol"/>
                <a:cs typeface="Symbol"/>
              </a:rPr>
              <a:t>'</a:t>
            </a:r>
            <a:r>
              <a:rPr dirty="0" baseline="-18803" sz="4875" spc="-2775">
                <a:latin typeface="Symbol"/>
                <a:cs typeface="Symbol"/>
              </a:rPr>
              <a:t>&amp;</a:t>
            </a:r>
            <a:r>
              <a:rPr dirty="0" baseline="-18803" sz="4875" spc="-434">
                <a:latin typeface="Symbol"/>
                <a:cs typeface="Symbol"/>
              </a:rPr>
              <a:t> </a:t>
            </a:r>
            <a:r>
              <a:rPr dirty="0" baseline="-7692" sz="4875" spc="-2100">
                <a:latin typeface="Symbol"/>
                <a:cs typeface="Symbol"/>
              </a:rPr>
              <a:t>$</a:t>
            </a:r>
            <a:r>
              <a:rPr dirty="0" baseline="-18803" sz="4875" spc="-2100">
                <a:latin typeface="Symbol"/>
                <a:cs typeface="Symbol"/>
              </a:rPr>
              <a:t>#	</a:t>
            </a:r>
            <a:r>
              <a:rPr dirty="0" sz="3250">
                <a:latin typeface="Times New Roman"/>
                <a:cs typeface="Times New Roman"/>
              </a:rPr>
              <a:t>0	0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5828" y="1602465"/>
            <a:ext cx="1579880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2595" algn="l"/>
                <a:tab pos="992505" algn="l"/>
                <a:tab pos="1407160" algn="l"/>
              </a:tabLst>
            </a:pPr>
            <a:r>
              <a:rPr dirty="0" baseline="-7692" sz="4875">
                <a:latin typeface="Times New Roman"/>
                <a:cs typeface="Times New Roman"/>
              </a:rPr>
              <a:t>0</a:t>
            </a:r>
            <a:r>
              <a:rPr dirty="0" baseline="-7692" sz="4875">
                <a:latin typeface="Times New Roman"/>
                <a:cs typeface="Times New Roman"/>
              </a:rPr>
              <a:t>	</a:t>
            </a:r>
            <a:r>
              <a:rPr dirty="0" baseline="13675" sz="4875" spc="-2302">
                <a:latin typeface="Symbol"/>
                <a:cs typeface="Symbol"/>
              </a:rPr>
              <a:t>%</a:t>
            </a:r>
            <a:r>
              <a:rPr dirty="0" sz="3250" spc="-1170">
                <a:latin typeface="Symbol"/>
                <a:cs typeface="Symbol"/>
              </a:rPr>
              <a:t>"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baseline="-21367" sz="4875" i="1">
                <a:latin typeface="Times New Roman"/>
                <a:cs typeface="Times New Roman"/>
              </a:rPr>
              <a:t>x</a:t>
            </a:r>
            <a:r>
              <a:rPr dirty="0" baseline="-21367" sz="4875" i="1">
                <a:latin typeface="Times New Roman"/>
                <a:cs typeface="Times New Roman"/>
              </a:rPr>
              <a:t>	</a:t>
            </a:r>
            <a:r>
              <a:rPr dirty="0" sz="3250" spc="-1460">
                <a:latin typeface="Symbol"/>
                <a:cs typeface="Symbol"/>
              </a:rPr>
              <a:t>%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45985" y="3032595"/>
            <a:ext cx="1149350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77265" algn="l"/>
              </a:tabLst>
            </a:pPr>
            <a:r>
              <a:rPr dirty="0" baseline="-3418" sz="4875" spc="-3637">
                <a:latin typeface="Symbol"/>
                <a:cs typeface="Symbol"/>
              </a:rPr>
              <a:t>'</a:t>
            </a:r>
            <a:r>
              <a:rPr dirty="0" baseline="-13675" sz="4875" spc="-2032">
                <a:latin typeface="Symbol"/>
                <a:cs typeface="Symbol"/>
              </a:rPr>
              <a:t>&amp;</a:t>
            </a:r>
            <a:r>
              <a:rPr dirty="0" sz="3250" spc="-375">
                <a:latin typeface="Symbol"/>
                <a:cs typeface="Symbol"/>
              </a:rPr>
              <a:t>#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sz="3250" spc="-1280">
                <a:latin typeface="Symbol"/>
                <a:cs typeface="Symbol"/>
              </a:rPr>
              <a:t>&amp;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10873" y="2009218"/>
            <a:ext cx="18478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50" spc="-1170">
                <a:latin typeface="Symbol"/>
                <a:cs typeface="Symbol"/>
              </a:rPr>
              <a:t>'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5828" y="2309957"/>
            <a:ext cx="1579880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2595" algn="l"/>
                <a:tab pos="996315" algn="l"/>
                <a:tab pos="1407160" algn="l"/>
              </a:tabLst>
            </a:pPr>
            <a:r>
              <a:rPr dirty="0" sz="3250">
                <a:latin typeface="Times New Roman"/>
                <a:cs typeface="Times New Roman"/>
              </a:rPr>
              <a:t>0</a:t>
            </a:r>
            <a:r>
              <a:rPr dirty="0" sz="3250">
                <a:latin typeface="Times New Roman"/>
                <a:cs typeface="Times New Roman"/>
              </a:rPr>
              <a:t>	</a:t>
            </a:r>
            <a:r>
              <a:rPr dirty="0" sz="3250" spc="-1245">
                <a:latin typeface="Symbol"/>
                <a:cs typeface="Symbol"/>
              </a:rPr>
              <a:t>'</a:t>
            </a:r>
            <a:r>
              <a:rPr dirty="0" baseline="-13675" sz="4875" spc="-1754">
                <a:latin typeface="Symbol"/>
                <a:cs typeface="Symbol"/>
              </a:rPr>
              <a:t>$</a:t>
            </a:r>
            <a:r>
              <a:rPr dirty="0" baseline="-13675" sz="4875">
                <a:latin typeface="Symbol"/>
                <a:cs typeface="Symbol"/>
              </a:rPr>
              <a:t>	</a:t>
            </a:r>
            <a:r>
              <a:rPr dirty="0" sz="3250" i="1">
                <a:latin typeface="Times New Roman"/>
                <a:cs typeface="Times New Roman"/>
              </a:rPr>
              <a:t>y</a:t>
            </a:r>
            <a:r>
              <a:rPr dirty="0" sz="3250" i="1">
                <a:latin typeface="Times New Roman"/>
                <a:cs typeface="Times New Roman"/>
              </a:rPr>
              <a:t>	</a:t>
            </a:r>
            <a:r>
              <a:rPr dirty="0" baseline="-13675" sz="4875" spc="-2925">
                <a:latin typeface="Symbol"/>
                <a:cs typeface="Symbol"/>
              </a:rPr>
              <a:t>'</a:t>
            </a:r>
            <a:endParaRPr baseline="-13675" sz="4875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13672" y="2816236"/>
            <a:ext cx="158178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4500" algn="l"/>
                <a:tab pos="974090" algn="l"/>
                <a:tab pos="1409700" algn="l"/>
              </a:tabLst>
            </a:pPr>
            <a:r>
              <a:rPr dirty="0" baseline="-24786" sz="4875">
                <a:latin typeface="Times New Roman"/>
                <a:cs typeface="Times New Roman"/>
              </a:rPr>
              <a:t>1</a:t>
            </a:r>
            <a:r>
              <a:rPr dirty="0" baseline="-24786" sz="4875">
                <a:latin typeface="Times New Roman"/>
                <a:cs typeface="Times New Roman"/>
              </a:rPr>
              <a:t>	</a:t>
            </a:r>
            <a:r>
              <a:rPr dirty="0" baseline="13675" sz="4875" spc="-1867">
                <a:latin typeface="Symbol"/>
                <a:cs typeface="Symbol"/>
              </a:rPr>
              <a:t>'</a:t>
            </a:r>
            <a:r>
              <a:rPr dirty="0" sz="3250" spc="-1170">
                <a:latin typeface="Symbol"/>
                <a:cs typeface="Symbol"/>
              </a:rPr>
              <a:t>$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baseline="-15384" sz="4875">
                <a:latin typeface="Times New Roman"/>
                <a:cs typeface="Times New Roman"/>
              </a:rPr>
              <a:t>1</a:t>
            </a:r>
            <a:r>
              <a:rPr dirty="0" baseline="-15384" sz="4875">
                <a:latin typeface="Times New Roman"/>
                <a:cs typeface="Times New Roman"/>
              </a:rPr>
              <a:t>	</a:t>
            </a:r>
            <a:r>
              <a:rPr dirty="0" sz="3250" spc="-1955">
                <a:latin typeface="Symbol"/>
                <a:cs typeface="Symbol"/>
              </a:rPr>
              <a:t>'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38112" y="2441383"/>
            <a:ext cx="227329" cy="4159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945"/>
              </a:lnSpc>
            </a:pPr>
            <a:r>
              <a:rPr dirty="0" sz="3250" spc="5">
                <a:latin typeface="Symbol"/>
                <a:cs typeface="Symbol"/>
              </a:rPr>
              <a:t>=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62000" y="5791200"/>
            <a:ext cx="1981200" cy="152400"/>
          </a:xfrm>
          <a:custGeom>
            <a:avLst/>
            <a:gdLst/>
            <a:ahLst/>
            <a:cxnLst/>
            <a:rect l="l" t="t" r="r" b="b"/>
            <a:pathLst>
              <a:path w="1981200" h="152400">
                <a:moveTo>
                  <a:pt x="1981200" y="0"/>
                </a:moveTo>
                <a:lnTo>
                  <a:pt x="1968225" y="29660"/>
                </a:lnTo>
                <a:lnTo>
                  <a:pt x="1932843" y="53881"/>
                </a:lnTo>
                <a:lnTo>
                  <a:pt x="1880365" y="70211"/>
                </a:lnTo>
                <a:lnTo>
                  <a:pt x="1816102" y="76200"/>
                </a:lnTo>
                <a:lnTo>
                  <a:pt x="1155698" y="76200"/>
                </a:lnTo>
                <a:lnTo>
                  <a:pt x="1091434" y="82188"/>
                </a:lnTo>
                <a:lnTo>
                  <a:pt x="1038956" y="98518"/>
                </a:lnTo>
                <a:lnTo>
                  <a:pt x="1003574" y="122739"/>
                </a:lnTo>
                <a:lnTo>
                  <a:pt x="990600" y="152400"/>
                </a:lnTo>
                <a:lnTo>
                  <a:pt x="977625" y="122739"/>
                </a:lnTo>
                <a:lnTo>
                  <a:pt x="942243" y="98518"/>
                </a:lnTo>
                <a:lnTo>
                  <a:pt x="889765" y="82188"/>
                </a:lnTo>
                <a:lnTo>
                  <a:pt x="825502" y="76200"/>
                </a:lnTo>
                <a:lnTo>
                  <a:pt x="165097" y="76200"/>
                </a:lnTo>
                <a:lnTo>
                  <a:pt x="100834" y="70211"/>
                </a:lnTo>
                <a:lnTo>
                  <a:pt x="48356" y="53881"/>
                </a:lnTo>
                <a:lnTo>
                  <a:pt x="12974" y="29660"/>
                </a:ln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243836" y="3880167"/>
            <a:ext cx="8774430" cy="2480945"/>
          </a:xfrm>
          <a:prstGeom prst="rect">
            <a:avLst/>
          </a:prstGeom>
        </p:spPr>
        <p:txBody>
          <a:bodyPr wrap="square" lIns="0" tIns="38735" rIns="0" bIns="0" rtlCol="0" vert="horz">
            <a:spAutoFit/>
          </a:bodyPr>
          <a:lstStyle/>
          <a:p>
            <a:pPr marL="283210">
              <a:lnSpc>
                <a:spcPts val="2920"/>
              </a:lnSpc>
              <a:spcBef>
                <a:spcPts val="305"/>
              </a:spcBef>
              <a:tabLst>
                <a:tab pos="666750" algn="l"/>
                <a:tab pos="1434465" algn="l"/>
                <a:tab pos="2085975" algn="l"/>
                <a:tab pos="2588895" algn="l"/>
                <a:tab pos="3138805" algn="l"/>
                <a:tab pos="3554095" algn="l"/>
                <a:tab pos="4051935" algn="l"/>
                <a:tab pos="4436110" algn="l"/>
                <a:tab pos="5798820" algn="l"/>
                <a:tab pos="7799705" algn="l"/>
                <a:tab pos="8199755" algn="l"/>
                <a:tab pos="8614410" algn="l"/>
              </a:tabLst>
            </a:pPr>
            <a:r>
              <a:rPr dirty="0" baseline="21367" sz="4875" spc="-1754">
                <a:latin typeface="Symbol"/>
                <a:cs typeface="Symbol"/>
              </a:rPr>
              <a:t>"</a:t>
            </a:r>
            <a:r>
              <a:rPr dirty="0" baseline="21367" sz="4875" spc="-1754">
                <a:latin typeface="Symbol"/>
                <a:cs typeface="Symbol"/>
              </a:rPr>
              <a:t>	</a:t>
            </a:r>
            <a:r>
              <a:rPr dirty="0" sz="3250" spc="70" i="1">
                <a:latin typeface="Times New Roman"/>
                <a:cs typeface="Times New Roman"/>
              </a:rPr>
              <a:t>s</a:t>
            </a:r>
            <a:r>
              <a:rPr dirty="0" baseline="-23391" sz="2850" spc="-15" i="1">
                <a:latin typeface="Times New Roman"/>
                <a:cs typeface="Times New Roman"/>
              </a:rPr>
              <a:t>x</a:t>
            </a:r>
            <a:r>
              <a:rPr dirty="0" baseline="-23391" sz="2850" i="1">
                <a:latin typeface="Times New Roman"/>
                <a:cs typeface="Times New Roman"/>
              </a:rPr>
              <a:t>	</a:t>
            </a:r>
            <a:r>
              <a:rPr dirty="0" sz="3250">
                <a:latin typeface="Times New Roman"/>
                <a:cs typeface="Times New Roman"/>
              </a:rPr>
              <a:t>0</a:t>
            </a:r>
            <a:r>
              <a:rPr dirty="0" sz="3250">
                <a:latin typeface="Times New Roman"/>
                <a:cs typeface="Times New Roman"/>
              </a:rPr>
              <a:t>	</a:t>
            </a:r>
            <a:r>
              <a:rPr dirty="0" sz="3250" spc="145" i="1">
                <a:latin typeface="Times New Roman"/>
                <a:cs typeface="Times New Roman"/>
              </a:rPr>
              <a:t>t</a:t>
            </a:r>
            <a:r>
              <a:rPr dirty="0" baseline="-23391" sz="2850" spc="-15" i="1">
                <a:latin typeface="Times New Roman"/>
                <a:cs typeface="Times New Roman"/>
              </a:rPr>
              <a:t>x</a:t>
            </a:r>
            <a:r>
              <a:rPr dirty="0" baseline="-23391" sz="2850" i="1">
                <a:latin typeface="Times New Roman"/>
                <a:cs typeface="Times New Roman"/>
              </a:rPr>
              <a:t>	</a:t>
            </a:r>
            <a:r>
              <a:rPr dirty="0" baseline="21367" sz="4875" spc="-2302">
                <a:latin typeface="Symbol"/>
                <a:cs typeface="Symbol"/>
              </a:rPr>
              <a:t>%</a:t>
            </a:r>
            <a:r>
              <a:rPr dirty="0" baseline="7692" sz="4875" spc="-1754">
                <a:latin typeface="Symbol"/>
                <a:cs typeface="Symbol"/>
              </a:rPr>
              <a:t>"</a:t>
            </a:r>
            <a:r>
              <a:rPr dirty="0" baseline="7692" sz="4875">
                <a:latin typeface="Symbol"/>
                <a:cs typeface="Symbol"/>
              </a:rPr>
              <a:t>	</a:t>
            </a:r>
            <a:r>
              <a:rPr dirty="0" baseline="-13675" sz="4875" i="1">
                <a:latin typeface="Times New Roman"/>
                <a:cs typeface="Times New Roman"/>
              </a:rPr>
              <a:t>x</a:t>
            </a:r>
            <a:r>
              <a:rPr dirty="0" baseline="-13675" sz="4875" i="1">
                <a:latin typeface="Times New Roman"/>
                <a:cs typeface="Times New Roman"/>
              </a:rPr>
              <a:t>	</a:t>
            </a:r>
            <a:r>
              <a:rPr dirty="0" baseline="7692" sz="4875" spc="-2190">
                <a:latin typeface="Symbol"/>
                <a:cs typeface="Symbol"/>
              </a:rPr>
              <a:t>%</a:t>
            </a:r>
            <a:r>
              <a:rPr dirty="0" baseline="7692" sz="4875">
                <a:latin typeface="Symbol"/>
                <a:cs typeface="Symbol"/>
              </a:rPr>
              <a:t>	</a:t>
            </a:r>
            <a:r>
              <a:rPr dirty="0" baseline="21367" sz="4875" spc="-1754">
                <a:latin typeface="Symbol"/>
                <a:cs typeface="Symbol"/>
              </a:rPr>
              <a:t>"</a:t>
            </a:r>
            <a:r>
              <a:rPr dirty="0" baseline="21367" sz="4875">
                <a:latin typeface="Symbol"/>
                <a:cs typeface="Symbol"/>
              </a:rPr>
              <a:t>	</a:t>
            </a:r>
            <a:r>
              <a:rPr dirty="0" sz="3250" spc="70" i="1">
                <a:latin typeface="Times New Roman"/>
                <a:cs typeface="Times New Roman"/>
              </a:rPr>
              <a:t>s</a:t>
            </a:r>
            <a:r>
              <a:rPr dirty="0" baseline="-23391" sz="2850" spc="-15" i="1">
                <a:latin typeface="Times New Roman"/>
                <a:cs typeface="Times New Roman"/>
              </a:rPr>
              <a:t>x</a:t>
            </a:r>
            <a:r>
              <a:rPr dirty="0" baseline="-23391" sz="2850" spc="-209" i="1">
                <a:latin typeface="Times New Roman"/>
                <a:cs typeface="Times New Roman"/>
              </a:rPr>
              <a:t> </a:t>
            </a:r>
            <a:r>
              <a:rPr dirty="0" sz="3250" i="1">
                <a:latin typeface="Times New Roman"/>
                <a:cs typeface="Times New Roman"/>
              </a:rPr>
              <a:t>x</a:t>
            </a:r>
            <a:r>
              <a:rPr dirty="0" sz="3250" spc="-260" i="1">
                <a:latin typeface="Times New Roman"/>
                <a:cs typeface="Times New Roman"/>
              </a:rPr>
              <a:t> </a:t>
            </a:r>
            <a:r>
              <a:rPr dirty="0" sz="3250" spc="5">
                <a:latin typeface="Symbol"/>
                <a:cs typeface="Symbol"/>
              </a:rPr>
              <a:t>+</a:t>
            </a:r>
            <a:r>
              <a:rPr dirty="0" sz="3250" spc="-355">
                <a:latin typeface="Symbol"/>
                <a:cs typeface="Symbol"/>
              </a:rPr>
              <a:t> </a:t>
            </a:r>
            <a:r>
              <a:rPr dirty="0" sz="3250" spc="145" i="1">
                <a:latin typeface="Times New Roman"/>
                <a:cs typeface="Times New Roman"/>
              </a:rPr>
              <a:t>t</a:t>
            </a:r>
            <a:r>
              <a:rPr dirty="0" baseline="-23391" sz="2850" spc="-15" i="1">
                <a:latin typeface="Times New Roman"/>
                <a:cs typeface="Times New Roman"/>
              </a:rPr>
              <a:t>x</a:t>
            </a:r>
            <a:r>
              <a:rPr dirty="0" baseline="-23391" sz="2850" i="1">
                <a:latin typeface="Times New Roman"/>
                <a:cs typeface="Times New Roman"/>
              </a:rPr>
              <a:t>	</a:t>
            </a:r>
            <a:r>
              <a:rPr dirty="0" baseline="21367" sz="4875" spc="-2190">
                <a:latin typeface="Symbol"/>
                <a:cs typeface="Symbol"/>
              </a:rPr>
              <a:t>%</a:t>
            </a:r>
            <a:r>
              <a:rPr dirty="0" baseline="21367" sz="4875">
                <a:latin typeface="Symbol"/>
                <a:cs typeface="Symbol"/>
              </a:rPr>
              <a:t>	</a:t>
            </a:r>
            <a:r>
              <a:rPr dirty="0" baseline="7692" sz="4875" spc="-1754">
                <a:latin typeface="Symbol"/>
                <a:cs typeface="Symbol"/>
              </a:rPr>
              <a:t>"</a:t>
            </a:r>
            <a:r>
              <a:rPr dirty="0" baseline="7692" sz="4875">
                <a:latin typeface="Symbol"/>
                <a:cs typeface="Symbol"/>
              </a:rPr>
              <a:t>	</a:t>
            </a:r>
            <a:r>
              <a:rPr dirty="0" baseline="-13675" sz="4875" i="1">
                <a:latin typeface="Times New Roman"/>
                <a:cs typeface="Times New Roman"/>
              </a:rPr>
              <a:t>x</a:t>
            </a:r>
            <a:r>
              <a:rPr dirty="0" baseline="-13675" sz="4875" i="1">
                <a:latin typeface="Times New Roman"/>
                <a:cs typeface="Times New Roman"/>
              </a:rPr>
              <a:t>	</a:t>
            </a:r>
            <a:r>
              <a:rPr dirty="0" baseline="7692" sz="4875" spc="-2190">
                <a:latin typeface="Symbol"/>
                <a:cs typeface="Symbol"/>
              </a:rPr>
              <a:t>%</a:t>
            </a:r>
            <a:endParaRPr baseline="7692" sz="4875">
              <a:latin typeface="Symbol"/>
              <a:cs typeface="Symbol"/>
            </a:endParaRPr>
          </a:p>
          <a:p>
            <a:pPr marL="283210">
              <a:lnSpc>
                <a:spcPts val="2560"/>
              </a:lnSpc>
              <a:tabLst>
                <a:tab pos="2588895" algn="l"/>
                <a:tab pos="3554095" algn="l"/>
                <a:tab pos="4051935" algn="l"/>
                <a:tab pos="5798820" algn="l"/>
                <a:tab pos="6296660" algn="l"/>
                <a:tab pos="6680834" algn="l"/>
                <a:tab pos="7292975" algn="l"/>
                <a:tab pos="7649845" algn="l"/>
                <a:tab pos="8614410" algn="l"/>
              </a:tabLst>
            </a:pPr>
            <a:r>
              <a:rPr dirty="0" sz="3250" spc="-1170">
                <a:latin typeface="Symbol"/>
                <a:cs typeface="Symbol"/>
              </a:rPr>
              <a:t>$</a:t>
            </a:r>
            <a:r>
              <a:rPr dirty="0" sz="3250" spc="-1170">
                <a:latin typeface="Symbol"/>
                <a:cs typeface="Symbol"/>
              </a:rPr>
              <a:t>	</a:t>
            </a:r>
            <a:r>
              <a:rPr dirty="0" sz="3250" spc="-1245">
                <a:latin typeface="Symbol"/>
                <a:cs typeface="Symbol"/>
              </a:rPr>
              <a:t>'</a:t>
            </a:r>
            <a:r>
              <a:rPr dirty="0" baseline="-13675" sz="4875" spc="-1754">
                <a:latin typeface="Symbol"/>
                <a:cs typeface="Symbol"/>
              </a:rPr>
              <a:t>$</a:t>
            </a:r>
            <a:r>
              <a:rPr dirty="0" baseline="-13675" sz="4875">
                <a:latin typeface="Symbol"/>
                <a:cs typeface="Symbol"/>
              </a:rPr>
              <a:t>	</a:t>
            </a:r>
            <a:r>
              <a:rPr dirty="0" baseline="-13675" sz="4875" spc="-1754">
                <a:latin typeface="Symbol"/>
                <a:cs typeface="Symbol"/>
              </a:rPr>
              <a:t>'</a:t>
            </a:r>
            <a:r>
              <a:rPr dirty="0" baseline="-13675" sz="4875">
                <a:latin typeface="Symbol"/>
                <a:cs typeface="Symbol"/>
              </a:rPr>
              <a:t>	</a:t>
            </a:r>
            <a:r>
              <a:rPr dirty="0" sz="3250" spc="-1170">
                <a:latin typeface="Symbol"/>
                <a:cs typeface="Symbol"/>
              </a:rPr>
              <a:t>$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sz="3250" spc="-1170">
                <a:latin typeface="Symbol"/>
                <a:cs typeface="Symbol"/>
              </a:rPr>
              <a:t>'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baseline="-3418" sz="4875" spc="-1754">
                <a:latin typeface="Symbol"/>
                <a:cs typeface="Symbol"/>
              </a:rPr>
              <a:t>"</a:t>
            </a:r>
            <a:r>
              <a:rPr dirty="0" baseline="-3418" sz="4875">
                <a:latin typeface="Symbol"/>
                <a:cs typeface="Symbol"/>
              </a:rPr>
              <a:t>	</a:t>
            </a:r>
            <a:r>
              <a:rPr dirty="0" baseline="-24786" sz="4875" i="1">
                <a:latin typeface="Times New Roman"/>
                <a:cs typeface="Times New Roman"/>
              </a:rPr>
              <a:t>S</a:t>
            </a:r>
            <a:r>
              <a:rPr dirty="0" baseline="-24786" sz="4875" i="1">
                <a:latin typeface="Times New Roman"/>
                <a:cs typeface="Times New Roman"/>
              </a:rPr>
              <a:t>	</a:t>
            </a:r>
            <a:r>
              <a:rPr dirty="0" baseline="-24786" sz="4875" i="1">
                <a:latin typeface="Times New Roman"/>
                <a:cs typeface="Times New Roman"/>
              </a:rPr>
              <a:t>t</a:t>
            </a:r>
            <a:r>
              <a:rPr dirty="0" baseline="-24786" sz="4875" i="1">
                <a:latin typeface="Times New Roman"/>
                <a:cs typeface="Times New Roman"/>
              </a:rPr>
              <a:t>	</a:t>
            </a:r>
            <a:r>
              <a:rPr dirty="0" baseline="-3418" sz="4875" spc="-2302">
                <a:latin typeface="Symbol"/>
                <a:cs typeface="Symbol"/>
              </a:rPr>
              <a:t>%</a:t>
            </a:r>
            <a:r>
              <a:rPr dirty="0" baseline="-13675" sz="4875" spc="-1754">
                <a:latin typeface="Symbol"/>
                <a:cs typeface="Symbol"/>
              </a:rPr>
              <a:t>$</a:t>
            </a:r>
            <a:r>
              <a:rPr dirty="0" baseline="-13675" sz="4875">
                <a:latin typeface="Symbol"/>
                <a:cs typeface="Symbol"/>
              </a:rPr>
              <a:t>	</a:t>
            </a:r>
            <a:r>
              <a:rPr dirty="0" baseline="-13675" sz="4875" spc="-3075">
                <a:latin typeface="Symbol"/>
                <a:cs typeface="Symbol"/>
              </a:rPr>
              <a:t>'</a:t>
            </a:r>
            <a:endParaRPr baseline="-13675" sz="4875">
              <a:latin typeface="Symbol"/>
              <a:cs typeface="Symbol"/>
            </a:endParaRPr>
          </a:p>
          <a:p>
            <a:pPr>
              <a:lnSpc>
                <a:spcPts val="3175"/>
              </a:lnSpc>
              <a:tabLst>
                <a:tab pos="720725" algn="l"/>
                <a:tab pos="1383030" algn="l"/>
                <a:tab pos="2087880" algn="l"/>
                <a:tab pos="2588895" algn="l"/>
                <a:tab pos="3143250" algn="l"/>
                <a:tab pos="3554095" algn="l"/>
                <a:tab pos="4444365" algn="l"/>
                <a:tab pos="5798820" algn="l"/>
                <a:tab pos="7649845" algn="l"/>
                <a:tab pos="8203565" algn="l"/>
                <a:tab pos="8614410" algn="l"/>
              </a:tabLst>
            </a:pPr>
            <a:r>
              <a:rPr dirty="0" sz="3250" spc="5">
                <a:latin typeface="Symbol"/>
                <a:cs typeface="Symbol"/>
              </a:rPr>
              <a:t>=</a:t>
            </a:r>
            <a:r>
              <a:rPr dirty="0" sz="3250" spc="-370">
                <a:latin typeface="Symbol"/>
                <a:cs typeface="Symbol"/>
              </a:rPr>
              <a:t> </a:t>
            </a:r>
            <a:r>
              <a:rPr dirty="0" sz="3250" spc="-1170">
                <a:latin typeface="Symbol"/>
                <a:cs typeface="Symbol"/>
              </a:rPr>
              <a:t>$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sz="3250">
                <a:latin typeface="Times New Roman"/>
                <a:cs typeface="Times New Roman"/>
              </a:rPr>
              <a:t>0</a:t>
            </a:r>
            <a:r>
              <a:rPr dirty="0" sz="3250">
                <a:latin typeface="Times New Roman"/>
                <a:cs typeface="Times New Roman"/>
              </a:rPr>
              <a:t>	</a:t>
            </a:r>
            <a:r>
              <a:rPr dirty="0" sz="3250" spc="70" i="1">
                <a:latin typeface="Times New Roman"/>
                <a:cs typeface="Times New Roman"/>
              </a:rPr>
              <a:t>s</a:t>
            </a:r>
            <a:r>
              <a:rPr dirty="0" baseline="-23391" sz="2850" spc="-15" i="1">
                <a:latin typeface="Times New Roman"/>
                <a:cs typeface="Times New Roman"/>
              </a:rPr>
              <a:t>y</a:t>
            </a:r>
            <a:r>
              <a:rPr dirty="0" baseline="-23391" sz="2850" i="1">
                <a:latin typeface="Times New Roman"/>
                <a:cs typeface="Times New Roman"/>
              </a:rPr>
              <a:t>	</a:t>
            </a:r>
            <a:r>
              <a:rPr dirty="0" sz="3250" spc="145" i="1">
                <a:latin typeface="Times New Roman"/>
                <a:cs typeface="Times New Roman"/>
              </a:rPr>
              <a:t>t</a:t>
            </a:r>
            <a:r>
              <a:rPr dirty="0" baseline="-23391" sz="2850" spc="-15" i="1">
                <a:latin typeface="Times New Roman"/>
                <a:cs typeface="Times New Roman"/>
              </a:rPr>
              <a:t>y</a:t>
            </a:r>
            <a:r>
              <a:rPr dirty="0" baseline="-23391" sz="2850" i="1">
                <a:latin typeface="Times New Roman"/>
                <a:cs typeface="Times New Roman"/>
              </a:rPr>
              <a:t>	</a:t>
            </a:r>
            <a:r>
              <a:rPr dirty="0" sz="3250" spc="-1245">
                <a:latin typeface="Symbol"/>
                <a:cs typeface="Symbol"/>
              </a:rPr>
              <a:t>'</a:t>
            </a:r>
            <a:r>
              <a:rPr dirty="0" baseline="-13675" sz="4875" spc="-1754">
                <a:latin typeface="Symbol"/>
                <a:cs typeface="Symbol"/>
              </a:rPr>
              <a:t>$</a:t>
            </a:r>
            <a:r>
              <a:rPr dirty="0" baseline="-13675" sz="4875">
                <a:latin typeface="Symbol"/>
                <a:cs typeface="Symbol"/>
              </a:rPr>
              <a:t>	</a:t>
            </a:r>
            <a:r>
              <a:rPr dirty="0" sz="3250" i="1">
                <a:latin typeface="Times New Roman"/>
                <a:cs typeface="Times New Roman"/>
              </a:rPr>
              <a:t>y</a:t>
            </a:r>
            <a:r>
              <a:rPr dirty="0" sz="3250" i="1">
                <a:latin typeface="Times New Roman"/>
                <a:cs typeface="Times New Roman"/>
              </a:rPr>
              <a:t>	</a:t>
            </a:r>
            <a:r>
              <a:rPr dirty="0" baseline="-13675" sz="4875" spc="-1754">
                <a:latin typeface="Symbol"/>
                <a:cs typeface="Symbol"/>
              </a:rPr>
              <a:t>'</a:t>
            </a:r>
            <a:r>
              <a:rPr dirty="0" baseline="-13675" sz="4875" spc="-562">
                <a:latin typeface="Symbol"/>
                <a:cs typeface="Symbol"/>
              </a:rPr>
              <a:t> </a:t>
            </a:r>
            <a:r>
              <a:rPr dirty="0" sz="3250" spc="5">
                <a:latin typeface="Symbol"/>
                <a:cs typeface="Symbol"/>
              </a:rPr>
              <a:t>=</a:t>
            </a:r>
            <a:r>
              <a:rPr dirty="0" sz="3250" spc="-370">
                <a:latin typeface="Symbol"/>
                <a:cs typeface="Symbol"/>
              </a:rPr>
              <a:t> </a:t>
            </a:r>
            <a:r>
              <a:rPr dirty="0" sz="3250" spc="-1170">
                <a:latin typeface="Symbol"/>
                <a:cs typeface="Symbol"/>
              </a:rPr>
              <a:t>$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sz="3250" spc="70" i="1">
                <a:latin typeface="Times New Roman"/>
                <a:cs typeface="Times New Roman"/>
              </a:rPr>
              <a:t>s</a:t>
            </a:r>
            <a:r>
              <a:rPr dirty="0" baseline="-23391" sz="2850" spc="-15" i="1">
                <a:latin typeface="Times New Roman"/>
                <a:cs typeface="Times New Roman"/>
              </a:rPr>
              <a:t>y</a:t>
            </a:r>
            <a:r>
              <a:rPr dirty="0" baseline="-23391" sz="2850" spc="-262" i="1">
                <a:latin typeface="Times New Roman"/>
                <a:cs typeface="Times New Roman"/>
              </a:rPr>
              <a:t> </a:t>
            </a:r>
            <a:r>
              <a:rPr dirty="0" sz="3250" i="1">
                <a:latin typeface="Times New Roman"/>
                <a:cs typeface="Times New Roman"/>
              </a:rPr>
              <a:t>y</a:t>
            </a:r>
            <a:r>
              <a:rPr dirty="0" sz="3250" spc="-325" i="1">
                <a:latin typeface="Times New Roman"/>
                <a:cs typeface="Times New Roman"/>
              </a:rPr>
              <a:t> </a:t>
            </a:r>
            <a:r>
              <a:rPr dirty="0" sz="3250" spc="5">
                <a:latin typeface="Symbol"/>
                <a:cs typeface="Symbol"/>
              </a:rPr>
              <a:t>+</a:t>
            </a:r>
            <a:r>
              <a:rPr dirty="0" sz="3250" spc="-355">
                <a:latin typeface="Symbol"/>
                <a:cs typeface="Symbol"/>
              </a:rPr>
              <a:t> </a:t>
            </a:r>
            <a:r>
              <a:rPr dirty="0" sz="3250" spc="145" i="1">
                <a:latin typeface="Times New Roman"/>
                <a:cs typeface="Times New Roman"/>
              </a:rPr>
              <a:t>t</a:t>
            </a:r>
            <a:r>
              <a:rPr dirty="0" baseline="-23391" sz="2850" spc="-15" i="1">
                <a:latin typeface="Times New Roman"/>
                <a:cs typeface="Times New Roman"/>
              </a:rPr>
              <a:t>y</a:t>
            </a:r>
            <a:r>
              <a:rPr dirty="0" baseline="-23391" sz="2850" i="1">
                <a:latin typeface="Times New Roman"/>
                <a:cs typeface="Times New Roman"/>
              </a:rPr>
              <a:t>	</a:t>
            </a:r>
            <a:r>
              <a:rPr dirty="0" sz="3250" spc="-1170">
                <a:latin typeface="Symbol"/>
                <a:cs typeface="Symbol"/>
              </a:rPr>
              <a:t>'</a:t>
            </a:r>
            <a:r>
              <a:rPr dirty="0" sz="3250" spc="-375">
                <a:latin typeface="Symbol"/>
                <a:cs typeface="Symbol"/>
              </a:rPr>
              <a:t> </a:t>
            </a:r>
            <a:r>
              <a:rPr dirty="0" sz="3250" spc="5">
                <a:latin typeface="Symbol"/>
                <a:cs typeface="Symbol"/>
              </a:rPr>
              <a:t>=</a:t>
            </a:r>
            <a:r>
              <a:rPr dirty="0" sz="3250" spc="-370">
                <a:latin typeface="Symbol"/>
                <a:cs typeface="Symbol"/>
              </a:rPr>
              <a:t> </a:t>
            </a:r>
            <a:r>
              <a:rPr dirty="0" baseline="-3418" sz="4875" spc="-1754">
                <a:latin typeface="Symbol"/>
                <a:cs typeface="Symbol"/>
              </a:rPr>
              <a:t>$</a:t>
            </a:r>
            <a:r>
              <a:rPr dirty="0" baseline="-3418" sz="4875">
                <a:latin typeface="Symbol"/>
                <a:cs typeface="Symbol"/>
              </a:rPr>
              <a:t>	</a:t>
            </a:r>
            <a:r>
              <a:rPr dirty="0" baseline="-3418" sz="4875" spc="-1867">
                <a:latin typeface="Symbol"/>
                <a:cs typeface="Symbol"/>
              </a:rPr>
              <a:t>'</a:t>
            </a:r>
            <a:r>
              <a:rPr dirty="0" baseline="-13675" sz="4875" spc="-1754">
                <a:latin typeface="Symbol"/>
                <a:cs typeface="Symbol"/>
              </a:rPr>
              <a:t>$</a:t>
            </a:r>
            <a:r>
              <a:rPr dirty="0" baseline="-13675" sz="4875">
                <a:latin typeface="Symbol"/>
                <a:cs typeface="Symbol"/>
              </a:rPr>
              <a:t>	</a:t>
            </a:r>
            <a:r>
              <a:rPr dirty="0" sz="3250" i="1">
                <a:latin typeface="Times New Roman"/>
                <a:cs typeface="Times New Roman"/>
              </a:rPr>
              <a:t>y</a:t>
            </a:r>
            <a:r>
              <a:rPr dirty="0" sz="3250" i="1">
                <a:latin typeface="Times New Roman"/>
                <a:cs typeface="Times New Roman"/>
              </a:rPr>
              <a:t>	</a:t>
            </a:r>
            <a:r>
              <a:rPr dirty="0" baseline="-13675" sz="4875" spc="-3075">
                <a:latin typeface="Symbol"/>
                <a:cs typeface="Symbol"/>
              </a:rPr>
              <a:t>'</a:t>
            </a:r>
            <a:endParaRPr baseline="-13675" sz="4875">
              <a:latin typeface="Symbol"/>
              <a:cs typeface="Symbol"/>
            </a:endParaRPr>
          </a:p>
          <a:p>
            <a:pPr marL="283210">
              <a:lnSpc>
                <a:spcPct val="57399"/>
              </a:lnSpc>
              <a:spcBef>
                <a:spcPts val="1300"/>
              </a:spcBef>
              <a:tabLst>
                <a:tab pos="720725" algn="l"/>
                <a:tab pos="1434465" algn="l"/>
                <a:tab pos="2122170" algn="l"/>
                <a:tab pos="2588895" algn="l"/>
                <a:tab pos="3118485" algn="l"/>
                <a:tab pos="3554095" algn="l"/>
                <a:tab pos="4051935" algn="l"/>
                <a:tab pos="4898390" algn="l"/>
                <a:tab pos="5798820" algn="l"/>
                <a:tab pos="6296660" algn="l"/>
                <a:tab pos="6684009" algn="l"/>
                <a:tab pos="7254240" algn="l"/>
                <a:tab pos="7649845" algn="l"/>
                <a:tab pos="7799705" algn="l"/>
                <a:tab pos="8178800" algn="l"/>
                <a:tab pos="8614410" algn="l"/>
              </a:tabLst>
            </a:pPr>
            <a:r>
              <a:rPr dirty="0" sz="3250" spc="-1170">
                <a:latin typeface="Symbol"/>
                <a:cs typeface="Symbol"/>
              </a:rPr>
              <a:t>$</a:t>
            </a:r>
            <a:r>
              <a:rPr dirty="0" sz="3250" spc="-1170">
                <a:latin typeface="Symbol"/>
                <a:cs typeface="Symbol"/>
              </a:rPr>
              <a:t>				</a:t>
            </a:r>
            <a:r>
              <a:rPr dirty="0" sz="3250" spc="-1245">
                <a:latin typeface="Symbol"/>
                <a:cs typeface="Symbol"/>
              </a:rPr>
              <a:t>'</a:t>
            </a:r>
            <a:r>
              <a:rPr dirty="0" baseline="-13675" sz="4875" spc="-1754">
                <a:latin typeface="Symbol"/>
                <a:cs typeface="Symbol"/>
              </a:rPr>
              <a:t>$</a:t>
            </a:r>
            <a:r>
              <a:rPr dirty="0" baseline="-13675" sz="4875">
                <a:latin typeface="Symbol"/>
                <a:cs typeface="Symbol"/>
              </a:rPr>
              <a:t>		</a:t>
            </a:r>
            <a:r>
              <a:rPr dirty="0" baseline="-13675" sz="4875" spc="-1754">
                <a:latin typeface="Symbol"/>
                <a:cs typeface="Symbol"/>
              </a:rPr>
              <a:t>'</a:t>
            </a:r>
            <a:r>
              <a:rPr dirty="0" baseline="-13675" sz="4875">
                <a:latin typeface="Symbol"/>
                <a:cs typeface="Symbol"/>
              </a:rPr>
              <a:t>	</a:t>
            </a:r>
            <a:r>
              <a:rPr dirty="0" sz="3250" spc="-1170">
                <a:latin typeface="Symbol"/>
                <a:cs typeface="Symbol"/>
              </a:rPr>
              <a:t>$</a:t>
            </a:r>
            <a:r>
              <a:rPr dirty="0" sz="3250">
                <a:latin typeface="Symbol"/>
                <a:cs typeface="Symbol"/>
              </a:rPr>
              <a:t>		</a:t>
            </a:r>
            <a:r>
              <a:rPr dirty="0" sz="3250" spc="-1170">
                <a:latin typeface="Symbol"/>
                <a:cs typeface="Symbol"/>
              </a:rPr>
              <a:t>'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baseline="1709" sz="4875" spc="-562">
                <a:latin typeface="Symbol"/>
                <a:cs typeface="Symbol"/>
              </a:rPr>
              <a:t>#</a:t>
            </a:r>
            <a:r>
              <a:rPr dirty="0" baseline="1709" sz="4875">
                <a:latin typeface="Symbol"/>
                <a:cs typeface="Symbol"/>
              </a:rPr>
              <a:t>	</a:t>
            </a:r>
            <a:r>
              <a:rPr dirty="0" baseline="10256" sz="4875">
                <a:latin typeface="Times New Roman"/>
                <a:cs typeface="Times New Roman"/>
              </a:rPr>
              <a:t>0</a:t>
            </a:r>
            <a:r>
              <a:rPr dirty="0" baseline="10256" sz="4875">
                <a:latin typeface="Times New Roman"/>
                <a:cs typeface="Times New Roman"/>
              </a:rPr>
              <a:t>	</a:t>
            </a:r>
            <a:r>
              <a:rPr dirty="0" baseline="10256" sz="4875">
                <a:latin typeface="Times New Roman"/>
                <a:cs typeface="Times New Roman"/>
              </a:rPr>
              <a:t>1</a:t>
            </a:r>
            <a:r>
              <a:rPr dirty="0" baseline="10256" sz="4875">
                <a:latin typeface="Times New Roman"/>
                <a:cs typeface="Times New Roman"/>
              </a:rPr>
              <a:t>	</a:t>
            </a:r>
            <a:r>
              <a:rPr dirty="0" baseline="1709" sz="4875" spc="-2032">
                <a:latin typeface="Symbol"/>
                <a:cs typeface="Symbol"/>
              </a:rPr>
              <a:t>&amp;</a:t>
            </a:r>
            <a:r>
              <a:rPr dirty="0" baseline="-13675" sz="4875" spc="-1754">
                <a:latin typeface="Symbol"/>
                <a:cs typeface="Symbol"/>
              </a:rPr>
              <a:t>$</a:t>
            </a:r>
            <a:r>
              <a:rPr dirty="0" baseline="-13675" sz="4875">
                <a:latin typeface="Symbol"/>
                <a:cs typeface="Symbol"/>
              </a:rPr>
              <a:t>		</a:t>
            </a:r>
            <a:r>
              <a:rPr dirty="0" baseline="-13675" sz="4875" spc="-2415">
                <a:latin typeface="Symbol"/>
                <a:cs typeface="Symbol"/>
              </a:rPr>
              <a:t>' </a:t>
            </a:r>
            <a:r>
              <a:rPr dirty="0" baseline="-13675" sz="4875" spc="-442">
                <a:latin typeface="Symbol"/>
                <a:cs typeface="Symbol"/>
              </a:rPr>
              <a:t> </a:t>
            </a:r>
            <a:r>
              <a:rPr dirty="0" baseline="-18803" sz="4875" spc="-2445">
                <a:latin typeface="Symbol"/>
                <a:cs typeface="Symbol"/>
              </a:rPr>
              <a:t>#</a:t>
            </a:r>
            <a:r>
              <a:rPr dirty="0" baseline="-7692" sz="4875" spc="-1754">
                <a:latin typeface="Symbol"/>
                <a:cs typeface="Symbol"/>
              </a:rPr>
              <a:t>$</a:t>
            </a:r>
            <a:r>
              <a:rPr dirty="0" baseline="-7692" sz="4875">
                <a:latin typeface="Symbol"/>
                <a:cs typeface="Symbol"/>
              </a:rPr>
              <a:t>	</a:t>
            </a:r>
            <a:r>
              <a:rPr dirty="0" sz="3250">
                <a:latin typeface="Times New Roman"/>
                <a:cs typeface="Times New Roman"/>
              </a:rPr>
              <a:t>0</a:t>
            </a:r>
            <a:r>
              <a:rPr dirty="0" sz="3250">
                <a:latin typeface="Times New Roman"/>
                <a:cs typeface="Times New Roman"/>
              </a:rPr>
              <a:t>	</a:t>
            </a:r>
            <a:r>
              <a:rPr dirty="0" sz="3250">
                <a:latin typeface="Times New Roman"/>
                <a:cs typeface="Times New Roman"/>
              </a:rPr>
              <a:t>0</a:t>
            </a:r>
            <a:r>
              <a:rPr dirty="0" sz="3250">
                <a:latin typeface="Times New Roman"/>
                <a:cs typeface="Times New Roman"/>
              </a:rPr>
              <a:t>	</a:t>
            </a:r>
            <a:r>
              <a:rPr dirty="0" sz="3250">
                <a:latin typeface="Times New Roman"/>
                <a:cs typeface="Times New Roman"/>
              </a:rPr>
              <a:t>1</a:t>
            </a:r>
            <a:r>
              <a:rPr dirty="0" sz="3250">
                <a:latin typeface="Times New Roman"/>
                <a:cs typeface="Times New Roman"/>
              </a:rPr>
              <a:t>	</a:t>
            </a:r>
            <a:r>
              <a:rPr dirty="0" baseline="-18803" sz="4875" spc="-3802">
                <a:latin typeface="Symbol"/>
                <a:cs typeface="Symbol"/>
              </a:rPr>
              <a:t>&amp;</a:t>
            </a:r>
            <a:r>
              <a:rPr dirty="0" baseline="-7692" sz="4875" spc="-1867">
                <a:latin typeface="Symbol"/>
                <a:cs typeface="Symbol"/>
              </a:rPr>
              <a:t>'</a:t>
            </a:r>
            <a:r>
              <a:rPr dirty="0" baseline="-4273" sz="4875" spc="-562">
                <a:latin typeface="Symbol"/>
                <a:cs typeface="Symbol"/>
              </a:rPr>
              <a:t>#</a:t>
            </a:r>
            <a:r>
              <a:rPr dirty="0" baseline="-4273" sz="4875">
                <a:latin typeface="Symbol"/>
                <a:cs typeface="Symbol"/>
              </a:rPr>
              <a:t>	</a:t>
            </a:r>
            <a:r>
              <a:rPr dirty="0" baseline="9401" sz="4875">
                <a:latin typeface="Times New Roman"/>
                <a:cs typeface="Times New Roman"/>
              </a:rPr>
              <a:t>1</a:t>
            </a:r>
            <a:r>
              <a:rPr dirty="0" baseline="9401" sz="4875">
                <a:latin typeface="Times New Roman"/>
                <a:cs typeface="Times New Roman"/>
              </a:rPr>
              <a:t>	</a:t>
            </a:r>
            <a:r>
              <a:rPr dirty="0" baseline="-4273" sz="4875" spc="-1920">
                <a:latin typeface="Symbol"/>
                <a:cs typeface="Symbol"/>
              </a:rPr>
              <a:t>&amp;</a:t>
            </a:r>
            <a:r>
              <a:rPr dirty="0" baseline="-4273" sz="4875">
                <a:latin typeface="Symbol"/>
                <a:cs typeface="Symbol"/>
              </a:rPr>
              <a:t>	</a:t>
            </a:r>
            <a:r>
              <a:rPr dirty="0" baseline="-18803" sz="4875" spc="-2445">
                <a:latin typeface="Symbol"/>
                <a:cs typeface="Symbol"/>
              </a:rPr>
              <a:t>#</a:t>
            </a:r>
            <a:r>
              <a:rPr dirty="0" baseline="-7692" sz="4875" spc="-1754">
                <a:latin typeface="Symbol"/>
                <a:cs typeface="Symbol"/>
              </a:rPr>
              <a:t>$</a:t>
            </a:r>
            <a:r>
              <a:rPr dirty="0" baseline="-7692" sz="4875">
                <a:latin typeface="Symbol"/>
                <a:cs typeface="Symbol"/>
              </a:rPr>
              <a:t>	</a:t>
            </a:r>
            <a:r>
              <a:rPr dirty="0" sz="3250">
                <a:latin typeface="Times New Roman"/>
                <a:cs typeface="Times New Roman"/>
              </a:rPr>
              <a:t>1</a:t>
            </a:r>
            <a:r>
              <a:rPr dirty="0" sz="3250">
                <a:latin typeface="Times New Roman"/>
                <a:cs typeface="Times New Roman"/>
              </a:rPr>
              <a:t>	</a:t>
            </a:r>
            <a:r>
              <a:rPr dirty="0" baseline="-18803" sz="4875" spc="-3802">
                <a:latin typeface="Symbol"/>
                <a:cs typeface="Symbol"/>
              </a:rPr>
              <a:t>&amp;</a:t>
            </a:r>
            <a:r>
              <a:rPr dirty="0" baseline="-7692" sz="4875" spc="-1754">
                <a:latin typeface="Symbol"/>
                <a:cs typeface="Symbol"/>
              </a:rPr>
              <a:t>'</a:t>
            </a:r>
            <a:r>
              <a:rPr dirty="0" baseline="-7692" sz="4875">
                <a:latin typeface="Symbol"/>
                <a:cs typeface="Symbol"/>
              </a:rPr>
              <a:t>					</a:t>
            </a:r>
            <a:r>
              <a:rPr dirty="0" baseline="-4273" sz="4875" spc="-562">
                <a:latin typeface="Symbol"/>
                <a:cs typeface="Symbol"/>
              </a:rPr>
              <a:t>#</a:t>
            </a:r>
            <a:r>
              <a:rPr dirty="0" baseline="-4273" sz="4875">
                <a:latin typeface="Symbol"/>
                <a:cs typeface="Symbol"/>
              </a:rPr>
              <a:t>	</a:t>
            </a:r>
            <a:r>
              <a:rPr dirty="0" baseline="9401" sz="4875">
                <a:latin typeface="Times New Roman"/>
                <a:cs typeface="Times New Roman"/>
              </a:rPr>
              <a:t>1</a:t>
            </a:r>
            <a:r>
              <a:rPr dirty="0" baseline="9401" sz="4875">
                <a:latin typeface="Times New Roman"/>
                <a:cs typeface="Times New Roman"/>
              </a:rPr>
              <a:t>	</a:t>
            </a:r>
            <a:r>
              <a:rPr dirty="0" baseline="-4273" sz="4875" spc="-1920">
                <a:latin typeface="Symbol"/>
                <a:cs typeface="Symbol"/>
              </a:rPr>
              <a:t>&amp;</a:t>
            </a:r>
            <a:endParaRPr baseline="-4273" sz="4875">
              <a:latin typeface="Symbol"/>
              <a:cs typeface="Symbol"/>
            </a:endParaRPr>
          </a:p>
          <a:p>
            <a:pPr marL="1371600">
              <a:lnSpc>
                <a:spcPct val="100000"/>
              </a:lnSpc>
              <a:spcBef>
                <a:spcPts val="1770"/>
              </a:spcBef>
            </a:pPr>
            <a:r>
              <a:rPr dirty="0" sz="2400">
                <a:latin typeface="Futura-Medium"/>
                <a:cs typeface="Futura-Medium"/>
              </a:rPr>
              <a:t>A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77511" y="6336791"/>
            <a:ext cx="155448" cy="1005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0" y="3684103"/>
            <a:ext cx="9058275" cy="2717165"/>
          </a:xfrm>
          <a:custGeom>
            <a:avLst/>
            <a:gdLst/>
            <a:ahLst/>
            <a:cxnLst/>
            <a:rect l="l" t="t" r="r" b="b"/>
            <a:pathLst>
              <a:path w="9058275" h="2717165">
                <a:moveTo>
                  <a:pt x="0" y="2716696"/>
                </a:moveTo>
                <a:lnTo>
                  <a:pt x="9058275" y="2716696"/>
                </a:lnTo>
                <a:lnTo>
                  <a:pt x="9058275" y="0"/>
                </a:lnTo>
                <a:lnTo>
                  <a:pt x="0" y="0"/>
                </a:lnTo>
                <a:lnTo>
                  <a:pt x="0" y="27166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79535" y="2819400"/>
            <a:ext cx="45720" cy="54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309113" y="2385391"/>
            <a:ext cx="331470" cy="464184"/>
          </a:xfrm>
          <a:custGeom>
            <a:avLst/>
            <a:gdLst/>
            <a:ahLst/>
            <a:cxnLst/>
            <a:rect l="l" t="t" r="r" b="b"/>
            <a:pathLst>
              <a:path w="331470" h="464185">
                <a:moveTo>
                  <a:pt x="0" y="463825"/>
                </a:moveTo>
                <a:lnTo>
                  <a:pt x="331304" y="463825"/>
                </a:lnTo>
                <a:lnTo>
                  <a:pt x="331304" y="0"/>
                </a:lnTo>
                <a:lnTo>
                  <a:pt x="0" y="0"/>
                </a:lnTo>
                <a:lnTo>
                  <a:pt x="0" y="46382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21896" y="336803"/>
            <a:ext cx="47009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Scaling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 spc="-40"/>
              <a:t>Translating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99693" y="1499697"/>
            <a:ext cx="61023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9890" algn="l"/>
              </a:tabLst>
            </a:pPr>
            <a:r>
              <a:rPr dirty="0" sz="3250" spc="-1170">
                <a:latin typeface="Symbol"/>
                <a:cs typeface="Symbol"/>
              </a:rPr>
              <a:t>"</a:t>
            </a:r>
            <a:r>
              <a:rPr dirty="0" sz="3250" spc="-1170">
                <a:latin typeface="Symbol"/>
                <a:cs typeface="Symbol"/>
              </a:rPr>
              <a:t>	</a:t>
            </a:r>
            <a:r>
              <a:rPr dirty="0" baseline="-21367" sz="4875">
                <a:latin typeface="Times New Roman"/>
                <a:cs typeface="Times New Roman"/>
              </a:rPr>
              <a:t>1</a:t>
            </a:r>
            <a:endParaRPr baseline="-21367" sz="487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67005" rIns="0" bIns="0" rtlCol="0" vert="horz">
            <a:spAutoFit/>
          </a:bodyPr>
          <a:lstStyle/>
          <a:p>
            <a:pPr algn="r" marR="8255">
              <a:lnSpc>
                <a:spcPct val="100000"/>
              </a:lnSpc>
              <a:spcBef>
                <a:spcPts val="1315"/>
              </a:spcBef>
              <a:tabLst>
                <a:tab pos="982980" algn="l"/>
                <a:tab pos="1579880" algn="l"/>
              </a:tabLst>
            </a:pPr>
            <a:r>
              <a:rPr dirty="0" baseline="-33333" sz="4875" spc="-1754">
                <a:latin typeface="Symbol"/>
                <a:cs typeface="Symbol"/>
              </a:rPr>
              <a:t>$</a:t>
            </a:r>
            <a:r>
              <a:rPr dirty="0" baseline="-33333" sz="4875" spc="-1754">
                <a:latin typeface="Symbol"/>
                <a:cs typeface="Symbol"/>
              </a:rPr>
              <a:t>	</a:t>
            </a:r>
            <a:r>
              <a:rPr dirty="0" sz="3250"/>
              <a:t>0</a:t>
            </a:r>
            <a:r>
              <a:rPr dirty="0" sz="3250"/>
              <a:t>	</a:t>
            </a:r>
            <a:r>
              <a:rPr dirty="0" sz="3250" spc="145" i="1">
                <a:latin typeface="Times New Roman"/>
                <a:cs typeface="Times New Roman"/>
              </a:rPr>
              <a:t>t</a:t>
            </a:r>
            <a:r>
              <a:rPr dirty="0" baseline="-23391" sz="2850" spc="-15" i="1">
                <a:latin typeface="Times New Roman"/>
                <a:cs typeface="Times New Roman"/>
              </a:rPr>
              <a:t>x</a:t>
            </a:r>
            <a:endParaRPr baseline="-23391" sz="2850">
              <a:latin typeface="Times New Roman"/>
              <a:cs typeface="Times New Roman"/>
            </a:endParaRPr>
          </a:p>
          <a:p>
            <a:pPr algn="r" marR="6350">
              <a:lnSpc>
                <a:spcPct val="100000"/>
              </a:lnSpc>
              <a:spcBef>
                <a:spcPts val="1220"/>
              </a:spcBef>
              <a:tabLst>
                <a:tab pos="2740025" algn="l"/>
                <a:tab pos="3339465" algn="l"/>
                <a:tab pos="3942079" algn="l"/>
              </a:tabLst>
            </a:pPr>
            <a:r>
              <a:rPr dirty="0" sz="3250" spc="5" b="1">
                <a:latin typeface="Times New Roman"/>
                <a:cs typeface="Times New Roman"/>
              </a:rPr>
              <a:t>P</a:t>
            </a:r>
            <a:r>
              <a:rPr dirty="0" sz="3250" spc="-495" b="1">
                <a:latin typeface="Times New Roman"/>
                <a:cs typeface="Times New Roman"/>
              </a:rPr>
              <a:t> </a:t>
            </a:r>
            <a:r>
              <a:rPr dirty="0" sz="3250" spc="-30"/>
              <a:t>'</a:t>
            </a:r>
            <a:r>
              <a:rPr dirty="0" sz="3250"/>
              <a:t>'</a:t>
            </a:r>
            <a:r>
              <a:rPr dirty="0" sz="3250" spc="-240"/>
              <a:t> </a:t>
            </a:r>
            <a:r>
              <a:rPr dirty="0" sz="3250" spc="5">
                <a:latin typeface="Symbol"/>
                <a:cs typeface="Symbol"/>
              </a:rPr>
              <a:t>=</a:t>
            </a:r>
            <a:r>
              <a:rPr dirty="0" sz="3250" spc="-150">
                <a:latin typeface="Symbol"/>
                <a:cs typeface="Symbol"/>
              </a:rPr>
              <a:t> </a:t>
            </a:r>
            <a:r>
              <a:rPr dirty="0" sz="3250" spc="5" b="1">
                <a:latin typeface="Times New Roman"/>
                <a:cs typeface="Times New Roman"/>
              </a:rPr>
              <a:t>T</a:t>
            </a:r>
            <a:r>
              <a:rPr dirty="0" sz="3250" spc="-445" b="1">
                <a:latin typeface="Times New Roman"/>
                <a:cs typeface="Times New Roman"/>
              </a:rPr>
              <a:t> </a:t>
            </a:r>
            <a:r>
              <a:rPr dirty="0" sz="3250">
                <a:latin typeface="Symbol"/>
                <a:cs typeface="Symbol"/>
              </a:rPr>
              <a:t>⋅</a:t>
            </a:r>
            <a:r>
              <a:rPr dirty="0" sz="3250" spc="-375">
                <a:latin typeface="Symbol"/>
                <a:cs typeface="Symbol"/>
              </a:rPr>
              <a:t> </a:t>
            </a:r>
            <a:r>
              <a:rPr dirty="0" sz="3250" spc="5" b="1">
                <a:latin typeface="Times New Roman"/>
                <a:cs typeface="Times New Roman"/>
              </a:rPr>
              <a:t>S</a:t>
            </a:r>
            <a:r>
              <a:rPr dirty="0" sz="3250" spc="-505" b="1">
                <a:latin typeface="Times New Roman"/>
                <a:cs typeface="Times New Roman"/>
              </a:rPr>
              <a:t> </a:t>
            </a:r>
            <a:r>
              <a:rPr dirty="0" sz="3250">
                <a:latin typeface="Symbol"/>
                <a:cs typeface="Symbol"/>
              </a:rPr>
              <a:t>⋅</a:t>
            </a:r>
            <a:r>
              <a:rPr dirty="0" sz="3250" spc="-375">
                <a:latin typeface="Symbol"/>
                <a:cs typeface="Symbol"/>
              </a:rPr>
              <a:t> </a:t>
            </a:r>
            <a:r>
              <a:rPr dirty="0" sz="3250" spc="5" b="1">
                <a:latin typeface="Times New Roman"/>
                <a:cs typeface="Times New Roman"/>
              </a:rPr>
              <a:t>P</a:t>
            </a:r>
            <a:r>
              <a:rPr dirty="0" sz="3250" spc="-125" b="1">
                <a:latin typeface="Times New Roman"/>
                <a:cs typeface="Times New Roman"/>
              </a:rPr>
              <a:t> </a:t>
            </a:r>
            <a:r>
              <a:rPr dirty="0" sz="3250" spc="5">
                <a:latin typeface="Symbol"/>
                <a:cs typeface="Symbol"/>
              </a:rPr>
              <a:t>=</a:t>
            </a:r>
            <a:r>
              <a:rPr dirty="0" sz="3250" spc="-370">
                <a:latin typeface="Symbol"/>
                <a:cs typeface="Symbol"/>
              </a:rPr>
              <a:t> </a:t>
            </a:r>
            <a:r>
              <a:rPr dirty="0" sz="3250" spc="-1170">
                <a:latin typeface="Symbol"/>
                <a:cs typeface="Symbol"/>
              </a:rPr>
              <a:t>$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sz="3250"/>
              <a:t>0</a:t>
            </a:r>
            <a:r>
              <a:rPr dirty="0" sz="3250"/>
              <a:t>	</a:t>
            </a:r>
            <a:r>
              <a:rPr dirty="0" sz="3250"/>
              <a:t>1</a:t>
            </a:r>
            <a:r>
              <a:rPr dirty="0" sz="3250"/>
              <a:t>	</a:t>
            </a:r>
            <a:r>
              <a:rPr dirty="0" sz="3250" spc="145" i="1">
                <a:latin typeface="Times New Roman"/>
                <a:cs typeface="Times New Roman"/>
              </a:rPr>
              <a:t>t</a:t>
            </a:r>
            <a:r>
              <a:rPr dirty="0" baseline="-23391" sz="2850" spc="-15" i="1">
                <a:latin typeface="Times New Roman"/>
                <a:cs typeface="Times New Roman"/>
              </a:rPr>
              <a:t>y</a:t>
            </a:r>
            <a:endParaRPr baseline="-23391" sz="28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1515"/>
              </a:spcBef>
              <a:tabLst>
                <a:tab pos="633730" algn="l"/>
              </a:tabLst>
            </a:pPr>
            <a:r>
              <a:rPr dirty="0"/>
              <a:t>0</a:t>
            </a:r>
            <a:r>
              <a:rPr dirty="0"/>
              <a:t>	</a:t>
            </a:r>
            <a:r>
              <a:rPr dirty="0"/>
              <a:t>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99693" y="2713465"/>
            <a:ext cx="613410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3065" algn="l"/>
              </a:tabLst>
            </a:pPr>
            <a:r>
              <a:rPr dirty="0" sz="3250" spc="-1170">
                <a:latin typeface="Symbol"/>
                <a:cs typeface="Symbol"/>
              </a:rPr>
              <a:t>$</a:t>
            </a:r>
            <a:r>
              <a:rPr dirty="0" sz="3250" spc="-1170">
                <a:latin typeface="Symbol"/>
                <a:cs typeface="Symbol"/>
              </a:rPr>
              <a:t>	</a:t>
            </a:r>
            <a:r>
              <a:rPr dirty="0" baseline="-38461" sz="4875">
                <a:latin typeface="Times New Roman"/>
                <a:cs typeface="Times New Roman"/>
              </a:rPr>
              <a:t>0</a:t>
            </a:r>
            <a:endParaRPr baseline="-38461" sz="4875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99693" y="3056393"/>
            <a:ext cx="18478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50" spc="-2425">
                <a:latin typeface="Symbol"/>
                <a:cs typeface="Symbol"/>
              </a:rPr>
              <a:t>$</a:t>
            </a:r>
            <a:r>
              <a:rPr dirty="0" baseline="-10256" sz="4875" spc="-562">
                <a:latin typeface="Symbol"/>
                <a:cs typeface="Symbol"/>
              </a:rPr>
              <a:t>#</a:t>
            </a:r>
            <a:endParaRPr baseline="-10256" sz="4875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83635" y="1499697"/>
            <a:ext cx="910590" cy="753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665"/>
              </a:lnSpc>
              <a:spcBef>
                <a:spcPts val="120"/>
              </a:spcBef>
              <a:tabLst>
                <a:tab pos="620395" algn="l"/>
              </a:tabLst>
            </a:pPr>
            <a:r>
              <a:rPr dirty="0" sz="3250" spc="-1460">
                <a:latin typeface="Symbol"/>
                <a:cs typeface="Symbol"/>
              </a:rPr>
              <a:t>%</a:t>
            </a:r>
            <a:r>
              <a:rPr dirty="0" sz="3250" spc="-300">
                <a:latin typeface="Symbol"/>
                <a:cs typeface="Symbol"/>
              </a:rPr>
              <a:t> </a:t>
            </a:r>
            <a:r>
              <a:rPr dirty="0" sz="3250" spc="-1170">
                <a:latin typeface="Symbol"/>
                <a:cs typeface="Symbol"/>
              </a:rPr>
              <a:t>"	</a:t>
            </a:r>
            <a:r>
              <a:rPr dirty="0" baseline="-21367" sz="4875" i="1">
                <a:latin typeface="Times New Roman"/>
                <a:cs typeface="Times New Roman"/>
              </a:rPr>
              <a:t>s</a:t>
            </a:r>
            <a:endParaRPr baseline="-21367" sz="4875">
              <a:latin typeface="Times New Roman"/>
              <a:cs typeface="Times New Roman"/>
            </a:endParaRPr>
          </a:p>
          <a:p>
            <a:pPr algn="r" marR="5080">
              <a:lnSpc>
                <a:spcPts val="2045"/>
              </a:lnSpc>
            </a:pPr>
            <a:r>
              <a:rPr dirty="0" sz="1900" spc="-10" i="1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3635" y="1906450"/>
            <a:ext cx="2796540" cy="161544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540"/>
              </a:lnSpc>
              <a:spcBef>
                <a:spcPts val="120"/>
              </a:spcBef>
              <a:tabLst>
                <a:tab pos="1388110" algn="l"/>
                <a:tab pos="2474595" algn="l"/>
              </a:tabLst>
            </a:pPr>
            <a:r>
              <a:rPr dirty="0" sz="3250" spc="-1170">
                <a:latin typeface="Symbol"/>
                <a:cs typeface="Symbol"/>
              </a:rPr>
              <a:t>'</a:t>
            </a:r>
            <a:r>
              <a:rPr dirty="0" sz="3250" spc="-300">
                <a:latin typeface="Symbol"/>
                <a:cs typeface="Symbol"/>
              </a:rPr>
              <a:t> </a:t>
            </a:r>
            <a:r>
              <a:rPr dirty="0" sz="3250" spc="-1170">
                <a:latin typeface="Symbol"/>
                <a:cs typeface="Symbol"/>
              </a:rPr>
              <a:t>$	</a:t>
            </a:r>
            <a:r>
              <a:rPr dirty="0" baseline="33333" sz="4875">
                <a:latin typeface="Times New Roman"/>
                <a:cs typeface="Times New Roman"/>
              </a:rPr>
              <a:t>0	</a:t>
            </a:r>
            <a:r>
              <a:rPr dirty="0" sz="3250" spc="-2415">
                <a:latin typeface="Symbol"/>
                <a:cs typeface="Symbol"/>
              </a:rPr>
              <a:t>'</a:t>
            </a:r>
            <a:r>
              <a:rPr dirty="0" baseline="-13675" sz="4875" spc="-3622">
                <a:latin typeface="Symbol"/>
                <a:cs typeface="Symbol"/>
              </a:rPr>
              <a:t>$</a:t>
            </a:r>
            <a:endParaRPr baseline="-13675" sz="4875">
              <a:latin typeface="Symbol"/>
              <a:cs typeface="Symbol"/>
            </a:endParaRPr>
          </a:p>
          <a:p>
            <a:pPr marL="12700">
              <a:lnSpc>
                <a:spcPts val="3175"/>
              </a:lnSpc>
              <a:tabLst>
                <a:tab pos="674370" algn="l"/>
                <a:tab pos="1336040" algn="l"/>
              </a:tabLst>
            </a:pPr>
            <a:r>
              <a:rPr dirty="0" sz="3250" spc="-880">
                <a:latin typeface="Symbol"/>
                <a:cs typeface="Symbol"/>
              </a:rPr>
              <a:t>'</a:t>
            </a:r>
            <a:r>
              <a:rPr dirty="0" sz="3250" spc="-880">
                <a:latin typeface="Symbol"/>
                <a:cs typeface="Symbol"/>
              </a:rPr>
              <a:t>⋅</a:t>
            </a:r>
            <a:r>
              <a:rPr dirty="0" sz="3250" spc="-880">
                <a:latin typeface="Symbol"/>
                <a:cs typeface="Symbol"/>
              </a:rPr>
              <a:t>$	</a:t>
            </a:r>
            <a:r>
              <a:rPr dirty="0" sz="3250">
                <a:latin typeface="Times New Roman"/>
                <a:cs typeface="Times New Roman"/>
              </a:rPr>
              <a:t>0	</a:t>
            </a:r>
            <a:r>
              <a:rPr dirty="0" sz="3250" spc="30" i="1">
                <a:latin typeface="Times New Roman"/>
                <a:cs typeface="Times New Roman"/>
              </a:rPr>
              <a:t>s</a:t>
            </a:r>
            <a:r>
              <a:rPr dirty="0" baseline="-23391" sz="2850" spc="44" i="1">
                <a:latin typeface="Times New Roman"/>
                <a:cs typeface="Times New Roman"/>
              </a:rPr>
              <a:t>y</a:t>
            </a:r>
            <a:endParaRPr baseline="-23391" sz="2850">
              <a:latin typeface="Times New Roman"/>
              <a:cs typeface="Times New Roman"/>
            </a:endParaRPr>
          </a:p>
          <a:p>
            <a:pPr marL="12700" marR="1193165">
              <a:lnSpc>
                <a:spcPct val="57399"/>
              </a:lnSpc>
              <a:spcBef>
                <a:spcPts val="1300"/>
              </a:spcBef>
              <a:tabLst>
                <a:tab pos="674370" algn="l"/>
                <a:tab pos="1388110" algn="l"/>
              </a:tabLst>
            </a:pPr>
            <a:r>
              <a:rPr dirty="0" sz="3250" spc="-1170">
                <a:latin typeface="Symbol"/>
                <a:cs typeface="Symbol"/>
              </a:rPr>
              <a:t>'</a:t>
            </a:r>
            <a:r>
              <a:rPr dirty="0" sz="3250" spc="-290">
                <a:latin typeface="Symbol"/>
                <a:cs typeface="Symbol"/>
              </a:rPr>
              <a:t> </a:t>
            </a:r>
            <a:r>
              <a:rPr dirty="0" sz="3250" spc="-1170">
                <a:latin typeface="Symbol"/>
                <a:cs typeface="Symbol"/>
              </a:rPr>
              <a:t>$</a:t>
            </a:r>
            <a:r>
              <a:rPr dirty="0" sz="3250" spc="-280">
                <a:latin typeface="Symbol"/>
                <a:cs typeface="Symbol"/>
              </a:rPr>
              <a:t> </a:t>
            </a:r>
            <a:r>
              <a:rPr dirty="0" baseline="-7692" sz="4875" spc="-2775">
                <a:latin typeface="Symbol"/>
                <a:cs typeface="Symbol"/>
              </a:rPr>
              <a:t>'</a:t>
            </a:r>
            <a:r>
              <a:rPr dirty="0" baseline="-18803" sz="4875" spc="-2775">
                <a:latin typeface="Symbol"/>
                <a:cs typeface="Symbol"/>
              </a:rPr>
              <a:t>&amp;</a:t>
            </a:r>
            <a:r>
              <a:rPr dirty="0" baseline="-18803" sz="4875" spc="-434">
                <a:latin typeface="Symbol"/>
                <a:cs typeface="Symbol"/>
              </a:rPr>
              <a:t> </a:t>
            </a:r>
            <a:r>
              <a:rPr dirty="0" baseline="-7692" sz="4875" spc="-2100">
                <a:latin typeface="Symbol"/>
                <a:cs typeface="Symbol"/>
              </a:rPr>
              <a:t>$</a:t>
            </a:r>
            <a:r>
              <a:rPr dirty="0" baseline="-18803" sz="4875" spc="-2100">
                <a:latin typeface="Symbol"/>
                <a:cs typeface="Symbol"/>
              </a:rPr>
              <a:t>#	</a:t>
            </a:r>
            <a:r>
              <a:rPr dirty="0" sz="3250">
                <a:latin typeface="Times New Roman"/>
                <a:cs typeface="Times New Roman"/>
              </a:rPr>
              <a:t>0	0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15828" y="1602465"/>
            <a:ext cx="1579880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2595" algn="l"/>
                <a:tab pos="992505" algn="l"/>
                <a:tab pos="1407160" algn="l"/>
              </a:tabLst>
            </a:pPr>
            <a:r>
              <a:rPr dirty="0" baseline="-7692" sz="4875">
                <a:latin typeface="Times New Roman"/>
                <a:cs typeface="Times New Roman"/>
              </a:rPr>
              <a:t>0</a:t>
            </a:r>
            <a:r>
              <a:rPr dirty="0" baseline="-7692" sz="4875">
                <a:latin typeface="Times New Roman"/>
                <a:cs typeface="Times New Roman"/>
              </a:rPr>
              <a:t>	</a:t>
            </a:r>
            <a:r>
              <a:rPr dirty="0" baseline="13675" sz="4875" spc="-2302">
                <a:latin typeface="Symbol"/>
                <a:cs typeface="Symbol"/>
              </a:rPr>
              <a:t>%</a:t>
            </a:r>
            <a:r>
              <a:rPr dirty="0" sz="3250" spc="-1170">
                <a:latin typeface="Symbol"/>
                <a:cs typeface="Symbol"/>
              </a:rPr>
              <a:t>"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baseline="-21367" sz="4875" i="1">
                <a:latin typeface="Times New Roman"/>
                <a:cs typeface="Times New Roman"/>
              </a:rPr>
              <a:t>x</a:t>
            </a:r>
            <a:r>
              <a:rPr dirty="0" baseline="-21367" sz="4875" i="1">
                <a:latin typeface="Times New Roman"/>
                <a:cs typeface="Times New Roman"/>
              </a:rPr>
              <a:t>	</a:t>
            </a:r>
            <a:r>
              <a:rPr dirty="0" sz="3250" spc="-1460">
                <a:latin typeface="Symbol"/>
                <a:cs typeface="Symbol"/>
              </a:rPr>
              <a:t>%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45985" y="3032595"/>
            <a:ext cx="1149350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77265" algn="l"/>
              </a:tabLst>
            </a:pPr>
            <a:r>
              <a:rPr dirty="0" baseline="-3418" sz="4875" spc="-3637">
                <a:latin typeface="Symbol"/>
                <a:cs typeface="Symbol"/>
              </a:rPr>
              <a:t>'</a:t>
            </a:r>
            <a:r>
              <a:rPr dirty="0" baseline="-13675" sz="4875" spc="-2032">
                <a:latin typeface="Symbol"/>
                <a:cs typeface="Symbol"/>
              </a:rPr>
              <a:t>&amp;</a:t>
            </a:r>
            <a:r>
              <a:rPr dirty="0" sz="3250" spc="-375">
                <a:latin typeface="Symbol"/>
                <a:cs typeface="Symbol"/>
              </a:rPr>
              <a:t>#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sz="3250" spc="-1280">
                <a:latin typeface="Symbol"/>
                <a:cs typeface="Symbol"/>
              </a:rPr>
              <a:t>&amp;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10873" y="2009218"/>
            <a:ext cx="18478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50" spc="-1170">
                <a:latin typeface="Symbol"/>
                <a:cs typeface="Symbol"/>
              </a:rPr>
              <a:t>'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13672" y="2816236"/>
            <a:ext cx="158178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4500" algn="l"/>
                <a:tab pos="974090" algn="l"/>
                <a:tab pos="1409700" algn="l"/>
              </a:tabLst>
            </a:pPr>
            <a:r>
              <a:rPr dirty="0" baseline="-24786" sz="4875">
                <a:latin typeface="Times New Roman"/>
                <a:cs typeface="Times New Roman"/>
              </a:rPr>
              <a:t>1</a:t>
            </a:r>
            <a:r>
              <a:rPr dirty="0" baseline="-24786" sz="4875">
                <a:latin typeface="Times New Roman"/>
                <a:cs typeface="Times New Roman"/>
              </a:rPr>
              <a:t>	</a:t>
            </a:r>
            <a:r>
              <a:rPr dirty="0" baseline="13675" sz="4875" spc="-1867">
                <a:latin typeface="Symbol"/>
                <a:cs typeface="Symbol"/>
              </a:rPr>
              <a:t>'</a:t>
            </a:r>
            <a:r>
              <a:rPr dirty="0" sz="3250" spc="-1170">
                <a:latin typeface="Symbol"/>
                <a:cs typeface="Symbol"/>
              </a:rPr>
              <a:t>$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baseline="-15384" sz="4875">
                <a:latin typeface="Times New Roman"/>
                <a:cs typeface="Times New Roman"/>
              </a:rPr>
              <a:t>1</a:t>
            </a:r>
            <a:r>
              <a:rPr dirty="0" baseline="-15384" sz="4875">
                <a:latin typeface="Times New Roman"/>
                <a:cs typeface="Times New Roman"/>
              </a:rPr>
              <a:t>	</a:t>
            </a:r>
            <a:r>
              <a:rPr dirty="0" sz="3250" spc="-1955">
                <a:latin typeface="Symbol"/>
                <a:cs typeface="Symbol"/>
              </a:rPr>
              <a:t>'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15828" y="2309957"/>
            <a:ext cx="186245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42595" algn="l"/>
                <a:tab pos="996315" algn="l"/>
                <a:tab pos="1407160" algn="l"/>
              </a:tabLst>
            </a:pPr>
            <a:r>
              <a:rPr dirty="0" sz="3250">
                <a:latin typeface="Times New Roman"/>
                <a:cs typeface="Times New Roman"/>
              </a:rPr>
              <a:t>0	</a:t>
            </a:r>
            <a:r>
              <a:rPr dirty="0" sz="3250" spc="-1205">
                <a:latin typeface="Symbol"/>
                <a:cs typeface="Symbol"/>
              </a:rPr>
              <a:t>'</a:t>
            </a:r>
            <a:r>
              <a:rPr dirty="0" baseline="-13675" sz="4875" spc="-1807">
                <a:latin typeface="Symbol"/>
                <a:cs typeface="Symbol"/>
              </a:rPr>
              <a:t>$	</a:t>
            </a:r>
            <a:r>
              <a:rPr dirty="0" sz="3250" i="1">
                <a:latin typeface="Times New Roman"/>
                <a:cs typeface="Times New Roman"/>
              </a:rPr>
              <a:t>y	</a:t>
            </a:r>
            <a:r>
              <a:rPr dirty="0" baseline="-13675" sz="4875" spc="-1754">
                <a:latin typeface="Symbol"/>
                <a:cs typeface="Symbol"/>
              </a:rPr>
              <a:t>'</a:t>
            </a:r>
            <a:r>
              <a:rPr dirty="0" baseline="-13675" sz="4875" spc="-690">
                <a:latin typeface="Symbol"/>
                <a:cs typeface="Symbol"/>
              </a:rPr>
              <a:t> </a:t>
            </a:r>
            <a:r>
              <a:rPr dirty="0" sz="3250" spc="-775">
                <a:latin typeface="Symbol"/>
                <a:cs typeface="Symbol"/>
              </a:rPr>
              <a:t>=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376" y="3757177"/>
            <a:ext cx="1634489" cy="2008505"/>
          </a:xfrm>
          <a:prstGeom prst="rect">
            <a:avLst/>
          </a:prstGeom>
        </p:spPr>
        <p:txBody>
          <a:bodyPr wrap="square" lIns="0" tIns="161290" rIns="0" bIns="0" rtlCol="0" vert="horz">
            <a:spAutoFit/>
          </a:bodyPr>
          <a:lstStyle/>
          <a:p>
            <a:pPr marL="725805">
              <a:lnSpc>
                <a:spcPct val="100000"/>
              </a:lnSpc>
              <a:spcBef>
                <a:spcPts val="1270"/>
              </a:spcBef>
              <a:tabLst>
                <a:tab pos="1377315" algn="l"/>
              </a:tabLst>
            </a:pPr>
            <a:r>
              <a:rPr dirty="0" sz="3250">
                <a:latin typeface="Times New Roman"/>
                <a:cs typeface="Times New Roman"/>
              </a:rPr>
              <a:t>0</a:t>
            </a:r>
            <a:r>
              <a:rPr dirty="0" sz="3250">
                <a:latin typeface="Times New Roman"/>
                <a:cs typeface="Times New Roman"/>
              </a:rPr>
              <a:t>	</a:t>
            </a:r>
            <a:r>
              <a:rPr dirty="0" sz="3250" spc="145" i="1">
                <a:latin typeface="Times New Roman"/>
                <a:cs typeface="Times New Roman"/>
              </a:rPr>
              <a:t>t</a:t>
            </a:r>
            <a:r>
              <a:rPr dirty="0" baseline="-23391" sz="2850" spc="-15" i="1">
                <a:latin typeface="Times New Roman"/>
                <a:cs typeface="Times New Roman"/>
              </a:rPr>
              <a:t>x</a:t>
            </a:r>
            <a:endParaRPr baseline="-23391"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  <a:tabLst>
                <a:tab pos="674370" algn="l"/>
              </a:tabLst>
            </a:pPr>
            <a:r>
              <a:rPr dirty="0" sz="3250">
                <a:latin typeface="Times New Roman"/>
                <a:cs typeface="Times New Roman"/>
              </a:rPr>
              <a:t>0	</a:t>
            </a:r>
            <a:r>
              <a:rPr dirty="0" sz="3250" spc="30" i="1">
                <a:latin typeface="Times New Roman"/>
                <a:cs typeface="Times New Roman"/>
              </a:rPr>
              <a:t>s</a:t>
            </a:r>
            <a:r>
              <a:rPr dirty="0" baseline="-23391" sz="2850" spc="44" i="1">
                <a:latin typeface="Times New Roman"/>
                <a:cs typeface="Times New Roman"/>
              </a:rPr>
              <a:t>y</a:t>
            </a:r>
            <a:endParaRPr baseline="-23391" sz="2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  <a:tabLst>
                <a:tab pos="725805" algn="l"/>
                <a:tab pos="1414145" algn="l"/>
              </a:tabLst>
            </a:pPr>
            <a:r>
              <a:rPr dirty="0" sz="3250">
                <a:latin typeface="Times New Roman"/>
                <a:cs typeface="Times New Roman"/>
              </a:rPr>
              <a:t>0</a:t>
            </a:r>
            <a:r>
              <a:rPr dirty="0" sz="3250">
                <a:latin typeface="Times New Roman"/>
                <a:cs typeface="Times New Roman"/>
              </a:rPr>
              <a:t>	</a:t>
            </a:r>
            <a:r>
              <a:rPr dirty="0" sz="3250">
                <a:latin typeface="Times New Roman"/>
                <a:cs typeface="Times New Roman"/>
              </a:rPr>
              <a:t>0</a:t>
            </a:r>
            <a:r>
              <a:rPr dirty="0" sz="3250">
                <a:latin typeface="Times New Roman"/>
                <a:cs typeface="Times New Roman"/>
              </a:rPr>
              <a:t>	</a:t>
            </a:r>
            <a:r>
              <a:rPr dirty="0" sz="3250">
                <a:latin typeface="Times New Roman"/>
                <a:cs typeface="Times New Roman"/>
              </a:rPr>
              <a:t>1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4673" y="3743331"/>
            <a:ext cx="685800" cy="7531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665"/>
              </a:lnSpc>
              <a:spcBef>
                <a:spcPts val="120"/>
              </a:spcBef>
              <a:tabLst>
                <a:tab pos="396240" algn="l"/>
              </a:tabLst>
            </a:pPr>
            <a:r>
              <a:rPr dirty="0" sz="3250" spc="-1170">
                <a:latin typeface="Symbol"/>
                <a:cs typeface="Symbol"/>
              </a:rPr>
              <a:t>"	</a:t>
            </a:r>
            <a:r>
              <a:rPr dirty="0" baseline="-21367" sz="4875" i="1">
                <a:latin typeface="Times New Roman"/>
                <a:cs typeface="Times New Roman"/>
              </a:rPr>
              <a:t>s</a:t>
            </a:r>
            <a:endParaRPr baseline="-21367" sz="4875">
              <a:latin typeface="Times New Roman"/>
              <a:cs typeface="Times New Roman"/>
            </a:endParaRPr>
          </a:p>
          <a:p>
            <a:pPr algn="r" marR="5080">
              <a:lnSpc>
                <a:spcPts val="2045"/>
              </a:lnSpc>
            </a:pPr>
            <a:r>
              <a:rPr dirty="0" sz="1900" spc="-10" i="1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1136" y="4150085"/>
            <a:ext cx="467995" cy="167386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95910">
              <a:lnSpc>
                <a:spcPts val="3540"/>
              </a:lnSpc>
              <a:spcBef>
                <a:spcPts val="120"/>
              </a:spcBef>
            </a:pPr>
            <a:r>
              <a:rPr dirty="0" sz="3250" spc="-1170">
                <a:latin typeface="Symbol"/>
                <a:cs typeface="Symbol"/>
              </a:rPr>
              <a:t>$</a:t>
            </a:r>
            <a:endParaRPr sz="3250">
              <a:latin typeface="Symbol"/>
              <a:cs typeface="Symbol"/>
            </a:endParaRPr>
          </a:p>
          <a:p>
            <a:pPr marL="12700">
              <a:lnSpc>
                <a:spcPts val="3175"/>
              </a:lnSpc>
            </a:pPr>
            <a:r>
              <a:rPr dirty="0" sz="3250" spc="5">
                <a:latin typeface="Symbol"/>
                <a:cs typeface="Symbol"/>
              </a:rPr>
              <a:t>=</a:t>
            </a:r>
            <a:r>
              <a:rPr dirty="0" sz="3250" spc="-465">
                <a:latin typeface="Symbol"/>
                <a:cs typeface="Symbol"/>
              </a:rPr>
              <a:t> </a:t>
            </a:r>
            <a:r>
              <a:rPr dirty="0" sz="3250" spc="-1955">
                <a:latin typeface="Symbol"/>
                <a:cs typeface="Symbol"/>
              </a:rPr>
              <a:t>$</a:t>
            </a:r>
            <a:endParaRPr sz="3250">
              <a:latin typeface="Symbol"/>
              <a:cs typeface="Symbol"/>
            </a:endParaRPr>
          </a:p>
          <a:p>
            <a:pPr marL="295910">
              <a:lnSpc>
                <a:spcPts val="2940"/>
              </a:lnSpc>
            </a:pPr>
            <a:r>
              <a:rPr dirty="0" sz="3250" spc="-1170">
                <a:latin typeface="Symbol"/>
                <a:cs typeface="Symbol"/>
              </a:rPr>
              <a:t>$</a:t>
            </a:r>
            <a:endParaRPr sz="3250">
              <a:latin typeface="Symbol"/>
              <a:cs typeface="Symbol"/>
            </a:endParaRPr>
          </a:p>
          <a:p>
            <a:pPr marL="295910">
              <a:lnSpc>
                <a:spcPts val="3300"/>
              </a:lnSpc>
            </a:pPr>
            <a:r>
              <a:rPr dirty="0" sz="3250" spc="-2425">
                <a:latin typeface="Symbol"/>
                <a:cs typeface="Symbol"/>
              </a:rPr>
              <a:t>$</a:t>
            </a:r>
            <a:r>
              <a:rPr dirty="0" baseline="-10256" sz="4875" spc="-562">
                <a:latin typeface="Symbol"/>
                <a:cs typeface="Symbol"/>
              </a:rPr>
              <a:t>#</a:t>
            </a:r>
            <a:endParaRPr baseline="-10256" sz="4875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0700" y="4150085"/>
            <a:ext cx="33464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50" spc="-1245">
                <a:latin typeface="Symbol"/>
                <a:cs typeface="Symbol"/>
              </a:rPr>
              <a:t>'</a:t>
            </a:r>
            <a:r>
              <a:rPr dirty="0" baseline="-13675" sz="4875" spc="-1754">
                <a:latin typeface="Symbol"/>
                <a:cs typeface="Symbol"/>
              </a:rPr>
              <a:t>$</a:t>
            </a:r>
            <a:endParaRPr baseline="-13675" sz="4875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20700" y="3846102"/>
            <a:ext cx="1149350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61975" algn="l"/>
                <a:tab pos="977265" algn="l"/>
              </a:tabLst>
            </a:pPr>
            <a:r>
              <a:rPr dirty="0" baseline="13675" sz="4875" spc="-2302">
                <a:latin typeface="Symbol"/>
                <a:cs typeface="Symbol"/>
              </a:rPr>
              <a:t>%</a:t>
            </a:r>
            <a:r>
              <a:rPr dirty="0" sz="3250" spc="-1170">
                <a:latin typeface="Symbol"/>
                <a:cs typeface="Symbol"/>
              </a:rPr>
              <a:t>"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baseline="-21367" sz="4875" i="1">
                <a:latin typeface="Times New Roman"/>
                <a:cs typeface="Times New Roman"/>
              </a:rPr>
              <a:t>x</a:t>
            </a:r>
            <a:r>
              <a:rPr dirty="0" baseline="-21367" sz="4875" i="1">
                <a:latin typeface="Times New Roman"/>
                <a:cs typeface="Times New Roman"/>
              </a:rPr>
              <a:t>	</a:t>
            </a:r>
            <a:r>
              <a:rPr dirty="0" sz="3250" spc="-1460">
                <a:latin typeface="Symbol"/>
                <a:cs typeface="Symbol"/>
              </a:rPr>
              <a:t>%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820700" y="5276230"/>
            <a:ext cx="1149350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77265" algn="l"/>
              </a:tabLst>
            </a:pPr>
            <a:r>
              <a:rPr dirty="0" baseline="-3418" sz="4875" spc="-3637">
                <a:latin typeface="Symbol"/>
                <a:cs typeface="Symbol"/>
              </a:rPr>
              <a:t>'</a:t>
            </a:r>
            <a:r>
              <a:rPr dirty="0" baseline="-13675" sz="4875" spc="-2032">
                <a:latin typeface="Symbol"/>
                <a:cs typeface="Symbol"/>
              </a:rPr>
              <a:t>&amp;</a:t>
            </a:r>
            <a:r>
              <a:rPr dirty="0" sz="3250" spc="-375">
                <a:latin typeface="Symbol"/>
                <a:cs typeface="Symbol"/>
              </a:rPr>
              <a:t>#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sz="3250" spc="-1280">
                <a:latin typeface="Symbol"/>
                <a:cs typeface="Symbol"/>
              </a:rPr>
              <a:t>&amp;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785588" y="4252855"/>
            <a:ext cx="18478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50" spc="-1170">
                <a:latin typeface="Symbol"/>
                <a:cs typeface="Symbol"/>
              </a:rPr>
              <a:t>'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20700" y="5059871"/>
            <a:ext cx="1149350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41655" algn="l"/>
                <a:tab pos="977265" algn="l"/>
              </a:tabLst>
            </a:pPr>
            <a:r>
              <a:rPr dirty="0" baseline="13675" sz="4875" spc="-1867">
                <a:latin typeface="Symbol"/>
                <a:cs typeface="Symbol"/>
              </a:rPr>
              <a:t>'</a:t>
            </a:r>
            <a:r>
              <a:rPr dirty="0" sz="3250" spc="-1170">
                <a:latin typeface="Symbol"/>
                <a:cs typeface="Symbol"/>
              </a:rPr>
              <a:t>$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baseline="-15384" sz="4875">
                <a:latin typeface="Times New Roman"/>
                <a:cs typeface="Times New Roman"/>
              </a:rPr>
              <a:t>1</a:t>
            </a:r>
            <a:r>
              <a:rPr dirty="0" baseline="-15384" sz="4875">
                <a:latin typeface="Times New Roman"/>
                <a:cs typeface="Times New Roman"/>
              </a:rPr>
              <a:t>	</a:t>
            </a:r>
            <a:r>
              <a:rPr dirty="0" sz="3250" spc="-1955">
                <a:latin typeface="Symbol"/>
                <a:cs typeface="Symbol"/>
              </a:rPr>
              <a:t>'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29962" y="5241613"/>
            <a:ext cx="232410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50">
                <a:latin typeface="Times New Roman"/>
                <a:cs typeface="Times New Roman"/>
              </a:rPr>
              <a:t>1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3664" y="3903436"/>
            <a:ext cx="1508760" cy="59309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035"/>
              </a:lnSpc>
              <a:spcBef>
                <a:spcPts val="120"/>
              </a:spcBef>
              <a:tabLst>
                <a:tab pos="396240" algn="l"/>
                <a:tab pos="715010" algn="l"/>
              </a:tabLst>
            </a:pPr>
            <a:r>
              <a:rPr dirty="0" baseline="21367" sz="4875" spc="-1754">
                <a:latin typeface="Symbol"/>
                <a:cs typeface="Symbol"/>
              </a:rPr>
              <a:t>"	</a:t>
            </a:r>
            <a:r>
              <a:rPr dirty="0" sz="3250" i="1">
                <a:latin typeface="Times New Roman"/>
                <a:cs typeface="Times New Roman"/>
              </a:rPr>
              <a:t>s	x </a:t>
            </a:r>
            <a:r>
              <a:rPr dirty="0" sz="3250" spc="5">
                <a:latin typeface="Symbol"/>
                <a:cs typeface="Symbol"/>
              </a:rPr>
              <a:t>+</a:t>
            </a:r>
            <a:r>
              <a:rPr dirty="0" sz="3250" spc="-660">
                <a:latin typeface="Symbol"/>
                <a:cs typeface="Symbol"/>
              </a:rPr>
              <a:t> </a:t>
            </a:r>
            <a:r>
              <a:rPr dirty="0" sz="3250" i="1">
                <a:latin typeface="Times New Roman"/>
                <a:cs typeface="Times New Roman"/>
              </a:rPr>
              <a:t>t</a:t>
            </a:r>
            <a:endParaRPr sz="3250">
              <a:latin typeface="Times New Roman"/>
              <a:cs typeface="Times New Roman"/>
            </a:endParaRPr>
          </a:p>
          <a:p>
            <a:pPr marL="566420">
              <a:lnSpc>
                <a:spcPts val="1415"/>
              </a:lnSpc>
              <a:tabLst>
                <a:tab pos="1388745" algn="l"/>
              </a:tabLst>
            </a:pPr>
            <a:r>
              <a:rPr dirty="0" sz="1900" spc="-10" i="1">
                <a:latin typeface="Times New Roman"/>
                <a:cs typeface="Times New Roman"/>
              </a:rPr>
              <a:t>x</a:t>
            </a:r>
            <a:r>
              <a:rPr dirty="0" sz="1900" spc="-10" i="1">
                <a:latin typeface="Times New Roman"/>
                <a:cs typeface="Times New Roman"/>
              </a:rPr>
              <a:t>	</a:t>
            </a:r>
            <a:r>
              <a:rPr dirty="0" sz="1900" spc="-10" i="1">
                <a:latin typeface="Times New Roman"/>
                <a:cs typeface="Times New Roman"/>
              </a:rPr>
              <a:t>x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83664" y="4150085"/>
            <a:ext cx="18478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50" spc="-1170">
                <a:latin typeface="Symbol"/>
                <a:cs typeface="Symbol"/>
              </a:rPr>
              <a:t>$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319390" y="4553593"/>
            <a:ext cx="3468370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13715" algn="l"/>
                <a:tab pos="1068070" algn="l"/>
                <a:tab pos="1478280" algn="l"/>
                <a:tab pos="2369185" algn="l"/>
              </a:tabLst>
            </a:pPr>
            <a:r>
              <a:rPr dirty="0" sz="3250" spc="70" i="1">
                <a:latin typeface="Times New Roman"/>
                <a:cs typeface="Times New Roman"/>
              </a:rPr>
              <a:t>t</a:t>
            </a:r>
            <a:r>
              <a:rPr dirty="0" baseline="-23391" sz="2850" spc="104" i="1">
                <a:latin typeface="Times New Roman"/>
                <a:cs typeface="Times New Roman"/>
              </a:rPr>
              <a:t>y	</a:t>
            </a:r>
            <a:r>
              <a:rPr dirty="0" sz="3250" spc="-1205">
                <a:latin typeface="Symbol"/>
                <a:cs typeface="Symbol"/>
              </a:rPr>
              <a:t>'</a:t>
            </a:r>
            <a:r>
              <a:rPr dirty="0" baseline="-13675" sz="4875" spc="-1807">
                <a:latin typeface="Symbol"/>
                <a:cs typeface="Symbol"/>
              </a:rPr>
              <a:t>$	</a:t>
            </a:r>
            <a:r>
              <a:rPr dirty="0" sz="3250" i="1">
                <a:latin typeface="Times New Roman"/>
                <a:cs typeface="Times New Roman"/>
              </a:rPr>
              <a:t>y	</a:t>
            </a:r>
            <a:r>
              <a:rPr dirty="0" baseline="-13675" sz="4875" spc="-1754">
                <a:latin typeface="Symbol"/>
                <a:cs typeface="Symbol"/>
              </a:rPr>
              <a:t>'</a:t>
            </a:r>
            <a:r>
              <a:rPr dirty="0" baseline="-13675" sz="4875" spc="-562">
                <a:latin typeface="Symbol"/>
                <a:cs typeface="Symbol"/>
              </a:rPr>
              <a:t> </a:t>
            </a:r>
            <a:r>
              <a:rPr dirty="0" sz="3250" spc="5">
                <a:latin typeface="Symbol"/>
                <a:cs typeface="Symbol"/>
              </a:rPr>
              <a:t>=</a:t>
            </a:r>
            <a:r>
              <a:rPr dirty="0" sz="3250" spc="-365">
                <a:latin typeface="Symbol"/>
                <a:cs typeface="Symbol"/>
              </a:rPr>
              <a:t> </a:t>
            </a:r>
            <a:r>
              <a:rPr dirty="0" sz="3250" spc="-1170">
                <a:latin typeface="Symbol"/>
                <a:cs typeface="Symbol"/>
              </a:rPr>
              <a:t>$	</a:t>
            </a:r>
            <a:r>
              <a:rPr dirty="0" sz="3250" spc="30" i="1">
                <a:latin typeface="Times New Roman"/>
                <a:cs typeface="Times New Roman"/>
              </a:rPr>
              <a:t>s</a:t>
            </a:r>
            <a:r>
              <a:rPr dirty="0" baseline="-23391" sz="2850" spc="44" i="1">
                <a:latin typeface="Times New Roman"/>
                <a:cs typeface="Times New Roman"/>
              </a:rPr>
              <a:t>y</a:t>
            </a:r>
            <a:r>
              <a:rPr dirty="0" baseline="-23391" sz="2850" spc="-292" i="1">
                <a:latin typeface="Times New Roman"/>
                <a:cs typeface="Times New Roman"/>
              </a:rPr>
              <a:t> </a:t>
            </a:r>
            <a:r>
              <a:rPr dirty="0" sz="3250" i="1">
                <a:latin typeface="Times New Roman"/>
                <a:cs typeface="Times New Roman"/>
              </a:rPr>
              <a:t>y</a:t>
            </a:r>
            <a:r>
              <a:rPr dirty="0" sz="3250" spc="-355" i="1">
                <a:latin typeface="Times New Roman"/>
                <a:cs typeface="Times New Roman"/>
              </a:rPr>
              <a:t> </a:t>
            </a:r>
            <a:r>
              <a:rPr dirty="0" sz="3250" spc="5">
                <a:latin typeface="Symbol"/>
                <a:cs typeface="Symbol"/>
              </a:rPr>
              <a:t>+</a:t>
            </a:r>
            <a:r>
              <a:rPr dirty="0" sz="3250" spc="-385">
                <a:latin typeface="Symbol"/>
                <a:cs typeface="Symbol"/>
              </a:rPr>
              <a:t> </a:t>
            </a:r>
            <a:r>
              <a:rPr dirty="0" sz="3250" spc="70" i="1">
                <a:latin typeface="Times New Roman"/>
                <a:cs typeface="Times New Roman"/>
              </a:rPr>
              <a:t>t</a:t>
            </a:r>
            <a:r>
              <a:rPr dirty="0" baseline="-23391" sz="2850" spc="104" i="1">
                <a:latin typeface="Times New Roman"/>
                <a:cs typeface="Times New Roman"/>
              </a:rPr>
              <a:t>y</a:t>
            </a:r>
            <a:endParaRPr baseline="-23391"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3664" y="4957102"/>
            <a:ext cx="184785" cy="867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300"/>
              </a:lnSpc>
              <a:spcBef>
                <a:spcPts val="120"/>
              </a:spcBef>
            </a:pPr>
            <a:r>
              <a:rPr dirty="0" sz="3250" spc="-1170">
                <a:latin typeface="Symbol"/>
                <a:cs typeface="Symbol"/>
              </a:rPr>
              <a:t>$</a:t>
            </a:r>
            <a:endParaRPr sz="3250">
              <a:latin typeface="Symbol"/>
              <a:cs typeface="Symbol"/>
            </a:endParaRPr>
          </a:p>
          <a:p>
            <a:pPr marL="12700">
              <a:lnSpc>
                <a:spcPts val="3300"/>
              </a:lnSpc>
            </a:pPr>
            <a:r>
              <a:rPr dirty="0" sz="3250" spc="-2425">
                <a:latin typeface="Symbol"/>
                <a:cs typeface="Symbol"/>
              </a:rPr>
              <a:t>$</a:t>
            </a:r>
            <a:r>
              <a:rPr dirty="0" baseline="-10256" sz="4875" spc="-562">
                <a:latin typeface="Symbol"/>
                <a:cs typeface="Symbol"/>
              </a:rPr>
              <a:t>#</a:t>
            </a:r>
            <a:endParaRPr baseline="-10256" sz="4875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30165" y="3743331"/>
            <a:ext cx="18478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50" spc="-1460">
                <a:latin typeface="Symbol"/>
                <a:cs typeface="Symbol"/>
              </a:rPr>
              <a:t>%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30165" y="4150085"/>
            <a:ext cx="18478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50" spc="-1170">
                <a:latin typeface="Symbol"/>
                <a:cs typeface="Symbol"/>
              </a:rPr>
              <a:t>'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30165" y="4957102"/>
            <a:ext cx="682625" cy="8674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300"/>
              </a:lnSpc>
              <a:spcBef>
                <a:spcPts val="120"/>
              </a:spcBef>
              <a:tabLst>
                <a:tab pos="510540" algn="l"/>
              </a:tabLst>
            </a:pPr>
            <a:r>
              <a:rPr dirty="0" sz="3250" spc="-1170">
                <a:latin typeface="Symbol"/>
                <a:cs typeface="Symbol"/>
              </a:rPr>
              <a:t>'</a:t>
            </a:r>
            <a:r>
              <a:rPr dirty="0" sz="3250" spc="-1170">
                <a:latin typeface="Symbol"/>
                <a:cs typeface="Symbol"/>
              </a:rPr>
              <a:t>	</a:t>
            </a:r>
            <a:r>
              <a:rPr dirty="0" baseline="1709" sz="4875" spc="-562">
                <a:latin typeface="Symbol"/>
                <a:cs typeface="Symbol"/>
              </a:rPr>
              <a:t>#</a:t>
            </a:r>
            <a:endParaRPr baseline="1709" sz="4875">
              <a:latin typeface="Symbol"/>
              <a:cs typeface="Symbol"/>
            </a:endParaRPr>
          </a:p>
          <a:p>
            <a:pPr marL="12700">
              <a:lnSpc>
                <a:spcPts val="3300"/>
              </a:lnSpc>
            </a:pPr>
            <a:r>
              <a:rPr dirty="0" sz="3250" spc="-1850">
                <a:latin typeface="Symbol"/>
                <a:cs typeface="Symbol"/>
              </a:rPr>
              <a:t>'</a:t>
            </a:r>
            <a:r>
              <a:rPr dirty="0" baseline="-10256" sz="4875" spc="-2775">
                <a:latin typeface="Symbol"/>
                <a:cs typeface="Symbol"/>
              </a:rPr>
              <a:t>&amp;</a:t>
            </a:r>
            <a:endParaRPr baseline="-10256" sz="4875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28241" y="4174966"/>
            <a:ext cx="168719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6240" algn="l"/>
                <a:tab pos="1008380" algn="l"/>
                <a:tab pos="1365250" algn="l"/>
              </a:tabLst>
            </a:pPr>
            <a:r>
              <a:rPr dirty="0" sz="3250" spc="-1170">
                <a:latin typeface="Symbol"/>
                <a:cs typeface="Symbol"/>
              </a:rPr>
              <a:t>"	</a:t>
            </a:r>
            <a:r>
              <a:rPr dirty="0" baseline="-21367" sz="4875" i="1">
                <a:latin typeface="Times New Roman"/>
                <a:cs typeface="Times New Roman"/>
              </a:rPr>
              <a:t>S	t	</a:t>
            </a:r>
            <a:r>
              <a:rPr dirty="0" sz="3250" spc="-1935">
                <a:latin typeface="Symbol"/>
                <a:cs typeface="Symbol"/>
              </a:rPr>
              <a:t>%</a:t>
            </a:r>
            <a:r>
              <a:rPr dirty="0" baseline="-10256" sz="4875" spc="-2902">
                <a:latin typeface="Symbol"/>
                <a:cs typeface="Symbol"/>
              </a:rPr>
              <a:t>$</a:t>
            </a:r>
            <a:endParaRPr baseline="-10256" sz="4875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31095" y="3846102"/>
            <a:ext cx="999490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412115" algn="l"/>
                <a:tab pos="827405" algn="l"/>
              </a:tabLst>
            </a:pPr>
            <a:r>
              <a:rPr dirty="0" sz="3250" spc="-1170">
                <a:latin typeface="Symbol"/>
                <a:cs typeface="Symbol"/>
              </a:rPr>
              <a:t>"</a:t>
            </a:r>
            <a:r>
              <a:rPr dirty="0" sz="3250" spc="-1170">
                <a:latin typeface="Symbol"/>
                <a:cs typeface="Symbol"/>
              </a:rPr>
              <a:t>	</a:t>
            </a:r>
            <a:r>
              <a:rPr dirty="0" baseline="-21367" sz="4875" i="1">
                <a:latin typeface="Times New Roman"/>
                <a:cs typeface="Times New Roman"/>
              </a:rPr>
              <a:t>x</a:t>
            </a:r>
            <a:r>
              <a:rPr dirty="0" baseline="-21367" sz="4875" i="1">
                <a:latin typeface="Times New Roman"/>
                <a:cs typeface="Times New Roman"/>
              </a:rPr>
              <a:t>	</a:t>
            </a:r>
            <a:r>
              <a:rPr dirty="0" sz="3250" spc="-1460">
                <a:latin typeface="Symbol"/>
                <a:cs typeface="Symbol"/>
              </a:rPr>
              <a:t>%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31095" y="5276230"/>
            <a:ext cx="999490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827405" algn="l"/>
              </a:tabLst>
            </a:pPr>
            <a:r>
              <a:rPr dirty="0" sz="3250" spc="-375">
                <a:latin typeface="Symbol"/>
                <a:cs typeface="Symbol"/>
              </a:rPr>
              <a:t>#</a:t>
            </a:r>
            <a:r>
              <a:rPr dirty="0" sz="3250" spc="-375">
                <a:latin typeface="Symbol"/>
                <a:cs typeface="Symbol"/>
              </a:rPr>
              <a:t>	</a:t>
            </a:r>
            <a:r>
              <a:rPr dirty="0" sz="3250" spc="-1280">
                <a:latin typeface="Symbol"/>
                <a:cs typeface="Symbol"/>
              </a:rPr>
              <a:t>&amp;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46128" y="4252855"/>
            <a:ext cx="184785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250" spc="-1170">
                <a:latin typeface="Symbol"/>
                <a:cs typeface="Symbol"/>
              </a:rPr>
              <a:t>'</a:t>
            </a:r>
            <a:endParaRPr sz="32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30165" y="4553593"/>
            <a:ext cx="3000375" cy="85090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3235"/>
              </a:lnSpc>
              <a:spcBef>
                <a:spcPts val="120"/>
              </a:spcBef>
              <a:tabLst>
                <a:tab pos="1863089" algn="l"/>
                <a:tab pos="2417445" algn="l"/>
                <a:tab pos="2828290" algn="l"/>
              </a:tabLst>
            </a:pPr>
            <a:r>
              <a:rPr dirty="0" sz="3250" spc="-1170">
                <a:latin typeface="Symbol"/>
                <a:cs typeface="Symbol"/>
              </a:rPr>
              <a:t>'</a:t>
            </a:r>
            <a:r>
              <a:rPr dirty="0" sz="3250" spc="-375">
                <a:latin typeface="Symbol"/>
                <a:cs typeface="Symbol"/>
              </a:rPr>
              <a:t> </a:t>
            </a:r>
            <a:r>
              <a:rPr dirty="0" sz="3250" spc="5">
                <a:latin typeface="Symbol"/>
                <a:cs typeface="Symbol"/>
              </a:rPr>
              <a:t>=</a:t>
            </a:r>
            <a:r>
              <a:rPr dirty="0" sz="3250" spc="-370">
                <a:latin typeface="Symbol"/>
                <a:cs typeface="Symbol"/>
              </a:rPr>
              <a:t> </a:t>
            </a:r>
            <a:r>
              <a:rPr dirty="0" baseline="-3418" sz="4875" spc="-1754">
                <a:latin typeface="Symbol"/>
                <a:cs typeface="Symbol"/>
              </a:rPr>
              <a:t>$</a:t>
            </a:r>
            <a:r>
              <a:rPr dirty="0" baseline="-3418" sz="4875">
                <a:latin typeface="Symbol"/>
                <a:cs typeface="Symbol"/>
              </a:rPr>
              <a:t>	</a:t>
            </a:r>
            <a:r>
              <a:rPr dirty="0" baseline="-3418" sz="4875" spc="-1867">
                <a:latin typeface="Symbol"/>
                <a:cs typeface="Symbol"/>
              </a:rPr>
              <a:t>'</a:t>
            </a:r>
            <a:r>
              <a:rPr dirty="0" baseline="-13675" sz="4875" spc="-1754">
                <a:latin typeface="Symbol"/>
                <a:cs typeface="Symbol"/>
              </a:rPr>
              <a:t>$</a:t>
            </a:r>
            <a:r>
              <a:rPr dirty="0" baseline="-13675" sz="4875">
                <a:latin typeface="Symbol"/>
                <a:cs typeface="Symbol"/>
              </a:rPr>
              <a:t>	</a:t>
            </a:r>
            <a:r>
              <a:rPr dirty="0" sz="3250" i="1">
                <a:latin typeface="Times New Roman"/>
                <a:cs typeface="Times New Roman"/>
              </a:rPr>
              <a:t>y</a:t>
            </a:r>
            <a:r>
              <a:rPr dirty="0" sz="3250" i="1">
                <a:latin typeface="Times New Roman"/>
                <a:cs typeface="Times New Roman"/>
              </a:rPr>
              <a:t>	</a:t>
            </a:r>
            <a:r>
              <a:rPr dirty="0" baseline="-13675" sz="4875" spc="-2932">
                <a:latin typeface="Symbol"/>
                <a:cs typeface="Symbol"/>
              </a:rPr>
              <a:t>'</a:t>
            </a:r>
            <a:endParaRPr baseline="-13675" sz="4875">
              <a:latin typeface="Symbol"/>
              <a:cs typeface="Symbol"/>
            </a:endParaRPr>
          </a:p>
          <a:p>
            <a:pPr marL="897255">
              <a:lnSpc>
                <a:spcPts val="3235"/>
              </a:lnSpc>
              <a:tabLst>
                <a:tab pos="1467485" algn="l"/>
              </a:tabLst>
            </a:pPr>
            <a:r>
              <a:rPr dirty="0" sz="3250">
                <a:latin typeface="Times New Roman"/>
                <a:cs typeface="Times New Roman"/>
              </a:rPr>
              <a:t>0	1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881240" y="5059871"/>
            <a:ext cx="1149350" cy="5245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41655" algn="l"/>
                <a:tab pos="977265" algn="l"/>
              </a:tabLst>
            </a:pPr>
            <a:r>
              <a:rPr dirty="0" baseline="15384" sz="4875" spc="-2032">
                <a:latin typeface="Symbol"/>
                <a:cs typeface="Symbol"/>
              </a:rPr>
              <a:t>&amp;</a:t>
            </a:r>
            <a:r>
              <a:rPr dirty="0" sz="3250" spc="-1170">
                <a:latin typeface="Symbol"/>
                <a:cs typeface="Symbol"/>
              </a:rPr>
              <a:t>$</a:t>
            </a:r>
            <a:r>
              <a:rPr dirty="0" sz="3250">
                <a:latin typeface="Symbol"/>
                <a:cs typeface="Symbol"/>
              </a:rPr>
              <a:t>	</a:t>
            </a:r>
            <a:r>
              <a:rPr dirty="0" baseline="-15384" sz="4875">
                <a:latin typeface="Times New Roman"/>
                <a:cs typeface="Times New Roman"/>
              </a:rPr>
              <a:t>1</a:t>
            </a:r>
            <a:r>
              <a:rPr dirty="0" baseline="-15384" sz="4875">
                <a:latin typeface="Times New Roman"/>
                <a:cs typeface="Times New Roman"/>
              </a:rPr>
              <a:t>	</a:t>
            </a:r>
            <a:r>
              <a:rPr dirty="0" sz="3250" spc="-1955">
                <a:latin typeface="Symbol"/>
                <a:cs typeface="Symbol"/>
              </a:rPr>
              <a:t>'</a:t>
            </a:r>
            <a:endParaRPr sz="325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5620" y="216915"/>
            <a:ext cx="568579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654685">
              <a:lnSpc>
                <a:spcPct val="100000"/>
              </a:lnSpc>
              <a:spcBef>
                <a:spcPts val="100"/>
              </a:spcBef>
            </a:pPr>
            <a:r>
              <a:rPr dirty="0" sz="4000" spc="-40"/>
              <a:t>Translating </a:t>
            </a:r>
            <a:r>
              <a:rPr dirty="0" sz="4000"/>
              <a:t>&amp; </a:t>
            </a:r>
            <a:r>
              <a:rPr dirty="0" sz="4000" spc="-15"/>
              <a:t>Scaling  </a:t>
            </a:r>
            <a:r>
              <a:rPr dirty="0" sz="4000" spc="-20"/>
              <a:t>versus </a:t>
            </a:r>
            <a:r>
              <a:rPr dirty="0" sz="4000" spc="-15"/>
              <a:t>Scaling </a:t>
            </a:r>
            <a:r>
              <a:rPr dirty="0" sz="4000"/>
              <a:t>&amp;</a:t>
            </a:r>
            <a:r>
              <a:rPr dirty="0" sz="4000" spc="-40"/>
              <a:t> Translating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10060" y="2562319"/>
            <a:ext cx="216027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3080" algn="l"/>
                <a:tab pos="1526540" algn="l"/>
                <a:tab pos="2002155" algn="l"/>
              </a:tabLst>
            </a:pPr>
            <a:r>
              <a:rPr dirty="0" sz="1900" spc="185">
                <a:latin typeface="Times New Roman"/>
                <a:cs typeface="Times New Roman"/>
              </a:rPr>
              <a:t>0	1</a:t>
            </a:r>
            <a:r>
              <a:rPr dirty="0" sz="1900" spc="210">
                <a:latin typeface="Times New Roman"/>
                <a:cs typeface="Times New Roman"/>
              </a:rPr>
              <a:t> </a:t>
            </a:r>
            <a:r>
              <a:rPr dirty="0" baseline="2923" sz="2850" spc="-1027">
                <a:latin typeface="Symbol"/>
                <a:cs typeface="Symbol"/>
              </a:rPr>
              <a:t>ú</a:t>
            </a:r>
            <a:r>
              <a:rPr dirty="0" baseline="-14619" sz="2850" spc="-1027">
                <a:latin typeface="Symbol"/>
                <a:cs typeface="Symbol"/>
              </a:rPr>
              <a:t>û</a:t>
            </a:r>
            <a:r>
              <a:rPr dirty="0" baseline="2923" sz="2850" spc="-1027">
                <a:latin typeface="Symbol"/>
                <a:cs typeface="Symbol"/>
              </a:rPr>
              <a:t>ê</a:t>
            </a:r>
            <a:r>
              <a:rPr dirty="0" baseline="-14619" sz="2850" spc="-1027">
                <a:latin typeface="Symbol"/>
                <a:cs typeface="Symbol"/>
              </a:rPr>
              <a:t>ë</a:t>
            </a:r>
            <a:r>
              <a:rPr dirty="0" sz="1900" spc="-685">
                <a:latin typeface="Times New Roman"/>
                <a:cs typeface="Times New Roman"/>
              </a:rPr>
              <a:t>1</a:t>
            </a:r>
            <a:r>
              <a:rPr dirty="0" baseline="2923" sz="2850" spc="-1027">
                <a:latin typeface="Symbol"/>
                <a:cs typeface="Symbol"/>
              </a:rPr>
              <a:t>ú</a:t>
            </a:r>
            <a:r>
              <a:rPr dirty="0" baseline="-14619" sz="2850" spc="-1027">
                <a:latin typeface="Symbol"/>
                <a:cs typeface="Symbol"/>
              </a:rPr>
              <a:t>û	</a:t>
            </a:r>
            <a:r>
              <a:rPr dirty="0" baseline="2923" sz="2850" spc="-2279">
                <a:latin typeface="Symbol"/>
                <a:cs typeface="Symbol"/>
              </a:rPr>
              <a:t>ê</a:t>
            </a:r>
            <a:r>
              <a:rPr dirty="0" baseline="-14619" sz="2850" spc="-2279">
                <a:latin typeface="Symbol"/>
                <a:cs typeface="Symbol"/>
              </a:rPr>
              <a:t>ë	</a:t>
            </a:r>
            <a:r>
              <a:rPr dirty="0" sz="1900" spc="185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54216" y="2199177"/>
            <a:ext cx="269811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3400" algn="l"/>
                <a:tab pos="765810" algn="l"/>
                <a:tab pos="1934210" algn="l"/>
                <a:tab pos="2574290" algn="l"/>
              </a:tabLst>
            </a:pPr>
            <a:r>
              <a:rPr dirty="0" sz="1900" spc="145">
                <a:latin typeface="Times New Roman"/>
                <a:cs typeface="Times New Roman"/>
              </a:rPr>
              <a:t>s</a:t>
            </a:r>
            <a:r>
              <a:rPr dirty="0" sz="1900" spc="145">
                <a:latin typeface="Times New Roman"/>
                <a:cs typeface="Times New Roman"/>
              </a:rPr>
              <a:t>	</a:t>
            </a:r>
            <a:r>
              <a:rPr dirty="0" sz="1900" spc="100">
                <a:latin typeface="Times New Roman"/>
                <a:cs typeface="Times New Roman"/>
              </a:rPr>
              <a:t>t</a:t>
            </a:r>
            <a:r>
              <a:rPr dirty="0" sz="1900" spc="100">
                <a:latin typeface="Times New Roman"/>
                <a:cs typeface="Times New Roman"/>
              </a:rPr>
              <a:t>	</a:t>
            </a:r>
            <a:r>
              <a:rPr dirty="0" baseline="26315" sz="2850" spc="-472">
                <a:latin typeface="Symbol"/>
                <a:cs typeface="Symbol"/>
              </a:rPr>
              <a:t>ú</a:t>
            </a:r>
            <a:r>
              <a:rPr dirty="0" baseline="26315" sz="2850" spc="-487">
                <a:latin typeface="Symbol"/>
                <a:cs typeface="Symbol"/>
              </a:rPr>
              <a:t>ê</a:t>
            </a:r>
            <a:r>
              <a:rPr dirty="0" sz="1900" spc="250">
                <a:latin typeface="Times New Roman"/>
                <a:cs typeface="Times New Roman"/>
              </a:rPr>
              <a:t>y</a:t>
            </a:r>
            <a:r>
              <a:rPr dirty="0" baseline="26315" sz="2850" spc="-675">
                <a:latin typeface="Symbol"/>
                <a:cs typeface="Symbol"/>
              </a:rPr>
              <a:t>ú</a:t>
            </a:r>
            <a:r>
              <a:rPr dirty="0" baseline="26315" sz="2850" spc="127">
                <a:latin typeface="Symbol"/>
                <a:cs typeface="Symbol"/>
              </a:rPr>
              <a:t> </a:t>
            </a:r>
            <a:r>
              <a:rPr dirty="0" sz="1900" spc="204">
                <a:latin typeface="Symbol"/>
                <a:cs typeface="Symbol"/>
              </a:rPr>
              <a:t>=</a:t>
            </a:r>
            <a:r>
              <a:rPr dirty="0" sz="1900" spc="55">
                <a:latin typeface="Symbol"/>
                <a:cs typeface="Symbol"/>
              </a:rPr>
              <a:t> </a:t>
            </a:r>
            <a:r>
              <a:rPr dirty="0" baseline="26315" sz="2850" spc="-667">
                <a:latin typeface="Symbol"/>
                <a:cs typeface="Symbol"/>
              </a:rPr>
              <a:t>ê</a:t>
            </a:r>
            <a:r>
              <a:rPr dirty="0" sz="1900" spc="145">
                <a:latin typeface="Times New Roman"/>
                <a:cs typeface="Times New Roman"/>
              </a:rPr>
              <a:t>s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75">
                <a:latin typeface="Times New Roman"/>
                <a:cs typeface="Times New Roman"/>
              </a:rPr>
              <a:t>y </a:t>
            </a:r>
            <a:r>
              <a:rPr dirty="0" sz="1900" spc="-114">
                <a:latin typeface="Times New Roman"/>
                <a:cs typeface="Times New Roman"/>
              </a:rPr>
              <a:t> </a:t>
            </a:r>
            <a:r>
              <a:rPr dirty="0" sz="1900" spc="204">
                <a:latin typeface="Symbol"/>
                <a:cs typeface="Symbol"/>
              </a:rPr>
              <a:t>+</a:t>
            </a:r>
            <a:r>
              <a:rPr dirty="0" sz="1900" spc="-45">
                <a:latin typeface="Symbol"/>
                <a:cs typeface="Symbol"/>
              </a:rPr>
              <a:t> </a:t>
            </a:r>
            <a:r>
              <a:rPr dirty="0" sz="1900" spc="100">
                <a:latin typeface="Times New Roman"/>
                <a:cs typeface="Times New Roman"/>
              </a:rPr>
              <a:t>t	</a:t>
            </a:r>
            <a:r>
              <a:rPr dirty="0" baseline="26315" sz="2850" spc="-675">
                <a:latin typeface="Symbol"/>
                <a:cs typeface="Symbol"/>
              </a:rPr>
              <a:t>ú</a:t>
            </a:r>
            <a:endParaRPr baseline="26315" sz="2850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42756" y="2317693"/>
            <a:ext cx="1729739" cy="560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14045">
              <a:lnSpc>
                <a:spcPts val="2105"/>
              </a:lnSpc>
              <a:spcBef>
                <a:spcPts val="105"/>
              </a:spcBef>
              <a:tabLst>
                <a:tab pos="1000125" algn="l"/>
                <a:tab pos="1408430" algn="l"/>
              </a:tabLst>
            </a:pPr>
            <a:r>
              <a:rPr dirty="0" sz="1900" spc="-470">
                <a:latin typeface="Symbol"/>
                <a:cs typeface="Symbol"/>
              </a:rPr>
              <a:t>úê	</a:t>
            </a:r>
            <a:r>
              <a:rPr dirty="0" sz="1900" spc="-450">
                <a:latin typeface="Symbol"/>
                <a:cs typeface="Symbol"/>
              </a:rPr>
              <a:t>ú	ê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2105"/>
              </a:lnSpc>
              <a:tabLst>
                <a:tab pos="464820" algn="l"/>
                <a:tab pos="1408430" algn="l"/>
              </a:tabLst>
            </a:pPr>
            <a:r>
              <a:rPr dirty="0" sz="1900" spc="185">
                <a:latin typeface="Times New Roman"/>
                <a:cs typeface="Times New Roman"/>
              </a:rPr>
              <a:t>0	</a:t>
            </a:r>
            <a:r>
              <a:rPr dirty="0" sz="1900" spc="-595">
                <a:latin typeface="Times New Roman"/>
                <a:cs typeface="Times New Roman"/>
              </a:rPr>
              <a:t>1</a:t>
            </a:r>
            <a:r>
              <a:rPr dirty="0" baseline="2923" sz="2850" spc="-892">
                <a:latin typeface="Symbol"/>
                <a:cs typeface="Symbol"/>
              </a:rPr>
              <a:t>ú</a:t>
            </a:r>
            <a:r>
              <a:rPr dirty="0" baseline="-14619" sz="2850" spc="-892">
                <a:latin typeface="Symbol"/>
                <a:cs typeface="Symbol"/>
              </a:rPr>
              <a:t>ûë</a:t>
            </a:r>
            <a:r>
              <a:rPr dirty="0" baseline="2923" sz="2850" spc="-892">
                <a:latin typeface="Symbol"/>
                <a:cs typeface="Symbol"/>
              </a:rPr>
              <a:t>ê</a:t>
            </a:r>
            <a:r>
              <a:rPr dirty="0" sz="1900" spc="-595">
                <a:latin typeface="Times New Roman"/>
                <a:cs typeface="Times New Roman"/>
              </a:rPr>
              <a:t>1</a:t>
            </a:r>
            <a:r>
              <a:rPr dirty="0" baseline="2923" sz="2850" spc="-892">
                <a:latin typeface="Symbol"/>
                <a:cs typeface="Symbol"/>
              </a:rPr>
              <a:t>ú</a:t>
            </a:r>
            <a:r>
              <a:rPr dirty="0" baseline="-14619" sz="2850" spc="-892">
                <a:latin typeface="Symbol"/>
                <a:cs typeface="Symbol"/>
              </a:rPr>
              <a:t>û	</a:t>
            </a:r>
            <a:r>
              <a:rPr dirty="0" baseline="2923" sz="2850" spc="-1327">
                <a:latin typeface="Symbol"/>
                <a:cs typeface="Symbol"/>
              </a:rPr>
              <a:t>ê</a:t>
            </a:r>
            <a:r>
              <a:rPr dirty="0" baseline="-14619" sz="2850" spc="-1327">
                <a:latin typeface="Symbol"/>
                <a:cs typeface="Symbol"/>
              </a:rPr>
              <a:t>ë</a:t>
            </a:r>
            <a:r>
              <a:rPr dirty="0" baseline="-14619" sz="2850" spc="-112">
                <a:latin typeface="Symbol"/>
                <a:cs typeface="Symbol"/>
              </a:rPr>
              <a:t> 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97666" y="2085741"/>
            <a:ext cx="127508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6315" sz="2850" spc="-240">
                <a:latin typeface="Times New Roman"/>
                <a:cs typeface="Times New Roman"/>
              </a:rPr>
              <a:t>0</a:t>
            </a:r>
            <a:r>
              <a:rPr dirty="0" sz="1900" spc="-160">
                <a:latin typeface="Symbol"/>
                <a:cs typeface="Symbol"/>
              </a:rPr>
              <a:t>úê</a:t>
            </a:r>
            <a:r>
              <a:rPr dirty="0" baseline="-26315" sz="2850" spc="-240">
                <a:latin typeface="Times New Roman"/>
                <a:cs typeface="Times New Roman"/>
              </a:rPr>
              <a:t>y</a:t>
            </a:r>
            <a:r>
              <a:rPr dirty="0" sz="1900" spc="-160">
                <a:latin typeface="Symbol"/>
                <a:cs typeface="Symbol"/>
              </a:rPr>
              <a:t>ú </a:t>
            </a:r>
            <a:r>
              <a:rPr dirty="0" baseline="-26315" sz="2850" spc="307">
                <a:latin typeface="Symbol"/>
                <a:cs typeface="Symbol"/>
              </a:rPr>
              <a:t>= </a:t>
            </a:r>
            <a:r>
              <a:rPr dirty="0" sz="1900" spc="-1165">
                <a:latin typeface="Symbol"/>
                <a:cs typeface="Symbol"/>
              </a:rPr>
              <a:t>ê </a:t>
            </a:r>
            <a:r>
              <a:rPr dirty="0" sz="1900" spc="-455">
                <a:latin typeface="Symbol"/>
                <a:cs typeface="Symbol"/>
              </a:rPr>
              <a:t> </a:t>
            </a:r>
            <a:r>
              <a:rPr dirty="0" baseline="-26315" sz="2850" spc="277">
                <a:latin typeface="Times New Roman"/>
                <a:cs typeface="Times New Roman"/>
              </a:rPr>
              <a:t>0</a:t>
            </a:r>
            <a:endParaRPr baseline="-26315" sz="2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7266" y="2199177"/>
            <a:ext cx="13843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145"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0256" y="2085741"/>
            <a:ext cx="69469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5110" algn="l"/>
              </a:tabLst>
            </a:pPr>
            <a:r>
              <a:rPr dirty="0" baseline="-26315" sz="2850" spc="150">
                <a:latin typeface="Times New Roman"/>
                <a:cs typeface="Times New Roman"/>
              </a:rPr>
              <a:t>t	</a:t>
            </a:r>
            <a:r>
              <a:rPr dirty="0" sz="1900" spc="-380">
                <a:latin typeface="Symbol"/>
                <a:cs typeface="Symbol"/>
              </a:rPr>
              <a:t>úê</a:t>
            </a:r>
            <a:r>
              <a:rPr dirty="0" sz="1900" spc="-335">
                <a:latin typeface="Symbol"/>
                <a:cs typeface="Symbol"/>
              </a:rPr>
              <a:t> </a:t>
            </a:r>
            <a:r>
              <a:rPr dirty="0" baseline="-26315" sz="2850" spc="-1387">
                <a:latin typeface="Times New Roman"/>
                <a:cs typeface="Times New Roman"/>
              </a:rPr>
              <a:t>0</a:t>
            </a:r>
            <a:endParaRPr baseline="-26315" sz="28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88674" y="2259698"/>
            <a:ext cx="264160" cy="606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110">
                <a:latin typeface="Times New Roman"/>
                <a:cs typeface="Times New Roman"/>
              </a:rPr>
              <a:t>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baseline="-13157" sz="2850" spc="-1470">
                <a:latin typeface="Symbol"/>
                <a:cs typeface="Symbol"/>
              </a:rPr>
              <a:t>ú</a:t>
            </a:r>
            <a:endParaRPr baseline="-13157" sz="2850">
              <a:latin typeface="Symbol"/>
              <a:cs typeface="Symbol"/>
            </a:endParaRPr>
          </a:p>
          <a:p>
            <a:pPr marL="139700">
              <a:lnSpc>
                <a:spcPct val="100000"/>
              </a:lnSpc>
              <a:spcBef>
                <a:spcPts val="5"/>
              </a:spcBef>
            </a:pPr>
            <a:r>
              <a:rPr dirty="0" sz="1900" spc="-1325">
                <a:latin typeface="Symbol"/>
                <a:cs typeface="Symbol"/>
              </a:rPr>
              <a:t>ú</a:t>
            </a:r>
            <a:r>
              <a:rPr dirty="0" baseline="-17543" sz="2850" spc="-675">
                <a:latin typeface="Symbol"/>
                <a:cs typeface="Symbol"/>
              </a:rPr>
              <a:t>û</a:t>
            </a:r>
            <a:endParaRPr baseline="-17543" sz="28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67295" y="2360443"/>
            <a:ext cx="109855" cy="19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11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24239" y="1836392"/>
            <a:ext cx="112839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4385" sz="2850" spc="-52">
                <a:latin typeface="Symbol"/>
                <a:cs typeface="Symbol"/>
              </a:rPr>
              <a:t>é</a:t>
            </a:r>
            <a:r>
              <a:rPr dirty="0" sz="1900" spc="-35">
                <a:latin typeface="Times New Roman"/>
                <a:cs typeface="Times New Roman"/>
              </a:rPr>
              <a:t>s</a:t>
            </a:r>
            <a:r>
              <a:rPr dirty="0" baseline="-25252" sz="1650" spc="-52">
                <a:latin typeface="Times New Roman"/>
                <a:cs typeface="Times New Roman"/>
              </a:rPr>
              <a:t>x</a:t>
            </a:r>
            <a:r>
              <a:rPr dirty="0" baseline="-25252" sz="1650" spc="-135">
                <a:latin typeface="Times New Roman"/>
                <a:cs typeface="Times New Roman"/>
              </a:rPr>
              <a:t> </a:t>
            </a:r>
            <a:r>
              <a:rPr dirty="0" sz="1900" spc="185">
                <a:latin typeface="Times New Roman"/>
                <a:cs typeface="Times New Roman"/>
              </a:rPr>
              <a:t>x</a:t>
            </a:r>
            <a:r>
              <a:rPr dirty="0" sz="1900" spc="-60">
                <a:latin typeface="Times New Roman"/>
                <a:cs typeface="Times New Roman"/>
              </a:rPr>
              <a:t> </a:t>
            </a:r>
            <a:r>
              <a:rPr dirty="0" sz="1900" spc="204">
                <a:latin typeface="Symbol"/>
                <a:cs typeface="Symbol"/>
              </a:rPr>
              <a:t>+</a:t>
            </a:r>
            <a:r>
              <a:rPr dirty="0" sz="1900" spc="-75">
                <a:latin typeface="Symbol"/>
                <a:cs typeface="Symbol"/>
              </a:rPr>
              <a:t> </a:t>
            </a:r>
            <a:r>
              <a:rPr dirty="0" sz="1900" spc="210">
                <a:latin typeface="Times New Roman"/>
                <a:cs typeface="Times New Roman"/>
              </a:rPr>
              <a:t>t</a:t>
            </a:r>
            <a:r>
              <a:rPr dirty="0" baseline="-25252" sz="1650" spc="315">
                <a:latin typeface="Times New Roman"/>
                <a:cs typeface="Times New Roman"/>
              </a:rPr>
              <a:t>x</a:t>
            </a:r>
            <a:r>
              <a:rPr dirty="0" baseline="-25252" sz="1650" spc="60">
                <a:latin typeface="Times New Roman"/>
                <a:cs typeface="Times New Roman"/>
              </a:rPr>
              <a:t> </a:t>
            </a:r>
            <a:r>
              <a:rPr dirty="0" baseline="-4385" sz="2850" spc="-2325">
                <a:latin typeface="Symbol"/>
                <a:cs typeface="Symbol"/>
              </a:rPr>
              <a:t>ù</a:t>
            </a:r>
            <a:endParaRPr baseline="-4385" sz="28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3927" y="2317693"/>
            <a:ext cx="107696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4195" algn="l"/>
                <a:tab pos="952500" algn="l"/>
              </a:tabLst>
            </a:pPr>
            <a:r>
              <a:rPr dirty="0" baseline="22727" sz="1650" spc="165">
                <a:latin typeface="Times New Roman"/>
                <a:cs typeface="Times New Roman"/>
              </a:rPr>
              <a:t>y</a:t>
            </a:r>
            <a:r>
              <a:rPr dirty="0" baseline="22727" sz="1650" spc="52">
                <a:latin typeface="Times New Roman"/>
                <a:cs typeface="Times New Roman"/>
              </a:rPr>
              <a:t> </a:t>
            </a:r>
            <a:r>
              <a:rPr dirty="0" sz="1900" spc="-315">
                <a:latin typeface="Symbol"/>
                <a:cs typeface="Symbol"/>
              </a:rPr>
              <a:t>ú</a:t>
            </a:r>
            <a:r>
              <a:rPr dirty="0" sz="1900" spc="-450">
                <a:latin typeface="Symbol"/>
                <a:cs typeface="Symbol"/>
              </a:rPr>
              <a:t>ê</a:t>
            </a:r>
            <a:r>
              <a:rPr dirty="0" sz="1900">
                <a:latin typeface="Symbol"/>
                <a:cs typeface="Symbol"/>
              </a:rPr>
              <a:t>	</a:t>
            </a:r>
            <a:r>
              <a:rPr dirty="0" sz="1900" spc="-450">
                <a:latin typeface="Symbol"/>
                <a:cs typeface="Symbol"/>
              </a:rPr>
              <a:t>ú</a:t>
            </a:r>
            <a:r>
              <a:rPr dirty="0" sz="1900">
                <a:latin typeface="Symbol"/>
                <a:cs typeface="Symbol"/>
              </a:rPr>
              <a:t>	</a:t>
            </a:r>
            <a:r>
              <a:rPr dirty="0" sz="1900" spc="-980">
                <a:latin typeface="Symbol"/>
                <a:cs typeface="Symbol"/>
              </a:rPr>
              <a:t>ê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85228" y="2360443"/>
            <a:ext cx="109855" cy="19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11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97666" y="1853788"/>
            <a:ext cx="285496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88514" algn="l"/>
              </a:tabLst>
            </a:pPr>
            <a:r>
              <a:rPr dirty="0" baseline="4385" sz="2850" spc="-240">
                <a:latin typeface="Times New Roman"/>
                <a:cs typeface="Times New Roman"/>
              </a:rPr>
              <a:t>0</a:t>
            </a:r>
            <a:r>
              <a:rPr dirty="0" sz="1900" spc="-160">
                <a:latin typeface="Symbol"/>
                <a:cs typeface="Symbol"/>
              </a:rPr>
              <a:t>ùé</a:t>
            </a:r>
            <a:r>
              <a:rPr dirty="0" baseline="4385" sz="2850" spc="-240">
                <a:latin typeface="Times New Roman"/>
                <a:cs typeface="Times New Roman"/>
              </a:rPr>
              <a:t>x</a:t>
            </a:r>
            <a:r>
              <a:rPr dirty="0" sz="1900" spc="-160">
                <a:latin typeface="Symbol"/>
                <a:cs typeface="Symbol"/>
              </a:rPr>
              <a:t>ù	</a:t>
            </a:r>
            <a:r>
              <a:rPr dirty="0" baseline="4385" sz="2850" spc="315">
                <a:latin typeface="Times New Roman"/>
                <a:cs typeface="Times New Roman"/>
              </a:rPr>
              <a:t>t</a:t>
            </a:r>
            <a:r>
              <a:rPr dirty="0" baseline="-17676" sz="1650" spc="315">
                <a:latin typeface="Times New Roman"/>
                <a:cs typeface="Times New Roman"/>
              </a:rPr>
              <a:t>x</a:t>
            </a:r>
            <a:r>
              <a:rPr dirty="0" baseline="-17676" sz="1650" spc="37">
                <a:latin typeface="Times New Roman"/>
                <a:cs typeface="Times New Roman"/>
              </a:rPr>
              <a:t> </a:t>
            </a:r>
            <a:r>
              <a:rPr dirty="0" sz="1900" spc="-735">
                <a:latin typeface="Symbol"/>
                <a:cs typeface="Symbol"/>
              </a:rPr>
              <a:t>ùé</a:t>
            </a:r>
            <a:r>
              <a:rPr dirty="0" baseline="4385" sz="2850" spc="-1102">
                <a:latin typeface="Times New Roman"/>
                <a:cs typeface="Times New Roman"/>
              </a:rPr>
              <a:t>x</a:t>
            </a:r>
            <a:r>
              <a:rPr dirty="0" sz="1900" spc="-735">
                <a:latin typeface="Symbol"/>
                <a:cs typeface="Symbol"/>
              </a:rPr>
              <a:t>ù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38864" y="1836392"/>
            <a:ext cx="84137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3260" algn="l"/>
              </a:tabLst>
            </a:pPr>
            <a:r>
              <a:rPr dirty="0" baseline="-4385" sz="2850" spc="-735">
                <a:latin typeface="Symbol"/>
                <a:cs typeface="Symbol"/>
              </a:rPr>
              <a:t>é</a:t>
            </a:r>
            <a:r>
              <a:rPr dirty="0" sz="1900" spc="270">
                <a:latin typeface="Times New Roman"/>
                <a:cs typeface="Times New Roman"/>
              </a:rPr>
              <a:t>s</a:t>
            </a:r>
            <a:r>
              <a:rPr dirty="0" baseline="-25252" sz="1650" spc="165">
                <a:latin typeface="Times New Roman"/>
                <a:cs typeface="Times New Roman"/>
              </a:rPr>
              <a:t>x</a:t>
            </a:r>
            <a:r>
              <a:rPr dirty="0" baseline="-25252" sz="1650">
                <a:latin typeface="Times New Roman"/>
                <a:cs typeface="Times New Roman"/>
              </a:rPr>
              <a:t>	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17924" y="2360443"/>
            <a:ext cx="109855" cy="19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11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46244" y="2317693"/>
            <a:ext cx="659130" cy="560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16205">
              <a:lnSpc>
                <a:spcPts val="2105"/>
              </a:lnSpc>
              <a:spcBef>
                <a:spcPts val="105"/>
              </a:spcBef>
            </a:pPr>
            <a:r>
              <a:rPr dirty="0" baseline="22727" sz="1650" spc="165">
                <a:latin typeface="Times New Roman"/>
                <a:cs typeface="Times New Roman"/>
              </a:rPr>
              <a:t>y</a:t>
            </a:r>
            <a:r>
              <a:rPr dirty="0" baseline="22727" sz="1650" spc="-52">
                <a:latin typeface="Times New Roman"/>
                <a:cs typeface="Times New Roman"/>
              </a:rPr>
              <a:t> </a:t>
            </a:r>
            <a:r>
              <a:rPr dirty="0" sz="1900" spc="-380">
                <a:latin typeface="Symbol"/>
                <a:cs typeface="Symbol"/>
              </a:rPr>
              <a:t>úê</a:t>
            </a:r>
            <a:endParaRPr sz="1900">
              <a:latin typeface="Symbol"/>
              <a:cs typeface="Symbol"/>
            </a:endParaRPr>
          </a:p>
          <a:p>
            <a:pPr algn="ctr">
              <a:lnSpc>
                <a:spcPts val="2105"/>
              </a:lnSpc>
            </a:pPr>
            <a:r>
              <a:rPr dirty="0" sz="1900" spc="185">
                <a:latin typeface="Times New Roman"/>
                <a:cs typeface="Times New Roman"/>
              </a:rPr>
              <a:t>1</a:t>
            </a:r>
            <a:r>
              <a:rPr dirty="0" sz="1900" spc="-135">
                <a:latin typeface="Times New Roman"/>
                <a:cs typeface="Times New Roman"/>
              </a:rPr>
              <a:t> </a:t>
            </a:r>
            <a:r>
              <a:rPr dirty="0" baseline="2923" sz="2850" spc="-1567">
                <a:latin typeface="Symbol"/>
                <a:cs typeface="Symbol"/>
              </a:rPr>
              <a:t>ú</a:t>
            </a:r>
            <a:r>
              <a:rPr dirty="0" baseline="-14619" sz="2850" spc="-1567">
                <a:latin typeface="Symbol"/>
                <a:cs typeface="Symbol"/>
              </a:rPr>
              <a:t>û</a:t>
            </a:r>
            <a:r>
              <a:rPr dirty="0" baseline="2923" sz="2850" spc="-1567">
                <a:latin typeface="Symbol"/>
                <a:cs typeface="Symbol"/>
              </a:rPr>
              <a:t>ê</a:t>
            </a:r>
            <a:r>
              <a:rPr dirty="0" baseline="-14619" sz="2850" spc="-1567">
                <a:latin typeface="Symbol"/>
                <a:cs typeface="Symbol"/>
              </a:rPr>
              <a:t>ë </a:t>
            </a:r>
            <a:r>
              <a:rPr dirty="0" baseline="-14619" sz="2850" spc="-697">
                <a:latin typeface="Symbol"/>
                <a:cs typeface="Symbol"/>
              </a:rPr>
              <a:t> 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81343" y="1764109"/>
            <a:ext cx="2131695" cy="11144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527050" algn="l"/>
                <a:tab pos="939800" algn="l"/>
                <a:tab pos="1973580" algn="l"/>
              </a:tabLst>
            </a:pPr>
            <a:r>
              <a:rPr dirty="0" baseline="-4385" sz="2850" spc="-705">
                <a:latin typeface="Symbol"/>
                <a:cs typeface="Symbol"/>
              </a:rPr>
              <a:t>é</a:t>
            </a:r>
            <a:r>
              <a:rPr dirty="0" sz="1900" spc="185">
                <a:latin typeface="Times New Roman"/>
                <a:cs typeface="Times New Roman"/>
              </a:rPr>
              <a:t>1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305">
                <a:latin typeface="Times New Roman"/>
                <a:cs typeface="Times New Roman"/>
              </a:rPr>
              <a:t>t</a:t>
            </a:r>
            <a:r>
              <a:rPr dirty="0" baseline="-25252" sz="1650" spc="165">
                <a:latin typeface="Times New Roman"/>
                <a:cs typeface="Times New Roman"/>
              </a:rPr>
              <a:t>x</a:t>
            </a:r>
            <a:r>
              <a:rPr dirty="0" baseline="-25252" sz="1650" spc="97">
                <a:latin typeface="Times New Roman"/>
                <a:cs typeface="Times New Roman"/>
              </a:rPr>
              <a:t> </a:t>
            </a:r>
            <a:r>
              <a:rPr dirty="0" baseline="-4385" sz="2850" spc="-472">
                <a:latin typeface="Symbol"/>
                <a:cs typeface="Symbol"/>
              </a:rPr>
              <a:t>ù</a:t>
            </a:r>
            <a:r>
              <a:rPr dirty="0" baseline="-4385" sz="2850" spc="-727">
                <a:latin typeface="Symbol"/>
                <a:cs typeface="Symbol"/>
              </a:rPr>
              <a:t>é</a:t>
            </a:r>
            <a:r>
              <a:rPr dirty="0" sz="1900" spc="270">
                <a:latin typeface="Times New Roman"/>
                <a:cs typeface="Times New Roman"/>
              </a:rPr>
              <a:t>s</a:t>
            </a:r>
            <a:r>
              <a:rPr dirty="0" baseline="-25252" sz="1650" spc="165">
                <a:latin typeface="Times New Roman"/>
                <a:cs typeface="Times New Roman"/>
              </a:rPr>
              <a:t>x</a:t>
            </a:r>
            <a:r>
              <a:rPr dirty="0" baseline="-25252" sz="1650">
                <a:latin typeface="Times New Roman"/>
                <a:cs typeface="Times New Roman"/>
              </a:rPr>
              <a:t>	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524510" algn="l"/>
              </a:tabLst>
            </a:pPr>
            <a:r>
              <a:rPr dirty="0" baseline="-27777" sz="2850" spc="-675">
                <a:latin typeface="Symbol"/>
                <a:cs typeface="Symbol"/>
              </a:rPr>
              <a:t>ê	</a:t>
            </a:r>
            <a:r>
              <a:rPr dirty="0" sz="1900" spc="185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27050" algn="l"/>
              </a:tabLst>
            </a:pPr>
            <a:r>
              <a:rPr dirty="0" baseline="2923" sz="2850" spc="-794">
                <a:latin typeface="Symbol"/>
                <a:cs typeface="Symbol"/>
              </a:rPr>
              <a:t>ê</a:t>
            </a:r>
            <a:r>
              <a:rPr dirty="0" baseline="-14619" sz="2850" spc="-794">
                <a:latin typeface="Symbol"/>
                <a:cs typeface="Symbol"/>
              </a:rPr>
              <a:t>ë</a:t>
            </a:r>
            <a:r>
              <a:rPr dirty="0" sz="1900" spc="-530">
                <a:latin typeface="Times New Roman"/>
                <a:cs typeface="Times New Roman"/>
              </a:rPr>
              <a:t>0	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8717" y="2199177"/>
            <a:ext cx="200342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250" b="1">
                <a:latin typeface="Times New Roman"/>
                <a:cs typeface="Times New Roman"/>
              </a:rPr>
              <a:t>P</a:t>
            </a:r>
            <a:r>
              <a:rPr dirty="0" sz="1900" spc="250">
                <a:latin typeface="Times New Roman"/>
                <a:cs typeface="Times New Roman"/>
              </a:rPr>
              <a:t>'''</a:t>
            </a:r>
            <a:r>
              <a:rPr dirty="0" sz="1900" spc="250">
                <a:latin typeface="Symbol"/>
                <a:cs typeface="Symbol"/>
              </a:rPr>
              <a:t>=</a:t>
            </a:r>
            <a:r>
              <a:rPr dirty="0" sz="1900" spc="-30">
                <a:latin typeface="Symbol"/>
                <a:cs typeface="Symbol"/>
              </a:rPr>
              <a:t> </a:t>
            </a:r>
            <a:r>
              <a:rPr dirty="0" sz="1900" spc="250" b="1">
                <a:latin typeface="Times New Roman"/>
                <a:cs typeface="Times New Roman"/>
              </a:rPr>
              <a:t>T</a:t>
            </a:r>
            <a:r>
              <a:rPr dirty="0" sz="1900" spc="-254" b="1">
                <a:latin typeface="Times New Roman"/>
                <a:cs typeface="Times New Roman"/>
              </a:rPr>
              <a:t> </a:t>
            </a:r>
            <a:r>
              <a:rPr dirty="0" sz="1900" spc="-475">
                <a:latin typeface="Symbol"/>
                <a:cs typeface="Symbol"/>
              </a:rPr>
              <a:t>×</a:t>
            </a:r>
            <a:r>
              <a:rPr dirty="0" sz="1900" spc="204" b="1">
                <a:latin typeface="Times New Roman"/>
                <a:cs typeface="Times New Roman"/>
              </a:rPr>
              <a:t>S</a:t>
            </a:r>
            <a:r>
              <a:rPr dirty="0" sz="1900" spc="-215" b="1">
                <a:latin typeface="Times New Roman"/>
                <a:cs typeface="Times New Roman"/>
              </a:rPr>
              <a:t> </a:t>
            </a:r>
            <a:r>
              <a:rPr dirty="0" sz="1900" spc="-475">
                <a:latin typeface="Symbol"/>
                <a:cs typeface="Symbol"/>
              </a:rPr>
              <a:t>×</a:t>
            </a:r>
            <a:r>
              <a:rPr dirty="0" sz="1900" spc="225" b="1">
                <a:latin typeface="Times New Roman"/>
                <a:cs typeface="Times New Roman"/>
              </a:rPr>
              <a:t>P</a:t>
            </a:r>
            <a:r>
              <a:rPr dirty="0" sz="1900" spc="40" b="1">
                <a:latin typeface="Times New Roman"/>
                <a:cs typeface="Times New Roman"/>
              </a:rPr>
              <a:t> </a:t>
            </a:r>
            <a:r>
              <a:rPr dirty="0" sz="1900" spc="204">
                <a:latin typeface="Symbol"/>
                <a:cs typeface="Symbol"/>
              </a:rPr>
              <a:t>=</a:t>
            </a:r>
            <a:r>
              <a:rPr dirty="0" sz="1900" spc="45">
                <a:latin typeface="Symbol"/>
                <a:cs typeface="Symbol"/>
              </a:rPr>
              <a:t> </a:t>
            </a:r>
            <a:r>
              <a:rPr dirty="0" baseline="26315" sz="2850" spc="-772">
                <a:latin typeface="Symbol"/>
                <a:cs typeface="Symbol"/>
              </a:rPr>
              <a:t>ê</a:t>
            </a:r>
            <a:r>
              <a:rPr dirty="0" sz="1900" spc="-51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025" y="216915"/>
            <a:ext cx="479298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106680">
              <a:lnSpc>
                <a:spcPct val="100000"/>
              </a:lnSpc>
              <a:spcBef>
                <a:spcPts val="100"/>
              </a:spcBef>
            </a:pPr>
            <a:r>
              <a:rPr dirty="0" sz="4000" spc="-40"/>
              <a:t>Translating </a:t>
            </a:r>
            <a:r>
              <a:rPr dirty="0" sz="4000"/>
              <a:t>&amp;</a:t>
            </a:r>
            <a:r>
              <a:rPr dirty="0" sz="4000" spc="-5"/>
              <a:t> </a:t>
            </a:r>
            <a:r>
              <a:rPr dirty="0" sz="4000" spc="-15"/>
              <a:t>Scaling</a:t>
            </a:r>
            <a:endParaRPr sz="4000"/>
          </a:p>
          <a:p>
            <a:pPr algn="ctr">
              <a:lnSpc>
                <a:spcPct val="100000"/>
              </a:lnSpc>
            </a:pPr>
            <a:r>
              <a:rPr dirty="0" sz="4000" spc="-5"/>
              <a:t>!= </a:t>
            </a:r>
            <a:r>
              <a:rPr dirty="0" sz="4000" spc="-15"/>
              <a:t>Scaling </a:t>
            </a:r>
            <a:r>
              <a:rPr dirty="0" sz="4000"/>
              <a:t>&amp;</a:t>
            </a:r>
            <a:r>
              <a:rPr dirty="0" sz="4000" spc="-55"/>
              <a:t> </a:t>
            </a:r>
            <a:r>
              <a:rPr dirty="0" sz="4000" spc="-40"/>
              <a:t>Translating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270543" y="3614964"/>
            <a:ext cx="1297305" cy="4089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21310" algn="l"/>
              </a:tabLst>
            </a:pPr>
            <a:r>
              <a:rPr dirty="0" baseline="-26666" sz="3750" spc="195">
                <a:latin typeface="Times New Roman"/>
                <a:cs typeface="Times New Roman"/>
              </a:rPr>
              <a:t>t	</a:t>
            </a:r>
            <a:r>
              <a:rPr dirty="0" sz="2500" spc="-325">
                <a:latin typeface="Symbol"/>
                <a:cs typeface="Symbol"/>
              </a:rPr>
              <a:t>úê</a:t>
            </a:r>
            <a:r>
              <a:rPr dirty="0" baseline="-26666" sz="3750" spc="-487">
                <a:latin typeface="Times New Roman"/>
                <a:cs typeface="Times New Roman"/>
              </a:rPr>
              <a:t>y</a:t>
            </a:r>
            <a:r>
              <a:rPr dirty="0" sz="2500" spc="-325">
                <a:latin typeface="Symbol"/>
                <a:cs typeface="Symbol"/>
              </a:rPr>
              <a:t>ú</a:t>
            </a:r>
            <a:r>
              <a:rPr dirty="0" baseline="-26666" sz="3750" spc="-2062">
                <a:latin typeface="Symbol"/>
                <a:cs typeface="Symbol"/>
              </a:rPr>
              <a:t>=</a:t>
            </a:r>
            <a:endParaRPr baseline="-26666" sz="375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66490" y="3921487"/>
            <a:ext cx="730885" cy="7150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6350">
              <a:lnSpc>
                <a:spcPts val="2705"/>
              </a:lnSpc>
              <a:spcBef>
                <a:spcPts val="114"/>
              </a:spcBef>
            </a:pPr>
            <a:r>
              <a:rPr dirty="0" sz="2500" spc="-500">
                <a:latin typeface="Symbol"/>
                <a:cs typeface="Symbol"/>
              </a:rPr>
              <a:t>úê</a:t>
            </a:r>
            <a:endParaRPr sz="2500">
              <a:latin typeface="Symbol"/>
              <a:cs typeface="Symbol"/>
            </a:endParaRPr>
          </a:p>
          <a:p>
            <a:pPr algn="ctr">
              <a:lnSpc>
                <a:spcPts val="2705"/>
              </a:lnSpc>
            </a:pPr>
            <a:r>
              <a:rPr dirty="0" baseline="-3333" sz="3750" spc="457">
                <a:latin typeface="Times New Roman"/>
                <a:cs typeface="Times New Roman"/>
              </a:rPr>
              <a:t>1</a:t>
            </a:r>
            <a:r>
              <a:rPr dirty="0" sz="2500" spc="-1745">
                <a:latin typeface="Symbol"/>
                <a:cs typeface="Symbol"/>
              </a:rPr>
              <a:t>ú</a:t>
            </a:r>
            <a:r>
              <a:rPr dirty="0" baseline="-17777" sz="3750" spc="-592">
                <a:latin typeface="Symbol"/>
                <a:cs typeface="Symbol"/>
              </a:rPr>
              <a:t>û</a:t>
            </a:r>
            <a:r>
              <a:rPr dirty="0" sz="2500" spc="-1745">
                <a:latin typeface="Symbol"/>
                <a:cs typeface="Symbol"/>
              </a:rPr>
              <a:t>ê</a:t>
            </a:r>
            <a:r>
              <a:rPr dirty="0" baseline="-17777" sz="3750" spc="-877">
                <a:latin typeface="Symbol"/>
                <a:cs typeface="Symbol"/>
              </a:rPr>
              <a:t>ë</a:t>
            </a:r>
            <a:r>
              <a:rPr dirty="0" baseline="-3333" sz="3750" spc="352">
                <a:latin typeface="Times New Roman"/>
                <a:cs typeface="Times New Roman"/>
              </a:rPr>
              <a:t>0</a:t>
            </a:r>
            <a:endParaRPr baseline="-3333" sz="3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4617" y="4244428"/>
            <a:ext cx="214629" cy="4089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500" spc="235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2380" y="3921487"/>
            <a:ext cx="431800" cy="7150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2705"/>
              </a:lnSpc>
              <a:spcBef>
                <a:spcPts val="114"/>
              </a:spcBef>
            </a:pPr>
            <a:r>
              <a:rPr dirty="0" sz="2500" spc="-600">
                <a:latin typeface="Symbol"/>
                <a:cs typeface="Symbol"/>
              </a:rPr>
              <a:t>ê</a:t>
            </a:r>
            <a:endParaRPr sz="2500">
              <a:latin typeface="Symbol"/>
              <a:cs typeface="Symbol"/>
            </a:endParaRPr>
          </a:p>
          <a:p>
            <a:pPr marL="12700">
              <a:lnSpc>
                <a:spcPts val="2705"/>
              </a:lnSpc>
            </a:pPr>
            <a:r>
              <a:rPr dirty="0" sz="2500" spc="-1175">
                <a:latin typeface="Symbol"/>
                <a:cs typeface="Symbol"/>
              </a:rPr>
              <a:t>ê</a:t>
            </a:r>
            <a:r>
              <a:rPr dirty="0" baseline="-17777" sz="3750" spc="-1762">
                <a:latin typeface="Symbol"/>
                <a:cs typeface="Symbol"/>
              </a:rPr>
              <a:t>ë</a:t>
            </a:r>
            <a:r>
              <a:rPr dirty="0" baseline="-17777" sz="3750" spc="-209">
                <a:latin typeface="Symbol"/>
                <a:cs typeface="Symbol"/>
              </a:rPr>
              <a:t> </a:t>
            </a:r>
            <a:r>
              <a:rPr dirty="0" baseline="-3333" sz="3750" spc="-1845">
                <a:latin typeface="Times New Roman"/>
                <a:cs typeface="Times New Roman"/>
              </a:rPr>
              <a:t>0</a:t>
            </a:r>
            <a:endParaRPr baseline="-3333" sz="37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9309" y="3614964"/>
            <a:ext cx="728345" cy="4089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6666" sz="3750" spc="419">
                <a:latin typeface="Times New Roman"/>
                <a:cs typeface="Times New Roman"/>
              </a:rPr>
              <a:t>0</a:t>
            </a:r>
            <a:r>
              <a:rPr dirty="0" sz="2500" spc="-395">
                <a:latin typeface="Symbol"/>
                <a:cs typeface="Symbol"/>
              </a:rPr>
              <a:t>ú</a:t>
            </a:r>
            <a:r>
              <a:rPr dirty="0" sz="2500" spc="-585">
                <a:latin typeface="Symbol"/>
                <a:cs typeface="Symbol"/>
              </a:rPr>
              <a:t>ê</a:t>
            </a:r>
            <a:r>
              <a:rPr dirty="0" baseline="-26666" sz="3750" spc="352">
                <a:latin typeface="Times New Roman"/>
                <a:cs typeface="Times New Roman"/>
              </a:rPr>
              <a:t>0</a:t>
            </a:r>
            <a:endParaRPr baseline="-26666" sz="3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90851" y="3764827"/>
            <a:ext cx="172720" cy="4089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500" spc="180">
                <a:latin typeface="Times New Roman"/>
                <a:cs typeface="Times New Roman"/>
              </a:rPr>
              <a:t>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95511" y="4797998"/>
            <a:ext cx="5267960" cy="1437005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300355">
              <a:lnSpc>
                <a:spcPct val="100000"/>
              </a:lnSpc>
              <a:spcBef>
                <a:spcPts val="30"/>
              </a:spcBef>
              <a:tabLst>
                <a:tab pos="1192530" algn="l"/>
                <a:tab pos="1791970" algn="l"/>
                <a:tab pos="3504565" algn="l"/>
              </a:tabLst>
            </a:pPr>
            <a:r>
              <a:rPr dirty="0" baseline="-4444" sz="3750" spc="-60">
                <a:latin typeface="Symbol"/>
                <a:cs typeface="Symbol"/>
              </a:rPr>
              <a:t>é</a:t>
            </a:r>
            <a:r>
              <a:rPr dirty="0" sz="2500" spc="-40">
                <a:latin typeface="Times New Roman"/>
                <a:cs typeface="Times New Roman"/>
              </a:rPr>
              <a:t>s</a:t>
            </a:r>
            <a:r>
              <a:rPr dirty="0" baseline="-24904" sz="2175" spc="-60">
                <a:latin typeface="Times New Roman"/>
                <a:cs typeface="Times New Roman"/>
              </a:rPr>
              <a:t>x	</a:t>
            </a:r>
            <a:r>
              <a:rPr dirty="0" sz="2500" spc="235">
                <a:latin typeface="Times New Roman"/>
                <a:cs typeface="Times New Roman"/>
              </a:rPr>
              <a:t>0	</a:t>
            </a:r>
            <a:r>
              <a:rPr dirty="0" sz="2500" spc="254">
                <a:latin typeface="Times New Roman"/>
                <a:cs typeface="Times New Roman"/>
              </a:rPr>
              <a:t>s</a:t>
            </a:r>
            <a:r>
              <a:rPr dirty="0" baseline="-24904" sz="2175" spc="382">
                <a:latin typeface="Times New Roman"/>
                <a:cs typeface="Times New Roman"/>
              </a:rPr>
              <a:t>x</a:t>
            </a:r>
            <a:r>
              <a:rPr dirty="0" baseline="-24904" sz="2175" spc="-127">
                <a:latin typeface="Times New Roman"/>
                <a:cs typeface="Times New Roman"/>
              </a:rPr>
              <a:t> </a:t>
            </a:r>
            <a:r>
              <a:rPr dirty="0" sz="2500" spc="275">
                <a:latin typeface="Times New Roman"/>
                <a:cs typeface="Times New Roman"/>
              </a:rPr>
              <a:t>t</a:t>
            </a:r>
            <a:r>
              <a:rPr dirty="0" baseline="-24904" sz="2175" spc="412">
                <a:latin typeface="Times New Roman"/>
                <a:cs typeface="Times New Roman"/>
              </a:rPr>
              <a:t>x</a:t>
            </a:r>
            <a:r>
              <a:rPr dirty="0" baseline="-24904" sz="2175" spc="157">
                <a:latin typeface="Times New Roman"/>
                <a:cs typeface="Times New Roman"/>
              </a:rPr>
              <a:t> </a:t>
            </a:r>
            <a:r>
              <a:rPr dirty="0" baseline="-4444" sz="3750" spc="-397">
                <a:latin typeface="Symbol"/>
                <a:cs typeface="Symbol"/>
              </a:rPr>
              <a:t>ùé</a:t>
            </a:r>
            <a:r>
              <a:rPr dirty="0" sz="2500" spc="-265">
                <a:latin typeface="Times New Roman"/>
                <a:cs typeface="Times New Roman"/>
              </a:rPr>
              <a:t>x</a:t>
            </a:r>
            <a:r>
              <a:rPr dirty="0" baseline="-4444" sz="3750" spc="-397">
                <a:latin typeface="Symbol"/>
                <a:cs typeface="Symbol"/>
              </a:rPr>
              <a:t>ù	</a:t>
            </a:r>
            <a:r>
              <a:rPr dirty="0" baseline="-4444" sz="3750" spc="-60">
                <a:latin typeface="Symbol"/>
                <a:cs typeface="Symbol"/>
              </a:rPr>
              <a:t>é</a:t>
            </a:r>
            <a:r>
              <a:rPr dirty="0" sz="2500" spc="-40">
                <a:latin typeface="Times New Roman"/>
                <a:cs typeface="Times New Roman"/>
              </a:rPr>
              <a:t>s</a:t>
            </a:r>
            <a:r>
              <a:rPr dirty="0" baseline="-24904" sz="2175" spc="-60">
                <a:latin typeface="Times New Roman"/>
                <a:cs typeface="Times New Roman"/>
              </a:rPr>
              <a:t>x</a:t>
            </a:r>
            <a:r>
              <a:rPr dirty="0" baseline="-24904" sz="2175" spc="-150">
                <a:latin typeface="Times New Roman"/>
                <a:cs typeface="Times New Roman"/>
              </a:rPr>
              <a:t> </a:t>
            </a:r>
            <a:r>
              <a:rPr dirty="0" sz="2500" spc="235">
                <a:latin typeface="Times New Roman"/>
                <a:cs typeface="Times New Roman"/>
              </a:rPr>
              <a:t>x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260">
                <a:latin typeface="Symbol"/>
                <a:cs typeface="Symbol"/>
              </a:rPr>
              <a:t>+</a:t>
            </a:r>
            <a:r>
              <a:rPr dirty="0" sz="2500" spc="-185">
                <a:latin typeface="Symbol"/>
                <a:cs typeface="Symbol"/>
              </a:rPr>
              <a:t> </a:t>
            </a:r>
            <a:r>
              <a:rPr dirty="0" sz="2500" spc="254">
                <a:latin typeface="Times New Roman"/>
                <a:cs typeface="Times New Roman"/>
              </a:rPr>
              <a:t>s</a:t>
            </a:r>
            <a:r>
              <a:rPr dirty="0" baseline="-24904" sz="2175" spc="382">
                <a:latin typeface="Times New Roman"/>
                <a:cs typeface="Times New Roman"/>
              </a:rPr>
              <a:t>x</a:t>
            </a:r>
            <a:r>
              <a:rPr dirty="0" baseline="-24904" sz="2175" spc="-142">
                <a:latin typeface="Times New Roman"/>
                <a:cs typeface="Times New Roman"/>
              </a:rPr>
              <a:t> </a:t>
            </a:r>
            <a:r>
              <a:rPr dirty="0" sz="2500" spc="280">
                <a:latin typeface="Times New Roman"/>
                <a:cs typeface="Times New Roman"/>
              </a:rPr>
              <a:t>t</a:t>
            </a:r>
            <a:r>
              <a:rPr dirty="0" baseline="-24904" sz="2175" spc="419">
                <a:latin typeface="Times New Roman"/>
                <a:cs typeface="Times New Roman"/>
              </a:rPr>
              <a:t>x</a:t>
            </a:r>
            <a:r>
              <a:rPr dirty="0" baseline="-24904" sz="2175" spc="120">
                <a:latin typeface="Times New Roman"/>
                <a:cs typeface="Times New Roman"/>
              </a:rPr>
              <a:t> </a:t>
            </a:r>
            <a:r>
              <a:rPr dirty="0" baseline="-4444" sz="3750" spc="-3217">
                <a:latin typeface="Symbol"/>
                <a:cs typeface="Symbol"/>
              </a:rPr>
              <a:t>ù</a:t>
            </a:r>
            <a:endParaRPr baseline="-4444" sz="3750">
              <a:latin typeface="Symbol"/>
              <a:cs typeface="Symbo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700">
              <a:latin typeface="Times New Roman"/>
              <a:cs typeface="Times New Roman"/>
            </a:endParaRPr>
          </a:p>
          <a:p>
            <a:pPr marL="300355" indent="-300990">
              <a:lnSpc>
                <a:spcPct val="21000"/>
              </a:lnSpc>
              <a:tabLst>
                <a:tab pos="1118870" algn="l"/>
                <a:tab pos="1292860" algn="l"/>
                <a:tab pos="1795145" algn="l"/>
                <a:tab pos="1969135" algn="l"/>
                <a:tab pos="2108200" algn="l"/>
                <a:tab pos="2252345" algn="l"/>
                <a:tab pos="2418715" algn="l"/>
                <a:tab pos="2962275" algn="l"/>
                <a:tab pos="3504565" algn="l"/>
                <a:tab pos="3829685" algn="l"/>
                <a:tab pos="3973829" algn="l"/>
                <a:tab pos="4667250" algn="l"/>
                <a:tab pos="4806315" algn="l"/>
                <a:tab pos="4950460" algn="l"/>
                <a:tab pos="5121910" algn="l"/>
              </a:tabLst>
            </a:pPr>
            <a:r>
              <a:rPr dirty="0" sz="2500" spc="260">
                <a:latin typeface="Symbol"/>
                <a:cs typeface="Symbol"/>
              </a:rPr>
              <a:t>=</a:t>
            </a:r>
            <a:r>
              <a:rPr dirty="0" sz="2500" spc="110">
                <a:latin typeface="Symbol"/>
                <a:cs typeface="Symbol"/>
              </a:rPr>
              <a:t> </a:t>
            </a:r>
            <a:r>
              <a:rPr dirty="0" baseline="26666" sz="3750" spc="-900">
                <a:latin typeface="Symbol"/>
                <a:cs typeface="Symbol"/>
              </a:rPr>
              <a:t>ê                     </a:t>
            </a:r>
            <a:r>
              <a:rPr dirty="0" baseline="26666" sz="3750" spc="-877">
                <a:latin typeface="Symbol"/>
                <a:cs typeface="Symbol"/>
              </a:rPr>
              <a:t> </a:t>
            </a:r>
            <a:r>
              <a:rPr dirty="0" sz="2500" spc="235">
                <a:latin typeface="Times New Roman"/>
                <a:cs typeface="Times New Roman"/>
              </a:rPr>
              <a:t>0	</a:t>
            </a:r>
            <a:r>
              <a:rPr dirty="0" sz="2500" spc="180">
                <a:latin typeface="Times New Roman"/>
                <a:cs typeface="Times New Roman"/>
              </a:rPr>
              <a:t>s		s		</a:t>
            </a:r>
            <a:r>
              <a:rPr dirty="0" sz="2500" spc="130">
                <a:latin typeface="Times New Roman"/>
                <a:cs typeface="Times New Roman"/>
              </a:rPr>
              <a:t>t		</a:t>
            </a:r>
            <a:r>
              <a:rPr dirty="0" baseline="26666" sz="3750" spc="-397">
                <a:latin typeface="Symbol"/>
                <a:cs typeface="Symbol"/>
              </a:rPr>
              <a:t>úê</a:t>
            </a:r>
            <a:r>
              <a:rPr dirty="0" sz="2500" spc="-265">
                <a:latin typeface="Times New Roman"/>
                <a:cs typeface="Times New Roman"/>
              </a:rPr>
              <a:t>y</a:t>
            </a:r>
            <a:r>
              <a:rPr dirty="0" baseline="26666" sz="3750" spc="-397">
                <a:latin typeface="Symbol"/>
                <a:cs typeface="Symbol"/>
              </a:rPr>
              <a:t>ú </a:t>
            </a:r>
            <a:r>
              <a:rPr dirty="0" baseline="26666" sz="3750" spc="-7">
                <a:latin typeface="Symbol"/>
                <a:cs typeface="Symbol"/>
              </a:rPr>
              <a:t> </a:t>
            </a:r>
            <a:r>
              <a:rPr dirty="0" sz="2500" spc="260">
                <a:latin typeface="Symbol"/>
                <a:cs typeface="Symbol"/>
              </a:rPr>
              <a:t>=</a:t>
            </a:r>
            <a:r>
              <a:rPr dirty="0" sz="2500" spc="335">
                <a:latin typeface="Symbol"/>
                <a:cs typeface="Symbol"/>
              </a:rPr>
              <a:t> </a:t>
            </a:r>
            <a:r>
              <a:rPr dirty="0" baseline="26666" sz="3750" spc="-277">
                <a:latin typeface="Symbol"/>
                <a:cs typeface="Symbol"/>
              </a:rPr>
              <a:t>ê</a:t>
            </a:r>
            <a:r>
              <a:rPr dirty="0" sz="2500" spc="-185">
                <a:latin typeface="Times New Roman"/>
                <a:cs typeface="Times New Roman"/>
              </a:rPr>
              <a:t>s		</a:t>
            </a:r>
            <a:r>
              <a:rPr dirty="0" sz="2500" spc="235">
                <a:latin typeface="Times New Roman"/>
                <a:cs typeface="Times New Roman"/>
              </a:rPr>
              <a:t>y</a:t>
            </a:r>
            <a:r>
              <a:rPr dirty="0" sz="2500" spc="-110">
                <a:latin typeface="Times New Roman"/>
                <a:cs typeface="Times New Roman"/>
              </a:rPr>
              <a:t> </a:t>
            </a:r>
            <a:r>
              <a:rPr dirty="0" sz="2500" spc="260">
                <a:latin typeface="Symbol"/>
                <a:cs typeface="Symbol"/>
              </a:rPr>
              <a:t>+</a:t>
            </a:r>
            <a:r>
              <a:rPr dirty="0" sz="2500" spc="-980">
                <a:latin typeface="Times New Roman"/>
                <a:cs typeface="Times New Roman"/>
              </a:rPr>
              <a:t>s		</a:t>
            </a:r>
            <a:r>
              <a:rPr dirty="0" sz="2500" spc="130">
                <a:latin typeface="Times New Roman"/>
                <a:cs typeface="Times New Roman"/>
              </a:rPr>
              <a:t>t		</a:t>
            </a:r>
            <a:r>
              <a:rPr dirty="0" baseline="26666" sz="3750" spc="-900">
                <a:latin typeface="Symbol"/>
                <a:cs typeface="Symbol"/>
              </a:rPr>
              <a:t>ú                  </a:t>
            </a:r>
            <a:r>
              <a:rPr dirty="0" baseline="26666" sz="3750" spc="-892">
                <a:latin typeface="Symbol"/>
                <a:cs typeface="Symbol"/>
              </a:rPr>
              <a:t> </a:t>
            </a:r>
            <a:r>
              <a:rPr dirty="0" baseline="-13333" sz="3750" spc="-900">
                <a:latin typeface="Symbol"/>
                <a:cs typeface="Symbol"/>
              </a:rPr>
              <a:t>ê		</a:t>
            </a:r>
            <a:r>
              <a:rPr dirty="0" sz="1450" spc="140">
                <a:latin typeface="Times New Roman"/>
                <a:cs typeface="Times New Roman"/>
              </a:rPr>
              <a:t>y		y		y  </a:t>
            </a:r>
            <a:r>
              <a:rPr dirty="0" baseline="-13333" sz="3750" spc="-750">
                <a:latin typeface="Symbol"/>
                <a:cs typeface="Symbol"/>
              </a:rPr>
              <a:t>úê	</a:t>
            </a:r>
            <a:r>
              <a:rPr dirty="0" baseline="-13333" sz="3750" spc="-900">
                <a:latin typeface="Symbol"/>
                <a:cs typeface="Symbol"/>
              </a:rPr>
              <a:t>ú	ê	</a:t>
            </a:r>
            <a:r>
              <a:rPr dirty="0" sz="1450" spc="140">
                <a:latin typeface="Times New Roman"/>
                <a:cs typeface="Times New Roman"/>
              </a:rPr>
              <a:t>y		y		y</a:t>
            </a:r>
            <a:r>
              <a:rPr dirty="0" sz="1450" spc="114">
                <a:latin typeface="Times New Roman"/>
                <a:cs typeface="Times New Roman"/>
              </a:rPr>
              <a:t> </a:t>
            </a:r>
            <a:r>
              <a:rPr dirty="0" baseline="-13333" sz="3750" spc="-900">
                <a:latin typeface="Symbol"/>
                <a:cs typeface="Symbol"/>
              </a:rPr>
              <a:t>ú</a:t>
            </a:r>
            <a:endParaRPr baseline="-13333" sz="3750">
              <a:latin typeface="Symbol"/>
              <a:cs typeface="Symbol"/>
            </a:endParaRPr>
          </a:p>
          <a:p>
            <a:pPr marL="300355">
              <a:lnSpc>
                <a:spcPct val="100000"/>
              </a:lnSpc>
              <a:spcBef>
                <a:spcPts val="15"/>
              </a:spcBef>
              <a:tabLst>
                <a:tab pos="1192530" algn="l"/>
                <a:tab pos="2007870" algn="l"/>
                <a:tab pos="2418715" algn="l"/>
                <a:tab pos="3504565" algn="l"/>
                <a:tab pos="4286885" algn="l"/>
                <a:tab pos="5121910" algn="l"/>
              </a:tabLst>
            </a:pPr>
            <a:r>
              <a:rPr dirty="0" sz="2500" spc="-1175">
                <a:latin typeface="Symbol"/>
                <a:cs typeface="Symbol"/>
              </a:rPr>
              <a:t>ê</a:t>
            </a:r>
            <a:r>
              <a:rPr dirty="0" baseline="-17777" sz="3750" spc="-1762">
                <a:latin typeface="Symbol"/>
                <a:cs typeface="Symbol"/>
              </a:rPr>
              <a:t>ë</a:t>
            </a:r>
            <a:r>
              <a:rPr dirty="0" baseline="-17777" sz="3750" spc="-89">
                <a:latin typeface="Symbol"/>
                <a:cs typeface="Symbol"/>
              </a:rPr>
              <a:t> </a:t>
            </a:r>
            <a:r>
              <a:rPr dirty="0" baseline="-3333" sz="3750" spc="352">
                <a:latin typeface="Times New Roman"/>
                <a:cs typeface="Times New Roman"/>
              </a:rPr>
              <a:t>0	0	1	</a:t>
            </a:r>
            <a:r>
              <a:rPr dirty="0" sz="2500" spc="-900">
                <a:latin typeface="Symbol"/>
                <a:cs typeface="Symbol"/>
              </a:rPr>
              <a:t>ú</a:t>
            </a:r>
            <a:r>
              <a:rPr dirty="0" baseline="-17777" sz="3750" spc="-1350">
                <a:latin typeface="Symbol"/>
                <a:cs typeface="Symbol"/>
              </a:rPr>
              <a:t>û</a:t>
            </a:r>
            <a:r>
              <a:rPr dirty="0" sz="2500" spc="-900">
                <a:latin typeface="Symbol"/>
                <a:cs typeface="Symbol"/>
              </a:rPr>
              <a:t>ê</a:t>
            </a:r>
            <a:r>
              <a:rPr dirty="0" baseline="-17777" sz="3750" spc="-1350">
                <a:latin typeface="Symbol"/>
                <a:cs typeface="Symbol"/>
              </a:rPr>
              <a:t>ë</a:t>
            </a:r>
            <a:r>
              <a:rPr dirty="0" baseline="-3333" sz="3750" spc="-1350">
                <a:latin typeface="Times New Roman"/>
                <a:cs typeface="Times New Roman"/>
              </a:rPr>
              <a:t>1</a:t>
            </a:r>
            <a:r>
              <a:rPr dirty="0" sz="2500" spc="-900">
                <a:latin typeface="Symbol"/>
                <a:cs typeface="Symbol"/>
              </a:rPr>
              <a:t>ú</a:t>
            </a:r>
            <a:r>
              <a:rPr dirty="0" baseline="-17777" sz="3750" spc="-1350">
                <a:latin typeface="Symbol"/>
                <a:cs typeface="Symbol"/>
              </a:rPr>
              <a:t>û	</a:t>
            </a:r>
            <a:r>
              <a:rPr dirty="0" sz="2500" spc="-1175">
                <a:latin typeface="Symbol"/>
                <a:cs typeface="Symbol"/>
              </a:rPr>
              <a:t>ê</a:t>
            </a:r>
            <a:r>
              <a:rPr dirty="0" baseline="-17777" sz="3750" spc="-1762">
                <a:latin typeface="Symbol"/>
                <a:cs typeface="Symbol"/>
              </a:rPr>
              <a:t>ë	</a:t>
            </a:r>
            <a:r>
              <a:rPr dirty="0" baseline="-3333" sz="3750" spc="-240">
                <a:latin typeface="Times New Roman"/>
                <a:cs typeface="Times New Roman"/>
              </a:rPr>
              <a:t>1	</a:t>
            </a:r>
            <a:r>
              <a:rPr dirty="0" sz="2500" spc="-1175">
                <a:latin typeface="Symbol"/>
                <a:cs typeface="Symbol"/>
              </a:rPr>
              <a:t>ú</a:t>
            </a:r>
            <a:r>
              <a:rPr dirty="0" baseline="-17777" sz="3750" spc="-1762">
                <a:latin typeface="Symbol"/>
                <a:cs typeface="Symbol"/>
              </a:rPr>
              <a:t>û</a:t>
            </a:r>
            <a:endParaRPr baseline="-17777" sz="37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7528" y="3921487"/>
            <a:ext cx="946150" cy="7150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97155">
              <a:lnSpc>
                <a:spcPts val="2705"/>
              </a:lnSpc>
              <a:spcBef>
                <a:spcPts val="114"/>
              </a:spcBef>
              <a:tabLst>
                <a:tab pos="775335" algn="l"/>
              </a:tabLst>
            </a:pPr>
            <a:r>
              <a:rPr dirty="0" baseline="22988" sz="2175" spc="209">
                <a:latin typeface="Times New Roman"/>
                <a:cs typeface="Times New Roman"/>
              </a:rPr>
              <a:t>y</a:t>
            </a:r>
            <a:r>
              <a:rPr dirty="0" baseline="22988" sz="2175" spc="97">
                <a:latin typeface="Times New Roman"/>
                <a:cs typeface="Times New Roman"/>
              </a:rPr>
              <a:t> </a:t>
            </a:r>
            <a:r>
              <a:rPr dirty="0" sz="2500" spc="-630">
                <a:latin typeface="Symbol"/>
                <a:cs typeface="Symbol"/>
              </a:rPr>
              <a:t>ú</a:t>
            </a:r>
            <a:r>
              <a:rPr dirty="0" sz="2500" spc="-600">
                <a:latin typeface="Symbol"/>
                <a:cs typeface="Symbol"/>
              </a:rPr>
              <a:t>ê</a:t>
            </a:r>
            <a:r>
              <a:rPr dirty="0" sz="2500">
                <a:latin typeface="Symbol"/>
                <a:cs typeface="Symbol"/>
              </a:rPr>
              <a:t>	</a:t>
            </a:r>
            <a:r>
              <a:rPr dirty="0" sz="2500" spc="-1210">
                <a:latin typeface="Symbol"/>
                <a:cs typeface="Symbol"/>
              </a:rPr>
              <a:t>ú</a:t>
            </a:r>
            <a:endParaRPr sz="2500">
              <a:latin typeface="Symbol"/>
              <a:cs typeface="Symbol"/>
            </a:endParaRPr>
          </a:p>
          <a:p>
            <a:pPr algn="ctr">
              <a:lnSpc>
                <a:spcPts val="2705"/>
              </a:lnSpc>
            </a:pPr>
            <a:r>
              <a:rPr dirty="0" baseline="-3333" sz="3750" spc="352">
                <a:latin typeface="Times New Roman"/>
                <a:cs typeface="Times New Roman"/>
              </a:rPr>
              <a:t>1</a:t>
            </a:r>
            <a:r>
              <a:rPr dirty="0" baseline="-3333" sz="3750" spc="-165">
                <a:latin typeface="Times New Roman"/>
                <a:cs typeface="Times New Roman"/>
              </a:rPr>
              <a:t> </a:t>
            </a:r>
            <a:r>
              <a:rPr dirty="0" sz="2500" spc="-1655">
                <a:latin typeface="Symbol"/>
                <a:cs typeface="Symbol"/>
              </a:rPr>
              <a:t>ú</a:t>
            </a:r>
            <a:r>
              <a:rPr dirty="0" baseline="-17777" sz="3750" spc="-2482">
                <a:latin typeface="Symbol"/>
                <a:cs typeface="Symbol"/>
              </a:rPr>
              <a:t>û</a:t>
            </a:r>
            <a:r>
              <a:rPr dirty="0" sz="2500" spc="-1655">
                <a:latin typeface="Symbol"/>
                <a:cs typeface="Symbol"/>
              </a:rPr>
              <a:t>ê</a:t>
            </a:r>
            <a:r>
              <a:rPr dirty="0" baseline="-17777" sz="3750" spc="-2482">
                <a:latin typeface="Symbol"/>
                <a:cs typeface="Symbol"/>
              </a:rPr>
              <a:t>ë</a:t>
            </a:r>
            <a:r>
              <a:rPr dirty="0" baseline="-3333" sz="3750" spc="-2482">
                <a:latin typeface="Times New Roman"/>
                <a:cs typeface="Times New Roman"/>
              </a:rPr>
              <a:t>1</a:t>
            </a:r>
            <a:r>
              <a:rPr dirty="0" sz="2500" spc="-1655">
                <a:latin typeface="Symbol"/>
                <a:cs typeface="Symbol"/>
              </a:rPr>
              <a:t>ú</a:t>
            </a:r>
            <a:r>
              <a:rPr dirty="0" baseline="-17777" sz="3750" spc="-2482">
                <a:latin typeface="Symbol"/>
                <a:cs typeface="Symbol"/>
              </a:rPr>
              <a:t>û</a:t>
            </a:r>
            <a:endParaRPr baseline="-17777" sz="37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8899" y="3309077"/>
            <a:ext cx="995044" cy="4089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4444" sz="3750" spc="412">
                <a:latin typeface="Times New Roman"/>
                <a:cs typeface="Times New Roman"/>
              </a:rPr>
              <a:t>t</a:t>
            </a:r>
            <a:r>
              <a:rPr dirty="0" baseline="-17241" sz="2175" spc="412">
                <a:latin typeface="Times New Roman"/>
                <a:cs typeface="Times New Roman"/>
              </a:rPr>
              <a:t>x</a:t>
            </a:r>
            <a:r>
              <a:rPr dirty="0" baseline="-17241" sz="2175" spc="97">
                <a:latin typeface="Times New Roman"/>
                <a:cs typeface="Times New Roman"/>
              </a:rPr>
              <a:t> </a:t>
            </a:r>
            <a:r>
              <a:rPr dirty="0" sz="2500" spc="-1019">
                <a:latin typeface="Symbol"/>
                <a:cs typeface="Symbol"/>
              </a:rPr>
              <a:t>ùé</a:t>
            </a:r>
            <a:r>
              <a:rPr dirty="0" baseline="4444" sz="3750" spc="-1530">
                <a:latin typeface="Times New Roman"/>
                <a:cs typeface="Times New Roman"/>
              </a:rPr>
              <a:t>x</a:t>
            </a:r>
            <a:r>
              <a:rPr dirty="0" sz="2500" spc="-1019">
                <a:latin typeface="Symbol"/>
                <a:cs typeface="Symbol"/>
              </a:rPr>
              <a:t>ù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64929" y="3978274"/>
            <a:ext cx="13589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140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72380" y="3190268"/>
            <a:ext cx="2762250" cy="14630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65"/>
              </a:spcBef>
              <a:tabLst>
                <a:tab pos="892175" algn="l"/>
                <a:tab pos="1496695" algn="l"/>
                <a:tab pos="2546985" algn="l"/>
              </a:tabLst>
            </a:pPr>
            <a:r>
              <a:rPr dirty="0" baseline="-4444" sz="3750" spc="-944">
                <a:latin typeface="Symbol"/>
                <a:cs typeface="Symbol"/>
              </a:rPr>
              <a:t>é</a:t>
            </a:r>
            <a:r>
              <a:rPr dirty="0" sz="2500" spc="370">
                <a:latin typeface="Times New Roman"/>
                <a:cs typeface="Times New Roman"/>
              </a:rPr>
              <a:t>s</a:t>
            </a:r>
            <a:r>
              <a:rPr dirty="0" baseline="-24904" sz="2175" spc="209">
                <a:latin typeface="Times New Roman"/>
                <a:cs typeface="Times New Roman"/>
              </a:rPr>
              <a:t>x</a:t>
            </a:r>
            <a:r>
              <a:rPr dirty="0" baseline="-24904" sz="2175">
                <a:latin typeface="Times New Roman"/>
                <a:cs typeface="Times New Roman"/>
              </a:rPr>
              <a:t>	</a:t>
            </a:r>
            <a:r>
              <a:rPr dirty="0" sz="2500" spc="235">
                <a:latin typeface="Times New Roman"/>
                <a:cs typeface="Times New Roman"/>
              </a:rPr>
              <a:t>0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280">
                <a:latin typeface="Times New Roman"/>
                <a:cs typeface="Times New Roman"/>
              </a:rPr>
              <a:t>0</a:t>
            </a:r>
            <a:r>
              <a:rPr dirty="0" baseline="-4444" sz="3750" spc="-592">
                <a:latin typeface="Symbol"/>
                <a:cs typeface="Symbol"/>
              </a:rPr>
              <a:t>ù</a:t>
            </a:r>
            <a:r>
              <a:rPr dirty="0" baseline="-4444" sz="3750" spc="-907">
                <a:latin typeface="Symbol"/>
                <a:cs typeface="Symbol"/>
              </a:rPr>
              <a:t>é</a:t>
            </a:r>
            <a:r>
              <a:rPr dirty="0" sz="2500" spc="235">
                <a:latin typeface="Times New Roman"/>
                <a:cs typeface="Times New Roman"/>
              </a:rPr>
              <a:t>1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235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  <a:p>
            <a:pPr algn="r" marR="7620">
              <a:lnSpc>
                <a:spcPct val="100000"/>
              </a:lnSpc>
              <a:spcBef>
                <a:spcPts val="775"/>
              </a:spcBef>
            </a:pPr>
            <a:r>
              <a:rPr dirty="0" sz="2500" spc="235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75"/>
              </a:spcBef>
            </a:pPr>
            <a:r>
              <a:rPr dirty="0" sz="2500" spc="235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2811" y="3764827"/>
            <a:ext cx="2721610" cy="4089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500" spc="335" b="1">
                <a:latin typeface="Times New Roman"/>
                <a:cs typeface="Times New Roman"/>
              </a:rPr>
              <a:t>P</a:t>
            </a:r>
            <a:r>
              <a:rPr dirty="0" sz="2500" spc="335">
                <a:latin typeface="Times New Roman"/>
                <a:cs typeface="Times New Roman"/>
              </a:rPr>
              <a:t>'''</a:t>
            </a:r>
            <a:r>
              <a:rPr dirty="0" sz="2500" spc="335">
                <a:latin typeface="Symbol"/>
                <a:cs typeface="Symbol"/>
              </a:rPr>
              <a:t>=</a:t>
            </a:r>
            <a:r>
              <a:rPr dirty="0" sz="2500" spc="-45">
                <a:latin typeface="Symbol"/>
                <a:cs typeface="Symbol"/>
              </a:rPr>
              <a:t> </a:t>
            </a:r>
            <a:r>
              <a:rPr dirty="0" sz="2500" spc="260" b="1">
                <a:latin typeface="Times New Roman"/>
                <a:cs typeface="Times New Roman"/>
              </a:rPr>
              <a:t>S</a:t>
            </a:r>
            <a:r>
              <a:rPr dirty="0" sz="2500" spc="-240" b="1">
                <a:latin typeface="Times New Roman"/>
                <a:cs typeface="Times New Roman"/>
              </a:rPr>
              <a:t> </a:t>
            </a:r>
            <a:r>
              <a:rPr dirty="0" sz="2500" spc="-630">
                <a:latin typeface="Symbol"/>
                <a:cs typeface="Symbol"/>
              </a:rPr>
              <a:t>×</a:t>
            </a:r>
            <a:r>
              <a:rPr dirty="0" sz="2500" spc="-310">
                <a:latin typeface="Symbol"/>
                <a:cs typeface="Symbol"/>
              </a:rPr>
              <a:t> </a:t>
            </a:r>
            <a:r>
              <a:rPr dirty="0" sz="2500" spc="315" b="1">
                <a:latin typeface="Times New Roman"/>
                <a:cs typeface="Times New Roman"/>
              </a:rPr>
              <a:t>T</a:t>
            </a:r>
            <a:r>
              <a:rPr dirty="0" sz="2500" spc="-290" b="1">
                <a:latin typeface="Times New Roman"/>
                <a:cs typeface="Times New Roman"/>
              </a:rPr>
              <a:t> </a:t>
            </a:r>
            <a:r>
              <a:rPr dirty="0" sz="2500" spc="-630">
                <a:latin typeface="Symbol"/>
                <a:cs typeface="Symbol"/>
              </a:rPr>
              <a:t>×</a:t>
            </a:r>
            <a:r>
              <a:rPr dirty="0" sz="2500" spc="-260">
                <a:latin typeface="Symbol"/>
                <a:cs typeface="Symbol"/>
              </a:rPr>
              <a:t> </a:t>
            </a:r>
            <a:r>
              <a:rPr dirty="0" sz="2500" spc="285" b="1">
                <a:latin typeface="Times New Roman"/>
                <a:cs typeface="Times New Roman"/>
              </a:rPr>
              <a:t>P</a:t>
            </a:r>
            <a:r>
              <a:rPr dirty="0" sz="2500" spc="100" b="1">
                <a:latin typeface="Times New Roman"/>
                <a:cs typeface="Times New Roman"/>
              </a:rPr>
              <a:t> </a:t>
            </a:r>
            <a:r>
              <a:rPr dirty="0" sz="2500" spc="260">
                <a:latin typeface="Symbol"/>
                <a:cs typeface="Symbol"/>
              </a:rPr>
              <a:t>=</a:t>
            </a:r>
            <a:r>
              <a:rPr dirty="0" sz="2500" spc="100">
                <a:latin typeface="Symbol"/>
                <a:cs typeface="Symbol"/>
              </a:rPr>
              <a:t> </a:t>
            </a:r>
            <a:r>
              <a:rPr dirty="0" baseline="26666" sz="3750" spc="-900">
                <a:latin typeface="Symbol"/>
                <a:cs typeface="Symbol"/>
              </a:rPr>
              <a:t>ê</a:t>
            </a:r>
            <a:r>
              <a:rPr dirty="0" baseline="26666" sz="3750" spc="-892">
                <a:latin typeface="Symbol"/>
                <a:cs typeface="Symbol"/>
              </a:rPr>
              <a:t> </a:t>
            </a:r>
            <a:r>
              <a:rPr dirty="0" sz="2500" spc="-445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10060" y="2562319"/>
            <a:ext cx="216027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3080" algn="l"/>
                <a:tab pos="1526540" algn="l"/>
                <a:tab pos="2002155" algn="l"/>
              </a:tabLst>
            </a:pPr>
            <a:r>
              <a:rPr dirty="0" sz="1900" spc="185">
                <a:latin typeface="Times New Roman"/>
                <a:cs typeface="Times New Roman"/>
              </a:rPr>
              <a:t>0	1</a:t>
            </a:r>
            <a:r>
              <a:rPr dirty="0" sz="1900" spc="210">
                <a:latin typeface="Times New Roman"/>
                <a:cs typeface="Times New Roman"/>
              </a:rPr>
              <a:t> </a:t>
            </a:r>
            <a:r>
              <a:rPr dirty="0" baseline="2923" sz="2850" spc="-1027">
                <a:latin typeface="Symbol"/>
                <a:cs typeface="Symbol"/>
              </a:rPr>
              <a:t>ú</a:t>
            </a:r>
            <a:r>
              <a:rPr dirty="0" baseline="-14619" sz="2850" spc="-1027">
                <a:latin typeface="Symbol"/>
                <a:cs typeface="Symbol"/>
              </a:rPr>
              <a:t>û</a:t>
            </a:r>
            <a:r>
              <a:rPr dirty="0" baseline="2923" sz="2850" spc="-1027">
                <a:latin typeface="Symbol"/>
                <a:cs typeface="Symbol"/>
              </a:rPr>
              <a:t>ê</a:t>
            </a:r>
            <a:r>
              <a:rPr dirty="0" baseline="-14619" sz="2850" spc="-1027">
                <a:latin typeface="Symbol"/>
                <a:cs typeface="Symbol"/>
              </a:rPr>
              <a:t>ë</a:t>
            </a:r>
            <a:r>
              <a:rPr dirty="0" sz="1900" spc="-685">
                <a:latin typeface="Times New Roman"/>
                <a:cs typeface="Times New Roman"/>
              </a:rPr>
              <a:t>1</a:t>
            </a:r>
            <a:r>
              <a:rPr dirty="0" baseline="2923" sz="2850" spc="-1027">
                <a:latin typeface="Symbol"/>
                <a:cs typeface="Symbol"/>
              </a:rPr>
              <a:t>ú</a:t>
            </a:r>
            <a:r>
              <a:rPr dirty="0" baseline="-14619" sz="2850" spc="-1027">
                <a:latin typeface="Symbol"/>
                <a:cs typeface="Symbol"/>
              </a:rPr>
              <a:t>û	</a:t>
            </a:r>
            <a:r>
              <a:rPr dirty="0" baseline="2923" sz="2850" spc="-2279">
                <a:latin typeface="Symbol"/>
                <a:cs typeface="Symbol"/>
              </a:rPr>
              <a:t>ê</a:t>
            </a:r>
            <a:r>
              <a:rPr dirty="0" baseline="-14619" sz="2850" spc="-2279">
                <a:latin typeface="Symbol"/>
                <a:cs typeface="Symbol"/>
              </a:rPr>
              <a:t>ë	</a:t>
            </a:r>
            <a:r>
              <a:rPr dirty="0" sz="1900" spc="185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4216" y="2199177"/>
            <a:ext cx="269811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3400" algn="l"/>
                <a:tab pos="765810" algn="l"/>
                <a:tab pos="1934210" algn="l"/>
                <a:tab pos="2574290" algn="l"/>
              </a:tabLst>
            </a:pPr>
            <a:r>
              <a:rPr dirty="0" sz="1900" spc="145">
                <a:latin typeface="Times New Roman"/>
                <a:cs typeface="Times New Roman"/>
              </a:rPr>
              <a:t>s</a:t>
            </a:r>
            <a:r>
              <a:rPr dirty="0" sz="1900" spc="145">
                <a:latin typeface="Times New Roman"/>
                <a:cs typeface="Times New Roman"/>
              </a:rPr>
              <a:t>	</a:t>
            </a:r>
            <a:r>
              <a:rPr dirty="0" sz="1900" spc="100">
                <a:latin typeface="Times New Roman"/>
                <a:cs typeface="Times New Roman"/>
              </a:rPr>
              <a:t>t</a:t>
            </a:r>
            <a:r>
              <a:rPr dirty="0" sz="1900" spc="100">
                <a:latin typeface="Times New Roman"/>
                <a:cs typeface="Times New Roman"/>
              </a:rPr>
              <a:t>	</a:t>
            </a:r>
            <a:r>
              <a:rPr dirty="0" baseline="26315" sz="2850" spc="-472">
                <a:latin typeface="Symbol"/>
                <a:cs typeface="Symbol"/>
              </a:rPr>
              <a:t>ú</a:t>
            </a:r>
            <a:r>
              <a:rPr dirty="0" baseline="26315" sz="2850" spc="-487">
                <a:latin typeface="Symbol"/>
                <a:cs typeface="Symbol"/>
              </a:rPr>
              <a:t>ê</a:t>
            </a:r>
            <a:r>
              <a:rPr dirty="0" sz="1900" spc="250">
                <a:latin typeface="Times New Roman"/>
                <a:cs typeface="Times New Roman"/>
              </a:rPr>
              <a:t>y</a:t>
            </a:r>
            <a:r>
              <a:rPr dirty="0" baseline="26315" sz="2850" spc="-675">
                <a:latin typeface="Symbol"/>
                <a:cs typeface="Symbol"/>
              </a:rPr>
              <a:t>ú</a:t>
            </a:r>
            <a:r>
              <a:rPr dirty="0" baseline="26315" sz="2850" spc="127">
                <a:latin typeface="Symbol"/>
                <a:cs typeface="Symbol"/>
              </a:rPr>
              <a:t> </a:t>
            </a:r>
            <a:r>
              <a:rPr dirty="0" sz="1900" spc="204">
                <a:latin typeface="Symbol"/>
                <a:cs typeface="Symbol"/>
              </a:rPr>
              <a:t>=</a:t>
            </a:r>
            <a:r>
              <a:rPr dirty="0" sz="1900" spc="55">
                <a:latin typeface="Symbol"/>
                <a:cs typeface="Symbol"/>
              </a:rPr>
              <a:t> </a:t>
            </a:r>
            <a:r>
              <a:rPr dirty="0" baseline="26315" sz="2850" spc="-667">
                <a:latin typeface="Symbol"/>
                <a:cs typeface="Symbol"/>
              </a:rPr>
              <a:t>ê</a:t>
            </a:r>
            <a:r>
              <a:rPr dirty="0" sz="1900" spc="145">
                <a:latin typeface="Times New Roman"/>
                <a:cs typeface="Times New Roman"/>
              </a:rPr>
              <a:t>s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75">
                <a:latin typeface="Times New Roman"/>
                <a:cs typeface="Times New Roman"/>
              </a:rPr>
              <a:t>y </a:t>
            </a:r>
            <a:r>
              <a:rPr dirty="0" sz="1900" spc="-114">
                <a:latin typeface="Times New Roman"/>
                <a:cs typeface="Times New Roman"/>
              </a:rPr>
              <a:t> </a:t>
            </a:r>
            <a:r>
              <a:rPr dirty="0" sz="1900" spc="204">
                <a:latin typeface="Symbol"/>
                <a:cs typeface="Symbol"/>
              </a:rPr>
              <a:t>+</a:t>
            </a:r>
            <a:r>
              <a:rPr dirty="0" sz="1900" spc="-45">
                <a:latin typeface="Symbol"/>
                <a:cs typeface="Symbol"/>
              </a:rPr>
              <a:t> </a:t>
            </a:r>
            <a:r>
              <a:rPr dirty="0" sz="1900" spc="100">
                <a:latin typeface="Times New Roman"/>
                <a:cs typeface="Times New Roman"/>
              </a:rPr>
              <a:t>t	</a:t>
            </a:r>
            <a:r>
              <a:rPr dirty="0" baseline="26315" sz="2850" spc="-675">
                <a:latin typeface="Symbol"/>
                <a:cs typeface="Symbol"/>
              </a:rPr>
              <a:t>ú</a:t>
            </a:r>
            <a:endParaRPr baseline="26315" sz="285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42756" y="2317693"/>
            <a:ext cx="1729739" cy="560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14045">
              <a:lnSpc>
                <a:spcPts val="2105"/>
              </a:lnSpc>
              <a:spcBef>
                <a:spcPts val="105"/>
              </a:spcBef>
              <a:tabLst>
                <a:tab pos="1000125" algn="l"/>
                <a:tab pos="1408430" algn="l"/>
              </a:tabLst>
            </a:pPr>
            <a:r>
              <a:rPr dirty="0" sz="1900" spc="-470">
                <a:latin typeface="Symbol"/>
                <a:cs typeface="Symbol"/>
              </a:rPr>
              <a:t>úê	</a:t>
            </a:r>
            <a:r>
              <a:rPr dirty="0" sz="1900" spc="-450">
                <a:latin typeface="Symbol"/>
                <a:cs typeface="Symbol"/>
              </a:rPr>
              <a:t>ú	ê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2105"/>
              </a:lnSpc>
              <a:tabLst>
                <a:tab pos="464820" algn="l"/>
                <a:tab pos="1408430" algn="l"/>
              </a:tabLst>
            </a:pPr>
            <a:r>
              <a:rPr dirty="0" sz="1900" spc="185">
                <a:latin typeface="Times New Roman"/>
                <a:cs typeface="Times New Roman"/>
              </a:rPr>
              <a:t>0	</a:t>
            </a:r>
            <a:r>
              <a:rPr dirty="0" sz="1900" spc="-595">
                <a:latin typeface="Times New Roman"/>
                <a:cs typeface="Times New Roman"/>
              </a:rPr>
              <a:t>1</a:t>
            </a:r>
            <a:r>
              <a:rPr dirty="0" baseline="2923" sz="2850" spc="-892">
                <a:latin typeface="Symbol"/>
                <a:cs typeface="Symbol"/>
              </a:rPr>
              <a:t>ú</a:t>
            </a:r>
            <a:r>
              <a:rPr dirty="0" baseline="-14619" sz="2850" spc="-892">
                <a:latin typeface="Symbol"/>
                <a:cs typeface="Symbol"/>
              </a:rPr>
              <a:t>ûë</a:t>
            </a:r>
            <a:r>
              <a:rPr dirty="0" baseline="2923" sz="2850" spc="-892">
                <a:latin typeface="Symbol"/>
                <a:cs typeface="Symbol"/>
              </a:rPr>
              <a:t>ê</a:t>
            </a:r>
            <a:r>
              <a:rPr dirty="0" sz="1900" spc="-595">
                <a:latin typeface="Times New Roman"/>
                <a:cs typeface="Times New Roman"/>
              </a:rPr>
              <a:t>1</a:t>
            </a:r>
            <a:r>
              <a:rPr dirty="0" baseline="2923" sz="2850" spc="-892">
                <a:latin typeface="Symbol"/>
                <a:cs typeface="Symbol"/>
              </a:rPr>
              <a:t>ú</a:t>
            </a:r>
            <a:r>
              <a:rPr dirty="0" baseline="-14619" sz="2850" spc="-892">
                <a:latin typeface="Symbol"/>
                <a:cs typeface="Symbol"/>
              </a:rPr>
              <a:t>û	</a:t>
            </a:r>
            <a:r>
              <a:rPr dirty="0" baseline="2923" sz="2850" spc="-1327">
                <a:latin typeface="Symbol"/>
                <a:cs typeface="Symbol"/>
              </a:rPr>
              <a:t>ê</a:t>
            </a:r>
            <a:r>
              <a:rPr dirty="0" baseline="-14619" sz="2850" spc="-1327">
                <a:latin typeface="Symbol"/>
                <a:cs typeface="Symbol"/>
              </a:rPr>
              <a:t>ë</a:t>
            </a:r>
            <a:r>
              <a:rPr dirty="0" baseline="-14619" sz="2850" spc="-112">
                <a:latin typeface="Symbol"/>
                <a:cs typeface="Symbol"/>
              </a:rPr>
              <a:t> 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97666" y="2085741"/>
            <a:ext cx="127508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6315" sz="2850" spc="-240">
                <a:latin typeface="Times New Roman"/>
                <a:cs typeface="Times New Roman"/>
              </a:rPr>
              <a:t>0</a:t>
            </a:r>
            <a:r>
              <a:rPr dirty="0" sz="1900" spc="-160">
                <a:latin typeface="Symbol"/>
                <a:cs typeface="Symbol"/>
              </a:rPr>
              <a:t>úê</a:t>
            </a:r>
            <a:r>
              <a:rPr dirty="0" baseline="-26315" sz="2850" spc="-240">
                <a:latin typeface="Times New Roman"/>
                <a:cs typeface="Times New Roman"/>
              </a:rPr>
              <a:t>y</a:t>
            </a:r>
            <a:r>
              <a:rPr dirty="0" sz="1900" spc="-160">
                <a:latin typeface="Symbol"/>
                <a:cs typeface="Symbol"/>
              </a:rPr>
              <a:t>ú </a:t>
            </a:r>
            <a:r>
              <a:rPr dirty="0" baseline="-26315" sz="2850" spc="307">
                <a:latin typeface="Symbol"/>
                <a:cs typeface="Symbol"/>
              </a:rPr>
              <a:t>= </a:t>
            </a:r>
            <a:r>
              <a:rPr dirty="0" sz="1900" spc="-1165">
                <a:latin typeface="Symbol"/>
                <a:cs typeface="Symbol"/>
              </a:rPr>
              <a:t>ê </a:t>
            </a:r>
            <a:r>
              <a:rPr dirty="0" sz="1900" spc="-455">
                <a:latin typeface="Symbol"/>
                <a:cs typeface="Symbol"/>
              </a:rPr>
              <a:t> </a:t>
            </a:r>
            <a:r>
              <a:rPr dirty="0" baseline="-26315" sz="2850" spc="277">
                <a:latin typeface="Times New Roman"/>
                <a:cs typeface="Times New Roman"/>
              </a:rPr>
              <a:t>0</a:t>
            </a:r>
            <a:endParaRPr baseline="-26315"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87266" y="2199177"/>
            <a:ext cx="13843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145"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10256" y="2085741"/>
            <a:ext cx="69469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5110" algn="l"/>
              </a:tabLst>
            </a:pPr>
            <a:r>
              <a:rPr dirty="0" baseline="-26315" sz="2850" spc="150">
                <a:latin typeface="Times New Roman"/>
                <a:cs typeface="Times New Roman"/>
              </a:rPr>
              <a:t>t	</a:t>
            </a:r>
            <a:r>
              <a:rPr dirty="0" sz="1900" spc="-380">
                <a:latin typeface="Symbol"/>
                <a:cs typeface="Symbol"/>
              </a:rPr>
              <a:t>úê</a:t>
            </a:r>
            <a:r>
              <a:rPr dirty="0" sz="1900" spc="-335">
                <a:latin typeface="Symbol"/>
                <a:cs typeface="Symbol"/>
              </a:rPr>
              <a:t> </a:t>
            </a:r>
            <a:r>
              <a:rPr dirty="0" baseline="-26315" sz="2850" spc="-1387">
                <a:latin typeface="Times New Roman"/>
                <a:cs typeface="Times New Roman"/>
              </a:rPr>
              <a:t>0</a:t>
            </a:r>
            <a:endParaRPr baseline="-26315" sz="2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8674" y="2259698"/>
            <a:ext cx="264160" cy="606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110">
                <a:latin typeface="Times New Roman"/>
                <a:cs typeface="Times New Roman"/>
              </a:rPr>
              <a:t>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baseline="-13157" sz="2850" spc="-1470">
                <a:latin typeface="Symbol"/>
                <a:cs typeface="Symbol"/>
              </a:rPr>
              <a:t>ú</a:t>
            </a:r>
            <a:endParaRPr baseline="-13157" sz="2850">
              <a:latin typeface="Symbol"/>
              <a:cs typeface="Symbol"/>
            </a:endParaRPr>
          </a:p>
          <a:p>
            <a:pPr marL="139700">
              <a:lnSpc>
                <a:spcPct val="100000"/>
              </a:lnSpc>
              <a:spcBef>
                <a:spcPts val="5"/>
              </a:spcBef>
            </a:pPr>
            <a:r>
              <a:rPr dirty="0" sz="1900" spc="-1325">
                <a:latin typeface="Symbol"/>
                <a:cs typeface="Symbol"/>
              </a:rPr>
              <a:t>ú</a:t>
            </a:r>
            <a:r>
              <a:rPr dirty="0" baseline="-17543" sz="2850" spc="-675">
                <a:latin typeface="Symbol"/>
                <a:cs typeface="Symbol"/>
              </a:rPr>
              <a:t>û</a:t>
            </a:r>
            <a:endParaRPr baseline="-17543" sz="28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767295" y="2360443"/>
            <a:ext cx="109855" cy="19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11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24239" y="1836392"/>
            <a:ext cx="112839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4385" sz="2850" spc="-52">
                <a:latin typeface="Symbol"/>
                <a:cs typeface="Symbol"/>
              </a:rPr>
              <a:t>é</a:t>
            </a:r>
            <a:r>
              <a:rPr dirty="0" sz="1900" spc="-35">
                <a:latin typeface="Times New Roman"/>
                <a:cs typeface="Times New Roman"/>
              </a:rPr>
              <a:t>s</a:t>
            </a:r>
            <a:r>
              <a:rPr dirty="0" baseline="-25252" sz="1650" spc="-52">
                <a:latin typeface="Times New Roman"/>
                <a:cs typeface="Times New Roman"/>
              </a:rPr>
              <a:t>x</a:t>
            </a:r>
            <a:r>
              <a:rPr dirty="0" baseline="-25252" sz="1650" spc="-135">
                <a:latin typeface="Times New Roman"/>
                <a:cs typeface="Times New Roman"/>
              </a:rPr>
              <a:t> </a:t>
            </a:r>
            <a:r>
              <a:rPr dirty="0" sz="1900" spc="185">
                <a:latin typeface="Times New Roman"/>
                <a:cs typeface="Times New Roman"/>
              </a:rPr>
              <a:t>x</a:t>
            </a:r>
            <a:r>
              <a:rPr dirty="0" sz="1900" spc="-60">
                <a:latin typeface="Times New Roman"/>
                <a:cs typeface="Times New Roman"/>
              </a:rPr>
              <a:t> </a:t>
            </a:r>
            <a:r>
              <a:rPr dirty="0" sz="1900" spc="204">
                <a:latin typeface="Symbol"/>
                <a:cs typeface="Symbol"/>
              </a:rPr>
              <a:t>+</a:t>
            </a:r>
            <a:r>
              <a:rPr dirty="0" sz="1900" spc="-75">
                <a:latin typeface="Symbol"/>
                <a:cs typeface="Symbol"/>
              </a:rPr>
              <a:t> </a:t>
            </a:r>
            <a:r>
              <a:rPr dirty="0" sz="1900" spc="210">
                <a:latin typeface="Times New Roman"/>
                <a:cs typeface="Times New Roman"/>
              </a:rPr>
              <a:t>t</a:t>
            </a:r>
            <a:r>
              <a:rPr dirty="0" baseline="-25252" sz="1650" spc="315">
                <a:latin typeface="Times New Roman"/>
                <a:cs typeface="Times New Roman"/>
              </a:rPr>
              <a:t>x</a:t>
            </a:r>
            <a:r>
              <a:rPr dirty="0" baseline="-25252" sz="1650" spc="60">
                <a:latin typeface="Times New Roman"/>
                <a:cs typeface="Times New Roman"/>
              </a:rPr>
              <a:t> </a:t>
            </a:r>
            <a:r>
              <a:rPr dirty="0" baseline="-4385" sz="2850" spc="-2325">
                <a:latin typeface="Symbol"/>
                <a:cs typeface="Symbol"/>
              </a:rPr>
              <a:t>ù</a:t>
            </a:r>
            <a:endParaRPr baseline="-4385" sz="285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583927" y="2317693"/>
            <a:ext cx="107696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4195" algn="l"/>
                <a:tab pos="952500" algn="l"/>
              </a:tabLst>
            </a:pPr>
            <a:r>
              <a:rPr dirty="0" baseline="22727" sz="1650" spc="165">
                <a:latin typeface="Times New Roman"/>
                <a:cs typeface="Times New Roman"/>
              </a:rPr>
              <a:t>y</a:t>
            </a:r>
            <a:r>
              <a:rPr dirty="0" baseline="22727" sz="1650" spc="52">
                <a:latin typeface="Times New Roman"/>
                <a:cs typeface="Times New Roman"/>
              </a:rPr>
              <a:t> </a:t>
            </a:r>
            <a:r>
              <a:rPr dirty="0" sz="1900" spc="-315">
                <a:latin typeface="Symbol"/>
                <a:cs typeface="Symbol"/>
              </a:rPr>
              <a:t>ú</a:t>
            </a:r>
            <a:r>
              <a:rPr dirty="0" sz="1900" spc="-450">
                <a:latin typeface="Symbol"/>
                <a:cs typeface="Symbol"/>
              </a:rPr>
              <a:t>ê</a:t>
            </a:r>
            <a:r>
              <a:rPr dirty="0" sz="1900">
                <a:latin typeface="Symbol"/>
                <a:cs typeface="Symbol"/>
              </a:rPr>
              <a:t>	</a:t>
            </a:r>
            <a:r>
              <a:rPr dirty="0" sz="1900" spc="-450">
                <a:latin typeface="Symbol"/>
                <a:cs typeface="Symbol"/>
              </a:rPr>
              <a:t>ú</a:t>
            </a:r>
            <a:r>
              <a:rPr dirty="0" sz="1900">
                <a:latin typeface="Symbol"/>
                <a:cs typeface="Symbol"/>
              </a:rPr>
              <a:t>	</a:t>
            </a:r>
            <a:r>
              <a:rPr dirty="0" sz="1900" spc="-980">
                <a:latin typeface="Symbol"/>
                <a:cs typeface="Symbol"/>
              </a:rPr>
              <a:t>ê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85228" y="2360443"/>
            <a:ext cx="109855" cy="19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11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397666" y="1853788"/>
            <a:ext cx="285496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88514" algn="l"/>
              </a:tabLst>
            </a:pPr>
            <a:r>
              <a:rPr dirty="0" baseline="4385" sz="2850" spc="-240">
                <a:latin typeface="Times New Roman"/>
                <a:cs typeface="Times New Roman"/>
              </a:rPr>
              <a:t>0</a:t>
            </a:r>
            <a:r>
              <a:rPr dirty="0" sz="1900" spc="-160">
                <a:latin typeface="Symbol"/>
                <a:cs typeface="Symbol"/>
              </a:rPr>
              <a:t>ùé</a:t>
            </a:r>
            <a:r>
              <a:rPr dirty="0" baseline="4385" sz="2850" spc="-240">
                <a:latin typeface="Times New Roman"/>
                <a:cs typeface="Times New Roman"/>
              </a:rPr>
              <a:t>x</a:t>
            </a:r>
            <a:r>
              <a:rPr dirty="0" sz="1900" spc="-160">
                <a:latin typeface="Symbol"/>
                <a:cs typeface="Symbol"/>
              </a:rPr>
              <a:t>ù	</a:t>
            </a:r>
            <a:r>
              <a:rPr dirty="0" baseline="4385" sz="2850" spc="315">
                <a:latin typeface="Times New Roman"/>
                <a:cs typeface="Times New Roman"/>
              </a:rPr>
              <a:t>t</a:t>
            </a:r>
            <a:r>
              <a:rPr dirty="0" baseline="-17676" sz="1650" spc="315">
                <a:latin typeface="Times New Roman"/>
                <a:cs typeface="Times New Roman"/>
              </a:rPr>
              <a:t>x</a:t>
            </a:r>
            <a:r>
              <a:rPr dirty="0" baseline="-17676" sz="1650" spc="37">
                <a:latin typeface="Times New Roman"/>
                <a:cs typeface="Times New Roman"/>
              </a:rPr>
              <a:t> </a:t>
            </a:r>
            <a:r>
              <a:rPr dirty="0" sz="1900" spc="-735">
                <a:latin typeface="Symbol"/>
                <a:cs typeface="Symbol"/>
              </a:rPr>
              <a:t>ùé</a:t>
            </a:r>
            <a:r>
              <a:rPr dirty="0" baseline="4385" sz="2850" spc="-1102">
                <a:latin typeface="Times New Roman"/>
                <a:cs typeface="Times New Roman"/>
              </a:rPr>
              <a:t>x</a:t>
            </a:r>
            <a:r>
              <a:rPr dirty="0" sz="1900" spc="-735">
                <a:latin typeface="Symbol"/>
                <a:cs typeface="Symbol"/>
              </a:rPr>
              <a:t>ù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38864" y="1836392"/>
            <a:ext cx="84137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3260" algn="l"/>
              </a:tabLst>
            </a:pPr>
            <a:r>
              <a:rPr dirty="0" baseline="-4385" sz="2850" spc="-735">
                <a:latin typeface="Symbol"/>
                <a:cs typeface="Symbol"/>
              </a:rPr>
              <a:t>é</a:t>
            </a:r>
            <a:r>
              <a:rPr dirty="0" sz="1900" spc="270">
                <a:latin typeface="Times New Roman"/>
                <a:cs typeface="Times New Roman"/>
              </a:rPr>
              <a:t>s</a:t>
            </a:r>
            <a:r>
              <a:rPr dirty="0" baseline="-25252" sz="1650" spc="165">
                <a:latin typeface="Times New Roman"/>
                <a:cs typeface="Times New Roman"/>
              </a:rPr>
              <a:t>x</a:t>
            </a:r>
            <a:r>
              <a:rPr dirty="0" baseline="-25252" sz="1650">
                <a:latin typeface="Times New Roman"/>
                <a:cs typeface="Times New Roman"/>
              </a:rPr>
              <a:t>	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17924" y="2360443"/>
            <a:ext cx="109855" cy="19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11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46244" y="2317693"/>
            <a:ext cx="659130" cy="560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16205">
              <a:lnSpc>
                <a:spcPts val="2105"/>
              </a:lnSpc>
              <a:spcBef>
                <a:spcPts val="105"/>
              </a:spcBef>
            </a:pPr>
            <a:r>
              <a:rPr dirty="0" baseline="22727" sz="1650" spc="165">
                <a:latin typeface="Times New Roman"/>
                <a:cs typeface="Times New Roman"/>
              </a:rPr>
              <a:t>y</a:t>
            </a:r>
            <a:r>
              <a:rPr dirty="0" baseline="22727" sz="1650" spc="-52">
                <a:latin typeface="Times New Roman"/>
                <a:cs typeface="Times New Roman"/>
              </a:rPr>
              <a:t> </a:t>
            </a:r>
            <a:r>
              <a:rPr dirty="0" sz="1900" spc="-380">
                <a:latin typeface="Symbol"/>
                <a:cs typeface="Symbol"/>
              </a:rPr>
              <a:t>úê</a:t>
            </a:r>
            <a:endParaRPr sz="1900">
              <a:latin typeface="Symbol"/>
              <a:cs typeface="Symbol"/>
            </a:endParaRPr>
          </a:p>
          <a:p>
            <a:pPr algn="ctr">
              <a:lnSpc>
                <a:spcPts val="2105"/>
              </a:lnSpc>
            </a:pPr>
            <a:r>
              <a:rPr dirty="0" sz="1900" spc="185">
                <a:latin typeface="Times New Roman"/>
                <a:cs typeface="Times New Roman"/>
              </a:rPr>
              <a:t>1</a:t>
            </a:r>
            <a:r>
              <a:rPr dirty="0" sz="1900" spc="-135">
                <a:latin typeface="Times New Roman"/>
                <a:cs typeface="Times New Roman"/>
              </a:rPr>
              <a:t> </a:t>
            </a:r>
            <a:r>
              <a:rPr dirty="0" baseline="2923" sz="2850" spc="-1567">
                <a:latin typeface="Symbol"/>
                <a:cs typeface="Symbol"/>
              </a:rPr>
              <a:t>ú</a:t>
            </a:r>
            <a:r>
              <a:rPr dirty="0" baseline="-14619" sz="2850" spc="-1567">
                <a:latin typeface="Symbol"/>
                <a:cs typeface="Symbol"/>
              </a:rPr>
              <a:t>û</a:t>
            </a:r>
            <a:r>
              <a:rPr dirty="0" baseline="2923" sz="2850" spc="-1567">
                <a:latin typeface="Symbol"/>
                <a:cs typeface="Symbol"/>
              </a:rPr>
              <a:t>ê</a:t>
            </a:r>
            <a:r>
              <a:rPr dirty="0" baseline="-14619" sz="2850" spc="-1567">
                <a:latin typeface="Symbol"/>
                <a:cs typeface="Symbol"/>
              </a:rPr>
              <a:t>ë </a:t>
            </a:r>
            <a:r>
              <a:rPr dirty="0" baseline="-14619" sz="2850" spc="-697">
                <a:latin typeface="Symbol"/>
                <a:cs typeface="Symbol"/>
              </a:rPr>
              <a:t> 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981343" y="1764109"/>
            <a:ext cx="2131695" cy="11144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527050" algn="l"/>
                <a:tab pos="939800" algn="l"/>
                <a:tab pos="1973580" algn="l"/>
              </a:tabLst>
            </a:pPr>
            <a:r>
              <a:rPr dirty="0" baseline="-4385" sz="2850" spc="-705">
                <a:latin typeface="Symbol"/>
                <a:cs typeface="Symbol"/>
              </a:rPr>
              <a:t>é</a:t>
            </a:r>
            <a:r>
              <a:rPr dirty="0" sz="1900" spc="185">
                <a:latin typeface="Times New Roman"/>
                <a:cs typeface="Times New Roman"/>
              </a:rPr>
              <a:t>1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305">
                <a:latin typeface="Times New Roman"/>
                <a:cs typeface="Times New Roman"/>
              </a:rPr>
              <a:t>t</a:t>
            </a:r>
            <a:r>
              <a:rPr dirty="0" baseline="-25252" sz="1650" spc="165">
                <a:latin typeface="Times New Roman"/>
                <a:cs typeface="Times New Roman"/>
              </a:rPr>
              <a:t>x</a:t>
            </a:r>
            <a:r>
              <a:rPr dirty="0" baseline="-25252" sz="1650" spc="97">
                <a:latin typeface="Times New Roman"/>
                <a:cs typeface="Times New Roman"/>
              </a:rPr>
              <a:t> </a:t>
            </a:r>
            <a:r>
              <a:rPr dirty="0" baseline="-4385" sz="2850" spc="-472">
                <a:latin typeface="Symbol"/>
                <a:cs typeface="Symbol"/>
              </a:rPr>
              <a:t>ù</a:t>
            </a:r>
            <a:r>
              <a:rPr dirty="0" baseline="-4385" sz="2850" spc="-727">
                <a:latin typeface="Symbol"/>
                <a:cs typeface="Symbol"/>
              </a:rPr>
              <a:t>é</a:t>
            </a:r>
            <a:r>
              <a:rPr dirty="0" sz="1900" spc="270">
                <a:latin typeface="Times New Roman"/>
                <a:cs typeface="Times New Roman"/>
              </a:rPr>
              <a:t>s</a:t>
            </a:r>
            <a:r>
              <a:rPr dirty="0" baseline="-25252" sz="1650" spc="165">
                <a:latin typeface="Times New Roman"/>
                <a:cs typeface="Times New Roman"/>
              </a:rPr>
              <a:t>x</a:t>
            </a:r>
            <a:r>
              <a:rPr dirty="0" baseline="-25252" sz="1650">
                <a:latin typeface="Times New Roman"/>
                <a:cs typeface="Times New Roman"/>
              </a:rPr>
              <a:t>	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524510" algn="l"/>
              </a:tabLst>
            </a:pPr>
            <a:r>
              <a:rPr dirty="0" baseline="-27777" sz="2850" spc="-675">
                <a:latin typeface="Symbol"/>
                <a:cs typeface="Symbol"/>
              </a:rPr>
              <a:t>ê	</a:t>
            </a:r>
            <a:r>
              <a:rPr dirty="0" sz="1900" spc="185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27050" algn="l"/>
              </a:tabLst>
            </a:pPr>
            <a:r>
              <a:rPr dirty="0" baseline="2923" sz="2850" spc="-794">
                <a:latin typeface="Symbol"/>
                <a:cs typeface="Symbol"/>
              </a:rPr>
              <a:t>ê</a:t>
            </a:r>
            <a:r>
              <a:rPr dirty="0" baseline="-14619" sz="2850" spc="-794">
                <a:latin typeface="Symbol"/>
                <a:cs typeface="Symbol"/>
              </a:rPr>
              <a:t>ë</a:t>
            </a:r>
            <a:r>
              <a:rPr dirty="0" sz="1900" spc="-530">
                <a:latin typeface="Times New Roman"/>
                <a:cs typeface="Times New Roman"/>
              </a:rPr>
              <a:t>0	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58717" y="2199177"/>
            <a:ext cx="200342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250" b="1">
                <a:latin typeface="Times New Roman"/>
                <a:cs typeface="Times New Roman"/>
              </a:rPr>
              <a:t>P</a:t>
            </a:r>
            <a:r>
              <a:rPr dirty="0" sz="1900" spc="250">
                <a:latin typeface="Times New Roman"/>
                <a:cs typeface="Times New Roman"/>
              </a:rPr>
              <a:t>'''</a:t>
            </a:r>
            <a:r>
              <a:rPr dirty="0" sz="1900" spc="250">
                <a:latin typeface="Symbol"/>
                <a:cs typeface="Symbol"/>
              </a:rPr>
              <a:t>=</a:t>
            </a:r>
            <a:r>
              <a:rPr dirty="0" sz="1900" spc="-30">
                <a:latin typeface="Symbol"/>
                <a:cs typeface="Symbol"/>
              </a:rPr>
              <a:t> </a:t>
            </a:r>
            <a:r>
              <a:rPr dirty="0" sz="1900" spc="250" b="1">
                <a:latin typeface="Times New Roman"/>
                <a:cs typeface="Times New Roman"/>
              </a:rPr>
              <a:t>T</a:t>
            </a:r>
            <a:r>
              <a:rPr dirty="0" sz="1900" spc="-254" b="1">
                <a:latin typeface="Times New Roman"/>
                <a:cs typeface="Times New Roman"/>
              </a:rPr>
              <a:t> </a:t>
            </a:r>
            <a:r>
              <a:rPr dirty="0" sz="1900" spc="-475">
                <a:latin typeface="Symbol"/>
                <a:cs typeface="Symbol"/>
              </a:rPr>
              <a:t>×</a:t>
            </a:r>
            <a:r>
              <a:rPr dirty="0" sz="1900" spc="204" b="1">
                <a:latin typeface="Times New Roman"/>
                <a:cs typeface="Times New Roman"/>
              </a:rPr>
              <a:t>S</a:t>
            </a:r>
            <a:r>
              <a:rPr dirty="0" sz="1900" spc="-215" b="1">
                <a:latin typeface="Times New Roman"/>
                <a:cs typeface="Times New Roman"/>
              </a:rPr>
              <a:t> </a:t>
            </a:r>
            <a:r>
              <a:rPr dirty="0" sz="1900" spc="-475">
                <a:latin typeface="Symbol"/>
                <a:cs typeface="Symbol"/>
              </a:rPr>
              <a:t>×</a:t>
            </a:r>
            <a:r>
              <a:rPr dirty="0" sz="1900" spc="225" b="1">
                <a:latin typeface="Times New Roman"/>
                <a:cs typeface="Times New Roman"/>
              </a:rPr>
              <a:t>P</a:t>
            </a:r>
            <a:r>
              <a:rPr dirty="0" sz="1900" spc="40" b="1">
                <a:latin typeface="Times New Roman"/>
                <a:cs typeface="Times New Roman"/>
              </a:rPr>
              <a:t> </a:t>
            </a:r>
            <a:r>
              <a:rPr dirty="0" sz="1900" spc="204">
                <a:latin typeface="Symbol"/>
                <a:cs typeface="Symbol"/>
              </a:rPr>
              <a:t>=</a:t>
            </a:r>
            <a:r>
              <a:rPr dirty="0" sz="1900" spc="45">
                <a:latin typeface="Symbol"/>
                <a:cs typeface="Symbol"/>
              </a:rPr>
              <a:t> </a:t>
            </a:r>
            <a:r>
              <a:rPr dirty="0" baseline="26315" sz="2850" spc="-772">
                <a:latin typeface="Symbol"/>
                <a:cs typeface="Symbol"/>
              </a:rPr>
              <a:t>ê</a:t>
            </a:r>
            <a:r>
              <a:rPr dirty="0" sz="1900" spc="-51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477511" y="6345935"/>
            <a:ext cx="155448" cy="91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0" y="4731025"/>
            <a:ext cx="9058275" cy="1670050"/>
          </a:xfrm>
          <a:custGeom>
            <a:avLst/>
            <a:gdLst/>
            <a:ahLst/>
            <a:cxnLst/>
            <a:rect l="l" t="t" r="r" b="b"/>
            <a:pathLst>
              <a:path w="9058275" h="1670050">
                <a:moveTo>
                  <a:pt x="0" y="1669773"/>
                </a:moveTo>
                <a:lnTo>
                  <a:pt x="9058275" y="1669773"/>
                </a:lnTo>
                <a:lnTo>
                  <a:pt x="9058275" y="0"/>
                </a:lnTo>
                <a:lnTo>
                  <a:pt x="0" y="0"/>
                </a:lnTo>
                <a:lnTo>
                  <a:pt x="0" y="16697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bject 4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2025" y="216915"/>
            <a:ext cx="4792980" cy="1244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106680">
              <a:lnSpc>
                <a:spcPct val="100000"/>
              </a:lnSpc>
              <a:spcBef>
                <a:spcPts val="100"/>
              </a:spcBef>
            </a:pPr>
            <a:r>
              <a:rPr dirty="0" sz="4000" spc="-40"/>
              <a:t>Translating </a:t>
            </a:r>
            <a:r>
              <a:rPr dirty="0" sz="4000"/>
              <a:t>&amp;</a:t>
            </a:r>
            <a:r>
              <a:rPr dirty="0" sz="4000" spc="-5"/>
              <a:t> </a:t>
            </a:r>
            <a:r>
              <a:rPr dirty="0" sz="4000" spc="-15"/>
              <a:t>Scaling</a:t>
            </a:r>
            <a:endParaRPr sz="4000"/>
          </a:p>
          <a:p>
            <a:pPr algn="ctr">
              <a:lnSpc>
                <a:spcPct val="100000"/>
              </a:lnSpc>
            </a:pPr>
            <a:r>
              <a:rPr dirty="0" sz="4000" spc="-5"/>
              <a:t>!= </a:t>
            </a:r>
            <a:r>
              <a:rPr dirty="0" sz="4000" spc="-15"/>
              <a:t>Scaling </a:t>
            </a:r>
            <a:r>
              <a:rPr dirty="0" sz="4000"/>
              <a:t>&amp;</a:t>
            </a:r>
            <a:r>
              <a:rPr dirty="0" sz="4000" spc="-55"/>
              <a:t> </a:t>
            </a:r>
            <a:r>
              <a:rPr dirty="0" sz="4000" spc="-40"/>
              <a:t>Translating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05316" y="5116255"/>
            <a:ext cx="170815" cy="4089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500" spc="-600">
                <a:latin typeface="Symbol"/>
                <a:cs typeface="Symbol"/>
              </a:rPr>
              <a:t>ú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3687" y="5422719"/>
            <a:ext cx="431800" cy="71501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2700" marR="5080">
              <a:lnSpc>
                <a:spcPts val="2410"/>
              </a:lnSpc>
              <a:spcBef>
                <a:spcPts val="685"/>
              </a:spcBef>
            </a:pPr>
            <a:r>
              <a:rPr dirty="0" sz="2500" spc="-600">
                <a:latin typeface="Symbol"/>
                <a:cs typeface="Symbol"/>
              </a:rPr>
              <a:t>ê  </a:t>
            </a:r>
            <a:r>
              <a:rPr dirty="0" sz="2500" spc="-1175">
                <a:latin typeface="Symbol"/>
                <a:cs typeface="Symbol"/>
              </a:rPr>
              <a:t>ê</a:t>
            </a:r>
            <a:r>
              <a:rPr dirty="0" baseline="-17777" sz="3750" spc="-1762">
                <a:latin typeface="Symbol"/>
                <a:cs typeface="Symbol"/>
              </a:rPr>
              <a:t>ë</a:t>
            </a:r>
            <a:r>
              <a:rPr dirty="0" baseline="-3333" sz="3750" spc="-1882">
                <a:latin typeface="Times New Roman"/>
                <a:cs typeface="Times New Roman"/>
              </a:rPr>
              <a:t>0</a:t>
            </a:r>
            <a:endParaRPr baseline="-3333" sz="37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2811" y="5266099"/>
            <a:ext cx="4937125" cy="4089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131570" algn="l"/>
                <a:tab pos="1807845" algn="l"/>
                <a:tab pos="2120900" algn="l"/>
                <a:tab pos="2431415" algn="l"/>
                <a:tab pos="3986529" algn="l"/>
                <a:tab pos="4819015" algn="l"/>
              </a:tabLst>
            </a:pPr>
            <a:r>
              <a:rPr dirty="0" sz="2500" spc="260">
                <a:latin typeface="Symbol"/>
                <a:cs typeface="Symbol"/>
              </a:rPr>
              <a:t>=</a:t>
            </a:r>
            <a:r>
              <a:rPr dirty="0" sz="2500" spc="110">
                <a:latin typeface="Symbol"/>
                <a:cs typeface="Symbol"/>
              </a:rPr>
              <a:t> </a:t>
            </a:r>
            <a:r>
              <a:rPr dirty="0" baseline="26666" sz="3750" spc="-900">
                <a:latin typeface="Symbol"/>
                <a:cs typeface="Symbol"/>
              </a:rPr>
              <a:t>ê</a:t>
            </a:r>
            <a:r>
              <a:rPr dirty="0" baseline="26666" sz="3750" spc="-89">
                <a:latin typeface="Symbol"/>
                <a:cs typeface="Symbol"/>
              </a:rPr>
              <a:t> </a:t>
            </a:r>
            <a:r>
              <a:rPr dirty="0" sz="2500" spc="235">
                <a:latin typeface="Times New Roman"/>
                <a:cs typeface="Times New Roman"/>
              </a:rPr>
              <a:t>0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180">
                <a:latin typeface="Times New Roman"/>
                <a:cs typeface="Times New Roman"/>
              </a:rPr>
              <a:t>s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180">
                <a:latin typeface="Times New Roman"/>
                <a:cs typeface="Times New Roman"/>
              </a:rPr>
              <a:t>s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130">
                <a:latin typeface="Times New Roman"/>
                <a:cs typeface="Times New Roman"/>
              </a:rPr>
              <a:t>t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baseline="26666" sz="3750" spc="-592">
                <a:latin typeface="Symbol"/>
                <a:cs typeface="Symbol"/>
              </a:rPr>
              <a:t>ú</a:t>
            </a:r>
            <a:r>
              <a:rPr dirty="0" baseline="26666" sz="3750" spc="-630">
                <a:latin typeface="Symbol"/>
                <a:cs typeface="Symbol"/>
              </a:rPr>
              <a:t>ê</a:t>
            </a:r>
            <a:r>
              <a:rPr dirty="0" sz="2500" spc="350">
                <a:latin typeface="Times New Roman"/>
                <a:cs typeface="Times New Roman"/>
              </a:rPr>
              <a:t>y</a:t>
            </a:r>
            <a:r>
              <a:rPr dirty="0" baseline="26666" sz="3750" spc="-900">
                <a:latin typeface="Symbol"/>
                <a:cs typeface="Symbol"/>
              </a:rPr>
              <a:t>ú</a:t>
            </a:r>
            <a:r>
              <a:rPr dirty="0" baseline="26666" sz="3750" spc="202">
                <a:latin typeface="Symbol"/>
                <a:cs typeface="Symbol"/>
              </a:rPr>
              <a:t> </a:t>
            </a:r>
            <a:r>
              <a:rPr dirty="0" sz="2500" spc="260">
                <a:latin typeface="Symbol"/>
                <a:cs typeface="Symbol"/>
              </a:rPr>
              <a:t>=</a:t>
            </a:r>
            <a:r>
              <a:rPr dirty="0" sz="2500" spc="110">
                <a:latin typeface="Symbol"/>
                <a:cs typeface="Symbol"/>
              </a:rPr>
              <a:t> </a:t>
            </a:r>
            <a:r>
              <a:rPr dirty="0" baseline="26666" sz="3750" spc="-832">
                <a:latin typeface="Symbol"/>
                <a:cs typeface="Symbol"/>
              </a:rPr>
              <a:t>ê</a:t>
            </a:r>
            <a:r>
              <a:rPr dirty="0" sz="2500" spc="180">
                <a:latin typeface="Times New Roman"/>
                <a:cs typeface="Times New Roman"/>
              </a:rPr>
              <a:t>s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-434">
                <a:latin typeface="Times New Roman"/>
                <a:cs typeface="Times New Roman"/>
              </a:rPr>
              <a:t>y </a:t>
            </a:r>
            <a:r>
              <a:rPr dirty="0" sz="2500" spc="-114">
                <a:latin typeface="Times New Roman"/>
                <a:cs typeface="Times New Roman"/>
              </a:rPr>
              <a:t> </a:t>
            </a:r>
            <a:r>
              <a:rPr dirty="0" sz="2500" spc="260">
                <a:latin typeface="Symbol"/>
                <a:cs typeface="Symbol"/>
              </a:rPr>
              <a:t>+</a:t>
            </a:r>
            <a:r>
              <a:rPr dirty="0" sz="2500" spc="-170">
                <a:latin typeface="Symbol"/>
                <a:cs typeface="Symbol"/>
              </a:rPr>
              <a:t> </a:t>
            </a:r>
            <a:r>
              <a:rPr dirty="0" sz="2500" spc="180">
                <a:latin typeface="Times New Roman"/>
                <a:cs typeface="Times New Roman"/>
              </a:rPr>
              <a:t>s	</a:t>
            </a:r>
            <a:r>
              <a:rPr dirty="0" sz="2500" spc="130">
                <a:latin typeface="Times New Roman"/>
                <a:cs typeface="Times New Roman"/>
              </a:rPr>
              <a:t>t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0543" y="3614964"/>
            <a:ext cx="1297305" cy="4089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21310" algn="l"/>
              </a:tabLst>
            </a:pPr>
            <a:r>
              <a:rPr dirty="0" baseline="-26666" sz="3750" spc="195">
                <a:latin typeface="Times New Roman"/>
                <a:cs typeface="Times New Roman"/>
              </a:rPr>
              <a:t>t	</a:t>
            </a:r>
            <a:r>
              <a:rPr dirty="0" sz="2500" spc="-325">
                <a:latin typeface="Symbol"/>
                <a:cs typeface="Symbol"/>
              </a:rPr>
              <a:t>úê</a:t>
            </a:r>
            <a:r>
              <a:rPr dirty="0" baseline="-26666" sz="3750" spc="-487">
                <a:latin typeface="Times New Roman"/>
                <a:cs typeface="Times New Roman"/>
              </a:rPr>
              <a:t>y</a:t>
            </a:r>
            <a:r>
              <a:rPr dirty="0" sz="2500" spc="-325">
                <a:latin typeface="Symbol"/>
                <a:cs typeface="Symbol"/>
              </a:rPr>
              <a:t>ú</a:t>
            </a:r>
            <a:r>
              <a:rPr dirty="0" baseline="-26666" sz="3750" spc="-2062">
                <a:latin typeface="Symbol"/>
                <a:cs typeface="Symbol"/>
              </a:rPr>
              <a:t>=</a:t>
            </a:r>
            <a:endParaRPr baseline="-26666" sz="37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66490" y="3921487"/>
            <a:ext cx="730885" cy="7150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6350">
              <a:lnSpc>
                <a:spcPts val="2705"/>
              </a:lnSpc>
              <a:spcBef>
                <a:spcPts val="114"/>
              </a:spcBef>
            </a:pPr>
            <a:r>
              <a:rPr dirty="0" sz="2500" spc="-500">
                <a:latin typeface="Symbol"/>
                <a:cs typeface="Symbol"/>
              </a:rPr>
              <a:t>úê</a:t>
            </a:r>
            <a:endParaRPr sz="2500">
              <a:latin typeface="Symbol"/>
              <a:cs typeface="Symbol"/>
            </a:endParaRPr>
          </a:p>
          <a:p>
            <a:pPr algn="ctr">
              <a:lnSpc>
                <a:spcPts val="2705"/>
              </a:lnSpc>
            </a:pPr>
            <a:r>
              <a:rPr dirty="0" baseline="-3333" sz="3750" spc="457">
                <a:latin typeface="Times New Roman"/>
                <a:cs typeface="Times New Roman"/>
              </a:rPr>
              <a:t>1</a:t>
            </a:r>
            <a:r>
              <a:rPr dirty="0" sz="2500" spc="-1745">
                <a:latin typeface="Symbol"/>
                <a:cs typeface="Symbol"/>
              </a:rPr>
              <a:t>ú</a:t>
            </a:r>
            <a:r>
              <a:rPr dirty="0" baseline="-17777" sz="3750" spc="-592">
                <a:latin typeface="Symbol"/>
                <a:cs typeface="Symbol"/>
              </a:rPr>
              <a:t>û</a:t>
            </a:r>
            <a:r>
              <a:rPr dirty="0" sz="2500" spc="-1745">
                <a:latin typeface="Symbol"/>
                <a:cs typeface="Symbol"/>
              </a:rPr>
              <a:t>ê</a:t>
            </a:r>
            <a:r>
              <a:rPr dirty="0" baseline="-17777" sz="3750" spc="-877">
                <a:latin typeface="Symbol"/>
                <a:cs typeface="Symbol"/>
              </a:rPr>
              <a:t>ë</a:t>
            </a:r>
            <a:r>
              <a:rPr dirty="0" baseline="-3333" sz="3750" spc="352">
                <a:latin typeface="Times New Roman"/>
                <a:cs typeface="Times New Roman"/>
              </a:rPr>
              <a:t>0</a:t>
            </a:r>
            <a:endParaRPr baseline="-3333" sz="37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4617" y="4244428"/>
            <a:ext cx="214629" cy="4089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500" spc="235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72380" y="3921487"/>
            <a:ext cx="431800" cy="7150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ts val="2705"/>
              </a:lnSpc>
              <a:spcBef>
                <a:spcPts val="114"/>
              </a:spcBef>
            </a:pPr>
            <a:r>
              <a:rPr dirty="0" sz="2500" spc="-600">
                <a:latin typeface="Symbol"/>
                <a:cs typeface="Symbol"/>
              </a:rPr>
              <a:t>ê</a:t>
            </a:r>
            <a:endParaRPr sz="2500">
              <a:latin typeface="Symbol"/>
              <a:cs typeface="Symbol"/>
            </a:endParaRPr>
          </a:p>
          <a:p>
            <a:pPr marL="12700">
              <a:lnSpc>
                <a:spcPts val="2705"/>
              </a:lnSpc>
            </a:pPr>
            <a:r>
              <a:rPr dirty="0" sz="2500" spc="-1175">
                <a:latin typeface="Symbol"/>
                <a:cs typeface="Symbol"/>
              </a:rPr>
              <a:t>ê</a:t>
            </a:r>
            <a:r>
              <a:rPr dirty="0" baseline="-17777" sz="3750" spc="-1762">
                <a:latin typeface="Symbol"/>
                <a:cs typeface="Symbol"/>
              </a:rPr>
              <a:t>ë</a:t>
            </a:r>
            <a:r>
              <a:rPr dirty="0" baseline="-17777" sz="3750" spc="-209">
                <a:latin typeface="Symbol"/>
                <a:cs typeface="Symbol"/>
              </a:rPr>
              <a:t> </a:t>
            </a:r>
            <a:r>
              <a:rPr dirty="0" baseline="-3333" sz="3750" spc="-1845">
                <a:latin typeface="Times New Roman"/>
                <a:cs typeface="Times New Roman"/>
              </a:rPr>
              <a:t>0</a:t>
            </a:r>
            <a:endParaRPr baseline="-3333" sz="37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9309" y="3614964"/>
            <a:ext cx="728345" cy="4089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6666" sz="3750" spc="419">
                <a:latin typeface="Times New Roman"/>
                <a:cs typeface="Times New Roman"/>
              </a:rPr>
              <a:t>0</a:t>
            </a:r>
            <a:r>
              <a:rPr dirty="0" sz="2500" spc="-395">
                <a:latin typeface="Symbol"/>
                <a:cs typeface="Symbol"/>
              </a:rPr>
              <a:t>ú</a:t>
            </a:r>
            <a:r>
              <a:rPr dirty="0" sz="2500" spc="-585">
                <a:latin typeface="Symbol"/>
                <a:cs typeface="Symbol"/>
              </a:rPr>
              <a:t>ê</a:t>
            </a:r>
            <a:r>
              <a:rPr dirty="0" baseline="-26666" sz="3750" spc="352">
                <a:latin typeface="Times New Roman"/>
                <a:cs typeface="Times New Roman"/>
              </a:rPr>
              <a:t>0</a:t>
            </a:r>
            <a:endParaRPr baseline="-26666" sz="37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90851" y="3764827"/>
            <a:ext cx="172720" cy="4089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500" spc="180">
                <a:latin typeface="Times New Roman"/>
                <a:cs typeface="Times New Roman"/>
              </a:rPr>
              <a:t>s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50740" y="5346098"/>
            <a:ext cx="625475" cy="7918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L="466725" marR="5080" indent="-454659">
              <a:lnSpc>
                <a:spcPct val="100400"/>
              </a:lnSpc>
              <a:spcBef>
                <a:spcPts val="105"/>
              </a:spcBef>
              <a:tabLst>
                <a:tab pos="295275" algn="l"/>
              </a:tabLst>
            </a:pPr>
            <a:r>
              <a:rPr dirty="0" sz="1450" spc="140">
                <a:latin typeface="Times New Roman"/>
                <a:cs typeface="Times New Roman"/>
              </a:rPr>
              <a:t>y	y</a:t>
            </a:r>
            <a:r>
              <a:rPr dirty="0" sz="1450" spc="20">
                <a:latin typeface="Times New Roman"/>
                <a:cs typeface="Times New Roman"/>
              </a:rPr>
              <a:t> </a:t>
            </a:r>
            <a:r>
              <a:rPr dirty="0" baseline="-13333" sz="3750" spc="-900">
                <a:latin typeface="Symbol"/>
                <a:cs typeface="Symbol"/>
              </a:rPr>
              <a:t>ú </a:t>
            </a:r>
            <a:r>
              <a:rPr dirty="0" baseline="-13333" sz="3750" spc="-225">
                <a:latin typeface="Symbol"/>
                <a:cs typeface="Symbol"/>
              </a:rPr>
              <a:t> </a:t>
            </a:r>
            <a:r>
              <a:rPr dirty="0" sz="2500" spc="-1745">
                <a:latin typeface="Symbol"/>
                <a:cs typeface="Symbol"/>
              </a:rPr>
              <a:t>ú</a:t>
            </a:r>
            <a:r>
              <a:rPr dirty="0" baseline="-17777" sz="3750" spc="-900">
                <a:latin typeface="Symbol"/>
                <a:cs typeface="Symbol"/>
              </a:rPr>
              <a:t>û</a:t>
            </a:r>
            <a:endParaRPr baseline="-17777" sz="37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3004" y="5479446"/>
            <a:ext cx="13589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140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87871" y="4787015"/>
            <a:ext cx="1788160" cy="4089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4444" sz="3750" spc="-60">
                <a:latin typeface="Symbol"/>
                <a:cs typeface="Symbol"/>
              </a:rPr>
              <a:t>é</a:t>
            </a:r>
            <a:r>
              <a:rPr dirty="0" sz="2500" spc="-40">
                <a:latin typeface="Times New Roman"/>
                <a:cs typeface="Times New Roman"/>
              </a:rPr>
              <a:t>s</a:t>
            </a:r>
            <a:r>
              <a:rPr dirty="0" baseline="-24904" sz="2175" spc="-60">
                <a:latin typeface="Times New Roman"/>
                <a:cs typeface="Times New Roman"/>
              </a:rPr>
              <a:t>x</a:t>
            </a:r>
            <a:r>
              <a:rPr dirty="0" baseline="-24904" sz="2175" spc="-150">
                <a:latin typeface="Times New Roman"/>
                <a:cs typeface="Times New Roman"/>
              </a:rPr>
              <a:t> </a:t>
            </a:r>
            <a:r>
              <a:rPr dirty="0" sz="2500" spc="235">
                <a:latin typeface="Times New Roman"/>
                <a:cs typeface="Times New Roman"/>
              </a:rPr>
              <a:t>x</a:t>
            </a:r>
            <a:r>
              <a:rPr dirty="0" sz="2500" spc="-45">
                <a:latin typeface="Times New Roman"/>
                <a:cs typeface="Times New Roman"/>
              </a:rPr>
              <a:t> </a:t>
            </a:r>
            <a:r>
              <a:rPr dirty="0" sz="2500" spc="260">
                <a:latin typeface="Symbol"/>
                <a:cs typeface="Symbol"/>
              </a:rPr>
              <a:t>+</a:t>
            </a:r>
            <a:r>
              <a:rPr dirty="0" sz="2500" spc="-185">
                <a:latin typeface="Symbol"/>
                <a:cs typeface="Symbol"/>
              </a:rPr>
              <a:t> </a:t>
            </a:r>
            <a:r>
              <a:rPr dirty="0" sz="2500" spc="254">
                <a:latin typeface="Times New Roman"/>
                <a:cs typeface="Times New Roman"/>
              </a:rPr>
              <a:t>s</a:t>
            </a:r>
            <a:r>
              <a:rPr dirty="0" baseline="-24904" sz="2175" spc="382">
                <a:latin typeface="Times New Roman"/>
                <a:cs typeface="Times New Roman"/>
              </a:rPr>
              <a:t>x</a:t>
            </a:r>
            <a:r>
              <a:rPr dirty="0" baseline="-24904" sz="2175" spc="-142">
                <a:latin typeface="Times New Roman"/>
                <a:cs typeface="Times New Roman"/>
              </a:rPr>
              <a:t> </a:t>
            </a:r>
            <a:r>
              <a:rPr dirty="0" sz="2500" spc="280">
                <a:latin typeface="Times New Roman"/>
                <a:cs typeface="Times New Roman"/>
              </a:rPr>
              <a:t>t</a:t>
            </a:r>
            <a:r>
              <a:rPr dirty="0" baseline="-24904" sz="2175" spc="419">
                <a:latin typeface="Times New Roman"/>
                <a:cs typeface="Times New Roman"/>
              </a:rPr>
              <a:t>x</a:t>
            </a:r>
            <a:r>
              <a:rPr dirty="0" baseline="-24904" sz="2175" spc="120">
                <a:latin typeface="Times New Roman"/>
                <a:cs typeface="Times New Roman"/>
              </a:rPr>
              <a:t> </a:t>
            </a:r>
            <a:r>
              <a:rPr dirty="0" baseline="-4444" sz="3750" spc="-3075">
                <a:latin typeface="Symbol"/>
                <a:cs typeface="Symbol"/>
              </a:rPr>
              <a:t>ù</a:t>
            </a:r>
            <a:endParaRPr baseline="-4444" sz="375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35708" y="5422719"/>
            <a:ext cx="1423035" cy="715010"/>
          </a:xfrm>
          <a:prstGeom prst="rect">
            <a:avLst/>
          </a:prstGeom>
        </p:spPr>
        <p:txBody>
          <a:bodyPr wrap="square" lIns="0" tIns="86995" rIns="0" bIns="0" rtlCol="0" vert="horz">
            <a:spAutoFit/>
          </a:bodyPr>
          <a:lstStyle/>
          <a:p>
            <a:pPr marL="178435" marR="5080" indent="-166370">
              <a:lnSpc>
                <a:spcPts val="2410"/>
              </a:lnSpc>
              <a:spcBef>
                <a:spcPts val="685"/>
              </a:spcBef>
              <a:tabLst>
                <a:tab pos="721995" algn="l"/>
                <a:tab pos="1264285" algn="l"/>
              </a:tabLst>
            </a:pPr>
            <a:r>
              <a:rPr dirty="0" baseline="22988" sz="2175" spc="209">
                <a:latin typeface="Times New Roman"/>
                <a:cs typeface="Times New Roman"/>
              </a:rPr>
              <a:t>y</a:t>
            </a:r>
            <a:r>
              <a:rPr dirty="0" baseline="22988" sz="2175" spc="112">
                <a:latin typeface="Times New Roman"/>
                <a:cs typeface="Times New Roman"/>
              </a:rPr>
              <a:t> </a:t>
            </a:r>
            <a:r>
              <a:rPr dirty="0" sz="2500" spc="-395">
                <a:latin typeface="Symbol"/>
                <a:cs typeface="Symbol"/>
              </a:rPr>
              <a:t>ú</a:t>
            </a:r>
            <a:r>
              <a:rPr dirty="0" sz="2500" spc="-600">
                <a:latin typeface="Symbol"/>
                <a:cs typeface="Symbol"/>
              </a:rPr>
              <a:t>ê</a:t>
            </a:r>
            <a:r>
              <a:rPr dirty="0" sz="2500">
                <a:latin typeface="Symbol"/>
                <a:cs typeface="Symbol"/>
              </a:rPr>
              <a:t>	</a:t>
            </a:r>
            <a:r>
              <a:rPr dirty="0" sz="2500" spc="-600">
                <a:latin typeface="Symbol"/>
                <a:cs typeface="Symbol"/>
              </a:rPr>
              <a:t>ú</a:t>
            </a:r>
            <a:r>
              <a:rPr dirty="0" sz="2500">
                <a:latin typeface="Symbol"/>
                <a:cs typeface="Symbol"/>
              </a:rPr>
              <a:t>	</a:t>
            </a:r>
            <a:r>
              <a:rPr dirty="0" sz="2500" spc="-1175">
                <a:latin typeface="Symbol"/>
                <a:cs typeface="Symbol"/>
              </a:rPr>
              <a:t>ê </a:t>
            </a:r>
            <a:r>
              <a:rPr dirty="0" sz="2500" spc="-150">
                <a:latin typeface="Symbol"/>
                <a:cs typeface="Symbol"/>
              </a:rPr>
              <a:t> </a:t>
            </a:r>
            <a:r>
              <a:rPr dirty="0" sz="2500" spc="-900">
                <a:latin typeface="Symbol"/>
                <a:cs typeface="Symbol"/>
              </a:rPr>
              <a:t>ú</a:t>
            </a:r>
            <a:r>
              <a:rPr dirty="0" baseline="-17777" sz="3750" spc="-1350">
                <a:latin typeface="Symbol"/>
                <a:cs typeface="Symbol"/>
              </a:rPr>
              <a:t>û</a:t>
            </a:r>
            <a:r>
              <a:rPr dirty="0" sz="2500" spc="-900">
                <a:latin typeface="Symbol"/>
                <a:cs typeface="Symbol"/>
              </a:rPr>
              <a:t>ê</a:t>
            </a:r>
            <a:r>
              <a:rPr dirty="0" baseline="-17777" sz="3750" spc="-1350">
                <a:latin typeface="Symbol"/>
                <a:cs typeface="Symbol"/>
              </a:rPr>
              <a:t>ë</a:t>
            </a:r>
            <a:r>
              <a:rPr dirty="0" baseline="-3333" sz="3750" spc="-1350">
                <a:latin typeface="Times New Roman"/>
                <a:cs typeface="Times New Roman"/>
              </a:rPr>
              <a:t>1</a:t>
            </a:r>
            <a:r>
              <a:rPr dirty="0" sz="2500" spc="-900">
                <a:latin typeface="Symbol"/>
                <a:cs typeface="Symbol"/>
              </a:rPr>
              <a:t>ú</a:t>
            </a:r>
            <a:r>
              <a:rPr dirty="0" baseline="-17777" sz="3750" spc="-1350">
                <a:latin typeface="Symbol"/>
                <a:cs typeface="Symbol"/>
              </a:rPr>
              <a:t>û	</a:t>
            </a:r>
            <a:r>
              <a:rPr dirty="0" sz="2500" spc="-1175">
                <a:latin typeface="Symbol"/>
                <a:cs typeface="Symbol"/>
              </a:rPr>
              <a:t>ê</a:t>
            </a:r>
            <a:r>
              <a:rPr dirty="0" baseline="-17777" sz="3750" spc="-1762">
                <a:latin typeface="Symbol"/>
                <a:cs typeface="Symbol"/>
              </a:rPr>
              <a:t>ë</a:t>
            </a:r>
            <a:endParaRPr baseline="-17777" sz="37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5454" y="5454524"/>
            <a:ext cx="3308985" cy="700405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789305">
              <a:lnSpc>
                <a:spcPct val="100000"/>
              </a:lnSpc>
              <a:spcBef>
                <a:spcPts val="310"/>
              </a:spcBef>
            </a:pPr>
            <a:r>
              <a:rPr dirty="0" sz="1450" spc="140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  <a:tabLst>
                <a:tab pos="828040" algn="l"/>
                <a:tab pos="3107055" algn="l"/>
              </a:tabLst>
            </a:pPr>
            <a:r>
              <a:rPr dirty="0" sz="2500" spc="235">
                <a:latin typeface="Times New Roman"/>
                <a:cs typeface="Times New Roman"/>
              </a:rPr>
              <a:t>0</a:t>
            </a:r>
            <a:r>
              <a:rPr dirty="0" sz="2500" spc="235">
                <a:latin typeface="Times New Roman"/>
                <a:cs typeface="Times New Roman"/>
              </a:rPr>
              <a:t>	</a:t>
            </a:r>
            <a:r>
              <a:rPr dirty="0" sz="2500" spc="235">
                <a:latin typeface="Times New Roman"/>
                <a:cs typeface="Times New Roman"/>
              </a:rPr>
              <a:t>1</a:t>
            </a:r>
            <a:r>
              <a:rPr dirty="0" sz="2500" spc="235">
                <a:latin typeface="Times New Roman"/>
                <a:cs typeface="Times New Roman"/>
              </a:rPr>
              <a:t>	</a:t>
            </a:r>
            <a:r>
              <a:rPr dirty="0" sz="2500" spc="235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5743" y="5479446"/>
            <a:ext cx="13589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140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3687" y="4787015"/>
            <a:ext cx="2832100" cy="4089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04240" algn="l"/>
                <a:tab pos="1503680" algn="l"/>
              </a:tabLst>
            </a:pPr>
            <a:r>
              <a:rPr dirty="0" baseline="-4444" sz="3750" spc="-60">
                <a:latin typeface="Symbol"/>
                <a:cs typeface="Symbol"/>
              </a:rPr>
              <a:t>é</a:t>
            </a:r>
            <a:r>
              <a:rPr dirty="0" sz="2500" spc="-40">
                <a:latin typeface="Times New Roman"/>
                <a:cs typeface="Times New Roman"/>
              </a:rPr>
              <a:t>s</a:t>
            </a:r>
            <a:r>
              <a:rPr dirty="0" baseline="-24904" sz="2175" spc="-60">
                <a:latin typeface="Times New Roman"/>
                <a:cs typeface="Times New Roman"/>
              </a:rPr>
              <a:t>x	</a:t>
            </a:r>
            <a:r>
              <a:rPr dirty="0" sz="2500" spc="235">
                <a:latin typeface="Times New Roman"/>
                <a:cs typeface="Times New Roman"/>
              </a:rPr>
              <a:t>0	</a:t>
            </a:r>
            <a:r>
              <a:rPr dirty="0" sz="2500" spc="254">
                <a:latin typeface="Times New Roman"/>
                <a:cs typeface="Times New Roman"/>
              </a:rPr>
              <a:t>s</a:t>
            </a:r>
            <a:r>
              <a:rPr dirty="0" baseline="-24904" sz="2175" spc="382">
                <a:latin typeface="Times New Roman"/>
                <a:cs typeface="Times New Roman"/>
              </a:rPr>
              <a:t>x</a:t>
            </a:r>
            <a:r>
              <a:rPr dirty="0" baseline="-24904" sz="2175" spc="-150">
                <a:latin typeface="Times New Roman"/>
                <a:cs typeface="Times New Roman"/>
              </a:rPr>
              <a:t> </a:t>
            </a:r>
            <a:r>
              <a:rPr dirty="0" sz="2500" spc="275">
                <a:latin typeface="Times New Roman"/>
                <a:cs typeface="Times New Roman"/>
              </a:rPr>
              <a:t>t</a:t>
            </a:r>
            <a:r>
              <a:rPr dirty="0" baseline="-24904" sz="2175" spc="412">
                <a:latin typeface="Times New Roman"/>
                <a:cs typeface="Times New Roman"/>
              </a:rPr>
              <a:t>x</a:t>
            </a:r>
            <a:r>
              <a:rPr dirty="0" baseline="-24904" sz="2175" spc="112">
                <a:latin typeface="Times New Roman"/>
                <a:cs typeface="Times New Roman"/>
              </a:rPr>
              <a:t> </a:t>
            </a:r>
            <a:r>
              <a:rPr dirty="0" baseline="-4444" sz="3750" spc="-1439">
                <a:latin typeface="Symbol"/>
                <a:cs typeface="Symbol"/>
              </a:rPr>
              <a:t>ùé</a:t>
            </a:r>
            <a:r>
              <a:rPr dirty="0" sz="2500" spc="-960">
                <a:latin typeface="Times New Roman"/>
                <a:cs typeface="Times New Roman"/>
              </a:rPr>
              <a:t>x</a:t>
            </a:r>
            <a:r>
              <a:rPr dirty="0" baseline="-4444" sz="3750" spc="-1439">
                <a:latin typeface="Symbol"/>
                <a:cs typeface="Symbol"/>
              </a:rPr>
              <a:t>ù</a:t>
            </a:r>
            <a:endParaRPr baseline="-4444" sz="375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17528" y="3921487"/>
            <a:ext cx="946150" cy="71501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algn="ctr" marL="97155">
              <a:lnSpc>
                <a:spcPts val="2705"/>
              </a:lnSpc>
              <a:spcBef>
                <a:spcPts val="114"/>
              </a:spcBef>
              <a:tabLst>
                <a:tab pos="775335" algn="l"/>
              </a:tabLst>
            </a:pPr>
            <a:r>
              <a:rPr dirty="0" baseline="22988" sz="2175" spc="209">
                <a:latin typeface="Times New Roman"/>
                <a:cs typeface="Times New Roman"/>
              </a:rPr>
              <a:t>y</a:t>
            </a:r>
            <a:r>
              <a:rPr dirty="0" baseline="22988" sz="2175" spc="97">
                <a:latin typeface="Times New Roman"/>
                <a:cs typeface="Times New Roman"/>
              </a:rPr>
              <a:t> </a:t>
            </a:r>
            <a:r>
              <a:rPr dirty="0" sz="2500" spc="-630">
                <a:latin typeface="Symbol"/>
                <a:cs typeface="Symbol"/>
              </a:rPr>
              <a:t>ú</a:t>
            </a:r>
            <a:r>
              <a:rPr dirty="0" sz="2500" spc="-600">
                <a:latin typeface="Symbol"/>
                <a:cs typeface="Symbol"/>
              </a:rPr>
              <a:t>ê</a:t>
            </a:r>
            <a:r>
              <a:rPr dirty="0" sz="2500">
                <a:latin typeface="Symbol"/>
                <a:cs typeface="Symbol"/>
              </a:rPr>
              <a:t>	</a:t>
            </a:r>
            <a:r>
              <a:rPr dirty="0" sz="2500" spc="-1210">
                <a:latin typeface="Symbol"/>
                <a:cs typeface="Symbol"/>
              </a:rPr>
              <a:t>ú</a:t>
            </a:r>
            <a:endParaRPr sz="2500">
              <a:latin typeface="Symbol"/>
              <a:cs typeface="Symbol"/>
            </a:endParaRPr>
          </a:p>
          <a:p>
            <a:pPr algn="ctr">
              <a:lnSpc>
                <a:spcPts val="2705"/>
              </a:lnSpc>
            </a:pPr>
            <a:r>
              <a:rPr dirty="0" baseline="-3333" sz="3750" spc="352">
                <a:latin typeface="Times New Roman"/>
                <a:cs typeface="Times New Roman"/>
              </a:rPr>
              <a:t>1</a:t>
            </a:r>
            <a:r>
              <a:rPr dirty="0" baseline="-3333" sz="3750" spc="-165">
                <a:latin typeface="Times New Roman"/>
                <a:cs typeface="Times New Roman"/>
              </a:rPr>
              <a:t> </a:t>
            </a:r>
            <a:r>
              <a:rPr dirty="0" sz="2500" spc="-1655">
                <a:latin typeface="Symbol"/>
                <a:cs typeface="Symbol"/>
              </a:rPr>
              <a:t>ú</a:t>
            </a:r>
            <a:r>
              <a:rPr dirty="0" baseline="-17777" sz="3750" spc="-2482">
                <a:latin typeface="Symbol"/>
                <a:cs typeface="Symbol"/>
              </a:rPr>
              <a:t>û</a:t>
            </a:r>
            <a:r>
              <a:rPr dirty="0" sz="2500" spc="-1655">
                <a:latin typeface="Symbol"/>
                <a:cs typeface="Symbol"/>
              </a:rPr>
              <a:t>ê</a:t>
            </a:r>
            <a:r>
              <a:rPr dirty="0" baseline="-17777" sz="3750" spc="-2482">
                <a:latin typeface="Symbol"/>
                <a:cs typeface="Symbol"/>
              </a:rPr>
              <a:t>ë</a:t>
            </a:r>
            <a:r>
              <a:rPr dirty="0" baseline="-3333" sz="3750" spc="-2482">
                <a:latin typeface="Times New Roman"/>
                <a:cs typeface="Times New Roman"/>
              </a:rPr>
              <a:t>1</a:t>
            </a:r>
            <a:r>
              <a:rPr dirty="0" sz="2500" spc="-1655">
                <a:latin typeface="Symbol"/>
                <a:cs typeface="Symbol"/>
              </a:rPr>
              <a:t>ú</a:t>
            </a:r>
            <a:r>
              <a:rPr dirty="0" baseline="-17777" sz="3750" spc="-2482">
                <a:latin typeface="Symbol"/>
                <a:cs typeface="Symbol"/>
              </a:rPr>
              <a:t>û</a:t>
            </a:r>
            <a:endParaRPr baseline="-17777" sz="37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68899" y="3309077"/>
            <a:ext cx="995044" cy="4089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4444" sz="3750" spc="412">
                <a:latin typeface="Times New Roman"/>
                <a:cs typeface="Times New Roman"/>
              </a:rPr>
              <a:t>t</a:t>
            </a:r>
            <a:r>
              <a:rPr dirty="0" baseline="-17241" sz="2175" spc="412">
                <a:latin typeface="Times New Roman"/>
                <a:cs typeface="Times New Roman"/>
              </a:rPr>
              <a:t>x</a:t>
            </a:r>
            <a:r>
              <a:rPr dirty="0" baseline="-17241" sz="2175" spc="97">
                <a:latin typeface="Times New Roman"/>
                <a:cs typeface="Times New Roman"/>
              </a:rPr>
              <a:t> </a:t>
            </a:r>
            <a:r>
              <a:rPr dirty="0" sz="2500" spc="-1019">
                <a:latin typeface="Symbol"/>
                <a:cs typeface="Symbol"/>
              </a:rPr>
              <a:t>ùé</a:t>
            </a:r>
            <a:r>
              <a:rPr dirty="0" baseline="4444" sz="3750" spc="-1530">
                <a:latin typeface="Times New Roman"/>
                <a:cs typeface="Times New Roman"/>
              </a:rPr>
              <a:t>x</a:t>
            </a:r>
            <a:r>
              <a:rPr dirty="0" sz="2500" spc="-1019">
                <a:latin typeface="Symbol"/>
                <a:cs typeface="Symbol"/>
              </a:rPr>
              <a:t>ù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64929" y="3978274"/>
            <a:ext cx="135890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140">
                <a:latin typeface="Times New Roman"/>
                <a:cs typeface="Times New Roman"/>
              </a:rPr>
              <a:t>y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72380" y="3190268"/>
            <a:ext cx="2762250" cy="14630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865"/>
              </a:spcBef>
              <a:tabLst>
                <a:tab pos="892175" algn="l"/>
                <a:tab pos="1496695" algn="l"/>
                <a:tab pos="2546985" algn="l"/>
              </a:tabLst>
            </a:pPr>
            <a:r>
              <a:rPr dirty="0" baseline="-4444" sz="3750" spc="-944">
                <a:latin typeface="Symbol"/>
                <a:cs typeface="Symbol"/>
              </a:rPr>
              <a:t>é</a:t>
            </a:r>
            <a:r>
              <a:rPr dirty="0" sz="2500" spc="370">
                <a:latin typeface="Times New Roman"/>
                <a:cs typeface="Times New Roman"/>
              </a:rPr>
              <a:t>s</a:t>
            </a:r>
            <a:r>
              <a:rPr dirty="0" baseline="-24904" sz="2175" spc="209">
                <a:latin typeface="Times New Roman"/>
                <a:cs typeface="Times New Roman"/>
              </a:rPr>
              <a:t>x</a:t>
            </a:r>
            <a:r>
              <a:rPr dirty="0" baseline="-24904" sz="2175">
                <a:latin typeface="Times New Roman"/>
                <a:cs typeface="Times New Roman"/>
              </a:rPr>
              <a:t>	</a:t>
            </a:r>
            <a:r>
              <a:rPr dirty="0" sz="2500" spc="235">
                <a:latin typeface="Times New Roman"/>
                <a:cs typeface="Times New Roman"/>
              </a:rPr>
              <a:t>0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280">
                <a:latin typeface="Times New Roman"/>
                <a:cs typeface="Times New Roman"/>
              </a:rPr>
              <a:t>0</a:t>
            </a:r>
            <a:r>
              <a:rPr dirty="0" baseline="-4444" sz="3750" spc="-592">
                <a:latin typeface="Symbol"/>
                <a:cs typeface="Symbol"/>
              </a:rPr>
              <a:t>ù</a:t>
            </a:r>
            <a:r>
              <a:rPr dirty="0" baseline="-4444" sz="3750" spc="-907">
                <a:latin typeface="Symbol"/>
                <a:cs typeface="Symbol"/>
              </a:rPr>
              <a:t>é</a:t>
            </a:r>
            <a:r>
              <a:rPr dirty="0" sz="2500" spc="235">
                <a:latin typeface="Times New Roman"/>
                <a:cs typeface="Times New Roman"/>
              </a:rPr>
              <a:t>1</a:t>
            </a:r>
            <a:r>
              <a:rPr dirty="0" sz="2500">
                <a:latin typeface="Times New Roman"/>
                <a:cs typeface="Times New Roman"/>
              </a:rPr>
              <a:t>	</a:t>
            </a:r>
            <a:r>
              <a:rPr dirty="0" sz="2500" spc="235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  <a:p>
            <a:pPr algn="r" marR="7620">
              <a:lnSpc>
                <a:spcPct val="100000"/>
              </a:lnSpc>
              <a:spcBef>
                <a:spcPts val="775"/>
              </a:spcBef>
            </a:pPr>
            <a:r>
              <a:rPr dirty="0" sz="2500" spc="235">
                <a:latin typeface="Times New Roman"/>
                <a:cs typeface="Times New Roman"/>
              </a:rPr>
              <a:t>1</a:t>
            </a:r>
            <a:endParaRPr sz="25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775"/>
              </a:spcBef>
            </a:pPr>
            <a:r>
              <a:rPr dirty="0" sz="2500" spc="235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2811" y="3764827"/>
            <a:ext cx="2721610" cy="4089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500" spc="335" b="1">
                <a:latin typeface="Times New Roman"/>
                <a:cs typeface="Times New Roman"/>
              </a:rPr>
              <a:t>P</a:t>
            </a:r>
            <a:r>
              <a:rPr dirty="0" sz="2500" spc="335">
                <a:latin typeface="Times New Roman"/>
                <a:cs typeface="Times New Roman"/>
              </a:rPr>
              <a:t>'''</a:t>
            </a:r>
            <a:r>
              <a:rPr dirty="0" sz="2500" spc="335">
                <a:latin typeface="Symbol"/>
                <a:cs typeface="Symbol"/>
              </a:rPr>
              <a:t>=</a:t>
            </a:r>
            <a:r>
              <a:rPr dirty="0" sz="2500" spc="-45">
                <a:latin typeface="Symbol"/>
                <a:cs typeface="Symbol"/>
              </a:rPr>
              <a:t> </a:t>
            </a:r>
            <a:r>
              <a:rPr dirty="0" sz="2500" spc="260" b="1">
                <a:latin typeface="Times New Roman"/>
                <a:cs typeface="Times New Roman"/>
              </a:rPr>
              <a:t>S</a:t>
            </a:r>
            <a:r>
              <a:rPr dirty="0" sz="2500" spc="-240" b="1">
                <a:latin typeface="Times New Roman"/>
                <a:cs typeface="Times New Roman"/>
              </a:rPr>
              <a:t> </a:t>
            </a:r>
            <a:r>
              <a:rPr dirty="0" sz="2500" spc="-630">
                <a:latin typeface="Symbol"/>
                <a:cs typeface="Symbol"/>
              </a:rPr>
              <a:t>×</a:t>
            </a:r>
            <a:r>
              <a:rPr dirty="0" sz="2500" spc="-310">
                <a:latin typeface="Symbol"/>
                <a:cs typeface="Symbol"/>
              </a:rPr>
              <a:t> </a:t>
            </a:r>
            <a:r>
              <a:rPr dirty="0" sz="2500" spc="315" b="1">
                <a:latin typeface="Times New Roman"/>
                <a:cs typeface="Times New Roman"/>
              </a:rPr>
              <a:t>T</a:t>
            </a:r>
            <a:r>
              <a:rPr dirty="0" sz="2500" spc="-290" b="1">
                <a:latin typeface="Times New Roman"/>
                <a:cs typeface="Times New Roman"/>
              </a:rPr>
              <a:t> </a:t>
            </a:r>
            <a:r>
              <a:rPr dirty="0" sz="2500" spc="-630">
                <a:latin typeface="Symbol"/>
                <a:cs typeface="Symbol"/>
              </a:rPr>
              <a:t>×</a:t>
            </a:r>
            <a:r>
              <a:rPr dirty="0" sz="2500" spc="-260">
                <a:latin typeface="Symbol"/>
                <a:cs typeface="Symbol"/>
              </a:rPr>
              <a:t> </a:t>
            </a:r>
            <a:r>
              <a:rPr dirty="0" sz="2500" spc="285" b="1">
                <a:latin typeface="Times New Roman"/>
                <a:cs typeface="Times New Roman"/>
              </a:rPr>
              <a:t>P</a:t>
            </a:r>
            <a:r>
              <a:rPr dirty="0" sz="2500" spc="100" b="1">
                <a:latin typeface="Times New Roman"/>
                <a:cs typeface="Times New Roman"/>
              </a:rPr>
              <a:t> </a:t>
            </a:r>
            <a:r>
              <a:rPr dirty="0" sz="2500" spc="260">
                <a:latin typeface="Symbol"/>
                <a:cs typeface="Symbol"/>
              </a:rPr>
              <a:t>=</a:t>
            </a:r>
            <a:r>
              <a:rPr dirty="0" sz="2500" spc="100">
                <a:latin typeface="Symbol"/>
                <a:cs typeface="Symbol"/>
              </a:rPr>
              <a:t> </a:t>
            </a:r>
            <a:r>
              <a:rPr dirty="0" baseline="26666" sz="3750" spc="-900">
                <a:latin typeface="Symbol"/>
                <a:cs typeface="Symbol"/>
              </a:rPr>
              <a:t>ê</a:t>
            </a:r>
            <a:r>
              <a:rPr dirty="0" baseline="26666" sz="3750" spc="-892">
                <a:latin typeface="Symbol"/>
                <a:cs typeface="Symbol"/>
              </a:rPr>
              <a:t> </a:t>
            </a:r>
            <a:r>
              <a:rPr dirty="0" sz="2500" spc="-445">
                <a:latin typeface="Times New Roman"/>
                <a:cs typeface="Times New Roman"/>
              </a:rPr>
              <a:t>0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10060" y="2562319"/>
            <a:ext cx="216027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13080" algn="l"/>
                <a:tab pos="1526540" algn="l"/>
                <a:tab pos="2002155" algn="l"/>
              </a:tabLst>
            </a:pPr>
            <a:r>
              <a:rPr dirty="0" sz="1900" spc="185">
                <a:latin typeface="Times New Roman"/>
                <a:cs typeface="Times New Roman"/>
              </a:rPr>
              <a:t>0	1</a:t>
            </a:r>
            <a:r>
              <a:rPr dirty="0" sz="1900" spc="210">
                <a:latin typeface="Times New Roman"/>
                <a:cs typeface="Times New Roman"/>
              </a:rPr>
              <a:t> </a:t>
            </a:r>
            <a:r>
              <a:rPr dirty="0" baseline="2923" sz="2850" spc="-1027">
                <a:latin typeface="Symbol"/>
                <a:cs typeface="Symbol"/>
              </a:rPr>
              <a:t>ú</a:t>
            </a:r>
            <a:r>
              <a:rPr dirty="0" baseline="-14619" sz="2850" spc="-1027">
                <a:latin typeface="Symbol"/>
                <a:cs typeface="Symbol"/>
              </a:rPr>
              <a:t>û</a:t>
            </a:r>
            <a:r>
              <a:rPr dirty="0" baseline="2923" sz="2850" spc="-1027">
                <a:latin typeface="Symbol"/>
                <a:cs typeface="Symbol"/>
              </a:rPr>
              <a:t>ê</a:t>
            </a:r>
            <a:r>
              <a:rPr dirty="0" baseline="-14619" sz="2850" spc="-1027">
                <a:latin typeface="Symbol"/>
                <a:cs typeface="Symbol"/>
              </a:rPr>
              <a:t>ë</a:t>
            </a:r>
            <a:r>
              <a:rPr dirty="0" sz="1900" spc="-685">
                <a:latin typeface="Times New Roman"/>
                <a:cs typeface="Times New Roman"/>
              </a:rPr>
              <a:t>1</a:t>
            </a:r>
            <a:r>
              <a:rPr dirty="0" baseline="2923" sz="2850" spc="-1027">
                <a:latin typeface="Symbol"/>
                <a:cs typeface="Symbol"/>
              </a:rPr>
              <a:t>ú</a:t>
            </a:r>
            <a:r>
              <a:rPr dirty="0" baseline="-14619" sz="2850" spc="-1027">
                <a:latin typeface="Symbol"/>
                <a:cs typeface="Symbol"/>
              </a:rPr>
              <a:t>û	</a:t>
            </a:r>
            <a:r>
              <a:rPr dirty="0" baseline="2923" sz="2850" spc="-2279">
                <a:latin typeface="Symbol"/>
                <a:cs typeface="Symbol"/>
              </a:rPr>
              <a:t>ê</a:t>
            </a:r>
            <a:r>
              <a:rPr dirty="0" baseline="-14619" sz="2850" spc="-2279">
                <a:latin typeface="Symbol"/>
                <a:cs typeface="Symbol"/>
              </a:rPr>
              <a:t>ë	</a:t>
            </a:r>
            <a:r>
              <a:rPr dirty="0" sz="1900" spc="185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54216" y="2199177"/>
            <a:ext cx="269811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33400" algn="l"/>
                <a:tab pos="765810" algn="l"/>
                <a:tab pos="1934210" algn="l"/>
                <a:tab pos="2574290" algn="l"/>
              </a:tabLst>
            </a:pPr>
            <a:r>
              <a:rPr dirty="0" sz="1900" spc="145">
                <a:latin typeface="Times New Roman"/>
                <a:cs typeface="Times New Roman"/>
              </a:rPr>
              <a:t>s</a:t>
            </a:r>
            <a:r>
              <a:rPr dirty="0" sz="1900" spc="145">
                <a:latin typeface="Times New Roman"/>
                <a:cs typeface="Times New Roman"/>
              </a:rPr>
              <a:t>	</a:t>
            </a:r>
            <a:r>
              <a:rPr dirty="0" sz="1900" spc="100">
                <a:latin typeface="Times New Roman"/>
                <a:cs typeface="Times New Roman"/>
              </a:rPr>
              <a:t>t</a:t>
            </a:r>
            <a:r>
              <a:rPr dirty="0" sz="1900" spc="100">
                <a:latin typeface="Times New Roman"/>
                <a:cs typeface="Times New Roman"/>
              </a:rPr>
              <a:t>	</a:t>
            </a:r>
            <a:r>
              <a:rPr dirty="0" baseline="26315" sz="2850" spc="-472">
                <a:latin typeface="Symbol"/>
                <a:cs typeface="Symbol"/>
              </a:rPr>
              <a:t>ú</a:t>
            </a:r>
            <a:r>
              <a:rPr dirty="0" baseline="26315" sz="2850" spc="-487">
                <a:latin typeface="Symbol"/>
                <a:cs typeface="Symbol"/>
              </a:rPr>
              <a:t>ê</a:t>
            </a:r>
            <a:r>
              <a:rPr dirty="0" sz="1900" spc="250">
                <a:latin typeface="Times New Roman"/>
                <a:cs typeface="Times New Roman"/>
              </a:rPr>
              <a:t>y</a:t>
            </a:r>
            <a:r>
              <a:rPr dirty="0" baseline="26315" sz="2850" spc="-675">
                <a:latin typeface="Symbol"/>
                <a:cs typeface="Symbol"/>
              </a:rPr>
              <a:t>ú</a:t>
            </a:r>
            <a:r>
              <a:rPr dirty="0" baseline="26315" sz="2850" spc="127">
                <a:latin typeface="Symbol"/>
                <a:cs typeface="Symbol"/>
              </a:rPr>
              <a:t> </a:t>
            </a:r>
            <a:r>
              <a:rPr dirty="0" sz="1900" spc="204">
                <a:latin typeface="Symbol"/>
                <a:cs typeface="Symbol"/>
              </a:rPr>
              <a:t>=</a:t>
            </a:r>
            <a:r>
              <a:rPr dirty="0" sz="1900" spc="55">
                <a:latin typeface="Symbol"/>
                <a:cs typeface="Symbol"/>
              </a:rPr>
              <a:t> </a:t>
            </a:r>
            <a:r>
              <a:rPr dirty="0" baseline="26315" sz="2850" spc="-667">
                <a:latin typeface="Symbol"/>
                <a:cs typeface="Symbol"/>
              </a:rPr>
              <a:t>ê</a:t>
            </a:r>
            <a:r>
              <a:rPr dirty="0" sz="1900" spc="145">
                <a:latin typeface="Times New Roman"/>
                <a:cs typeface="Times New Roman"/>
              </a:rPr>
              <a:t>s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-75">
                <a:latin typeface="Times New Roman"/>
                <a:cs typeface="Times New Roman"/>
              </a:rPr>
              <a:t>y </a:t>
            </a:r>
            <a:r>
              <a:rPr dirty="0" sz="1900" spc="-114">
                <a:latin typeface="Times New Roman"/>
                <a:cs typeface="Times New Roman"/>
              </a:rPr>
              <a:t> </a:t>
            </a:r>
            <a:r>
              <a:rPr dirty="0" sz="1900" spc="204">
                <a:latin typeface="Symbol"/>
                <a:cs typeface="Symbol"/>
              </a:rPr>
              <a:t>+</a:t>
            </a:r>
            <a:r>
              <a:rPr dirty="0" sz="1900" spc="-45">
                <a:latin typeface="Symbol"/>
                <a:cs typeface="Symbol"/>
              </a:rPr>
              <a:t> </a:t>
            </a:r>
            <a:r>
              <a:rPr dirty="0" sz="1900" spc="100">
                <a:latin typeface="Times New Roman"/>
                <a:cs typeface="Times New Roman"/>
              </a:rPr>
              <a:t>t	</a:t>
            </a:r>
            <a:r>
              <a:rPr dirty="0" baseline="26315" sz="2850" spc="-675">
                <a:latin typeface="Symbol"/>
                <a:cs typeface="Symbol"/>
              </a:rPr>
              <a:t>ú</a:t>
            </a:r>
            <a:endParaRPr baseline="26315" sz="2850">
              <a:latin typeface="Symbol"/>
              <a:cs typeface="Symbo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42756" y="2317693"/>
            <a:ext cx="1729739" cy="560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614045">
              <a:lnSpc>
                <a:spcPts val="2105"/>
              </a:lnSpc>
              <a:spcBef>
                <a:spcPts val="105"/>
              </a:spcBef>
              <a:tabLst>
                <a:tab pos="1000125" algn="l"/>
                <a:tab pos="1408430" algn="l"/>
              </a:tabLst>
            </a:pPr>
            <a:r>
              <a:rPr dirty="0" sz="1900" spc="-470">
                <a:latin typeface="Symbol"/>
                <a:cs typeface="Symbol"/>
              </a:rPr>
              <a:t>úê	</a:t>
            </a:r>
            <a:r>
              <a:rPr dirty="0" sz="1900" spc="-450">
                <a:latin typeface="Symbol"/>
                <a:cs typeface="Symbol"/>
              </a:rPr>
              <a:t>ú	ê</a:t>
            </a:r>
            <a:endParaRPr sz="1900">
              <a:latin typeface="Symbol"/>
              <a:cs typeface="Symbol"/>
            </a:endParaRPr>
          </a:p>
          <a:p>
            <a:pPr marL="12700">
              <a:lnSpc>
                <a:spcPts val="2105"/>
              </a:lnSpc>
              <a:tabLst>
                <a:tab pos="464820" algn="l"/>
                <a:tab pos="1408430" algn="l"/>
              </a:tabLst>
            </a:pPr>
            <a:r>
              <a:rPr dirty="0" sz="1900" spc="185">
                <a:latin typeface="Times New Roman"/>
                <a:cs typeface="Times New Roman"/>
              </a:rPr>
              <a:t>0	</a:t>
            </a:r>
            <a:r>
              <a:rPr dirty="0" sz="1900" spc="-595">
                <a:latin typeface="Times New Roman"/>
                <a:cs typeface="Times New Roman"/>
              </a:rPr>
              <a:t>1</a:t>
            </a:r>
            <a:r>
              <a:rPr dirty="0" baseline="2923" sz="2850" spc="-892">
                <a:latin typeface="Symbol"/>
                <a:cs typeface="Symbol"/>
              </a:rPr>
              <a:t>ú</a:t>
            </a:r>
            <a:r>
              <a:rPr dirty="0" baseline="-14619" sz="2850" spc="-892">
                <a:latin typeface="Symbol"/>
                <a:cs typeface="Symbol"/>
              </a:rPr>
              <a:t>ûë</a:t>
            </a:r>
            <a:r>
              <a:rPr dirty="0" baseline="2923" sz="2850" spc="-892">
                <a:latin typeface="Symbol"/>
                <a:cs typeface="Symbol"/>
              </a:rPr>
              <a:t>ê</a:t>
            </a:r>
            <a:r>
              <a:rPr dirty="0" sz="1900" spc="-595">
                <a:latin typeface="Times New Roman"/>
                <a:cs typeface="Times New Roman"/>
              </a:rPr>
              <a:t>1</a:t>
            </a:r>
            <a:r>
              <a:rPr dirty="0" baseline="2923" sz="2850" spc="-892">
                <a:latin typeface="Symbol"/>
                <a:cs typeface="Symbol"/>
              </a:rPr>
              <a:t>ú</a:t>
            </a:r>
            <a:r>
              <a:rPr dirty="0" baseline="-14619" sz="2850" spc="-892">
                <a:latin typeface="Symbol"/>
                <a:cs typeface="Symbol"/>
              </a:rPr>
              <a:t>û	</a:t>
            </a:r>
            <a:r>
              <a:rPr dirty="0" baseline="2923" sz="2850" spc="-1327">
                <a:latin typeface="Symbol"/>
                <a:cs typeface="Symbol"/>
              </a:rPr>
              <a:t>ê</a:t>
            </a:r>
            <a:r>
              <a:rPr dirty="0" baseline="-14619" sz="2850" spc="-1327">
                <a:latin typeface="Symbol"/>
                <a:cs typeface="Symbol"/>
              </a:rPr>
              <a:t>ë</a:t>
            </a:r>
            <a:r>
              <a:rPr dirty="0" baseline="-14619" sz="2850" spc="-112">
                <a:latin typeface="Symbol"/>
                <a:cs typeface="Symbol"/>
              </a:rPr>
              <a:t> 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397666" y="2085741"/>
            <a:ext cx="127508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6315" sz="2850" spc="-240">
                <a:latin typeface="Times New Roman"/>
                <a:cs typeface="Times New Roman"/>
              </a:rPr>
              <a:t>0</a:t>
            </a:r>
            <a:r>
              <a:rPr dirty="0" sz="1900" spc="-160">
                <a:latin typeface="Symbol"/>
                <a:cs typeface="Symbol"/>
              </a:rPr>
              <a:t>úê</a:t>
            </a:r>
            <a:r>
              <a:rPr dirty="0" baseline="-26315" sz="2850" spc="-240">
                <a:latin typeface="Times New Roman"/>
                <a:cs typeface="Times New Roman"/>
              </a:rPr>
              <a:t>y</a:t>
            </a:r>
            <a:r>
              <a:rPr dirty="0" sz="1900" spc="-160">
                <a:latin typeface="Symbol"/>
                <a:cs typeface="Symbol"/>
              </a:rPr>
              <a:t>ú </a:t>
            </a:r>
            <a:r>
              <a:rPr dirty="0" baseline="-26315" sz="2850" spc="307">
                <a:latin typeface="Symbol"/>
                <a:cs typeface="Symbol"/>
              </a:rPr>
              <a:t>= </a:t>
            </a:r>
            <a:r>
              <a:rPr dirty="0" sz="1900" spc="-1165">
                <a:latin typeface="Symbol"/>
                <a:cs typeface="Symbol"/>
              </a:rPr>
              <a:t>ê </a:t>
            </a:r>
            <a:r>
              <a:rPr dirty="0" sz="1900" spc="-455">
                <a:latin typeface="Symbol"/>
                <a:cs typeface="Symbol"/>
              </a:rPr>
              <a:t> </a:t>
            </a:r>
            <a:r>
              <a:rPr dirty="0" baseline="-26315" sz="2850" spc="277">
                <a:latin typeface="Times New Roman"/>
                <a:cs typeface="Times New Roman"/>
              </a:rPr>
              <a:t>0</a:t>
            </a:r>
            <a:endParaRPr baseline="-26315"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87266" y="2199177"/>
            <a:ext cx="13843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145">
                <a:latin typeface="Times New Roman"/>
                <a:cs typeface="Times New Roman"/>
              </a:rPr>
              <a:t>s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10256" y="2085741"/>
            <a:ext cx="69469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45110" algn="l"/>
              </a:tabLst>
            </a:pPr>
            <a:r>
              <a:rPr dirty="0" baseline="-26315" sz="2850" spc="150">
                <a:latin typeface="Times New Roman"/>
                <a:cs typeface="Times New Roman"/>
              </a:rPr>
              <a:t>t	</a:t>
            </a:r>
            <a:r>
              <a:rPr dirty="0" sz="1900" spc="-380">
                <a:latin typeface="Symbol"/>
                <a:cs typeface="Symbol"/>
              </a:rPr>
              <a:t>úê</a:t>
            </a:r>
            <a:r>
              <a:rPr dirty="0" sz="1900" spc="-335">
                <a:latin typeface="Symbol"/>
                <a:cs typeface="Symbol"/>
              </a:rPr>
              <a:t> </a:t>
            </a:r>
            <a:r>
              <a:rPr dirty="0" baseline="-26315" sz="2850" spc="-1387">
                <a:latin typeface="Times New Roman"/>
                <a:cs typeface="Times New Roman"/>
              </a:rPr>
              <a:t>0</a:t>
            </a:r>
            <a:endParaRPr baseline="-26315" sz="28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88674" y="2259698"/>
            <a:ext cx="264160" cy="6064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110">
                <a:latin typeface="Times New Roman"/>
                <a:cs typeface="Times New Roman"/>
              </a:rPr>
              <a:t>y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baseline="-13157" sz="2850" spc="-1470">
                <a:latin typeface="Symbol"/>
                <a:cs typeface="Symbol"/>
              </a:rPr>
              <a:t>ú</a:t>
            </a:r>
            <a:endParaRPr baseline="-13157" sz="2850">
              <a:latin typeface="Symbol"/>
              <a:cs typeface="Symbol"/>
            </a:endParaRPr>
          </a:p>
          <a:p>
            <a:pPr marL="139700">
              <a:lnSpc>
                <a:spcPct val="100000"/>
              </a:lnSpc>
              <a:spcBef>
                <a:spcPts val="5"/>
              </a:spcBef>
            </a:pPr>
            <a:r>
              <a:rPr dirty="0" sz="1900" spc="-1325">
                <a:latin typeface="Symbol"/>
                <a:cs typeface="Symbol"/>
              </a:rPr>
              <a:t>ú</a:t>
            </a:r>
            <a:r>
              <a:rPr dirty="0" baseline="-17543" sz="2850" spc="-675">
                <a:latin typeface="Symbol"/>
                <a:cs typeface="Symbol"/>
              </a:rPr>
              <a:t>û</a:t>
            </a:r>
            <a:endParaRPr baseline="-17543" sz="28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67295" y="2360443"/>
            <a:ext cx="109855" cy="19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11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524239" y="1836392"/>
            <a:ext cx="112839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4385" sz="2850" spc="-52">
                <a:latin typeface="Symbol"/>
                <a:cs typeface="Symbol"/>
              </a:rPr>
              <a:t>é</a:t>
            </a:r>
            <a:r>
              <a:rPr dirty="0" sz="1900" spc="-35">
                <a:latin typeface="Times New Roman"/>
                <a:cs typeface="Times New Roman"/>
              </a:rPr>
              <a:t>s</a:t>
            </a:r>
            <a:r>
              <a:rPr dirty="0" baseline="-25252" sz="1650" spc="-52">
                <a:latin typeface="Times New Roman"/>
                <a:cs typeface="Times New Roman"/>
              </a:rPr>
              <a:t>x</a:t>
            </a:r>
            <a:r>
              <a:rPr dirty="0" baseline="-25252" sz="1650" spc="-135">
                <a:latin typeface="Times New Roman"/>
                <a:cs typeface="Times New Roman"/>
              </a:rPr>
              <a:t> </a:t>
            </a:r>
            <a:r>
              <a:rPr dirty="0" sz="1900" spc="185">
                <a:latin typeface="Times New Roman"/>
                <a:cs typeface="Times New Roman"/>
              </a:rPr>
              <a:t>x</a:t>
            </a:r>
            <a:r>
              <a:rPr dirty="0" sz="1900" spc="-60">
                <a:latin typeface="Times New Roman"/>
                <a:cs typeface="Times New Roman"/>
              </a:rPr>
              <a:t> </a:t>
            </a:r>
            <a:r>
              <a:rPr dirty="0" sz="1900" spc="204">
                <a:latin typeface="Symbol"/>
                <a:cs typeface="Symbol"/>
              </a:rPr>
              <a:t>+</a:t>
            </a:r>
            <a:r>
              <a:rPr dirty="0" sz="1900" spc="-75">
                <a:latin typeface="Symbol"/>
                <a:cs typeface="Symbol"/>
              </a:rPr>
              <a:t> </a:t>
            </a:r>
            <a:r>
              <a:rPr dirty="0" sz="1900" spc="210">
                <a:latin typeface="Times New Roman"/>
                <a:cs typeface="Times New Roman"/>
              </a:rPr>
              <a:t>t</a:t>
            </a:r>
            <a:r>
              <a:rPr dirty="0" baseline="-25252" sz="1650" spc="315">
                <a:latin typeface="Times New Roman"/>
                <a:cs typeface="Times New Roman"/>
              </a:rPr>
              <a:t>x</a:t>
            </a:r>
            <a:r>
              <a:rPr dirty="0" baseline="-25252" sz="1650" spc="60">
                <a:latin typeface="Times New Roman"/>
                <a:cs typeface="Times New Roman"/>
              </a:rPr>
              <a:t> </a:t>
            </a:r>
            <a:r>
              <a:rPr dirty="0" baseline="-4385" sz="2850" spc="-2325">
                <a:latin typeface="Symbol"/>
                <a:cs typeface="Symbol"/>
              </a:rPr>
              <a:t>ù</a:t>
            </a:r>
            <a:endParaRPr baseline="-4385" sz="285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83927" y="2317693"/>
            <a:ext cx="107696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4195" algn="l"/>
                <a:tab pos="952500" algn="l"/>
              </a:tabLst>
            </a:pPr>
            <a:r>
              <a:rPr dirty="0" baseline="22727" sz="1650" spc="165">
                <a:latin typeface="Times New Roman"/>
                <a:cs typeface="Times New Roman"/>
              </a:rPr>
              <a:t>y</a:t>
            </a:r>
            <a:r>
              <a:rPr dirty="0" baseline="22727" sz="1650" spc="52">
                <a:latin typeface="Times New Roman"/>
                <a:cs typeface="Times New Roman"/>
              </a:rPr>
              <a:t> </a:t>
            </a:r>
            <a:r>
              <a:rPr dirty="0" sz="1900" spc="-315">
                <a:latin typeface="Symbol"/>
                <a:cs typeface="Symbol"/>
              </a:rPr>
              <a:t>ú</a:t>
            </a:r>
            <a:r>
              <a:rPr dirty="0" sz="1900" spc="-450">
                <a:latin typeface="Symbol"/>
                <a:cs typeface="Symbol"/>
              </a:rPr>
              <a:t>ê</a:t>
            </a:r>
            <a:r>
              <a:rPr dirty="0" sz="1900">
                <a:latin typeface="Symbol"/>
                <a:cs typeface="Symbol"/>
              </a:rPr>
              <a:t>	</a:t>
            </a:r>
            <a:r>
              <a:rPr dirty="0" sz="1900" spc="-450">
                <a:latin typeface="Symbol"/>
                <a:cs typeface="Symbol"/>
              </a:rPr>
              <a:t>ú</a:t>
            </a:r>
            <a:r>
              <a:rPr dirty="0" sz="1900">
                <a:latin typeface="Symbol"/>
                <a:cs typeface="Symbol"/>
              </a:rPr>
              <a:t>	</a:t>
            </a:r>
            <a:r>
              <a:rPr dirty="0" sz="1900" spc="-980">
                <a:latin typeface="Symbol"/>
                <a:cs typeface="Symbol"/>
              </a:rPr>
              <a:t>ê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085228" y="2360443"/>
            <a:ext cx="109855" cy="19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11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97666" y="1853788"/>
            <a:ext cx="2854960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88514" algn="l"/>
              </a:tabLst>
            </a:pPr>
            <a:r>
              <a:rPr dirty="0" baseline="4385" sz="2850" spc="-240">
                <a:latin typeface="Times New Roman"/>
                <a:cs typeface="Times New Roman"/>
              </a:rPr>
              <a:t>0</a:t>
            </a:r>
            <a:r>
              <a:rPr dirty="0" sz="1900" spc="-160">
                <a:latin typeface="Symbol"/>
                <a:cs typeface="Symbol"/>
              </a:rPr>
              <a:t>ùé</a:t>
            </a:r>
            <a:r>
              <a:rPr dirty="0" baseline="4385" sz="2850" spc="-240">
                <a:latin typeface="Times New Roman"/>
                <a:cs typeface="Times New Roman"/>
              </a:rPr>
              <a:t>x</a:t>
            </a:r>
            <a:r>
              <a:rPr dirty="0" sz="1900" spc="-160">
                <a:latin typeface="Symbol"/>
                <a:cs typeface="Symbol"/>
              </a:rPr>
              <a:t>ù	</a:t>
            </a:r>
            <a:r>
              <a:rPr dirty="0" baseline="4385" sz="2850" spc="315">
                <a:latin typeface="Times New Roman"/>
                <a:cs typeface="Times New Roman"/>
              </a:rPr>
              <a:t>t</a:t>
            </a:r>
            <a:r>
              <a:rPr dirty="0" baseline="-17676" sz="1650" spc="315">
                <a:latin typeface="Times New Roman"/>
                <a:cs typeface="Times New Roman"/>
              </a:rPr>
              <a:t>x</a:t>
            </a:r>
            <a:r>
              <a:rPr dirty="0" baseline="-17676" sz="1650" spc="37">
                <a:latin typeface="Times New Roman"/>
                <a:cs typeface="Times New Roman"/>
              </a:rPr>
              <a:t> </a:t>
            </a:r>
            <a:r>
              <a:rPr dirty="0" sz="1900" spc="-735">
                <a:latin typeface="Symbol"/>
                <a:cs typeface="Symbol"/>
              </a:rPr>
              <a:t>ùé</a:t>
            </a:r>
            <a:r>
              <a:rPr dirty="0" baseline="4385" sz="2850" spc="-1102">
                <a:latin typeface="Times New Roman"/>
                <a:cs typeface="Times New Roman"/>
              </a:rPr>
              <a:t>x</a:t>
            </a:r>
            <a:r>
              <a:rPr dirty="0" sz="1900" spc="-735">
                <a:latin typeface="Symbol"/>
                <a:cs typeface="Symbol"/>
              </a:rPr>
              <a:t>ù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338864" y="1836392"/>
            <a:ext cx="84137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83260" algn="l"/>
              </a:tabLst>
            </a:pPr>
            <a:r>
              <a:rPr dirty="0" baseline="-4385" sz="2850" spc="-735">
                <a:latin typeface="Symbol"/>
                <a:cs typeface="Symbol"/>
              </a:rPr>
              <a:t>é</a:t>
            </a:r>
            <a:r>
              <a:rPr dirty="0" sz="1900" spc="270">
                <a:latin typeface="Times New Roman"/>
                <a:cs typeface="Times New Roman"/>
              </a:rPr>
              <a:t>s</a:t>
            </a:r>
            <a:r>
              <a:rPr dirty="0" baseline="-25252" sz="1650" spc="165">
                <a:latin typeface="Times New Roman"/>
                <a:cs typeface="Times New Roman"/>
              </a:rPr>
              <a:t>x</a:t>
            </a:r>
            <a:r>
              <a:rPr dirty="0" baseline="-25252" sz="1650">
                <a:latin typeface="Times New Roman"/>
                <a:cs typeface="Times New Roman"/>
              </a:rPr>
              <a:t>	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17924" y="2360443"/>
            <a:ext cx="109855" cy="1955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00" spc="110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46244" y="2317693"/>
            <a:ext cx="659130" cy="5607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R="116205">
              <a:lnSpc>
                <a:spcPts val="2105"/>
              </a:lnSpc>
              <a:spcBef>
                <a:spcPts val="105"/>
              </a:spcBef>
            </a:pPr>
            <a:r>
              <a:rPr dirty="0" baseline="22727" sz="1650" spc="165">
                <a:latin typeface="Times New Roman"/>
                <a:cs typeface="Times New Roman"/>
              </a:rPr>
              <a:t>y</a:t>
            </a:r>
            <a:r>
              <a:rPr dirty="0" baseline="22727" sz="1650" spc="-52">
                <a:latin typeface="Times New Roman"/>
                <a:cs typeface="Times New Roman"/>
              </a:rPr>
              <a:t> </a:t>
            </a:r>
            <a:r>
              <a:rPr dirty="0" sz="1900" spc="-380">
                <a:latin typeface="Symbol"/>
                <a:cs typeface="Symbol"/>
              </a:rPr>
              <a:t>úê</a:t>
            </a:r>
            <a:endParaRPr sz="1900">
              <a:latin typeface="Symbol"/>
              <a:cs typeface="Symbol"/>
            </a:endParaRPr>
          </a:p>
          <a:p>
            <a:pPr algn="ctr">
              <a:lnSpc>
                <a:spcPts val="2105"/>
              </a:lnSpc>
            </a:pPr>
            <a:r>
              <a:rPr dirty="0" sz="1900" spc="185">
                <a:latin typeface="Times New Roman"/>
                <a:cs typeface="Times New Roman"/>
              </a:rPr>
              <a:t>1</a:t>
            </a:r>
            <a:r>
              <a:rPr dirty="0" sz="1900" spc="-135">
                <a:latin typeface="Times New Roman"/>
                <a:cs typeface="Times New Roman"/>
              </a:rPr>
              <a:t> </a:t>
            </a:r>
            <a:r>
              <a:rPr dirty="0" baseline="2923" sz="2850" spc="-1567">
                <a:latin typeface="Symbol"/>
                <a:cs typeface="Symbol"/>
              </a:rPr>
              <a:t>ú</a:t>
            </a:r>
            <a:r>
              <a:rPr dirty="0" baseline="-14619" sz="2850" spc="-1567">
                <a:latin typeface="Symbol"/>
                <a:cs typeface="Symbol"/>
              </a:rPr>
              <a:t>û</a:t>
            </a:r>
            <a:r>
              <a:rPr dirty="0" baseline="2923" sz="2850" spc="-1567">
                <a:latin typeface="Symbol"/>
                <a:cs typeface="Symbol"/>
              </a:rPr>
              <a:t>ê</a:t>
            </a:r>
            <a:r>
              <a:rPr dirty="0" baseline="-14619" sz="2850" spc="-1567">
                <a:latin typeface="Symbol"/>
                <a:cs typeface="Symbol"/>
              </a:rPr>
              <a:t>ë </a:t>
            </a:r>
            <a:r>
              <a:rPr dirty="0" baseline="-14619" sz="2850" spc="-697">
                <a:latin typeface="Symbol"/>
                <a:cs typeface="Symbol"/>
              </a:rPr>
              <a:t> 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981343" y="1764109"/>
            <a:ext cx="2131695" cy="11144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  <a:tabLst>
                <a:tab pos="527050" algn="l"/>
                <a:tab pos="939800" algn="l"/>
                <a:tab pos="1973580" algn="l"/>
              </a:tabLst>
            </a:pPr>
            <a:r>
              <a:rPr dirty="0" baseline="-4385" sz="2850" spc="-705">
                <a:latin typeface="Symbol"/>
                <a:cs typeface="Symbol"/>
              </a:rPr>
              <a:t>é</a:t>
            </a:r>
            <a:r>
              <a:rPr dirty="0" sz="1900" spc="185">
                <a:latin typeface="Times New Roman"/>
                <a:cs typeface="Times New Roman"/>
              </a:rPr>
              <a:t>1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r>
              <a:rPr dirty="0" sz="1900">
                <a:latin typeface="Times New Roman"/>
                <a:cs typeface="Times New Roman"/>
              </a:rPr>
              <a:t>	</a:t>
            </a:r>
            <a:r>
              <a:rPr dirty="0" sz="1900" spc="305">
                <a:latin typeface="Times New Roman"/>
                <a:cs typeface="Times New Roman"/>
              </a:rPr>
              <a:t>t</a:t>
            </a:r>
            <a:r>
              <a:rPr dirty="0" baseline="-25252" sz="1650" spc="165">
                <a:latin typeface="Times New Roman"/>
                <a:cs typeface="Times New Roman"/>
              </a:rPr>
              <a:t>x</a:t>
            </a:r>
            <a:r>
              <a:rPr dirty="0" baseline="-25252" sz="1650" spc="97">
                <a:latin typeface="Times New Roman"/>
                <a:cs typeface="Times New Roman"/>
              </a:rPr>
              <a:t> </a:t>
            </a:r>
            <a:r>
              <a:rPr dirty="0" baseline="-4385" sz="2850" spc="-472">
                <a:latin typeface="Symbol"/>
                <a:cs typeface="Symbol"/>
              </a:rPr>
              <a:t>ù</a:t>
            </a:r>
            <a:r>
              <a:rPr dirty="0" baseline="-4385" sz="2850" spc="-727">
                <a:latin typeface="Symbol"/>
                <a:cs typeface="Symbol"/>
              </a:rPr>
              <a:t>é</a:t>
            </a:r>
            <a:r>
              <a:rPr dirty="0" sz="1900" spc="270">
                <a:latin typeface="Times New Roman"/>
                <a:cs typeface="Times New Roman"/>
              </a:rPr>
              <a:t>s</a:t>
            </a:r>
            <a:r>
              <a:rPr dirty="0" baseline="-25252" sz="1650" spc="165">
                <a:latin typeface="Times New Roman"/>
                <a:cs typeface="Times New Roman"/>
              </a:rPr>
              <a:t>x</a:t>
            </a:r>
            <a:r>
              <a:rPr dirty="0" baseline="-25252" sz="1650">
                <a:latin typeface="Times New Roman"/>
                <a:cs typeface="Times New Roman"/>
              </a:rPr>
              <a:t>	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524510" algn="l"/>
              </a:tabLst>
            </a:pPr>
            <a:r>
              <a:rPr dirty="0" baseline="-27777" sz="2850" spc="-675">
                <a:latin typeface="Symbol"/>
                <a:cs typeface="Symbol"/>
              </a:rPr>
              <a:t>ê	</a:t>
            </a:r>
            <a:r>
              <a:rPr dirty="0" sz="1900" spc="185">
                <a:latin typeface="Times New Roman"/>
                <a:cs typeface="Times New Roman"/>
              </a:rPr>
              <a:t>1</a:t>
            </a: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527050" algn="l"/>
              </a:tabLst>
            </a:pPr>
            <a:r>
              <a:rPr dirty="0" baseline="2923" sz="2850" spc="-794">
                <a:latin typeface="Symbol"/>
                <a:cs typeface="Symbol"/>
              </a:rPr>
              <a:t>ê</a:t>
            </a:r>
            <a:r>
              <a:rPr dirty="0" baseline="-14619" sz="2850" spc="-794">
                <a:latin typeface="Symbol"/>
                <a:cs typeface="Symbol"/>
              </a:rPr>
              <a:t>ë</a:t>
            </a:r>
            <a:r>
              <a:rPr dirty="0" sz="1900" spc="-530">
                <a:latin typeface="Times New Roman"/>
                <a:cs typeface="Times New Roman"/>
              </a:rPr>
              <a:t>0	</a:t>
            </a:r>
            <a:r>
              <a:rPr dirty="0" sz="1900" spc="18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8717" y="2199177"/>
            <a:ext cx="2003425" cy="3162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00" spc="250" b="1">
                <a:latin typeface="Times New Roman"/>
                <a:cs typeface="Times New Roman"/>
              </a:rPr>
              <a:t>P</a:t>
            </a:r>
            <a:r>
              <a:rPr dirty="0" sz="1900" spc="250">
                <a:latin typeface="Times New Roman"/>
                <a:cs typeface="Times New Roman"/>
              </a:rPr>
              <a:t>'''</a:t>
            </a:r>
            <a:r>
              <a:rPr dirty="0" sz="1900" spc="250">
                <a:latin typeface="Symbol"/>
                <a:cs typeface="Symbol"/>
              </a:rPr>
              <a:t>=</a:t>
            </a:r>
            <a:r>
              <a:rPr dirty="0" sz="1900" spc="-30">
                <a:latin typeface="Symbol"/>
                <a:cs typeface="Symbol"/>
              </a:rPr>
              <a:t> </a:t>
            </a:r>
            <a:r>
              <a:rPr dirty="0" sz="1900" spc="250" b="1">
                <a:latin typeface="Times New Roman"/>
                <a:cs typeface="Times New Roman"/>
              </a:rPr>
              <a:t>T</a:t>
            </a:r>
            <a:r>
              <a:rPr dirty="0" sz="1900" spc="-254" b="1">
                <a:latin typeface="Times New Roman"/>
                <a:cs typeface="Times New Roman"/>
              </a:rPr>
              <a:t> </a:t>
            </a:r>
            <a:r>
              <a:rPr dirty="0" sz="1900" spc="-475">
                <a:latin typeface="Symbol"/>
                <a:cs typeface="Symbol"/>
              </a:rPr>
              <a:t>×</a:t>
            </a:r>
            <a:r>
              <a:rPr dirty="0" sz="1900" spc="204" b="1">
                <a:latin typeface="Times New Roman"/>
                <a:cs typeface="Times New Roman"/>
              </a:rPr>
              <a:t>S</a:t>
            </a:r>
            <a:r>
              <a:rPr dirty="0" sz="1900" spc="-215" b="1">
                <a:latin typeface="Times New Roman"/>
                <a:cs typeface="Times New Roman"/>
              </a:rPr>
              <a:t> </a:t>
            </a:r>
            <a:r>
              <a:rPr dirty="0" sz="1900" spc="-475">
                <a:latin typeface="Symbol"/>
                <a:cs typeface="Symbol"/>
              </a:rPr>
              <a:t>×</a:t>
            </a:r>
            <a:r>
              <a:rPr dirty="0" sz="1900" spc="225" b="1">
                <a:latin typeface="Times New Roman"/>
                <a:cs typeface="Times New Roman"/>
              </a:rPr>
              <a:t>P</a:t>
            </a:r>
            <a:r>
              <a:rPr dirty="0" sz="1900" spc="40" b="1">
                <a:latin typeface="Times New Roman"/>
                <a:cs typeface="Times New Roman"/>
              </a:rPr>
              <a:t> </a:t>
            </a:r>
            <a:r>
              <a:rPr dirty="0" sz="1900" spc="204">
                <a:latin typeface="Symbol"/>
                <a:cs typeface="Symbol"/>
              </a:rPr>
              <a:t>=</a:t>
            </a:r>
            <a:r>
              <a:rPr dirty="0" sz="1900" spc="45">
                <a:latin typeface="Symbol"/>
                <a:cs typeface="Symbol"/>
              </a:rPr>
              <a:t> </a:t>
            </a:r>
            <a:r>
              <a:rPr dirty="0" baseline="26315" sz="2850" spc="-772">
                <a:latin typeface="Symbol"/>
                <a:cs typeface="Symbol"/>
              </a:rPr>
              <a:t>ê</a:t>
            </a:r>
            <a:r>
              <a:rPr dirty="0" sz="1900" spc="-515">
                <a:latin typeface="Times New Roman"/>
                <a:cs typeface="Times New Roman"/>
              </a:rPr>
              <a:t>0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1628" y="413003"/>
            <a:ext cx="1961514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95"/>
              <a:t>R</a:t>
            </a:r>
            <a:r>
              <a:rPr dirty="0" spc="5"/>
              <a:t>o</a:t>
            </a:r>
            <a:r>
              <a:rPr dirty="0" spc="-55"/>
              <a:t>t</a:t>
            </a:r>
            <a:r>
              <a:rPr dirty="0" spc="-35"/>
              <a:t>a</a:t>
            </a:r>
            <a:r>
              <a:rPr dirty="0"/>
              <a:t>tion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600200"/>
            <a:ext cx="152400" cy="3276600"/>
          </a:xfrm>
          <a:custGeom>
            <a:avLst/>
            <a:gdLst/>
            <a:ahLst/>
            <a:cxnLst/>
            <a:rect l="l" t="t" r="r" b="b"/>
            <a:pathLst>
              <a:path w="152400" h="3276600">
                <a:moveTo>
                  <a:pt x="101600" y="127000"/>
                </a:moveTo>
                <a:lnTo>
                  <a:pt x="50800" y="127000"/>
                </a:lnTo>
                <a:lnTo>
                  <a:pt x="50799" y="3276600"/>
                </a:lnTo>
                <a:lnTo>
                  <a:pt x="101599" y="3276600"/>
                </a:lnTo>
                <a:lnTo>
                  <a:pt x="101600" y="127000"/>
                </a:lnTo>
                <a:close/>
              </a:path>
              <a:path w="152400" h="3276600">
                <a:moveTo>
                  <a:pt x="76200" y="0"/>
                </a:moveTo>
                <a:lnTo>
                  <a:pt x="0" y="152400"/>
                </a:lnTo>
                <a:lnTo>
                  <a:pt x="50799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3276600">
                <a:moveTo>
                  <a:pt x="139700" y="127000"/>
                </a:moveTo>
                <a:lnTo>
                  <a:pt x="101600" y="127000"/>
                </a:lnTo>
                <a:lnTo>
                  <a:pt x="101599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66800" y="4800601"/>
            <a:ext cx="2819400" cy="152400"/>
          </a:xfrm>
          <a:custGeom>
            <a:avLst/>
            <a:gdLst/>
            <a:ahLst/>
            <a:cxnLst/>
            <a:rect l="l" t="t" r="r" b="b"/>
            <a:pathLst>
              <a:path w="2819400" h="152400">
                <a:moveTo>
                  <a:pt x="2667000" y="101599"/>
                </a:moveTo>
                <a:lnTo>
                  <a:pt x="2667000" y="152400"/>
                </a:lnTo>
                <a:lnTo>
                  <a:pt x="2768600" y="101600"/>
                </a:lnTo>
                <a:lnTo>
                  <a:pt x="2667000" y="101599"/>
                </a:lnTo>
                <a:close/>
              </a:path>
              <a:path w="2819400" h="152400">
                <a:moveTo>
                  <a:pt x="2667000" y="50799"/>
                </a:moveTo>
                <a:lnTo>
                  <a:pt x="2667000" y="101599"/>
                </a:lnTo>
                <a:lnTo>
                  <a:pt x="2692400" y="101600"/>
                </a:lnTo>
                <a:lnTo>
                  <a:pt x="2692400" y="50800"/>
                </a:lnTo>
                <a:lnTo>
                  <a:pt x="2667000" y="50799"/>
                </a:lnTo>
                <a:close/>
              </a:path>
              <a:path w="2819400" h="152400">
                <a:moveTo>
                  <a:pt x="2667000" y="0"/>
                </a:moveTo>
                <a:lnTo>
                  <a:pt x="2667000" y="50799"/>
                </a:lnTo>
                <a:lnTo>
                  <a:pt x="2692400" y="50800"/>
                </a:lnTo>
                <a:lnTo>
                  <a:pt x="2692400" y="101600"/>
                </a:lnTo>
                <a:lnTo>
                  <a:pt x="2768602" y="101598"/>
                </a:lnTo>
                <a:lnTo>
                  <a:pt x="2819400" y="76200"/>
                </a:lnTo>
                <a:lnTo>
                  <a:pt x="2667000" y="0"/>
                </a:lnTo>
                <a:close/>
              </a:path>
              <a:path w="2819400" h="152400">
                <a:moveTo>
                  <a:pt x="0" y="50798"/>
                </a:moveTo>
                <a:lnTo>
                  <a:pt x="0" y="101598"/>
                </a:lnTo>
                <a:lnTo>
                  <a:pt x="2667000" y="101599"/>
                </a:lnTo>
                <a:lnTo>
                  <a:pt x="26670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405127" y="3163823"/>
            <a:ext cx="112775" cy="1706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374139" y="3068828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181601" y="304800"/>
            <a:ext cx="152400" cy="3276600"/>
          </a:xfrm>
          <a:custGeom>
            <a:avLst/>
            <a:gdLst/>
            <a:ahLst/>
            <a:cxnLst/>
            <a:rect l="l" t="t" r="r" b="b"/>
            <a:pathLst>
              <a:path w="152400" h="3276600">
                <a:moveTo>
                  <a:pt x="101600" y="127000"/>
                </a:moveTo>
                <a:lnTo>
                  <a:pt x="50800" y="127000"/>
                </a:lnTo>
                <a:lnTo>
                  <a:pt x="50798" y="3276600"/>
                </a:lnTo>
                <a:lnTo>
                  <a:pt x="101598" y="3276600"/>
                </a:lnTo>
                <a:lnTo>
                  <a:pt x="101600" y="127000"/>
                </a:lnTo>
                <a:close/>
              </a:path>
              <a:path w="152400" h="3276600">
                <a:moveTo>
                  <a:pt x="76200" y="0"/>
                </a:moveTo>
                <a:lnTo>
                  <a:pt x="0" y="152400"/>
                </a:lnTo>
                <a:lnTo>
                  <a:pt x="50799" y="152400"/>
                </a:lnTo>
                <a:lnTo>
                  <a:pt x="50800" y="127000"/>
                </a:lnTo>
                <a:lnTo>
                  <a:pt x="139700" y="127000"/>
                </a:lnTo>
                <a:lnTo>
                  <a:pt x="76200" y="0"/>
                </a:lnTo>
                <a:close/>
              </a:path>
              <a:path w="152400" h="3276600">
                <a:moveTo>
                  <a:pt x="139700" y="127000"/>
                </a:moveTo>
                <a:lnTo>
                  <a:pt x="101600" y="127000"/>
                </a:lnTo>
                <a:lnTo>
                  <a:pt x="101599" y="152400"/>
                </a:lnTo>
                <a:lnTo>
                  <a:pt x="152400" y="152400"/>
                </a:lnTo>
                <a:lnTo>
                  <a:pt x="139700" y="1270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34000" y="3505201"/>
            <a:ext cx="3505200" cy="152400"/>
          </a:xfrm>
          <a:custGeom>
            <a:avLst/>
            <a:gdLst/>
            <a:ahLst/>
            <a:cxnLst/>
            <a:rect l="l" t="t" r="r" b="b"/>
            <a:pathLst>
              <a:path w="3505200" h="152400">
                <a:moveTo>
                  <a:pt x="3352800" y="101599"/>
                </a:moveTo>
                <a:lnTo>
                  <a:pt x="3352800" y="152400"/>
                </a:lnTo>
                <a:lnTo>
                  <a:pt x="3454400" y="101600"/>
                </a:lnTo>
                <a:lnTo>
                  <a:pt x="3352800" y="101599"/>
                </a:lnTo>
                <a:close/>
              </a:path>
              <a:path w="3505200" h="152400">
                <a:moveTo>
                  <a:pt x="3352800" y="50799"/>
                </a:moveTo>
                <a:lnTo>
                  <a:pt x="3352800" y="101599"/>
                </a:lnTo>
                <a:lnTo>
                  <a:pt x="3378205" y="101600"/>
                </a:lnTo>
                <a:lnTo>
                  <a:pt x="3378205" y="50800"/>
                </a:lnTo>
                <a:lnTo>
                  <a:pt x="3352800" y="50799"/>
                </a:lnTo>
                <a:close/>
              </a:path>
              <a:path w="3505200" h="152400">
                <a:moveTo>
                  <a:pt x="3352800" y="0"/>
                </a:moveTo>
                <a:lnTo>
                  <a:pt x="3352800" y="50799"/>
                </a:lnTo>
                <a:lnTo>
                  <a:pt x="3378205" y="50800"/>
                </a:lnTo>
                <a:lnTo>
                  <a:pt x="3378205" y="101600"/>
                </a:lnTo>
                <a:lnTo>
                  <a:pt x="3454402" y="101598"/>
                </a:lnTo>
                <a:lnTo>
                  <a:pt x="3505200" y="76200"/>
                </a:lnTo>
                <a:lnTo>
                  <a:pt x="3352800" y="0"/>
                </a:lnTo>
                <a:close/>
              </a:path>
              <a:path w="3505200" h="152400">
                <a:moveTo>
                  <a:pt x="0" y="50798"/>
                </a:moveTo>
                <a:lnTo>
                  <a:pt x="0" y="101598"/>
                </a:lnTo>
                <a:lnTo>
                  <a:pt x="3352800" y="101599"/>
                </a:lnTo>
                <a:lnTo>
                  <a:pt x="3352800" y="50799"/>
                </a:lnTo>
                <a:lnTo>
                  <a:pt x="0" y="50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681471" y="1697735"/>
            <a:ext cx="243839" cy="2682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5641340" y="1621028"/>
            <a:ext cx="290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P’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09689" y="2084040"/>
            <a:ext cx="1982407" cy="24750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1000" y="3592008"/>
            <a:ext cx="2347175" cy="20130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05123" y="2982632"/>
            <a:ext cx="640080" cy="492759"/>
          </a:xfrm>
          <a:custGeom>
            <a:avLst/>
            <a:gdLst/>
            <a:ahLst/>
            <a:cxnLst/>
            <a:rect l="l" t="t" r="r" b="b"/>
            <a:pathLst>
              <a:path w="640079" h="492760">
                <a:moveTo>
                  <a:pt x="611904" y="165708"/>
                </a:moveTo>
                <a:lnTo>
                  <a:pt x="336465" y="165708"/>
                </a:lnTo>
                <a:lnTo>
                  <a:pt x="376512" y="170192"/>
                </a:lnTo>
                <a:lnTo>
                  <a:pt x="414174" y="186323"/>
                </a:lnTo>
                <a:lnTo>
                  <a:pt x="445395" y="212869"/>
                </a:lnTo>
                <a:lnTo>
                  <a:pt x="467242" y="246733"/>
                </a:lnTo>
                <a:lnTo>
                  <a:pt x="479343" y="285763"/>
                </a:lnTo>
                <a:lnTo>
                  <a:pt x="481323" y="327808"/>
                </a:lnTo>
                <a:lnTo>
                  <a:pt x="472809" y="370715"/>
                </a:lnTo>
                <a:lnTo>
                  <a:pt x="453426" y="412332"/>
                </a:lnTo>
                <a:lnTo>
                  <a:pt x="582976" y="492596"/>
                </a:lnTo>
                <a:lnTo>
                  <a:pt x="606856" y="447780"/>
                </a:lnTo>
                <a:lnTo>
                  <a:pt x="624168" y="401611"/>
                </a:lnTo>
                <a:lnTo>
                  <a:pt x="635033" y="354789"/>
                </a:lnTo>
                <a:lnTo>
                  <a:pt x="639575" y="308013"/>
                </a:lnTo>
                <a:lnTo>
                  <a:pt x="637913" y="261982"/>
                </a:lnTo>
                <a:lnTo>
                  <a:pt x="630169" y="217394"/>
                </a:lnTo>
                <a:lnTo>
                  <a:pt x="616465" y="174949"/>
                </a:lnTo>
                <a:lnTo>
                  <a:pt x="611904" y="165708"/>
                </a:lnTo>
                <a:close/>
              </a:path>
              <a:path w="640079" h="492760">
                <a:moveTo>
                  <a:pt x="0" y="131404"/>
                </a:moveTo>
                <a:lnTo>
                  <a:pt x="39253" y="357414"/>
                </a:lnTo>
                <a:lnTo>
                  <a:pt x="259101" y="291934"/>
                </a:lnTo>
                <a:lnTo>
                  <a:pt x="194326" y="251802"/>
                </a:lnTo>
                <a:lnTo>
                  <a:pt x="222963" y="215918"/>
                </a:lnTo>
                <a:lnTo>
                  <a:pt x="257595" y="189194"/>
                </a:lnTo>
                <a:lnTo>
                  <a:pt x="296127" y="172249"/>
                </a:lnTo>
                <a:lnTo>
                  <a:pt x="300524" y="171536"/>
                </a:lnTo>
                <a:lnTo>
                  <a:pt x="64775" y="171536"/>
                </a:lnTo>
                <a:lnTo>
                  <a:pt x="0" y="131404"/>
                </a:lnTo>
                <a:close/>
              </a:path>
              <a:path w="640079" h="492760">
                <a:moveTo>
                  <a:pt x="378468" y="0"/>
                </a:moveTo>
                <a:lnTo>
                  <a:pt x="334309" y="134"/>
                </a:lnTo>
                <a:lnTo>
                  <a:pt x="290204" y="6760"/>
                </a:lnTo>
                <a:lnTo>
                  <a:pt x="246832" y="19676"/>
                </a:lnTo>
                <a:lnTo>
                  <a:pt x="204876" y="38679"/>
                </a:lnTo>
                <a:lnTo>
                  <a:pt x="165013" y="63567"/>
                </a:lnTo>
                <a:lnTo>
                  <a:pt x="127925" y="94136"/>
                </a:lnTo>
                <a:lnTo>
                  <a:pt x="94291" y="130185"/>
                </a:lnTo>
                <a:lnTo>
                  <a:pt x="64775" y="171536"/>
                </a:lnTo>
                <a:lnTo>
                  <a:pt x="300524" y="171536"/>
                </a:lnTo>
                <a:lnTo>
                  <a:pt x="336465" y="165708"/>
                </a:lnTo>
                <a:lnTo>
                  <a:pt x="611904" y="165708"/>
                </a:lnTo>
                <a:lnTo>
                  <a:pt x="571661" y="99284"/>
                </a:lnTo>
                <a:lnTo>
                  <a:pt x="540803" y="67461"/>
                </a:lnTo>
                <a:lnTo>
                  <a:pt x="504471" y="40578"/>
                </a:lnTo>
                <a:lnTo>
                  <a:pt x="464230" y="20019"/>
                </a:lnTo>
                <a:lnTo>
                  <a:pt x="422002" y="6560"/>
                </a:lnTo>
                <a:lnTo>
                  <a:pt x="378468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105124" y="2982632"/>
            <a:ext cx="640080" cy="492759"/>
          </a:xfrm>
          <a:custGeom>
            <a:avLst/>
            <a:gdLst/>
            <a:ahLst/>
            <a:cxnLst/>
            <a:rect l="l" t="t" r="r" b="b"/>
            <a:pathLst>
              <a:path w="640079" h="492760">
                <a:moveTo>
                  <a:pt x="194325" y="251802"/>
                </a:moveTo>
                <a:lnTo>
                  <a:pt x="222962" y="215919"/>
                </a:lnTo>
                <a:lnTo>
                  <a:pt x="257594" y="189194"/>
                </a:lnTo>
                <a:lnTo>
                  <a:pt x="296127" y="172249"/>
                </a:lnTo>
                <a:lnTo>
                  <a:pt x="336465" y="165708"/>
                </a:lnTo>
                <a:lnTo>
                  <a:pt x="376512" y="170192"/>
                </a:lnTo>
                <a:lnTo>
                  <a:pt x="414174" y="186323"/>
                </a:lnTo>
                <a:lnTo>
                  <a:pt x="445394" y="212868"/>
                </a:lnTo>
                <a:lnTo>
                  <a:pt x="467241" y="246733"/>
                </a:lnTo>
                <a:lnTo>
                  <a:pt x="479342" y="285763"/>
                </a:lnTo>
                <a:lnTo>
                  <a:pt x="481322" y="327808"/>
                </a:lnTo>
                <a:lnTo>
                  <a:pt x="472808" y="370714"/>
                </a:lnTo>
                <a:lnTo>
                  <a:pt x="453426" y="412332"/>
                </a:lnTo>
                <a:lnTo>
                  <a:pt x="582976" y="492597"/>
                </a:lnTo>
                <a:lnTo>
                  <a:pt x="606856" y="447780"/>
                </a:lnTo>
                <a:lnTo>
                  <a:pt x="624167" y="401611"/>
                </a:lnTo>
                <a:lnTo>
                  <a:pt x="635033" y="354789"/>
                </a:lnTo>
                <a:lnTo>
                  <a:pt x="639574" y="308013"/>
                </a:lnTo>
                <a:lnTo>
                  <a:pt x="637912" y="261982"/>
                </a:lnTo>
                <a:lnTo>
                  <a:pt x="630169" y="217394"/>
                </a:lnTo>
                <a:lnTo>
                  <a:pt x="616464" y="174949"/>
                </a:lnTo>
                <a:lnTo>
                  <a:pt x="596921" y="135346"/>
                </a:lnTo>
                <a:lnTo>
                  <a:pt x="571660" y="99284"/>
                </a:lnTo>
                <a:lnTo>
                  <a:pt x="540803" y="67462"/>
                </a:lnTo>
                <a:lnTo>
                  <a:pt x="504472" y="40578"/>
                </a:lnTo>
                <a:lnTo>
                  <a:pt x="464230" y="20019"/>
                </a:lnTo>
                <a:lnTo>
                  <a:pt x="422002" y="6561"/>
                </a:lnTo>
                <a:lnTo>
                  <a:pt x="378468" y="0"/>
                </a:lnTo>
                <a:lnTo>
                  <a:pt x="334309" y="133"/>
                </a:lnTo>
                <a:lnTo>
                  <a:pt x="290203" y="6760"/>
                </a:lnTo>
                <a:lnTo>
                  <a:pt x="246832" y="19676"/>
                </a:lnTo>
                <a:lnTo>
                  <a:pt x="204875" y="38679"/>
                </a:lnTo>
                <a:lnTo>
                  <a:pt x="165013" y="63567"/>
                </a:lnTo>
                <a:lnTo>
                  <a:pt x="127925" y="94136"/>
                </a:lnTo>
                <a:lnTo>
                  <a:pt x="94291" y="130185"/>
                </a:lnTo>
                <a:lnTo>
                  <a:pt x="64791" y="171510"/>
                </a:lnTo>
                <a:lnTo>
                  <a:pt x="0" y="131404"/>
                </a:lnTo>
                <a:lnTo>
                  <a:pt x="39252" y="357414"/>
                </a:lnTo>
                <a:lnTo>
                  <a:pt x="259100" y="291934"/>
                </a:lnTo>
                <a:lnTo>
                  <a:pt x="194325" y="2518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32196" y="413003"/>
            <a:ext cx="432689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Rotation</a:t>
            </a:r>
            <a:r>
              <a:rPr dirty="0" spc="-55"/>
              <a:t> </a:t>
            </a:r>
            <a:r>
              <a:rPr dirty="0" spc="-15"/>
              <a:t>Equations</a:t>
            </a:r>
          </a:p>
        </p:txBody>
      </p:sp>
      <p:sp>
        <p:nvSpPr>
          <p:cNvPr id="3" name="object 3"/>
          <p:cNvSpPr/>
          <p:nvPr/>
        </p:nvSpPr>
        <p:spPr>
          <a:xfrm>
            <a:off x="1615439" y="1624583"/>
            <a:ext cx="1109472" cy="268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505455" y="1469136"/>
            <a:ext cx="475488" cy="6888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569464" y="1469136"/>
            <a:ext cx="4739640" cy="6888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897623" y="1456944"/>
            <a:ext cx="569976" cy="68884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586864" y="1544828"/>
            <a:ext cx="56743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Counter-clockwise rotation </a:t>
            </a:r>
            <a:r>
              <a:rPr dirty="0" sz="2400" spc="-25">
                <a:latin typeface="Futura-Medium"/>
                <a:cs typeface="Futura-Medium"/>
              </a:rPr>
              <a:t>by </a:t>
            </a:r>
            <a:r>
              <a:rPr dirty="0" sz="2400" spc="-5">
                <a:latin typeface="Futura-Medium"/>
                <a:cs typeface="Futura-Medium"/>
              </a:rPr>
              <a:t>an angle</a:t>
            </a:r>
            <a:r>
              <a:rPr dirty="0" sz="2400" spc="-30">
                <a:latin typeface="Futura-Medium"/>
                <a:cs typeface="Futura-Medium"/>
              </a:rPr>
              <a:t> </a:t>
            </a:r>
            <a:r>
              <a:rPr dirty="0" sz="2400" spc="-1030">
                <a:latin typeface="Symbol"/>
                <a:cs typeface="Symbol"/>
              </a:rPr>
              <a:t>q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7170" y="4952550"/>
            <a:ext cx="787400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2775" algn="l"/>
              </a:tabLst>
            </a:pPr>
            <a:r>
              <a:rPr dirty="0" sz="3300" spc="-985">
                <a:latin typeface="Symbol"/>
                <a:cs typeface="Symbol"/>
              </a:rPr>
              <a:t>û</a:t>
            </a:r>
            <a:r>
              <a:rPr dirty="0" sz="3300" spc="-1190">
                <a:latin typeface="Symbol"/>
                <a:cs typeface="Symbol"/>
              </a:rPr>
              <a:t>ë</a:t>
            </a:r>
            <a:r>
              <a:rPr dirty="0" sz="3300">
                <a:latin typeface="Symbol"/>
                <a:cs typeface="Symbol"/>
              </a:rPr>
              <a:t>	</a:t>
            </a:r>
            <a:r>
              <a:rPr dirty="0" sz="3300" spc="-1985">
                <a:latin typeface="Symbol"/>
                <a:cs typeface="Symbol"/>
              </a:rPr>
              <a:t>û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40735" y="4829661"/>
            <a:ext cx="1753870" cy="556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978535" algn="l"/>
              </a:tabLst>
            </a:pPr>
            <a:r>
              <a:rPr dirty="0" sz="3300" spc="-45">
                <a:latin typeface="Times New Roman"/>
                <a:cs typeface="Times New Roman"/>
              </a:rPr>
              <a:t>cos</a:t>
            </a:r>
            <a:r>
              <a:rPr dirty="0" sz="3450" spc="-45" i="1">
                <a:latin typeface="Arial"/>
                <a:cs typeface="Arial"/>
              </a:rPr>
              <a:t>q	</a:t>
            </a:r>
            <a:r>
              <a:rPr dirty="0" baseline="26094" sz="4950" spc="-1627">
                <a:latin typeface="Symbol"/>
                <a:cs typeface="Symbol"/>
              </a:rPr>
              <a:t>úê</a:t>
            </a:r>
            <a:r>
              <a:rPr dirty="0" baseline="26094" sz="4950" spc="-742">
                <a:latin typeface="Symbol"/>
                <a:cs typeface="Symbol"/>
              </a:rPr>
              <a:t> </a:t>
            </a:r>
            <a:r>
              <a:rPr dirty="0" sz="3300" spc="-2195" i="1">
                <a:latin typeface="Times New Roman"/>
                <a:cs typeface="Times New Roman"/>
              </a:rPr>
              <a:t>y</a:t>
            </a:r>
            <a:r>
              <a:rPr dirty="0" baseline="26094" sz="4950" spc="-3292">
                <a:latin typeface="Symbol"/>
                <a:cs typeface="Symbol"/>
              </a:rPr>
              <a:t>ú</a:t>
            </a:r>
            <a:endParaRPr baseline="26094" sz="49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38524" y="4829661"/>
            <a:ext cx="939800" cy="556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26094" sz="4950" spc="-517">
                <a:latin typeface="Symbol"/>
                <a:cs typeface="Symbol"/>
              </a:rPr>
              <a:t>ê</a:t>
            </a:r>
            <a:r>
              <a:rPr dirty="0" sz="3300" spc="-345">
                <a:latin typeface="Times New Roman"/>
                <a:cs typeface="Times New Roman"/>
              </a:rPr>
              <a:t>sin</a:t>
            </a:r>
            <a:r>
              <a:rPr dirty="0" sz="3300" spc="-375">
                <a:latin typeface="Times New Roman"/>
                <a:cs typeface="Times New Roman"/>
              </a:rPr>
              <a:t> </a:t>
            </a:r>
            <a:r>
              <a:rPr dirty="0" sz="3450" spc="-990" i="1">
                <a:latin typeface="Arial"/>
                <a:cs typeface="Arial"/>
              </a:rPr>
              <a:t>q</a:t>
            </a:r>
            <a:endParaRPr sz="34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27934" y="4200567"/>
            <a:ext cx="1866264" cy="556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300" spc="-280">
                <a:latin typeface="Symbol"/>
                <a:cs typeface="Symbol"/>
              </a:rPr>
              <a:t>- </a:t>
            </a:r>
            <a:r>
              <a:rPr dirty="0" sz="3300" spc="-125">
                <a:latin typeface="Times New Roman"/>
                <a:cs typeface="Times New Roman"/>
              </a:rPr>
              <a:t>sin </a:t>
            </a:r>
            <a:r>
              <a:rPr dirty="0" sz="3450" spc="-200" i="1">
                <a:latin typeface="Arial"/>
                <a:cs typeface="Arial"/>
              </a:rPr>
              <a:t>q</a:t>
            </a:r>
            <a:r>
              <a:rPr dirty="0" sz="3450" spc="-800" i="1">
                <a:latin typeface="Arial"/>
                <a:cs typeface="Arial"/>
              </a:rPr>
              <a:t> </a:t>
            </a:r>
            <a:r>
              <a:rPr dirty="0" baseline="-4208" sz="4950" spc="-1627">
                <a:latin typeface="Symbol"/>
                <a:cs typeface="Symbol"/>
              </a:rPr>
              <a:t>ùé</a:t>
            </a:r>
            <a:r>
              <a:rPr dirty="0" baseline="-4208" sz="4950" spc="-794">
                <a:latin typeface="Symbol"/>
                <a:cs typeface="Symbol"/>
              </a:rPr>
              <a:t> </a:t>
            </a:r>
            <a:r>
              <a:rPr dirty="0" sz="3300" spc="-2385" i="1">
                <a:latin typeface="Times New Roman"/>
                <a:cs typeface="Times New Roman"/>
              </a:rPr>
              <a:t>x</a:t>
            </a:r>
            <a:r>
              <a:rPr dirty="0" baseline="-4208" sz="4950" spc="-3577">
                <a:latin typeface="Symbol"/>
                <a:cs typeface="Symbol"/>
              </a:rPr>
              <a:t>ù</a:t>
            </a:r>
            <a:endParaRPr baseline="-4208" sz="495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66237" y="4655847"/>
            <a:ext cx="66484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190">
                <a:latin typeface="Symbol"/>
                <a:cs typeface="Symbol"/>
              </a:rPr>
              <a:t>ê</a:t>
            </a:r>
            <a:r>
              <a:rPr dirty="0" sz="3300" spc="-505">
                <a:latin typeface="Symbol"/>
                <a:cs typeface="Symbol"/>
              </a:rPr>
              <a:t> </a:t>
            </a:r>
            <a:r>
              <a:rPr dirty="0" baseline="-26094" sz="4950" spc="-1650" i="1">
                <a:latin typeface="Times New Roman"/>
                <a:cs typeface="Times New Roman"/>
              </a:rPr>
              <a:t>y</a:t>
            </a:r>
            <a:r>
              <a:rPr dirty="0" baseline="-26094" sz="4950" spc="-1650">
                <a:latin typeface="Times New Roman"/>
                <a:cs typeface="Times New Roman"/>
              </a:rPr>
              <a:t>'</a:t>
            </a:r>
            <a:r>
              <a:rPr dirty="0" sz="3300" spc="-1100">
                <a:latin typeface="Symbol"/>
                <a:cs typeface="Symbol"/>
              </a:rPr>
              <a:t>ú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66237" y="4200567"/>
            <a:ext cx="2040889" cy="556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baseline="-4208" sz="4950" spc="-1785">
                <a:latin typeface="Symbol"/>
                <a:cs typeface="Symbol"/>
              </a:rPr>
              <a:t>é</a:t>
            </a:r>
            <a:r>
              <a:rPr dirty="0" baseline="-4208" sz="4950" spc="-787">
                <a:latin typeface="Symbol"/>
                <a:cs typeface="Symbol"/>
              </a:rPr>
              <a:t> </a:t>
            </a:r>
            <a:r>
              <a:rPr dirty="0" sz="3300" spc="-355" i="1">
                <a:latin typeface="Times New Roman"/>
                <a:cs typeface="Times New Roman"/>
              </a:rPr>
              <a:t>x</a:t>
            </a:r>
            <a:r>
              <a:rPr dirty="0" sz="3300" spc="-355">
                <a:latin typeface="Times New Roman"/>
                <a:cs typeface="Times New Roman"/>
              </a:rPr>
              <a:t>'</a:t>
            </a:r>
            <a:r>
              <a:rPr dirty="0" baseline="-4208" sz="4950" spc="-532">
                <a:latin typeface="Symbol"/>
                <a:cs typeface="Symbol"/>
              </a:rPr>
              <a:t>ù </a:t>
            </a:r>
            <a:r>
              <a:rPr dirty="0" baseline="-41245" sz="4950">
                <a:latin typeface="Symbol"/>
                <a:cs typeface="Symbol"/>
              </a:rPr>
              <a:t>=</a:t>
            </a:r>
            <a:r>
              <a:rPr dirty="0" baseline="-41245" sz="4950" spc="-322">
                <a:latin typeface="Symbol"/>
                <a:cs typeface="Symbol"/>
              </a:rPr>
              <a:t> </a:t>
            </a:r>
            <a:r>
              <a:rPr dirty="0" baseline="-4208" sz="4950" spc="-1305">
                <a:latin typeface="Symbol"/>
                <a:cs typeface="Symbol"/>
              </a:rPr>
              <a:t>é</a:t>
            </a:r>
            <a:r>
              <a:rPr dirty="0" sz="3300" spc="-869">
                <a:latin typeface="Times New Roman"/>
                <a:cs typeface="Times New Roman"/>
              </a:rPr>
              <a:t>cos</a:t>
            </a:r>
            <a:r>
              <a:rPr dirty="0" sz="3450" spc="-869" i="1">
                <a:latin typeface="Arial"/>
                <a:cs typeface="Arial"/>
              </a:rPr>
              <a:t>q</a:t>
            </a:r>
            <a:endParaRPr sz="345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20775" y="2324100"/>
            <a:ext cx="76200" cy="2286000"/>
          </a:xfrm>
          <a:custGeom>
            <a:avLst/>
            <a:gdLst/>
            <a:ahLst/>
            <a:cxnLst/>
            <a:rect l="l" t="t" r="r" b="b"/>
            <a:pathLst>
              <a:path w="76200" h="2286000">
                <a:moveTo>
                  <a:pt x="50800" y="63500"/>
                </a:moveTo>
                <a:lnTo>
                  <a:pt x="25400" y="63500"/>
                </a:lnTo>
                <a:lnTo>
                  <a:pt x="25398" y="2286000"/>
                </a:lnTo>
                <a:lnTo>
                  <a:pt x="50798" y="2286000"/>
                </a:lnTo>
                <a:lnTo>
                  <a:pt x="50800" y="63500"/>
                </a:lnTo>
                <a:close/>
              </a:path>
              <a:path w="76200" h="2286000">
                <a:moveTo>
                  <a:pt x="38100" y="0"/>
                </a:moveTo>
                <a:lnTo>
                  <a:pt x="0" y="76200"/>
                </a:lnTo>
                <a:lnTo>
                  <a:pt x="25399" y="76200"/>
                </a:lnTo>
                <a:lnTo>
                  <a:pt x="25400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2286000">
                <a:moveTo>
                  <a:pt x="69850" y="63500"/>
                </a:moveTo>
                <a:lnTo>
                  <a:pt x="50800" y="63500"/>
                </a:lnTo>
                <a:lnTo>
                  <a:pt x="50799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30275" y="4343401"/>
            <a:ext cx="2209800" cy="76200"/>
          </a:xfrm>
          <a:custGeom>
            <a:avLst/>
            <a:gdLst/>
            <a:ahLst/>
            <a:cxnLst/>
            <a:rect l="l" t="t" r="r" b="b"/>
            <a:pathLst>
              <a:path w="2209800" h="76200">
                <a:moveTo>
                  <a:pt x="2133600" y="50799"/>
                </a:moveTo>
                <a:lnTo>
                  <a:pt x="2133600" y="76200"/>
                </a:lnTo>
                <a:lnTo>
                  <a:pt x="2184400" y="50800"/>
                </a:lnTo>
                <a:lnTo>
                  <a:pt x="2133600" y="50799"/>
                </a:lnTo>
                <a:close/>
              </a:path>
              <a:path w="2209800" h="76200">
                <a:moveTo>
                  <a:pt x="2133600" y="25399"/>
                </a:moveTo>
                <a:lnTo>
                  <a:pt x="2133600" y="50799"/>
                </a:lnTo>
                <a:lnTo>
                  <a:pt x="2146300" y="50800"/>
                </a:lnTo>
                <a:lnTo>
                  <a:pt x="2146300" y="25400"/>
                </a:lnTo>
                <a:lnTo>
                  <a:pt x="2133600" y="25399"/>
                </a:lnTo>
                <a:close/>
              </a:path>
              <a:path w="2209800" h="76200">
                <a:moveTo>
                  <a:pt x="2133600" y="0"/>
                </a:moveTo>
                <a:lnTo>
                  <a:pt x="2133600" y="25399"/>
                </a:lnTo>
                <a:lnTo>
                  <a:pt x="2146300" y="25400"/>
                </a:lnTo>
                <a:lnTo>
                  <a:pt x="2146300" y="50800"/>
                </a:lnTo>
                <a:lnTo>
                  <a:pt x="2184402" y="50798"/>
                </a:lnTo>
                <a:lnTo>
                  <a:pt x="2209800" y="38100"/>
                </a:lnTo>
                <a:lnTo>
                  <a:pt x="2133600" y="0"/>
                </a:lnTo>
                <a:close/>
              </a:path>
              <a:path w="2209800" h="76200">
                <a:moveTo>
                  <a:pt x="0" y="25398"/>
                </a:moveTo>
                <a:lnTo>
                  <a:pt x="0" y="50798"/>
                </a:lnTo>
                <a:lnTo>
                  <a:pt x="2133600" y="50799"/>
                </a:lnTo>
                <a:lnTo>
                  <a:pt x="2133600" y="25399"/>
                </a:lnTo>
                <a:lnTo>
                  <a:pt x="0" y="25398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41414" y="3314700"/>
            <a:ext cx="1144905" cy="1085850"/>
          </a:xfrm>
          <a:custGeom>
            <a:avLst/>
            <a:gdLst/>
            <a:ahLst/>
            <a:cxnLst/>
            <a:rect l="l" t="t" r="r" b="b"/>
            <a:pathLst>
              <a:path w="1144905" h="1085850">
                <a:moveTo>
                  <a:pt x="1016440" y="86312"/>
                </a:moveTo>
                <a:lnTo>
                  <a:pt x="0" y="1048351"/>
                </a:lnTo>
                <a:lnTo>
                  <a:pt x="34920" y="1085246"/>
                </a:lnTo>
                <a:lnTo>
                  <a:pt x="1051360" y="123207"/>
                </a:lnTo>
                <a:lnTo>
                  <a:pt x="1016440" y="86312"/>
                </a:lnTo>
                <a:close/>
              </a:path>
              <a:path w="1144905" h="1085850">
                <a:moveTo>
                  <a:pt x="1119511" y="68851"/>
                </a:moveTo>
                <a:lnTo>
                  <a:pt x="1034888" y="68851"/>
                </a:lnTo>
                <a:lnTo>
                  <a:pt x="1069808" y="105746"/>
                </a:lnTo>
                <a:lnTo>
                  <a:pt x="1051360" y="123207"/>
                </a:lnTo>
                <a:lnTo>
                  <a:pt x="1086280" y="160102"/>
                </a:lnTo>
                <a:lnTo>
                  <a:pt x="1119511" y="68851"/>
                </a:lnTo>
                <a:close/>
              </a:path>
              <a:path w="1144905" h="1085850">
                <a:moveTo>
                  <a:pt x="1034888" y="68851"/>
                </a:moveTo>
                <a:lnTo>
                  <a:pt x="1016440" y="86312"/>
                </a:lnTo>
                <a:lnTo>
                  <a:pt x="1051360" y="123207"/>
                </a:lnTo>
                <a:lnTo>
                  <a:pt x="1069808" y="105746"/>
                </a:lnTo>
                <a:lnTo>
                  <a:pt x="1034888" y="68851"/>
                </a:lnTo>
                <a:close/>
              </a:path>
              <a:path w="1144905" h="1085850">
                <a:moveTo>
                  <a:pt x="1144585" y="0"/>
                </a:moveTo>
                <a:lnTo>
                  <a:pt x="981520" y="49418"/>
                </a:lnTo>
                <a:lnTo>
                  <a:pt x="1016440" y="86312"/>
                </a:lnTo>
                <a:lnTo>
                  <a:pt x="1034888" y="68851"/>
                </a:lnTo>
                <a:lnTo>
                  <a:pt x="1119511" y="68851"/>
                </a:lnTo>
                <a:lnTo>
                  <a:pt x="11445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073275" y="3467100"/>
            <a:ext cx="0" cy="914400"/>
          </a:xfrm>
          <a:custGeom>
            <a:avLst/>
            <a:gdLst/>
            <a:ahLst/>
            <a:cxnLst/>
            <a:rect l="l" t="t" r="r" b="b"/>
            <a:pathLst>
              <a:path w="0" h="914400">
                <a:moveTo>
                  <a:pt x="0" y="0"/>
                </a:moveTo>
                <a:lnTo>
                  <a:pt x="1" y="914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1158875" y="3467100"/>
            <a:ext cx="914400" cy="0"/>
          </a:xfrm>
          <a:custGeom>
            <a:avLst/>
            <a:gdLst/>
            <a:ahLst/>
            <a:cxnLst/>
            <a:rect l="l" t="t" r="r" b="b"/>
            <a:pathLst>
              <a:path w="914400" h="0">
                <a:moveTo>
                  <a:pt x="9144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76727" y="3883152"/>
            <a:ext cx="112776" cy="170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2745739" y="3788155"/>
            <a:ext cx="1435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383535" y="4349496"/>
            <a:ext cx="414527" cy="527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2517139" y="4400804"/>
            <a:ext cx="1244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85216" y="3179064"/>
            <a:ext cx="676656" cy="688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1143000" y="4152900"/>
            <a:ext cx="1447800" cy="0"/>
          </a:xfrm>
          <a:custGeom>
            <a:avLst/>
            <a:gdLst/>
            <a:ahLst/>
            <a:cxnLst/>
            <a:rect l="l" t="t" r="r" b="b"/>
            <a:pathLst>
              <a:path w="1447800" h="0">
                <a:moveTo>
                  <a:pt x="1447800" y="0"/>
                </a:moveTo>
                <a:lnTo>
                  <a:pt x="0" y="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1575816" y="2804160"/>
            <a:ext cx="676656" cy="6858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1755139" y="2876803"/>
            <a:ext cx="2908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Futura-Medium"/>
                <a:cs typeface="Futura-Medium"/>
              </a:rPr>
              <a:t>P’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39038" y="4101401"/>
            <a:ext cx="1452245" cy="305435"/>
          </a:xfrm>
          <a:custGeom>
            <a:avLst/>
            <a:gdLst/>
            <a:ahLst/>
            <a:cxnLst/>
            <a:rect l="l" t="t" r="r" b="b"/>
            <a:pathLst>
              <a:path w="1452245" h="305435">
                <a:moveTo>
                  <a:pt x="1297265" y="50178"/>
                </a:moveTo>
                <a:lnTo>
                  <a:pt x="0" y="255009"/>
                </a:lnTo>
                <a:lnTo>
                  <a:pt x="7922" y="305187"/>
                </a:lnTo>
                <a:lnTo>
                  <a:pt x="1305187" y="100355"/>
                </a:lnTo>
                <a:lnTo>
                  <a:pt x="1297265" y="50178"/>
                </a:lnTo>
                <a:close/>
              </a:path>
              <a:path w="1452245" h="305435">
                <a:moveTo>
                  <a:pt x="1435103" y="46216"/>
                </a:moveTo>
                <a:lnTo>
                  <a:pt x="1322354" y="46216"/>
                </a:lnTo>
                <a:lnTo>
                  <a:pt x="1330278" y="96394"/>
                </a:lnTo>
                <a:lnTo>
                  <a:pt x="1305187" y="100355"/>
                </a:lnTo>
                <a:lnTo>
                  <a:pt x="1313110" y="150534"/>
                </a:lnTo>
                <a:lnTo>
                  <a:pt x="1451761" y="51498"/>
                </a:lnTo>
                <a:lnTo>
                  <a:pt x="1435103" y="46216"/>
                </a:lnTo>
                <a:close/>
              </a:path>
              <a:path w="1452245" h="305435">
                <a:moveTo>
                  <a:pt x="1322354" y="46216"/>
                </a:moveTo>
                <a:lnTo>
                  <a:pt x="1297265" y="50178"/>
                </a:lnTo>
                <a:lnTo>
                  <a:pt x="1305187" y="100355"/>
                </a:lnTo>
                <a:lnTo>
                  <a:pt x="1330278" y="96394"/>
                </a:lnTo>
                <a:lnTo>
                  <a:pt x="1322354" y="46216"/>
                </a:lnTo>
                <a:close/>
              </a:path>
              <a:path w="1452245" h="305435">
                <a:moveTo>
                  <a:pt x="1289342" y="0"/>
                </a:moveTo>
                <a:lnTo>
                  <a:pt x="1297265" y="50178"/>
                </a:lnTo>
                <a:lnTo>
                  <a:pt x="1322354" y="46216"/>
                </a:lnTo>
                <a:lnTo>
                  <a:pt x="1435103" y="46216"/>
                </a:lnTo>
                <a:lnTo>
                  <a:pt x="1289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590800" y="4152900"/>
            <a:ext cx="0" cy="228600"/>
          </a:xfrm>
          <a:custGeom>
            <a:avLst/>
            <a:gdLst/>
            <a:ahLst/>
            <a:cxnLst/>
            <a:rect l="l" t="t" r="r" b="b"/>
            <a:pathLst>
              <a:path w="0" h="228600">
                <a:moveTo>
                  <a:pt x="0" y="0"/>
                </a:moveTo>
                <a:lnTo>
                  <a:pt x="1" y="2286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398776" y="3285744"/>
            <a:ext cx="569976" cy="6888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2577464" y="3373628"/>
            <a:ext cx="1847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320">
                <a:latin typeface="Symbol"/>
                <a:cs typeface="Symbol"/>
              </a:rPr>
              <a:t>q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652016" y="4328159"/>
            <a:ext cx="682751" cy="685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831339" y="4400804"/>
            <a:ext cx="294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Futura-Medium"/>
                <a:cs typeface="Futura-Medium"/>
              </a:rPr>
              <a:t>x’</a:t>
            </a:r>
            <a:endParaRPr sz="2400">
              <a:latin typeface="Futura-Medium"/>
              <a:cs typeface="Futura-Medium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30936" y="3858767"/>
            <a:ext cx="420623" cy="52730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764540" y="3254755"/>
            <a:ext cx="289560" cy="955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Futura-Medium"/>
                <a:cs typeface="Futura-Medium"/>
              </a:rPr>
              <a:t>y’</a:t>
            </a:r>
            <a:endParaRPr sz="2400">
              <a:latin typeface="Futura-Medium"/>
              <a:cs typeface="Futura-Medium"/>
            </a:endParaRPr>
          </a:p>
          <a:p>
            <a:pPr marL="12700">
              <a:lnSpc>
                <a:spcPct val="100000"/>
              </a:lnSpc>
              <a:spcBef>
                <a:spcPts val="2280"/>
              </a:spcBef>
            </a:pPr>
            <a:r>
              <a:rPr dirty="0" sz="1800">
                <a:latin typeface="Calibri"/>
                <a:cs typeface="Calibri"/>
              </a:rPr>
              <a:t>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57400" y="3467100"/>
            <a:ext cx="533400" cy="685800"/>
          </a:xfrm>
          <a:custGeom>
            <a:avLst/>
            <a:gdLst/>
            <a:ahLst/>
            <a:cxnLst/>
            <a:rect l="l" t="t" r="r" b="b"/>
            <a:pathLst>
              <a:path w="533400" h="685800">
                <a:moveTo>
                  <a:pt x="533400" y="685800"/>
                </a:moveTo>
                <a:lnTo>
                  <a:pt x="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2160573" y="3314700"/>
            <a:ext cx="430530" cy="838200"/>
          </a:xfrm>
          <a:custGeom>
            <a:avLst/>
            <a:gdLst/>
            <a:ahLst/>
            <a:cxnLst/>
            <a:rect l="l" t="t" r="r" b="b"/>
            <a:pathLst>
              <a:path w="430530" h="838200">
                <a:moveTo>
                  <a:pt x="0" y="74429"/>
                </a:moveTo>
                <a:lnTo>
                  <a:pt x="30171" y="42100"/>
                </a:lnTo>
                <a:lnTo>
                  <a:pt x="61331" y="18806"/>
                </a:lnTo>
                <a:lnTo>
                  <a:pt x="93213" y="4715"/>
                </a:lnTo>
                <a:lnTo>
                  <a:pt x="125551" y="0"/>
                </a:lnTo>
                <a:lnTo>
                  <a:pt x="150538" y="2778"/>
                </a:lnTo>
                <a:lnTo>
                  <a:pt x="198766" y="24358"/>
                </a:lnTo>
                <a:lnTo>
                  <a:pt x="244142" y="65866"/>
                </a:lnTo>
                <a:lnTo>
                  <a:pt x="286038" y="125575"/>
                </a:lnTo>
                <a:lnTo>
                  <a:pt x="305486" y="161716"/>
                </a:lnTo>
                <a:lnTo>
                  <a:pt x="323828" y="201761"/>
                </a:lnTo>
                <a:lnTo>
                  <a:pt x="340987" y="245493"/>
                </a:lnTo>
                <a:lnTo>
                  <a:pt x="356883" y="292698"/>
                </a:lnTo>
                <a:lnTo>
                  <a:pt x="371440" y="343159"/>
                </a:lnTo>
                <a:lnTo>
                  <a:pt x="384577" y="396660"/>
                </a:lnTo>
                <a:lnTo>
                  <a:pt x="396217" y="452987"/>
                </a:lnTo>
                <a:lnTo>
                  <a:pt x="406282" y="511924"/>
                </a:lnTo>
                <a:lnTo>
                  <a:pt x="414693" y="573254"/>
                </a:lnTo>
                <a:lnTo>
                  <a:pt x="421371" y="636762"/>
                </a:lnTo>
                <a:lnTo>
                  <a:pt x="426238" y="702233"/>
                </a:lnTo>
                <a:lnTo>
                  <a:pt x="429216" y="769451"/>
                </a:lnTo>
                <a:lnTo>
                  <a:pt x="430226" y="8382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3866237" y="4952550"/>
            <a:ext cx="2350770" cy="1319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220" algn="l"/>
                <a:tab pos="1084580" algn="l"/>
              </a:tabLst>
            </a:pPr>
            <a:r>
              <a:rPr dirty="0" sz="3300" spc="-1190">
                <a:latin typeface="Symbol"/>
                <a:cs typeface="Symbol"/>
              </a:rPr>
              <a:t>ë	û	ë</a:t>
            </a:r>
            <a:endParaRPr sz="3300">
              <a:latin typeface="Symbol"/>
              <a:cs typeface="Symbol"/>
            </a:endParaRPr>
          </a:p>
          <a:p>
            <a:pPr marL="979169">
              <a:lnSpc>
                <a:spcPct val="100000"/>
              </a:lnSpc>
              <a:spcBef>
                <a:spcPts val="2325"/>
              </a:spcBef>
            </a:pPr>
            <a:r>
              <a:rPr dirty="0" sz="3250" spc="-114" b="1">
                <a:latin typeface="Times New Roman"/>
                <a:cs typeface="Times New Roman"/>
              </a:rPr>
              <a:t>P' </a:t>
            </a:r>
            <a:r>
              <a:rPr dirty="0" sz="3250" spc="-25">
                <a:latin typeface="Symbol"/>
                <a:cs typeface="Symbol"/>
              </a:rPr>
              <a:t>= </a:t>
            </a:r>
            <a:r>
              <a:rPr dirty="0" sz="3250" spc="-30" b="1">
                <a:latin typeface="Times New Roman"/>
                <a:cs typeface="Times New Roman"/>
              </a:rPr>
              <a:t>R</a:t>
            </a:r>
            <a:r>
              <a:rPr dirty="0" sz="3250" spc="-400" b="1">
                <a:latin typeface="Times New Roman"/>
                <a:cs typeface="Times New Roman"/>
              </a:rPr>
              <a:t> </a:t>
            </a:r>
            <a:r>
              <a:rPr dirty="0" sz="3250" spc="-25" b="1">
                <a:latin typeface="Times New Roman"/>
                <a:cs typeface="Times New Roman"/>
              </a:rPr>
              <a:t>P</a:t>
            </a:r>
            <a:endParaRPr sz="32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38" name="object 38"/>
          <p:cNvSpPr txBox="1"/>
          <p:nvPr/>
        </p:nvSpPr>
        <p:spPr>
          <a:xfrm>
            <a:off x="4018835" y="2197360"/>
            <a:ext cx="3230245" cy="121602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3400" spc="120">
                <a:latin typeface="Times New Roman"/>
                <a:cs typeface="Times New Roman"/>
              </a:rPr>
              <a:t>x'</a:t>
            </a:r>
            <a:r>
              <a:rPr dirty="0" sz="3400" spc="120">
                <a:latin typeface="Symbol"/>
                <a:cs typeface="Symbol"/>
              </a:rPr>
              <a:t>=</a:t>
            </a:r>
            <a:r>
              <a:rPr dirty="0" sz="3400" spc="-210">
                <a:latin typeface="Symbol"/>
                <a:cs typeface="Symbol"/>
              </a:rPr>
              <a:t> </a:t>
            </a:r>
            <a:r>
              <a:rPr dirty="0" sz="3400" spc="-55">
                <a:latin typeface="Times New Roman"/>
                <a:cs typeface="Times New Roman"/>
              </a:rPr>
              <a:t>cos</a:t>
            </a:r>
            <a:r>
              <a:rPr dirty="0" sz="3400" spc="-535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θ</a:t>
            </a:r>
            <a:r>
              <a:rPr dirty="0" sz="3400" spc="-75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x</a:t>
            </a:r>
            <a:r>
              <a:rPr dirty="0" sz="3400" spc="-250">
                <a:latin typeface="Times New Roman"/>
                <a:cs typeface="Times New Roman"/>
              </a:rPr>
              <a:t> </a:t>
            </a:r>
            <a:r>
              <a:rPr dirty="0" sz="3400" spc="-335">
                <a:latin typeface="Symbol"/>
                <a:cs typeface="Symbol"/>
              </a:rPr>
              <a:t>-</a:t>
            </a:r>
            <a:r>
              <a:rPr dirty="0" sz="3400" spc="-450">
                <a:latin typeface="Symbol"/>
                <a:cs typeface="Symbol"/>
              </a:rPr>
              <a:t> </a:t>
            </a:r>
            <a:r>
              <a:rPr dirty="0" sz="3400" spc="-155">
                <a:latin typeface="Times New Roman"/>
                <a:cs typeface="Times New Roman"/>
              </a:rPr>
              <a:t>sin</a:t>
            </a:r>
            <a:r>
              <a:rPr dirty="0" sz="3400" spc="-100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θ </a:t>
            </a:r>
            <a:r>
              <a:rPr dirty="0" sz="3400" spc="-1180">
                <a:latin typeface="Times New Roman"/>
                <a:cs typeface="Times New Roman"/>
              </a:rPr>
              <a:t>y</a:t>
            </a:r>
            <a:endParaRPr sz="3400">
              <a:latin typeface="Times New Roman"/>
              <a:cs typeface="Times New Roman"/>
            </a:endParaRPr>
          </a:p>
          <a:p>
            <a:pPr marL="18415">
              <a:lnSpc>
                <a:spcPct val="100000"/>
              </a:lnSpc>
              <a:spcBef>
                <a:spcPts val="610"/>
              </a:spcBef>
            </a:pPr>
            <a:r>
              <a:rPr dirty="0" sz="3400" spc="85">
                <a:latin typeface="Times New Roman"/>
                <a:cs typeface="Times New Roman"/>
              </a:rPr>
              <a:t>y'</a:t>
            </a:r>
            <a:r>
              <a:rPr dirty="0" sz="3400" spc="85">
                <a:latin typeface="Symbol"/>
                <a:cs typeface="Symbol"/>
              </a:rPr>
              <a:t>=</a:t>
            </a:r>
            <a:r>
              <a:rPr dirty="0" sz="3400" spc="-215">
                <a:latin typeface="Symbol"/>
                <a:cs typeface="Symbol"/>
              </a:rPr>
              <a:t> </a:t>
            </a:r>
            <a:r>
              <a:rPr dirty="0" sz="3400" spc="-55">
                <a:latin typeface="Times New Roman"/>
                <a:cs typeface="Times New Roman"/>
              </a:rPr>
              <a:t>cos</a:t>
            </a:r>
            <a:r>
              <a:rPr dirty="0" sz="3400" spc="-535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θ</a:t>
            </a:r>
            <a:r>
              <a:rPr dirty="0" sz="3400" spc="-20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y</a:t>
            </a:r>
            <a:r>
              <a:rPr dirty="0" sz="3400" spc="-350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Symbol"/>
                <a:cs typeface="Symbol"/>
              </a:rPr>
              <a:t>+</a:t>
            </a:r>
            <a:r>
              <a:rPr dirty="0" sz="3400" spc="-409">
                <a:latin typeface="Symbol"/>
                <a:cs typeface="Symbol"/>
              </a:rPr>
              <a:t> </a:t>
            </a:r>
            <a:r>
              <a:rPr dirty="0" sz="3400" spc="-155">
                <a:latin typeface="Times New Roman"/>
                <a:cs typeface="Times New Roman"/>
              </a:rPr>
              <a:t>sin</a:t>
            </a:r>
            <a:r>
              <a:rPr dirty="0" sz="3400" spc="-95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θ</a:t>
            </a:r>
            <a:r>
              <a:rPr dirty="0" sz="3400" spc="-75">
                <a:latin typeface="Times New Roman"/>
                <a:cs typeface="Times New Roman"/>
              </a:rPr>
              <a:t> </a:t>
            </a:r>
            <a:r>
              <a:rPr dirty="0" sz="3400" spc="-25">
                <a:latin typeface="Times New Roman"/>
                <a:cs typeface="Times New Roman"/>
              </a:rPr>
              <a:t>x</a:t>
            </a:r>
            <a:endParaRPr sz="3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1700" y="108203"/>
            <a:ext cx="632142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0"/>
              <a:t>Vectors </a:t>
            </a:r>
            <a:r>
              <a:rPr dirty="0" spc="-30"/>
              <a:t>have </a:t>
            </a:r>
            <a:r>
              <a:rPr dirty="0" spc="-15"/>
              <a:t>two </a:t>
            </a:r>
            <a:r>
              <a:rPr dirty="0"/>
              <a:t>main</a:t>
            </a:r>
            <a:r>
              <a:rPr dirty="0" spc="40"/>
              <a:t> </a:t>
            </a:r>
            <a:r>
              <a:rPr dirty="0"/>
              <a:t>uses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0445" y="3125215"/>
            <a:ext cx="3409950" cy="199771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355600" marR="32384" indent="-342900">
              <a:lnSpc>
                <a:spcPct val="89300"/>
              </a:lnSpc>
              <a:spcBef>
                <a:spcPts val="44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5">
                <a:latin typeface="Calibri"/>
                <a:cs typeface="Calibri"/>
              </a:rPr>
              <a:t>Vectors </a:t>
            </a:r>
            <a:r>
              <a:rPr dirty="0" sz="2700" spc="-15">
                <a:latin typeface="Calibri"/>
                <a:cs typeface="Calibri"/>
              </a:rPr>
              <a:t>can </a:t>
            </a:r>
            <a:r>
              <a:rPr dirty="0" sz="2700" spc="-20">
                <a:latin typeface="Calibri"/>
                <a:cs typeface="Calibri"/>
              </a:rPr>
              <a:t>represent  </a:t>
            </a:r>
            <a:r>
              <a:rPr dirty="0" sz="2700" spc="-5">
                <a:latin typeface="Calibri"/>
                <a:cs typeface="Calibri"/>
              </a:rPr>
              <a:t>an </a:t>
            </a:r>
            <a:r>
              <a:rPr dirty="0" sz="2700" spc="-20">
                <a:latin typeface="Calibri"/>
                <a:cs typeface="Calibri"/>
              </a:rPr>
              <a:t>offset </a:t>
            </a:r>
            <a:r>
              <a:rPr dirty="0" sz="2700">
                <a:latin typeface="Calibri"/>
                <a:cs typeface="Calibri"/>
              </a:rPr>
              <a:t>in </a:t>
            </a:r>
            <a:r>
              <a:rPr dirty="0" sz="2700" spc="-5">
                <a:latin typeface="Calibri"/>
                <a:cs typeface="Calibri"/>
              </a:rPr>
              <a:t>2D </a:t>
            </a:r>
            <a:r>
              <a:rPr dirty="0" sz="2700">
                <a:latin typeface="Calibri"/>
                <a:cs typeface="Calibri"/>
              </a:rPr>
              <a:t>or </a:t>
            </a:r>
            <a:r>
              <a:rPr dirty="0" sz="2700" spc="-10">
                <a:latin typeface="Calibri"/>
                <a:cs typeface="Calibri"/>
              </a:rPr>
              <a:t>3D  space</a:t>
            </a:r>
            <a:endParaRPr sz="2700">
              <a:latin typeface="Calibri"/>
              <a:cs typeface="Calibri"/>
            </a:endParaRPr>
          </a:p>
          <a:p>
            <a:pPr marL="355600" marR="5080" indent="-342900">
              <a:lnSpc>
                <a:spcPts val="2900"/>
              </a:lnSpc>
              <a:spcBef>
                <a:spcPts val="7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5">
                <a:latin typeface="Calibri"/>
                <a:cs typeface="Calibri"/>
              </a:rPr>
              <a:t>Points </a:t>
            </a:r>
            <a:r>
              <a:rPr dirty="0" sz="2700" spc="-20">
                <a:latin typeface="Calibri"/>
                <a:cs typeface="Calibri"/>
              </a:rPr>
              <a:t>are </a:t>
            </a:r>
            <a:r>
              <a:rPr dirty="0" sz="2700" spc="-15">
                <a:latin typeface="Calibri"/>
                <a:cs typeface="Calibri"/>
              </a:rPr>
              <a:t>just </a:t>
            </a:r>
            <a:r>
              <a:rPr dirty="0" sz="2700" spc="-25">
                <a:latin typeface="Calibri"/>
                <a:cs typeface="Calibri"/>
              </a:rPr>
              <a:t>vectors  </a:t>
            </a:r>
            <a:r>
              <a:rPr dirty="0" sz="2700" spc="-15">
                <a:latin typeface="Calibri"/>
                <a:cs typeface="Calibri"/>
              </a:rPr>
              <a:t>from </a:t>
            </a:r>
            <a:r>
              <a:rPr dirty="0" sz="2700" spc="-5">
                <a:latin typeface="Calibri"/>
                <a:cs typeface="Calibri"/>
              </a:rPr>
              <a:t>the </a:t>
            </a:r>
            <a:r>
              <a:rPr dirty="0" sz="2700">
                <a:latin typeface="Calibri"/>
                <a:cs typeface="Calibri"/>
              </a:rPr>
              <a:t>origin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7341" y="938276"/>
            <a:ext cx="3493135" cy="2134870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5600" marR="5080" indent="-342900">
              <a:lnSpc>
                <a:spcPct val="90300"/>
              </a:lnSpc>
              <a:spcBef>
                <a:spcPts val="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libri"/>
                <a:cs typeface="Calibri"/>
              </a:rPr>
              <a:t>Data </a:t>
            </a:r>
            <a:r>
              <a:rPr dirty="0" sz="3000" spc="-15">
                <a:latin typeface="Calibri"/>
                <a:cs typeface="Calibri"/>
              </a:rPr>
              <a:t>(pixels,  gradients at </a:t>
            </a:r>
            <a:r>
              <a:rPr dirty="0" sz="3000">
                <a:latin typeface="Calibri"/>
                <a:cs typeface="Calibri"/>
              </a:rPr>
              <a:t>an  </a:t>
            </a:r>
            <a:r>
              <a:rPr dirty="0" sz="3000" spc="-10">
                <a:latin typeface="Calibri"/>
                <a:cs typeface="Calibri"/>
              </a:rPr>
              <a:t>image </a:t>
            </a:r>
            <a:r>
              <a:rPr dirty="0" sz="3000" spc="-20">
                <a:latin typeface="Calibri"/>
                <a:cs typeface="Calibri"/>
              </a:rPr>
              <a:t>keypoint,</a:t>
            </a:r>
            <a:r>
              <a:rPr dirty="0" sz="3000" spc="-75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etc)  </a:t>
            </a:r>
            <a:r>
              <a:rPr dirty="0" sz="3000" spc="-15">
                <a:latin typeface="Calibri"/>
                <a:cs typeface="Calibri"/>
              </a:rPr>
              <a:t>can </a:t>
            </a:r>
            <a:r>
              <a:rPr dirty="0" sz="3000" spc="-5">
                <a:latin typeface="Calibri"/>
                <a:cs typeface="Calibri"/>
              </a:rPr>
              <a:t>also be </a:t>
            </a:r>
            <a:r>
              <a:rPr dirty="0" sz="3000" spc="-20">
                <a:latin typeface="Calibri"/>
                <a:cs typeface="Calibri"/>
              </a:rPr>
              <a:t>treated  </a:t>
            </a:r>
            <a:r>
              <a:rPr dirty="0" sz="3000">
                <a:latin typeface="Calibri"/>
                <a:cs typeface="Calibri"/>
              </a:rPr>
              <a:t>as a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vector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17341" y="3099308"/>
            <a:ext cx="3237865" cy="25400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5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Such </a:t>
            </a:r>
            <a:r>
              <a:rPr dirty="0" sz="3000" spc="-20">
                <a:latin typeface="Calibri"/>
                <a:cs typeface="Calibri"/>
              </a:rPr>
              <a:t>vectors </a:t>
            </a:r>
            <a:r>
              <a:rPr dirty="0" sz="3000" spc="-5">
                <a:latin typeface="Calibri"/>
                <a:cs typeface="Calibri"/>
              </a:rPr>
              <a:t>don’t  </a:t>
            </a:r>
            <a:r>
              <a:rPr dirty="0" sz="3000" spc="-25">
                <a:latin typeface="Calibri"/>
                <a:cs typeface="Calibri"/>
              </a:rPr>
              <a:t>have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10">
                <a:latin typeface="Calibri"/>
                <a:cs typeface="Calibri"/>
              </a:rPr>
              <a:t>geometric  </a:t>
            </a:r>
            <a:r>
              <a:rPr dirty="0" sz="3000" spc="-20">
                <a:latin typeface="Calibri"/>
                <a:cs typeface="Calibri"/>
              </a:rPr>
              <a:t>interpretation, </a:t>
            </a:r>
            <a:r>
              <a:rPr dirty="0" sz="3000" spc="-5">
                <a:latin typeface="Calibri"/>
                <a:cs typeface="Calibri"/>
              </a:rPr>
              <a:t>but  </a:t>
            </a:r>
            <a:r>
              <a:rPr dirty="0" sz="3000" spc="-10">
                <a:latin typeface="Calibri"/>
                <a:cs typeface="Calibri"/>
              </a:rPr>
              <a:t>calculations </a:t>
            </a:r>
            <a:r>
              <a:rPr dirty="0" sz="3000" spc="-30">
                <a:latin typeface="Calibri"/>
                <a:cs typeface="Calibri"/>
              </a:rPr>
              <a:t>like  “distance” </a:t>
            </a:r>
            <a:r>
              <a:rPr dirty="0" sz="3000" spc="-15">
                <a:latin typeface="Calibri"/>
                <a:cs typeface="Calibri"/>
              </a:rPr>
              <a:t>can </a:t>
            </a:r>
            <a:r>
              <a:rPr dirty="0" sz="3000" spc="-10">
                <a:latin typeface="Calibri"/>
                <a:cs typeface="Calibri"/>
              </a:rPr>
              <a:t>still  </a:t>
            </a:r>
            <a:r>
              <a:rPr dirty="0" sz="3000" spc="-25">
                <a:latin typeface="Calibri"/>
                <a:cs typeface="Calibri"/>
              </a:rPr>
              <a:t>have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value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17294" y="1001526"/>
            <a:ext cx="2141558" cy="1955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7824216" y="1014983"/>
            <a:ext cx="969264" cy="15361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2827" y="336803"/>
            <a:ext cx="60579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Rotation </a:t>
            </a:r>
            <a:r>
              <a:rPr dirty="0" spc="-10"/>
              <a:t>Matrix</a:t>
            </a:r>
            <a:r>
              <a:rPr dirty="0" spc="-15"/>
              <a:t> </a:t>
            </a:r>
            <a:r>
              <a:rPr dirty="0" spc="-10"/>
              <a:t>Properties</a:t>
            </a:r>
          </a:p>
        </p:txBody>
      </p:sp>
      <p:sp>
        <p:nvSpPr>
          <p:cNvPr id="3" name="object 3"/>
          <p:cNvSpPr/>
          <p:nvPr/>
        </p:nvSpPr>
        <p:spPr>
          <a:xfrm>
            <a:off x="3276600" y="3215639"/>
            <a:ext cx="2471928" cy="1767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189837" y="2276961"/>
            <a:ext cx="4328160" cy="1146810"/>
          </a:xfrm>
          <a:prstGeom prst="rect">
            <a:avLst/>
          </a:prstGeom>
        </p:spPr>
        <p:txBody>
          <a:bodyPr wrap="square" lIns="0" tIns="438150" rIns="0" bIns="0" rtlCol="0" vert="horz">
            <a:spAutoFit/>
          </a:bodyPr>
          <a:lstStyle/>
          <a:p>
            <a:pPr marL="1084580" marR="5080" indent="-1072515">
              <a:lnSpc>
                <a:spcPct val="19800"/>
              </a:lnSpc>
              <a:spcBef>
                <a:spcPts val="3450"/>
              </a:spcBef>
              <a:tabLst>
                <a:tab pos="490220" algn="l"/>
                <a:tab pos="1084580" algn="l"/>
                <a:tab pos="2586990" algn="l"/>
                <a:tab pos="3553460" algn="l"/>
                <a:tab pos="4153535" algn="l"/>
              </a:tabLst>
            </a:pPr>
            <a:r>
              <a:rPr dirty="0" baseline="-13468" sz="4950" spc="-1785">
                <a:latin typeface="Symbol"/>
                <a:cs typeface="Symbol"/>
              </a:rPr>
              <a:t>ë	û	</a:t>
            </a:r>
            <a:r>
              <a:rPr dirty="0" baseline="26094" sz="4950" spc="-517">
                <a:latin typeface="Symbol"/>
                <a:cs typeface="Symbol"/>
              </a:rPr>
              <a:t>ê</a:t>
            </a:r>
            <a:r>
              <a:rPr dirty="0" sz="3300" spc="-345">
                <a:latin typeface="Times New Roman"/>
                <a:cs typeface="Times New Roman"/>
              </a:rPr>
              <a:t>sin</a:t>
            </a:r>
            <a:r>
              <a:rPr dirty="0" sz="3300" spc="-290">
                <a:latin typeface="Times New Roman"/>
                <a:cs typeface="Times New Roman"/>
              </a:rPr>
              <a:t> </a:t>
            </a:r>
            <a:r>
              <a:rPr dirty="0" sz="3450" spc="-200" i="1">
                <a:latin typeface="Arial"/>
                <a:cs typeface="Arial"/>
              </a:rPr>
              <a:t>q	</a:t>
            </a:r>
            <a:r>
              <a:rPr dirty="0" sz="3300" spc="-45">
                <a:latin typeface="Times New Roman"/>
                <a:cs typeface="Times New Roman"/>
              </a:rPr>
              <a:t>cos</a:t>
            </a:r>
            <a:r>
              <a:rPr dirty="0" sz="3450" spc="-45" i="1">
                <a:latin typeface="Arial"/>
                <a:cs typeface="Arial"/>
              </a:rPr>
              <a:t>q	</a:t>
            </a:r>
            <a:r>
              <a:rPr dirty="0" baseline="26094" sz="4950" spc="-1627">
                <a:latin typeface="Symbol"/>
                <a:cs typeface="Symbol"/>
              </a:rPr>
              <a:t>úê</a:t>
            </a:r>
            <a:r>
              <a:rPr dirty="0" baseline="26094" sz="4950" spc="-750">
                <a:latin typeface="Symbol"/>
                <a:cs typeface="Symbol"/>
              </a:rPr>
              <a:t> </a:t>
            </a:r>
            <a:r>
              <a:rPr dirty="0" sz="3300" spc="-2215" i="1">
                <a:latin typeface="Times New Roman"/>
                <a:cs typeface="Times New Roman"/>
              </a:rPr>
              <a:t>y</a:t>
            </a:r>
            <a:r>
              <a:rPr dirty="0" baseline="26094" sz="4950" spc="-3322">
                <a:latin typeface="Symbol"/>
                <a:cs typeface="Symbol"/>
              </a:rPr>
              <a:t>ú </a:t>
            </a:r>
            <a:r>
              <a:rPr dirty="0" baseline="26094" sz="4950" spc="-1222">
                <a:latin typeface="Symbol"/>
                <a:cs typeface="Symbol"/>
              </a:rPr>
              <a:t> </a:t>
            </a:r>
            <a:r>
              <a:rPr dirty="0" sz="3300" spc="-1190">
                <a:latin typeface="Symbol"/>
                <a:cs typeface="Symbol"/>
              </a:rPr>
              <a:t>ë</a:t>
            </a:r>
            <a:r>
              <a:rPr dirty="0" sz="3300">
                <a:latin typeface="Symbol"/>
                <a:cs typeface="Symbol"/>
              </a:rPr>
              <a:t>		</a:t>
            </a:r>
            <a:r>
              <a:rPr dirty="0" sz="3300" spc="-985">
                <a:latin typeface="Symbol"/>
                <a:cs typeface="Symbol"/>
              </a:rPr>
              <a:t>û</a:t>
            </a:r>
            <a:r>
              <a:rPr dirty="0" sz="3300" spc="-1190">
                <a:latin typeface="Symbol"/>
                <a:cs typeface="Symbol"/>
              </a:rPr>
              <a:t>ë</a:t>
            </a:r>
            <a:r>
              <a:rPr dirty="0" sz="3300">
                <a:latin typeface="Symbol"/>
                <a:cs typeface="Symbol"/>
              </a:rPr>
              <a:t>	</a:t>
            </a:r>
            <a:r>
              <a:rPr dirty="0" sz="3300" spc="-2075">
                <a:latin typeface="Symbol"/>
                <a:cs typeface="Symbol"/>
              </a:rPr>
              <a:t>û</a:t>
            </a:r>
            <a:endParaRPr sz="3300">
              <a:latin typeface="Symbol"/>
              <a:cs typeface="Symbol"/>
            </a:endParaRPr>
          </a:p>
          <a:p>
            <a:pPr marL="1083310">
              <a:lnSpc>
                <a:spcPct val="100000"/>
              </a:lnSpc>
              <a:spcBef>
                <a:spcPts val="1735"/>
              </a:spcBef>
            </a:pPr>
            <a:r>
              <a:rPr dirty="0" sz="1800">
                <a:latin typeface="Calibri"/>
                <a:cs typeface="Calibri"/>
              </a:rPr>
              <a:t>A 2D </a:t>
            </a:r>
            <a:r>
              <a:rPr dirty="0" sz="1800" spc="-15">
                <a:latin typeface="Calibri"/>
                <a:cs typeface="Calibri"/>
              </a:rPr>
              <a:t>rotation </a:t>
            </a:r>
            <a:r>
              <a:rPr dirty="0" sz="1800" spc="-10">
                <a:latin typeface="Calibri"/>
                <a:cs typeface="Calibri"/>
              </a:rPr>
              <a:t>matrix </a:t>
            </a:r>
            <a:r>
              <a:rPr dirty="0" sz="1800" spc="-5">
                <a:latin typeface="Calibri"/>
                <a:cs typeface="Calibri"/>
              </a:rPr>
              <a:t>is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2x2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5" name="object 5"/>
          <p:cNvSpPr txBox="1"/>
          <p:nvPr/>
        </p:nvSpPr>
        <p:spPr>
          <a:xfrm>
            <a:off x="2189837" y="2103147"/>
            <a:ext cx="664845" cy="528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-1190">
                <a:latin typeface="Symbol"/>
                <a:cs typeface="Symbol"/>
              </a:rPr>
              <a:t>ê</a:t>
            </a:r>
            <a:r>
              <a:rPr dirty="0" sz="3300" spc="-505">
                <a:latin typeface="Symbol"/>
                <a:cs typeface="Symbol"/>
              </a:rPr>
              <a:t> </a:t>
            </a:r>
            <a:r>
              <a:rPr dirty="0" baseline="-26094" sz="4950" spc="-1650" i="1">
                <a:latin typeface="Times New Roman"/>
                <a:cs typeface="Times New Roman"/>
              </a:rPr>
              <a:t>y</a:t>
            </a:r>
            <a:r>
              <a:rPr dirty="0" baseline="-26094" sz="4950" spc="-1650">
                <a:latin typeface="Times New Roman"/>
                <a:cs typeface="Times New Roman"/>
              </a:rPr>
              <a:t>'</a:t>
            </a:r>
            <a:r>
              <a:rPr dirty="0" sz="3300" spc="-1100">
                <a:latin typeface="Symbol"/>
                <a:cs typeface="Symbol"/>
              </a:rPr>
              <a:t>ú</a:t>
            </a:r>
            <a:endParaRPr sz="330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89837" y="1647867"/>
            <a:ext cx="4328160" cy="5562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473960" algn="l"/>
              </a:tabLst>
            </a:pPr>
            <a:r>
              <a:rPr dirty="0" baseline="-4208" sz="4950" spc="-1785">
                <a:latin typeface="Symbol"/>
                <a:cs typeface="Symbol"/>
              </a:rPr>
              <a:t>é</a:t>
            </a:r>
            <a:r>
              <a:rPr dirty="0" baseline="-4208" sz="4950" spc="-772">
                <a:latin typeface="Symbol"/>
                <a:cs typeface="Symbol"/>
              </a:rPr>
              <a:t> </a:t>
            </a:r>
            <a:r>
              <a:rPr dirty="0" sz="3300" spc="-355" i="1">
                <a:latin typeface="Times New Roman"/>
                <a:cs typeface="Times New Roman"/>
              </a:rPr>
              <a:t>x</a:t>
            </a:r>
            <a:r>
              <a:rPr dirty="0" sz="3300" spc="-355">
                <a:latin typeface="Times New Roman"/>
                <a:cs typeface="Times New Roman"/>
              </a:rPr>
              <a:t>'</a:t>
            </a:r>
            <a:r>
              <a:rPr dirty="0" baseline="-4208" sz="4950" spc="-532">
                <a:latin typeface="Symbol"/>
                <a:cs typeface="Symbol"/>
              </a:rPr>
              <a:t>ù</a:t>
            </a:r>
            <a:r>
              <a:rPr dirty="0" baseline="-4208" sz="4950" spc="-7">
                <a:latin typeface="Symbol"/>
                <a:cs typeface="Symbol"/>
              </a:rPr>
              <a:t> </a:t>
            </a:r>
            <a:r>
              <a:rPr dirty="0" baseline="-41245" sz="4950">
                <a:latin typeface="Symbol"/>
                <a:cs typeface="Symbol"/>
              </a:rPr>
              <a:t>=</a:t>
            </a:r>
            <a:r>
              <a:rPr dirty="0" baseline="-41245" sz="4950" spc="-60">
                <a:latin typeface="Symbol"/>
                <a:cs typeface="Symbol"/>
              </a:rPr>
              <a:t> </a:t>
            </a:r>
            <a:r>
              <a:rPr dirty="0" baseline="-4208" sz="4950" spc="-412">
                <a:latin typeface="Symbol"/>
                <a:cs typeface="Symbol"/>
              </a:rPr>
              <a:t>é</a:t>
            </a:r>
            <a:r>
              <a:rPr dirty="0" sz="3300" spc="-275">
                <a:latin typeface="Times New Roman"/>
                <a:cs typeface="Times New Roman"/>
              </a:rPr>
              <a:t>cos</a:t>
            </a:r>
            <a:r>
              <a:rPr dirty="0" sz="3450" spc="-275" i="1">
                <a:latin typeface="Arial"/>
                <a:cs typeface="Arial"/>
              </a:rPr>
              <a:t>q	</a:t>
            </a:r>
            <a:r>
              <a:rPr dirty="0" sz="3300" spc="-280">
                <a:latin typeface="Symbol"/>
                <a:cs typeface="Symbol"/>
              </a:rPr>
              <a:t>- </a:t>
            </a:r>
            <a:r>
              <a:rPr dirty="0" sz="3300" spc="-125">
                <a:latin typeface="Times New Roman"/>
                <a:cs typeface="Times New Roman"/>
              </a:rPr>
              <a:t>sin </a:t>
            </a:r>
            <a:r>
              <a:rPr dirty="0" sz="3450" spc="-200" i="1">
                <a:latin typeface="Arial"/>
                <a:cs typeface="Arial"/>
              </a:rPr>
              <a:t>q</a:t>
            </a:r>
            <a:r>
              <a:rPr dirty="0" sz="3450" spc="-800" i="1">
                <a:latin typeface="Arial"/>
                <a:cs typeface="Arial"/>
              </a:rPr>
              <a:t> </a:t>
            </a:r>
            <a:r>
              <a:rPr dirty="0" baseline="-4208" sz="4950" spc="-1627">
                <a:latin typeface="Symbol"/>
                <a:cs typeface="Symbol"/>
              </a:rPr>
              <a:t>ùé</a:t>
            </a:r>
            <a:r>
              <a:rPr dirty="0" baseline="-4208" sz="4950" spc="-794">
                <a:latin typeface="Symbol"/>
                <a:cs typeface="Symbol"/>
              </a:rPr>
              <a:t> </a:t>
            </a:r>
            <a:r>
              <a:rPr dirty="0" sz="3300" spc="-2385" i="1">
                <a:latin typeface="Times New Roman"/>
                <a:cs typeface="Times New Roman"/>
              </a:rPr>
              <a:t>x</a:t>
            </a:r>
            <a:r>
              <a:rPr dirty="0" baseline="-4208" sz="4950" spc="-3577">
                <a:latin typeface="Symbol"/>
                <a:cs typeface="Symbol"/>
              </a:rPr>
              <a:t>ù</a:t>
            </a:r>
            <a:endParaRPr baseline="-4208" sz="49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4540" y="3982211"/>
            <a:ext cx="5972810" cy="21615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5">
                <a:latin typeface="Futura-Medium"/>
                <a:cs typeface="Futura-Medium"/>
              </a:rPr>
              <a:t>Note: </a:t>
            </a:r>
            <a:r>
              <a:rPr dirty="0" sz="2000">
                <a:latin typeface="Futura-Medium"/>
                <a:cs typeface="Futura-Medium"/>
              </a:rPr>
              <a:t>R belongs </a:t>
            </a:r>
            <a:r>
              <a:rPr dirty="0" sz="2000" spc="5">
                <a:latin typeface="Futura-Medium"/>
                <a:cs typeface="Futura-Medium"/>
              </a:rPr>
              <a:t>to </a:t>
            </a:r>
            <a:r>
              <a:rPr dirty="0" sz="2000" spc="10">
                <a:latin typeface="Futura-Medium"/>
                <a:cs typeface="Futura-Medium"/>
              </a:rPr>
              <a:t>the category </a:t>
            </a:r>
            <a:r>
              <a:rPr dirty="0" sz="2000" spc="-5">
                <a:latin typeface="Futura-Medium"/>
                <a:cs typeface="Futura-Medium"/>
              </a:rPr>
              <a:t>of </a:t>
            </a:r>
            <a:r>
              <a:rPr dirty="0" sz="2000" spc="-5" i="1">
                <a:latin typeface="Futura-MediumItalic"/>
                <a:cs typeface="Futura-MediumItalic"/>
              </a:rPr>
              <a:t>normal </a:t>
            </a:r>
            <a:r>
              <a:rPr dirty="0" sz="2000">
                <a:latin typeface="Futura-Medium"/>
                <a:cs typeface="Futura-Medium"/>
              </a:rPr>
              <a:t>matrices  and </a:t>
            </a:r>
            <a:r>
              <a:rPr dirty="0" sz="2000" spc="5">
                <a:latin typeface="Futura-Medium"/>
                <a:cs typeface="Futura-Medium"/>
              </a:rPr>
              <a:t>satisfies </a:t>
            </a:r>
            <a:r>
              <a:rPr dirty="0" sz="2000" spc="-10">
                <a:latin typeface="Futura-Medium"/>
                <a:cs typeface="Futura-Medium"/>
              </a:rPr>
              <a:t>many </a:t>
            </a:r>
            <a:r>
              <a:rPr dirty="0" sz="2000">
                <a:latin typeface="Futura-Medium"/>
                <a:cs typeface="Futura-Medium"/>
              </a:rPr>
              <a:t>interesting</a:t>
            </a:r>
            <a:r>
              <a:rPr dirty="0" sz="2000" spc="-30">
                <a:latin typeface="Futura-Medium"/>
                <a:cs typeface="Futura-Medium"/>
              </a:rPr>
              <a:t> </a:t>
            </a:r>
            <a:r>
              <a:rPr dirty="0" sz="2000" spc="5">
                <a:latin typeface="Futura-Medium"/>
                <a:cs typeface="Futura-Medium"/>
              </a:rPr>
              <a:t>properties:</a:t>
            </a:r>
            <a:endParaRPr sz="2000">
              <a:latin typeface="Futura-Medium"/>
              <a:cs typeface="Futura-Medium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600">
              <a:latin typeface="Times New Roman"/>
              <a:cs typeface="Times New Roman"/>
            </a:endParaRPr>
          </a:p>
          <a:p>
            <a:pPr marL="2490470">
              <a:lnSpc>
                <a:spcPct val="100000"/>
              </a:lnSpc>
            </a:pPr>
            <a:r>
              <a:rPr dirty="0" sz="2900" b="1">
                <a:latin typeface="Times New Roman"/>
                <a:cs typeface="Times New Roman"/>
              </a:rPr>
              <a:t>R </a:t>
            </a:r>
            <a:r>
              <a:rPr dirty="0" sz="2900" spc="-869">
                <a:latin typeface="Symbol"/>
                <a:cs typeface="Symbol"/>
              </a:rPr>
              <a:t>×</a:t>
            </a:r>
            <a:r>
              <a:rPr dirty="0" sz="2900" spc="-390">
                <a:latin typeface="Symbol"/>
                <a:cs typeface="Symbol"/>
              </a:rPr>
              <a:t> </a:t>
            </a:r>
            <a:r>
              <a:rPr dirty="0" sz="2900" spc="100" b="1">
                <a:latin typeface="Times New Roman"/>
                <a:cs typeface="Times New Roman"/>
              </a:rPr>
              <a:t>R</a:t>
            </a:r>
            <a:r>
              <a:rPr dirty="0" baseline="43771" sz="2475" spc="150" b="1">
                <a:latin typeface="Times New Roman"/>
                <a:cs typeface="Times New Roman"/>
              </a:rPr>
              <a:t>T </a:t>
            </a:r>
            <a:r>
              <a:rPr dirty="0" sz="2900">
                <a:latin typeface="Symbol"/>
                <a:cs typeface="Symbol"/>
              </a:rPr>
              <a:t>= </a:t>
            </a:r>
            <a:r>
              <a:rPr dirty="0" sz="2900" spc="100" b="1">
                <a:latin typeface="Times New Roman"/>
                <a:cs typeface="Times New Roman"/>
              </a:rPr>
              <a:t>R</a:t>
            </a:r>
            <a:r>
              <a:rPr dirty="0" baseline="43771" sz="2475" spc="150" b="1">
                <a:latin typeface="Times New Roman"/>
                <a:cs typeface="Times New Roman"/>
              </a:rPr>
              <a:t>T </a:t>
            </a:r>
            <a:r>
              <a:rPr dirty="0" sz="2900" spc="-869">
                <a:latin typeface="Symbol"/>
                <a:cs typeface="Symbol"/>
              </a:rPr>
              <a:t>×</a:t>
            </a:r>
            <a:r>
              <a:rPr dirty="0" sz="2900" spc="-390">
                <a:latin typeface="Symbol"/>
                <a:cs typeface="Symbol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R </a:t>
            </a:r>
            <a:r>
              <a:rPr dirty="0" sz="2900">
                <a:latin typeface="Symbol"/>
                <a:cs typeface="Symbol"/>
              </a:rPr>
              <a:t>=</a:t>
            </a:r>
            <a:r>
              <a:rPr dirty="0" sz="2900" spc="-50">
                <a:latin typeface="Symbol"/>
                <a:cs typeface="Symbol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I</a:t>
            </a:r>
            <a:endParaRPr sz="2900">
              <a:latin typeface="Times New Roman"/>
              <a:cs typeface="Times New Roman"/>
            </a:endParaRPr>
          </a:p>
          <a:p>
            <a:pPr algn="ctr" marL="479425">
              <a:lnSpc>
                <a:spcPct val="100000"/>
              </a:lnSpc>
              <a:spcBef>
                <a:spcPts val="865"/>
              </a:spcBef>
            </a:pPr>
            <a:r>
              <a:rPr dirty="0" sz="2900" spc="10">
                <a:latin typeface="Times New Roman"/>
                <a:cs typeface="Times New Roman"/>
              </a:rPr>
              <a:t>det(</a:t>
            </a:r>
            <a:r>
              <a:rPr dirty="0" sz="2900" spc="10" b="1">
                <a:latin typeface="Times New Roman"/>
                <a:cs typeface="Times New Roman"/>
              </a:rPr>
              <a:t>R</a:t>
            </a:r>
            <a:r>
              <a:rPr dirty="0" sz="2900" spc="10">
                <a:latin typeface="Times New Roman"/>
                <a:cs typeface="Times New Roman"/>
              </a:rPr>
              <a:t>) </a:t>
            </a:r>
            <a:r>
              <a:rPr dirty="0" sz="2900">
                <a:latin typeface="Symbol"/>
                <a:cs typeface="Symbol"/>
              </a:rPr>
              <a:t>=</a:t>
            </a:r>
            <a:r>
              <a:rPr dirty="0" sz="2900" spc="-500">
                <a:latin typeface="Symbol"/>
                <a:cs typeface="Symbol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2324" y="193547"/>
            <a:ext cx="605790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5"/>
              <a:t>Rotation </a:t>
            </a:r>
            <a:r>
              <a:rPr dirty="0" spc="-10"/>
              <a:t>Matrix</a:t>
            </a:r>
            <a:r>
              <a:rPr dirty="0" spc="-25"/>
              <a:t> </a:t>
            </a:r>
            <a:r>
              <a:rPr dirty="0" spc="-10"/>
              <a:t>Properties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108" y="1138428"/>
            <a:ext cx="7368540" cy="445325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142875" indent="-342900">
              <a:lnSpc>
                <a:spcPts val="35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35">
                <a:latin typeface="Calibri"/>
                <a:cs typeface="Calibri"/>
              </a:rPr>
              <a:t>Transpose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20">
                <a:latin typeface="Calibri"/>
                <a:cs typeface="Calibri"/>
              </a:rPr>
              <a:t>rotation </a:t>
            </a:r>
            <a:r>
              <a:rPr dirty="0" sz="3200" spc="-5">
                <a:latin typeface="Calibri"/>
                <a:cs typeface="Calibri"/>
              </a:rPr>
              <a:t>matrix </a:t>
            </a:r>
            <a:r>
              <a:rPr dirty="0" sz="3200" spc="-10">
                <a:latin typeface="Calibri"/>
                <a:cs typeface="Calibri"/>
              </a:rPr>
              <a:t>produces </a:t>
            </a:r>
            <a:r>
              <a:rPr dirty="0" sz="3200">
                <a:latin typeface="Calibri"/>
                <a:cs typeface="Calibri"/>
              </a:rPr>
              <a:t>a  </a:t>
            </a:r>
            <a:r>
              <a:rPr dirty="0" sz="3200" spc="-15">
                <a:latin typeface="Calibri"/>
                <a:cs typeface="Calibri"/>
              </a:rPr>
              <a:t>rotation </a:t>
            </a:r>
            <a:r>
              <a:rPr dirty="0" sz="3200">
                <a:latin typeface="Calibri"/>
                <a:cs typeface="Calibri"/>
              </a:rPr>
              <a:t>in the </a:t>
            </a:r>
            <a:r>
              <a:rPr dirty="0" sz="3200" spc="-5">
                <a:latin typeface="Calibri"/>
                <a:cs typeface="Calibri"/>
              </a:rPr>
              <a:t>opposite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direction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Char char="•"/>
            </a:pPr>
            <a:endParaRPr sz="3600">
              <a:latin typeface="Times New Roman"/>
              <a:cs typeface="Times New Roman"/>
            </a:endParaRPr>
          </a:p>
          <a:p>
            <a:pPr marL="2720340">
              <a:lnSpc>
                <a:spcPct val="100000"/>
              </a:lnSpc>
            </a:pPr>
            <a:r>
              <a:rPr dirty="0" sz="2900" b="1">
                <a:latin typeface="Times New Roman"/>
                <a:cs typeface="Times New Roman"/>
              </a:rPr>
              <a:t>R </a:t>
            </a:r>
            <a:r>
              <a:rPr dirty="0" sz="2900" spc="-869">
                <a:latin typeface="Symbol"/>
                <a:cs typeface="Symbol"/>
              </a:rPr>
              <a:t>×</a:t>
            </a:r>
            <a:r>
              <a:rPr dirty="0" sz="2900" spc="-390">
                <a:latin typeface="Symbol"/>
                <a:cs typeface="Symbol"/>
              </a:rPr>
              <a:t> </a:t>
            </a:r>
            <a:r>
              <a:rPr dirty="0" sz="2900" spc="100" b="1">
                <a:latin typeface="Times New Roman"/>
                <a:cs typeface="Times New Roman"/>
              </a:rPr>
              <a:t>R</a:t>
            </a:r>
            <a:r>
              <a:rPr dirty="0" baseline="43771" sz="2475" spc="150" b="1">
                <a:latin typeface="Times New Roman"/>
                <a:cs typeface="Times New Roman"/>
              </a:rPr>
              <a:t>T </a:t>
            </a:r>
            <a:r>
              <a:rPr dirty="0" sz="2900">
                <a:latin typeface="Symbol"/>
                <a:cs typeface="Symbol"/>
              </a:rPr>
              <a:t>= </a:t>
            </a:r>
            <a:r>
              <a:rPr dirty="0" sz="2900" spc="100" b="1">
                <a:latin typeface="Times New Roman"/>
                <a:cs typeface="Times New Roman"/>
              </a:rPr>
              <a:t>R</a:t>
            </a:r>
            <a:r>
              <a:rPr dirty="0" baseline="43771" sz="2475" spc="150" b="1">
                <a:latin typeface="Times New Roman"/>
                <a:cs typeface="Times New Roman"/>
              </a:rPr>
              <a:t>T </a:t>
            </a:r>
            <a:r>
              <a:rPr dirty="0" sz="2900" spc="-869">
                <a:latin typeface="Symbol"/>
                <a:cs typeface="Symbol"/>
              </a:rPr>
              <a:t>×</a:t>
            </a:r>
            <a:r>
              <a:rPr dirty="0" sz="2900" spc="-385">
                <a:latin typeface="Symbol"/>
                <a:cs typeface="Symbol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R </a:t>
            </a:r>
            <a:r>
              <a:rPr dirty="0" sz="2900">
                <a:latin typeface="Symbol"/>
                <a:cs typeface="Symbol"/>
              </a:rPr>
              <a:t>=</a:t>
            </a:r>
            <a:r>
              <a:rPr dirty="0" sz="2900" spc="-35">
                <a:latin typeface="Symbol"/>
                <a:cs typeface="Symbol"/>
              </a:rPr>
              <a:t> </a:t>
            </a:r>
            <a:r>
              <a:rPr dirty="0" sz="2900" b="1">
                <a:latin typeface="Times New Roman"/>
                <a:cs typeface="Times New Roman"/>
              </a:rPr>
              <a:t>I</a:t>
            </a:r>
            <a:endParaRPr sz="2900">
              <a:latin typeface="Times New Roman"/>
              <a:cs typeface="Times New Roman"/>
            </a:endParaRPr>
          </a:p>
          <a:p>
            <a:pPr marL="2714625">
              <a:lnSpc>
                <a:spcPct val="100000"/>
              </a:lnSpc>
              <a:spcBef>
                <a:spcPts val="865"/>
              </a:spcBef>
            </a:pPr>
            <a:r>
              <a:rPr dirty="0" sz="2900" spc="10">
                <a:latin typeface="Times New Roman"/>
                <a:cs typeface="Times New Roman"/>
              </a:rPr>
              <a:t>det(</a:t>
            </a:r>
            <a:r>
              <a:rPr dirty="0" sz="2900" spc="10" b="1">
                <a:latin typeface="Times New Roman"/>
                <a:cs typeface="Times New Roman"/>
              </a:rPr>
              <a:t>R</a:t>
            </a:r>
            <a:r>
              <a:rPr dirty="0" sz="2900" spc="10">
                <a:latin typeface="Times New Roman"/>
                <a:cs typeface="Times New Roman"/>
              </a:rPr>
              <a:t>) </a:t>
            </a:r>
            <a:r>
              <a:rPr dirty="0" sz="2900">
                <a:latin typeface="Symbol"/>
                <a:cs typeface="Symbol"/>
              </a:rPr>
              <a:t>=</a:t>
            </a:r>
            <a:r>
              <a:rPr dirty="0" sz="2900" spc="-500">
                <a:latin typeface="Symbol"/>
                <a:cs typeface="Symbol"/>
              </a:rPr>
              <a:t> </a:t>
            </a:r>
            <a:r>
              <a:rPr dirty="0" sz="2900">
                <a:latin typeface="Times New Roman"/>
                <a:cs typeface="Times New Roman"/>
              </a:rPr>
              <a:t>1</a:t>
            </a:r>
            <a:endParaRPr sz="29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13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30">
                <a:latin typeface="Calibri"/>
                <a:cs typeface="Calibri"/>
              </a:rPr>
              <a:t>rows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20">
                <a:latin typeface="Calibri"/>
                <a:cs typeface="Calibri"/>
              </a:rPr>
              <a:t>rotation </a:t>
            </a:r>
            <a:r>
              <a:rPr dirty="0" sz="3200" spc="-5">
                <a:latin typeface="Calibri"/>
                <a:cs typeface="Calibri"/>
              </a:rPr>
              <a:t>matrix </a:t>
            </a:r>
            <a:r>
              <a:rPr dirty="0" sz="3200" spc="-20">
                <a:latin typeface="Calibri"/>
                <a:cs typeface="Calibri"/>
              </a:rPr>
              <a:t>are </a:t>
            </a:r>
            <a:r>
              <a:rPr dirty="0" sz="3200" spc="-25">
                <a:latin typeface="Calibri"/>
                <a:cs typeface="Calibri"/>
              </a:rPr>
              <a:t>always  </a:t>
            </a:r>
            <a:r>
              <a:rPr dirty="0" sz="3200">
                <a:latin typeface="Calibri"/>
                <a:cs typeface="Calibri"/>
              </a:rPr>
              <a:t>mutually </a:t>
            </a:r>
            <a:r>
              <a:rPr dirty="0" sz="3200" spc="-5">
                <a:latin typeface="Calibri"/>
                <a:cs typeface="Calibri"/>
              </a:rPr>
              <a:t>perpendicular </a:t>
            </a:r>
            <a:r>
              <a:rPr dirty="0" sz="3200">
                <a:latin typeface="Calibri"/>
                <a:cs typeface="Calibri"/>
              </a:rPr>
              <a:t>(a.k.a. </a:t>
            </a:r>
            <a:r>
              <a:rPr dirty="0" sz="3200" spc="-5">
                <a:latin typeface="Calibri"/>
                <a:cs typeface="Calibri"/>
              </a:rPr>
              <a:t>orthogonal)  </a:t>
            </a:r>
            <a:r>
              <a:rPr dirty="0" sz="3200">
                <a:latin typeface="Calibri"/>
                <a:cs typeface="Calibri"/>
              </a:rPr>
              <a:t>unit </a:t>
            </a:r>
            <a:r>
              <a:rPr dirty="0" sz="3200" spc="-20">
                <a:latin typeface="Calibri"/>
                <a:cs typeface="Calibri"/>
              </a:rPr>
              <a:t>vectors</a:t>
            </a:r>
            <a:endParaRPr sz="3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350"/>
              </a:spcBef>
            </a:pPr>
            <a:r>
              <a:rPr dirty="0" sz="2800">
                <a:latin typeface="Arial"/>
                <a:cs typeface="Arial"/>
              </a:rPr>
              <a:t>– </a:t>
            </a:r>
            <a:r>
              <a:rPr dirty="0" sz="2800" spc="-5">
                <a:latin typeface="Calibri"/>
                <a:cs typeface="Calibri"/>
              </a:rPr>
              <a:t>(and </a:t>
            </a:r>
            <a:r>
              <a:rPr dirty="0" sz="2800">
                <a:latin typeface="Calibri"/>
                <a:cs typeface="Calibri"/>
              </a:rPr>
              <a:t>so </a:t>
            </a:r>
            <a:r>
              <a:rPr dirty="0" sz="2800" spc="-15">
                <a:latin typeface="Calibri"/>
                <a:cs typeface="Calibri"/>
              </a:rPr>
              <a:t>are </a:t>
            </a:r>
            <a:r>
              <a:rPr dirty="0" sz="2800" spc="-5">
                <a:latin typeface="Calibri"/>
                <a:cs typeface="Calibri"/>
              </a:rPr>
              <a:t>its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columns)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37" y="260603"/>
            <a:ext cx="7096759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Scaling </a:t>
            </a:r>
            <a:r>
              <a:rPr dirty="0"/>
              <a:t>+ </a:t>
            </a:r>
            <a:r>
              <a:rPr dirty="0" spc="-25"/>
              <a:t>Rotation </a:t>
            </a:r>
            <a:r>
              <a:rPr dirty="0"/>
              <a:t>+</a:t>
            </a:r>
            <a:r>
              <a:rPr dirty="0" spc="10"/>
              <a:t> </a:t>
            </a:r>
            <a:r>
              <a:rPr dirty="0" spc="-40"/>
              <a:t>Translation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3249167" y="1362455"/>
            <a:ext cx="1938528" cy="384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202938" y="1226820"/>
            <a:ext cx="198247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20">
                <a:latin typeface="Calibri"/>
                <a:cs typeface="Calibri"/>
              </a:rPr>
              <a:t>P’= </a:t>
            </a:r>
            <a:r>
              <a:rPr dirty="0" sz="3200">
                <a:latin typeface="Calibri"/>
                <a:cs typeface="Calibri"/>
              </a:rPr>
              <a:t>(T R S)</a:t>
            </a:r>
            <a:r>
              <a:rPr dirty="0" sz="3200" spc="-10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P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54205" y="2518763"/>
            <a:ext cx="734695" cy="599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75895">
              <a:lnSpc>
                <a:spcPts val="2265"/>
              </a:lnSpc>
              <a:spcBef>
                <a:spcPts val="90"/>
              </a:spcBef>
              <a:tabLst>
                <a:tab pos="600075" algn="l"/>
              </a:tabLst>
            </a:pPr>
            <a:r>
              <a:rPr dirty="0" sz="2100" spc="-550">
                <a:latin typeface="Symbol"/>
                <a:cs typeface="Symbol"/>
              </a:rPr>
              <a:t>ú</a:t>
            </a:r>
            <a:r>
              <a:rPr dirty="0" sz="2100" spc="-515">
                <a:latin typeface="Symbol"/>
                <a:cs typeface="Symbol"/>
              </a:rPr>
              <a:t>ê</a:t>
            </a:r>
            <a:r>
              <a:rPr dirty="0" sz="2100">
                <a:latin typeface="Symbol"/>
                <a:cs typeface="Symbol"/>
              </a:rPr>
              <a:t>	</a:t>
            </a:r>
            <a:r>
              <a:rPr dirty="0" sz="2100" spc="-1100">
                <a:latin typeface="Symbol"/>
                <a:cs typeface="Symbol"/>
              </a:rPr>
              <a:t>ú</a:t>
            </a:r>
            <a:endParaRPr sz="2100">
              <a:latin typeface="Symbol"/>
              <a:cs typeface="Symbol"/>
            </a:endParaRPr>
          </a:p>
          <a:p>
            <a:pPr marL="12700">
              <a:lnSpc>
                <a:spcPts val="2265"/>
              </a:lnSpc>
            </a:pPr>
            <a:r>
              <a:rPr dirty="0" baseline="-2645" sz="3150" spc="345">
                <a:latin typeface="Times New Roman"/>
                <a:cs typeface="Times New Roman"/>
              </a:rPr>
              <a:t>1</a:t>
            </a:r>
            <a:r>
              <a:rPr dirty="0" sz="2100" spc="-1470">
                <a:latin typeface="Symbol"/>
                <a:cs typeface="Symbol"/>
              </a:rPr>
              <a:t>ú</a:t>
            </a:r>
            <a:r>
              <a:rPr dirty="0" baseline="-17195" sz="3150" spc="-825">
                <a:latin typeface="Symbol"/>
                <a:cs typeface="Symbol"/>
              </a:rPr>
              <a:t>û</a:t>
            </a:r>
            <a:r>
              <a:rPr dirty="0" sz="2100" spc="-1470">
                <a:latin typeface="Symbol"/>
                <a:cs typeface="Symbol"/>
              </a:rPr>
              <a:t>ê</a:t>
            </a:r>
            <a:r>
              <a:rPr dirty="0" baseline="-17195" sz="3150" spc="-644">
                <a:latin typeface="Symbol"/>
                <a:cs typeface="Symbol"/>
              </a:rPr>
              <a:t>ë</a:t>
            </a:r>
            <a:r>
              <a:rPr dirty="0" baseline="-2645" sz="3150" spc="487">
                <a:latin typeface="Times New Roman"/>
                <a:cs typeface="Times New Roman"/>
              </a:rPr>
              <a:t>1</a:t>
            </a:r>
            <a:r>
              <a:rPr dirty="0" sz="2100" spc="-1470">
                <a:latin typeface="Symbol"/>
                <a:cs typeface="Symbol"/>
              </a:rPr>
              <a:t>ú</a:t>
            </a:r>
            <a:r>
              <a:rPr dirty="0" baseline="-17195" sz="3150" spc="-772">
                <a:latin typeface="Symbol"/>
                <a:cs typeface="Symbol"/>
              </a:rPr>
              <a:t>û</a:t>
            </a:r>
            <a:endParaRPr baseline="-17195" sz="3150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6157" y="2787102"/>
            <a:ext cx="183515" cy="344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00" spc="19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56540" y="2264403"/>
            <a:ext cx="984885" cy="344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6455" sz="3150" spc="-284">
                <a:latin typeface="Times New Roman"/>
                <a:cs typeface="Times New Roman"/>
              </a:rPr>
              <a:t>0</a:t>
            </a:r>
            <a:r>
              <a:rPr dirty="0" sz="2100" spc="-190">
                <a:latin typeface="Symbol"/>
                <a:cs typeface="Symbol"/>
              </a:rPr>
              <a:t>úê</a:t>
            </a:r>
            <a:r>
              <a:rPr dirty="0" baseline="-26455" sz="3150" spc="-284">
                <a:latin typeface="Times New Roman"/>
                <a:cs typeface="Times New Roman"/>
              </a:rPr>
              <a:t>y</a:t>
            </a:r>
            <a:r>
              <a:rPr dirty="0" sz="2100" spc="-190">
                <a:latin typeface="Symbol"/>
                <a:cs typeface="Symbol"/>
              </a:rPr>
              <a:t>ú</a:t>
            </a:r>
            <a:r>
              <a:rPr dirty="0" baseline="-26455" sz="3150" spc="-1732">
                <a:latin typeface="Symbol"/>
                <a:cs typeface="Symbol"/>
              </a:rPr>
              <a:t>=</a:t>
            </a:r>
            <a:endParaRPr baseline="-26455" sz="31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95457" y="2388980"/>
            <a:ext cx="148590" cy="344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00" spc="145">
                <a:latin typeface="Times New Roman"/>
                <a:cs typeface="Times New Roman"/>
              </a:rPr>
              <a:t>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56540" y="2010025"/>
            <a:ext cx="732155" cy="344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3968" sz="3150" spc="315">
                <a:latin typeface="Times New Roman"/>
                <a:cs typeface="Times New Roman"/>
              </a:rPr>
              <a:t>0</a:t>
            </a:r>
            <a:r>
              <a:rPr dirty="0" sz="2100" spc="-550">
                <a:latin typeface="Symbol"/>
                <a:cs typeface="Symbol"/>
              </a:rPr>
              <a:t>ù</a:t>
            </a:r>
            <a:r>
              <a:rPr dirty="0" sz="2100" spc="-430">
                <a:latin typeface="Symbol"/>
                <a:cs typeface="Symbol"/>
              </a:rPr>
              <a:t>é</a:t>
            </a:r>
            <a:r>
              <a:rPr dirty="0" baseline="3968" sz="3150" spc="487">
                <a:latin typeface="Times New Roman"/>
                <a:cs typeface="Times New Roman"/>
              </a:rPr>
              <a:t>x</a:t>
            </a:r>
            <a:r>
              <a:rPr dirty="0" sz="2100" spc="-515">
                <a:latin typeface="Symbol"/>
                <a:cs typeface="Symbol"/>
              </a:rPr>
              <a:t>ù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3562" y="2518763"/>
            <a:ext cx="668020" cy="599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 marR="45085">
              <a:lnSpc>
                <a:spcPts val="2265"/>
              </a:lnSpc>
              <a:spcBef>
                <a:spcPts val="90"/>
              </a:spcBef>
            </a:pPr>
            <a:r>
              <a:rPr dirty="0" sz="2100" spc="-434">
                <a:latin typeface="Symbol"/>
                <a:cs typeface="Symbol"/>
              </a:rPr>
              <a:t>úê</a:t>
            </a:r>
            <a:endParaRPr sz="2100">
              <a:latin typeface="Symbol"/>
              <a:cs typeface="Symbol"/>
            </a:endParaRPr>
          </a:p>
          <a:p>
            <a:pPr algn="ctr">
              <a:lnSpc>
                <a:spcPts val="2265"/>
              </a:lnSpc>
            </a:pPr>
            <a:r>
              <a:rPr dirty="0" baseline="-2645" sz="3150" spc="345">
                <a:latin typeface="Times New Roman"/>
                <a:cs typeface="Times New Roman"/>
              </a:rPr>
              <a:t>1</a:t>
            </a:r>
            <a:r>
              <a:rPr dirty="0" sz="2100" spc="-1470">
                <a:latin typeface="Symbol"/>
                <a:cs typeface="Symbol"/>
              </a:rPr>
              <a:t>ú</a:t>
            </a:r>
            <a:r>
              <a:rPr dirty="0" baseline="-17195" sz="3150" spc="-532">
                <a:latin typeface="Symbol"/>
                <a:cs typeface="Symbol"/>
              </a:rPr>
              <a:t>û</a:t>
            </a:r>
            <a:r>
              <a:rPr dirty="0" sz="2100" spc="-1470">
                <a:latin typeface="Symbol"/>
                <a:cs typeface="Symbol"/>
              </a:rPr>
              <a:t>ê</a:t>
            </a:r>
            <a:r>
              <a:rPr dirty="0" baseline="-17195" sz="3150" spc="-772">
                <a:latin typeface="Symbol"/>
                <a:cs typeface="Symbol"/>
              </a:rPr>
              <a:t>ë</a:t>
            </a:r>
            <a:r>
              <a:rPr dirty="0" baseline="-17195" sz="3150" spc="-1889">
                <a:latin typeface="Symbol"/>
                <a:cs typeface="Symbol"/>
              </a:rPr>
              <a:t> </a:t>
            </a:r>
            <a:r>
              <a:rPr dirty="0" baseline="-2645" sz="3150" spc="-3292">
                <a:latin typeface="Times New Roman"/>
                <a:cs typeface="Times New Roman"/>
              </a:rPr>
              <a:t>0</a:t>
            </a:r>
            <a:endParaRPr baseline="-2645" sz="3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15897" y="2264403"/>
            <a:ext cx="666115" cy="344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baseline="-26455" sz="3150" spc="-330">
                <a:latin typeface="Times New Roman"/>
                <a:cs typeface="Times New Roman"/>
              </a:rPr>
              <a:t>0</a:t>
            </a:r>
            <a:r>
              <a:rPr dirty="0" sz="2100" spc="-220">
                <a:latin typeface="Symbol"/>
                <a:cs typeface="Symbol"/>
              </a:rPr>
              <a:t>úê</a:t>
            </a:r>
            <a:r>
              <a:rPr dirty="0" sz="2100" spc="-145">
                <a:latin typeface="Symbol"/>
                <a:cs typeface="Symbol"/>
              </a:rPr>
              <a:t> </a:t>
            </a:r>
            <a:r>
              <a:rPr dirty="0" baseline="-26455" sz="3150" spc="-1537">
                <a:latin typeface="Times New Roman"/>
                <a:cs typeface="Times New Roman"/>
              </a:rPr>
              <a:t>0</a:t>
            </a:r>
            <a:endParaRPr baseline="-26455" sz="3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52515" y="2518763"/>
            <a:ext cx="305435" cy="599440"/>
          </a:xfrm>
          <a:prstGeom prst="rect">
            <a:avLst/>
          </a:prstGeom>
        </p:spPr>
        <p:txBody>
          <a:bodyPr wrap="square" lIns="0" tIns="76835" rIns="0" bIns="0" rtlCol="0" vert="horz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605"/>
              </a:spcBef>
            </a:pPr>
            <a:r>
              <a:rPr dirty="0" sz="2100" spc="-320">
                <a:latin typeface="Symbol"/>
                <a:cs typeface="Symbol"/>
              </a:rPr>
              <a:t>ê </a:t>
            </a:r>
            <a:r>
              <a:rPr dirty="0" sz="2100" spc="-1470">
                <a:latin typeface="Symbol"/>
                <a:cs typeface="Symbol"/>
              </a:rPr>
              <a:t>ê</a:t>
            </a:r>
            <a:r>
              <a:rPr dirty="0" baseline="-17195" sz="3150" spc="-765">
                <a:latin typeface="Symbol"/>
                <a:cs typeface="Symbol"/>
              </a:rPr>
              <a:t>ë</a:t>
            </a:r>
            <a:r>
              <a:rPr dirty="0" baseline="-2645" sz="3150" spc="284">
                <a:latin typeface="Times New Roman"/>
                <a:cs typeface="Times New Roman"/>
              </a:rPr>
              <a:t>0</a:t>
            </a:r>
            <a:endParaRPr baseline="-2645" sz="3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73904" y="2388980"/>
            <a:ext cx="1101090" cy="344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7970" algn="l"/>
              </a:tabLst>
            </a:pPr>
            <a:r>
              <a:rPr dirty="0" sz="2100" spc="105">
                <a:latin typeface="Times New Roman"/>
                <a:cs typeface="Times New Roman"/>
              </a:rPr>
              <a:t>t	</a:t>
            </a:r>
            <a:r>
              <a:rPr dirty="0" baseline="26455" sz="3150" spc="-652">
                <a:latin typeface="Symbol"/>
                <a:cs typeface="Symbol"/>
              </a:rPr>
              <a:t>úê </a:t>
            </a:r>
            <a:r>
              <a:rPr dirty="0" sz="2100" spc="50">
                <a:latin typeface="Times New Roman"/>
                <a:cs typeface="Times New Roman"/>
              </a:rPr>
              <a:t>sin</a:t>
            </a:r>
            <a:r>
              <a:rPr dirty="0" sz="2100" spc="-295">
                <a:latin typeface="Times New Roman"/>
                <a:cs typeface="Times New Roman"/>
              </a:rPr>
              <a:t> </a:t>
            </a:r>
            <a:r>
              <a:rPr dirty="0" sz="2100" spc="-1015">
                <a:latin typeface="Times New Roman"/>
                <a:cs typeface="Times New Roman"/>
              </a:rPr>
              <a:t>θ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339230" y="2565879"/>
            <a:ext cx="117475" cy="211454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200" spc="125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2515" y="1910599"/>
            <a:ext cx="4686935" cy="122110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577850" algn="l"/>
                <a:tab pos="1032510" algn="l"/>
                <a:tab pos="2451100" algn="l"/>
                <a:tab pos="3475990" algn="l"/>
                <a:tab pos="4516120" algn="l"/>
              </a:tabLst>
            </a:pPr>
            <a:r>
              <a:rPr dirty="0" baseline="-3968" sz="3150" spc="-794">
                <a:latin typeface="Symbol"/>
                <a:cs typeface="Symbol"/>
              </a:rPr>
              <a:t>é</a:t>
            </a:r>
            <a:r>
              <a:rPr dirty="0" sz="2100" spc="190">
                <a:latin typeface="Times New Roman"/>
                <a:cs typeface="Times New Roman"/>
              </a:rPr>
              <a:t>1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sz="2100" spc="190">
                <a:latin typeface="Times New Roman"/>
                <a:cs typeface="Times New Roman"/>
              </a:rPr>
              <a:t>0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sz="2100" spc="335">
                <a:latin typeface="Times New Roman"/>
                <a:cs typeface="Times New Roman"/>
              </a:rPr>
              <a:t>t</a:t>
            </a:r>
            <a:r>
              <a:rPr dirty="0" baseline="-25462" sz="1800" spc="187">
                <a:latin typeface="Times New Roman"/>
                <a:cs typeface="Times New Roman"/>
              </a:rPr>
              <a:t>x</a:t>
            </a:r>
            <a:r>
              <a:rPr dirty="0" baseline="-25462" sz="1800" spc="104">
                <a:latin typeface="Times New Roman"/>
                <a:cs typeface="Times New Roman"/>
              </a:rPr>
              <a:t> </a:t>
            </a:r>
            <a:r>
              <a:rPr dirty="0" baseline="-3968" sz="3150" spc="-532">
                <a:latin typeface="Symbol"/>
                <a:cs typeface="Symbol"/>
              </a:rPr>
              <a:t>ù</a:t>
            </a:r>
            <a:r>
              <a:rPr dirty="0" baseline="-3968" sz="3150" spc="-765">
                <a:latin typeface="Symbol"/>
                <a:cs typeface="Symbol"/>
              </a:rPr>
              <a:t>é</a:t>
            </a:r>
            <a:r>
              <a:rPr dirty="0" sz="2100" spc="140">
                <a:latin typeface="Times New Roman"/>
                <a:cs typeface="Times New Roman"/>
              </a:rPr>
              <a:t>c</a:t>
            </a:r>
            <a:r>
              <a:rPr dirty="0" sz="2100" spc="175">
                <a:latin typeface="Times New Roman"/>
                <a:cs typeface="Times New Roman"/>
              </a:rPr>
              <a:t>o</a:t>
            </a:r>
            <a:r>
              <a:rPr dirty="0" sz="2100" spc="145">
                <a:latin typeface="Times New Roman"/>
                <a:cs typeface="Times New Roman"/>
              </a:rPr>
              <a:t>s</a:t>
            </a:r>
            <a:r>
              <a:rPr dirty="0" sz="2100" spc="-265">
                <a:latin typeface="Times New Roman"/>
                <a:cs typeface="Times New Roman"/>
              </a:rPr>
              <a:t> </a:t>
            </a:r>
            <a:r>
              <a:rPr dirty="0" sz="2100" spc="180">
                <a:latin typeface="Times New Roman"/>
                <a:cs typeface="Times New Roman"/>
              </a:rPr>
              <a:t>θ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sz="2100" spc="170">
                <a:latin typeface="Symbol"/>
                <a:cs typeface="Symbol"/>
              </a:rPr>
              <a:t>-</a:t>
            </a:r>
            <a:r>
              <a:rPr dirty="0" sz="2100" spc="-200">
                <a:latin typeface="Symbol"/>
                <a:cs typeface="Symbol"/>
              </a:rPr>
              <a:t> </a:t>
            </a:r>
            <a:r>
              <a:rPr dirty="0" sz="2100" spc="135">
                <a:latin typeface="Times New Roman"/>
                <a:cs typeface="Times New Roman"/>
              </a:rPr>
              <a:t>s</a:t>
            </a:r>
            <a:r>
              <a:rPr dirty="0" sz="2100" spc="-130">
                <a:latin typeface="Times New Roman"/>
                <a:cs typeface="Times New Roman"/>
              </a:rPr>
              <a:t>i</a:t>
            </a:r>
            <a:r>
              <a:rPr dirty="0" sz="2100" spc="405">
                <a:latin typeface="Times New Roman"/>
                <a:cs typeface="Times New Roman"/>
              </a:rPr>
              <a:t>n</a:t>
            </a:r>
            <a:r>
              <a:rPr dirty="0" sz="2100" spc="180">
                <a:latin typeface="Times New Roman"/>
                <a:cs typeface="Times New Roman"/>
              </a:rPr>
              <a:t>θ</a:t>
            </a:r>
            <a:r>
              <a:rPr dirty="0" sz="2100">
                <a:latin typeface="Times New Roman"/>
                <a:cs typeface="Times New Roman"/>
              </a:rPr>
              <a:t>	</a:t>
            </a:r>
            <a:r>
              <a:rPr dirty="0" sz="2100" spc="210">
                <a:latin typeface="Times New Roman"/>
                <a:cs typeface="Times New Roman"/>
              </a:rPr>
              <a:t>0</a:t>
            </a:r>
            <a:r>
              <a:rPr dirty="0" baseline="-3968" sz="3150" spc="-532">
                <a:latin typeface="Symbol"/>
                <a:cs typeface="Symbol"/>
              </a:rPr>
              <a:t>ù</a:t>
            </a:r>
            <a:r>
              <a:rPr dirty="0" baseline="-3968" sz="3150" spc="-825">
                <a:latin typeface="Symbol"/>
                <a:cs typeface="Symbol"/>
              </a:rPr>
              <a:t>é</a:t>
            </a:r>
            <a:r>
              <a:rPr dirty="0" sz="2100" spc="290">
                <a:latin typeface="Times New Roman"/>
                <a:cs typeface="Times New Roman"/>
              </a:rPr>
              <a:t>s</a:t>
            </a:r>
            <a:r>
              <a:rPr dirty="0" baseline="-25462" sz="1800" spc="187">
                <a:latin typeface="Times New Roman"/>
                <a:cs typeface="Times New Roman"/>
              </a:rPr>
              <a:t>x</a:t>
            </a:r>
            <a:r>
              <a:rPr dirty="0" baseline="-25462" sz="1800">
                <a:latin typeface="Times New Roman"/>
                <a:cs typeface="Times New Roman"/>
              </a:rPr>
              <a:t>	</a:t>
            </a:r>
            <a:r>
              <a:rPr dirty="0" sz="2100" spc="190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  <a:p>
            <a:pPr marL="575945">
              <a:lnSpc>
                <a:spcPct val="100000"/>
              </a:lnSpc>
              <a:spcBef>
                <a:spcPts val="615"/>
              </a:spcBef>
              <a:tabLst>
                <a:tab pos="2513965" algn="l"/>
              </a:tabLst>
            </a:pPr>
            <a:r>
              <a:rPr dirty="0" sz="2100" spc="190">
                <a:latin typeface="Times New Roman"/>
                <a:cs typeface="Times New Roman"/>
              </a:rPr>
              <a:t>1	</a:t>
            </a:r>
            <a:r>
              <a:rPr dirty="0" sz="2100" spc="155">
                <a:latin typeface="Times New Roman"/>
                <a:cs typeface="Times New Roman"/>
              </a:rPr>
              <a:t>cos</a:t>
            </a:r>
            <a:r>
              <a:rPr dirty="0" sz="2100" spc="-270">
                <a:latin typeface="Times New Roman"/>
                <a:cs typeface="Times New Roman"/>
              </a:rPr>
              <a:t> </a:t>
            </a:r>
            <a:r>
              <a:rPr dirty="0" sz="2100" spc="180">
                <a:latin typeface="Times New Roman"/>
                <a:cs typeface="Times New Roman"/>
              </a:rPr>
              <a:t>θ</a:t>
            </a:r>
            <a:endParaRPr sz="2100">
              <a:latin typeface="Times New Roman"/>
              <a:cs typeface="Times New Roman"/>
            </a:endParaRPr>
          </a:p>
          <a:p>
            <a:pPr marL="577850">
              <a:lnSpc>
                <a:spcPct val="100000"/>
              </a:lnSpc>
              <a:spcBef>
                <a:spcPts val="615"/>
              </a:spcBef>
              <a:tabLst>
                <a:tab pos="1777364" algn="l"/>
                <a:tab pos="2738755" algn="l"/>
              </a:tabLst>
            </a:pPr>
            <a:r>
              <a:rPr dirty="0" sz="2100" spc="190">
                <a:latin typeface="Times New Roman"/>
                <a:cs typeface="Times New Roman"/>
              </a:rPr>
              <a:t>0	0	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887" y="2388980"/>
            <a:ext cx="2414270" cy="3441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100" spc="270" b="1">
                <a:latin typeface="Times New Roman"/>
                <a:cs typeface="Times New Roman"/>
              </a:rPr>
              <a:t>P</a:t>
            </a:r>
            <a:r>
              <a:rPr dirty="0" sz="2100" spc="270">
                <a:latin typeface="Times New Roman"/>
                <a:cs typeface="Times New Roman"/>
              </a:rPr>
              <a:t>'</a:t>
            </a:r>
            <a:r>
              <a:rPr dirty="0" sz="2100" spc="270">
                <a:latin typeface="Symbol"/>
                <a:cs typeface="Symbol"/>
              </a:rPr>
              <a:t>=</a:t>
            </a:r>
            <a:r>
              <a:rPr dirty="0" sz="2100" spc="-20">
                <a:latin typeface="Symbol"/>
                <a:cs typeface="Symbol"/>
              </a:rPr>
              <a:t> </a:t>
            </a:r>
            <a:r>
              <a:rPr dirty="0" sz="2100" spc="254" b="1">
                <a:latin typeface="Times New Roman"/>
                <a:cs typeface="Times New Roman"/>
              </a:rPr>
              <a:t>T</a:t>
            </a:r>
            <a:r>
              <a:rPr dirty="0" sz="2100" spc="-270" b="1">
                <a:latin typeface="Times New Roman"/>
                <a:cs typeface="Times New Roman"/>
              </a:rPr>
              <a:t> </a:t>
            </a:r>
            <a:r>
              <a:rPr dirty="0" sz="2100" spc="-535">
                <a:latin typeface="Symbol"/>
                <a:cs typeface="Symbol"/>
              </a:rPr>
              <a:t>×</a:t>
            </a:r>
            <a:r>
              <a:rPr dirty="0" sz="2100" spc="-229">
                <a:latin typeface="Symbol"/>
                <a:cs typeface="Symbol"/>
              </a:rPr>
              <a:t> </a:t>
            </a:r>
            <a:r>
              <a:rPr dirty="0" sz="2100" spc="254">
                <a:latin typeface="Times New Roman"/>
                <a:cs typeface="Times New Roman"/>
              </a:rPr>
              <a:t>R</a:t>
            </a:r>
            <a:r>
              <a:rPr dirty="0" sz="2100" spc="-120">
                <a:latin typeface="Times New Roman"/>
                <a:cs typeface="Times New Roman"/>
              </a:rPr>
              <a:t> </a:t>
            </a:r>
            <a:r>
              <a:rPr dirty="0" sz="2100" spc="-535">
                <a:latin typeface="Symbol"/>
                <a:cs typeface="Symbol"/>
              </a:rPr>
              <a:t>×</a:t>
            </a:r>
            <a:r>
              <a:rPr dirty="0" sz="2100" spc="-310">
                <a:latin typeface="Symbol"/>
                <a:cs typeface="Symbol"/>
              </a:rPr>
              <a:t> </a:t>
            </a:r>
            <a:r>
              <a:rPr dirty="0" sz="2100" spc="210" b="1">
                <a:latin typeface="Times New Roman"/>
                <a:cs typeface="Times New Roman"/>
              </a:rPr>
              <a:t>S</a:t>
            </a:r>
            <a:r>
              <a:rPr dirty="0" sz="2100" spc="-220" b="1">
                <a:latin typeface="Times New Roman"/>
                <a:cs typeface="Times New Roman"/>
              </a:rPr>
              <a:t> </a:t>
            </a:r>
            <a:r>
              <a:rPr dirty="0" sz="2100" spc="-535">
                <a:latin typeface="Symbol"/>
                <a:cs typeface="Symbol"/>
              </a:rPr>
              <a:t>×</a:t>
            </a:r>
            <a:r>
              <a:rPr dirty="0" sz="2100" spc="-229">
                <a:latin typeface="Symbol"/>
                <a:cs typeface="Symbol"/>
              </a:rPr>
              <a:t> </a:t>
            </a:r>
            <a:r>
              <a:rPr dirty="0" sz="2100" spc="235" b="1">
                <a:latin typeface="Times New Roman"/>
                <a:cs typeface="Times New Roman"/>
              </a:rPr>
              <a:t>P</a:t>
            </a:r>
            <a:r>
              <a:rPr dirty="0" sz="2100" spc="55" b="1">
                <a:latin typeface="Times New Roman"/>
                <a:cs typeface="Times New Roman"/>
              </a:rPr>
              <a:t> </a:t>
            </a:r>
            <a:r>
              <a:rPr dirty="0" sz="2100" spc="210">
                <a:latin typeface="Symbol"/>
                <a:cs typeface="Symbol"/>
              </a:rPr>
              <a:t>=</a:t>
            </a:r>
            <a:r>
              <a:rPr dirty="0" sz="2100" spc="60">
                <a:latin typeface="Symbol"/>
                <a:cs typeface="Symbol"/>
              </a:rPr>
              <a:t> </a:t>
            </a:r>
            <a:r>
              <a:rPr dirty="0" baseline="26455" sz="3150" spc="-862">
                <a:latin typeface="Symbol"/>
                <a:cs typeface="Symbol"/>
              </a:rPr>
              <a:t>ê</a:t>
            </a:r>
            <a:r>
              <a:rPr dirty="0" sz="2100" spc="-575">
                <a:latin typeface="Times New Roman"/>
                <a:cs typeface="Times New Roman"/>
              </a:rPr>
              <a:t>0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93111" y="3982065"/>
            <a:ext cx="146685" cy="5969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585"/>
              </a:spcBef>
            </a:pPr>
            <a:r>
              <a:rPr dirty="0" sz="2050" spc="-290">
                <a:latin typeface="Symbol"/>
                <a:cs typeface="Symbol"/>
              </a:rPr>
              <a:t>ê </a:t>
            </a:r>
            <a:r>
              <a:rPr dirty="0" sz="2050" spc="-1420">
                <a:latin typeface="Symbol"/>
                <a:cs typeface="Symbol"/>
              </a:rPr>
              <a:t>ê</a:t>
            </a:r>
            <a:r>
              <a:rPr dirty="0" baseline="-17615" sz="3075" spc="-697">
                <a:latin typeface="Symbol"/>
                <a:cs typeface="Symbol"/>
              </a:rPr>
              <a:t>ë</a:t>
            </a:r>
            <a:endParaRPr baseline="-17615" sz="3075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86542" y="3982065"/>
            <a:ext cx="760095" cy="596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75895">
              <a:lnSpc>
                <a:spcPts val="2230"/>
              </a:lnSpc>
              <a:spcBef>
                <a:spcPts val="135"/>
              </a:spcBef>
              <a:tabLst>
                <a:tab pos="625475" algn="l"/>
              </a:tabLst>
            </a:pPr>
            <a:r>
              <a:rPr dirty="0" sz="2050" spc="-305">
                <a:latin typeface="Symbol"/>
                <a:cs typeface="Symbol"/>
              </a:rPr>
              <a:t>ú</a:t>
            </a:r>
            <a:r>
              <a:rPr dirty="0" sz="2050" spc="-465">
                <a:latin typeface="Symbol"/>
                <a:cs typeface="Symbol"/>
              </a:rPr>
              <a:t>ê</a:t>
            </a:r>
            <a:r>
              <a:rPr dirty="0" sz="2050">
                <a:latin typeface="Symbol"/>
                <a:cs typeface="Symbol"/>
              </a:rPr>
              <a:t>	</a:t>
            </a:r>
            <a:r>
              <a:rPr dirty="0" sz="2050" spc="-1050">
                <a:latin typeface="Symbol"/>
                <a:cs typeface="Symbol"/>
              </a:rPr>
              <a:t>ú</a:t>
            </a:r>
            <a:endParaRPr sz="2050">
              <a:latin typeface="Symbol"/>
              <a:cs typeface="Symbol"/>
            </a:endParaRPr>
          </a:p>
          <a:p>
            <a:pPr marL="12700">
              <a:lnSpc>
                <a:spcPts val="2230"/>
              </a:lnSpc>
            </a:pPr>
            <a:r>
              <a:rPr dirty="0" baseline="-2710" sz="3075" spc="390">
                <a:latin typeface="Times New Roman"/>
                <a:cs typeface="Times New Roman"/>
              </a:rPr>
              <a:t>1</a:t>
            </a:r>
            <a:r>
              <a:rPr dirty="0" sz="2050" spc="-1420">
                <a:latin typeface="Symbol"/>
                <a:cs typeface="Symbol"/>
              </a:rPr>
              <a:t>ú</a:t>
            </a:r>
            <a:r>
              <a:rPr dirty="0" baseline="-17615" sz="3075" spc="-457">
                <a:latin typeface="Symbol"/>
                <a:cs typeface="Symbol"/>
              </a:rPr>
              <a:t>û</a:t>
            </a:r>
            <a:r>
              <a:rPr dirty="0" sz="2050" spc="-1420">
                <a:latin typeface="Symbol"/>
                <a:cs typeface="Symbol"/>
              </a:rPr>
              <a:t>ê</a:t>
            </a:r>
            <a:r>
              <a:rPr dirty="0" baseline="-17615" sz="3075" spc="-569">
                <a:latin typeface="Symbol"/>
                <a:cs typeface="Symbol"/>
              </a:rPr>
              <a:t>ë</a:t>
            </a:r>
            <a:r>
              <a:rPr dirty="0" baseline="-2710" sz="3075" spc="532">
                <a:latin typeface="Times New Roman"/>
                <a:cs typeface="Times New Roman"/>
              </a:rPr>
              <a:t>1</a:t>
            </a:r>
            <a:r>
              <a:rPr dirty="0" sz="2050" spc="-1420">
                <a:latin typeface="Symbol"/>
                <a:cs typeface="Symbol"/>
              </a:rPr>
              <a:t>ú</a:t>
            </a:r>
            <a:r>
              <a:rPr dirty="0" baseline="-17615" sz="3075" spc="-697">
                <a:latin typeface="Symbol"/>
                <a:cs typeface="Symbol"/>
              </a:rPr>
              <a:t>û</a:t>
            </a:r>
            <a:endParaRPr baseline="-17615" sz="3075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88373" y="4249704"/>
            <a:ext cx="183515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215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9076" y="3728000"/>
            <a:ext cx="1009650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27100" sz="3075" spc="-165">
                <a:latin typeface="Times New Roman"/>
                <a:cs typeface="Times New Roman"/>
              </a:rPr>
              <a:t>0</a:t>
            </a:r>
            <a:r>
              <a:rPr dirty="0" sz="2050" spc="-110">
                <a:latin typeface="Symbol"/>
                <a:cs typeface="Symbol"/>
              </a:rPr>
              <a:t>úê</a:t>
            </a:r>
            <a:r>
              <a:rPr dirty="0" baseline="-27100" sz="3075" spc="-165">
                <a:latin typeface="Times New Roman"/>
                <a:cs typeface="Times New Roman"/>
              </a:rPr>
              <a:t>y</a:t>
            </a:r>
            <a:r>
              <a:rPr dirty="0" sz="2050" spc="-110">
                <a:latin typeface="Symbol"/>
                <a:cs typeface="Symbol"/>
              </a:rPr>
              <a:t>ú</a:t>
            </a:r>
            <a:r>
              <a:rPr dirty="0" baseline="-27100" sz="3075" spc="-1695">
                <a:latin typeface="Symbol"/>
                <a:cs typeface="Symbol"/>
              </a:rPr>
              <a:t>=</a:t>
            </a:r>
            <a:endParaRPr baseline="-27100" sz="3075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6979" y="3852232"/>
            <a:ext cx="148590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165">
                <a:latin typeface="Times New Roman"/>
                <a:cs typeface="Times New Roman"/>
              </a:rPr>
              <a:t>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89076" y="3474329"/>
            <a:ext cx="757555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4065" sz="3075" spc="359">
                <a:latin typeface="Times New Roman"/>
                <a:cs typeface="Times New Roman"/>
              </a:rPr>
              <a:t>0</a:t>
            </a:r>
            <a:r>
              <a:rPr dirty="0" sz="2050" spc="-305">
                <a:latin typeface="Symbol"/>
                <a:cs typeface="Symbol"/>
              </a:rPr>
              <a:t>ù</a:t>
            </a:r>
            <a:r>
              <a:rPr dirty="0" sz="2050" spc="-380">
                <a:latin typeface="Symbol"/>
                <a:cs typeface="Symbol"/>
              </a:rPr>
              <a:t>é</a:t>
            </a:r>
            <a:r>
              <a:rPr dirty="0" baseline="4065" sz="3075" spc="532">
                <a:latin typeface="Times New Roman"/>
                <a:cs typeface="Times New Roman"/>
              </a:rPr>
              <a:t>x</a:t>
            </a:r>
            <a:r>
              <a:rPr dirty="0" sz="2050" spc="-465">
                <a:latin typeface="Symbol"/>
                <a:cs typeface="Symbol"/>
              </a:rPr>
              <a:t>ù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40212" y="4249704"/>
            <a:ext cx="183515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215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51900" y="3728000"/>
            <a:ext cx="760730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67970" algn="l"/>
              </a:tabLst>
            </a:pPr>
            <a:r>
              <a:rPr dirty="0" baseline="-27100" sz="3075" spc="179">
                <a:latin typeface="Times New Roman"/>
                <a:cs typeface="Times New Roman"/>
              </a:rPr>
              <a:t>t	</a:t>
            </a:r>
            <a:r>
              <a:rPr dirty="0" sz="2050" spc="-385">
                <a:latin typeface="Symbol"/>
                <a:cs typeface="Symbol"/>
              </a:rPr>
              <a:t>úê</a:t>
            </a:r>
            <a:r>
              <a:rPr dirty="0" sz="2050" spc="-265">
                <a:latin typeface="Symbol"/>
                <a:cs typeface="Symbol"/>
              </a:rPr>
              <a:t> </a:t>
            </a:r>
            <a:r>
              <a:rPr dirty="0" baseline="-27100" sz="3075" spc="-1492">
                <a:latin typeface="Times New Roman"/>
                <a:cs typeface="Times New Roman"/>
              </a:rPr>
              <a:t>0</a:t>
            </a:r>
            <a:endParaRPr baseline="-27100" sz="307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3972" y="3852232"/>
            <a:ext cx="953769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050" spc="235">
                <a:latin typeface="Symbol"/>
                <a:cs typeface="Symbol"/>
              </a:rPr>
              <a:t>=</a:t>
            </a:r>
            <a:r>
              <a:rPr dirty="0" sz="2050" spc="-300">
                <a:latin typeface="Symbol"/>
                <a:cs typeface="Symbol"/>
              </a:rPr>
              <a:t> </a:t>
            </a:r>
            <a:r>
              <a:rPr dirty="0" baseline="27100" sz="3075" spc="-697">
                <a:latin typeface="Symbol"/>
                <a:cs typeface="Symbol"/>
              </a:rPr>
              <a:t>ê </a:t>
            </a:r>
            <a:r>
              <a:rPr dirty="0" sz="2050" spc="75">
                <a:latin typeface="Times New Roman"/>
                <a:cs typeface="Times New Roman"/>
              </a:rPr>
              <a:t>sin </a:t>
            </a:r>
            <a:r>
              <a:rPr dirty="0" sz="2050" spc="-370">
                <a:latin typeface="Times New Roman"/>
                <a:cs typeface="Times New Roman"/>
              </a:rPr>
              <a:t>θ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93111" y="3454745"/>
            <a:ext cx="748665" cy="34353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baseline="-4065" sz="3075" spc="30">
                <a:latin typeface="Symbol"/>
                <a:cs typeface="Symbol"/>
              </a:rPr>
              <a:t>é</a:t>
            </a:r>
            <a:r>
              <a:rPr dirty="0" sz="2050" spc="20">
                <a:latin typeface="Times New Roman"/>
                <a:cs typeface="Times New Roman"/>
              </a:rPr>
              <a:t>cos</a:t>
            </a:r>
            <a:r>
              <a:rPr dirty="0" sz="2050" spc="-330">
                <a:latin typeface="Times New Roman"/>
                <a:cs typeface="Times New Roman"/>
              </a:rPr>
              <a:t> </a:t>
            </a:r>
            <a:r>
              <a:rPr dirty="0" sz="2050" spc="-370">
                <a:latin typeface="Times New Roman"/>
                <a:cs typeface="Times New Roman"/>
              </a:rPr>
              <a:t>θ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71012" y="4028795"/>
            <a:ext cx="117475" cy="211454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200" spc="12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91465" y="3982065"/>
            <a:ext cx="721360" cy="59690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92710">
              <a:lnSpc>
                <a:spcPts val="2230"/>
              </a:lnSpc>
              <a:spcBef>
                <a:spcPts val="135"/>
              </a:spcBef>
            </a:pPr>
            <a:r>
              <a:rPr dirty="0" baseline="23148" sz="1800" spc="179">
                <a:latin typeface="Times New Roman"/>
                <a:cs typeface="Times New Roman"/>
              </a:rPr>
              <a:t>y</a:t>
            </a:r>
            <a:r>
              <a:rPr dirty="0" baseline="23148" sz="1800" spc="7">
                <a:latin typeface="Times New Roman"/>
                <a:cs typeface="Times New Roman"/>
              </a:rPr>
              <a:t> </a:t>
            </a:r>
            <a:r>
              <a:rPr dirty="0" sz="2050" spc="-385">
                <a:latin typeface="Symbol"/>
                <a:cs typeface="Symbol"/>
              </a:rPr>
              <a:t>úê</a:t>
            </a:r>
            <a:endParaRPr sz="2050">
              <a:latin typeface="Symbol"/>
              <a:cs typeface="Symbol"/>
            </a:endParaRPr>
          </a:p>
          <a:p>
            <a:pPr marL="12700">
              <a:lnSpc>
                <a:spcPts val="2230"/>
              </a:lnSpc>
            </a:pPr>
            <a:r>
              <a:rPr dirty="0" baseline="-2710" sz="3075" spc="322">
                <a:latin typeface="Times New Roman"/>
                <a:cs typeface="Times New Roman"/>
              </a:rPr>
              <a:t>1</a:t>
            </a:r>
            <a:r>
              <a:rPr dirty="0" baseline="-2710" sz="3075" spc="-165">
                <a:latin typeface="Times New Roman"/>
                <a:cs typeface="Times New Roman"/>
              </a:rPr>
              <a:t> </a:t>
            </a:r>
            <a:r>
              <a:rPr dirty="0" sz="2050" spc="-1145">
                <a:latin typeface="Symbol"/>
                <a:cs typeface="Symbol"/>
              </a:rPr>
              <a:t>ú</a:t>
            </a:r>
            <a:r>
              <a:rPr dirty="0" baseline="-17615" sz="3075" spc="-1717">
                <a:latin typeface="Symbol"/>
                <a:cs typeface="Symbol"/>
              </a:rPr>
              <a:t>û</a:t>
            </a:r>
            <a:r>
              <a:rPr dirty="0" sz="2050" spc="-1145">
                <a:latin typeface="Symbol"/>
                <a:cs typeface="Symbol"/>
              </a:rPr>
              <a:t>ê</a:t>
            </a:r>
            <a:r>
              <a:rPr dirty="0" baseline="-17615" sz="3075" spc="-1717">
                <a:latin typeface="Symbol"/>
                <a:cs typeface="Symbol"/>
              </a:rPr>
              <a:t>ë </a:t>
            </a:r>
            <a:r>
              <a:rPr dirty="0" baseline="-17615" sz="3075" spc="-757">
                <a:latin typeface="Symbol"/>
                <a:cs typeface="Symbol"/>
              </a:rPr>
              <a:t> </a:t>
            </a:r>
            <a:r>
              <a:rPr dirty="0" baseline="-2710" sz="3075" spc="322">
                <a:latin typeface="Times New Roman"/>
                <a:cs typeface="Times New Roman"/>
              </a:rPr>
              <a:t>0</a:t>
            </a:r>
            <a:endParaRPr baseline="-2710" sz="3075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14437" y="2518763"/>
            <a:ext cx="2403475" cy="20745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r" marR="5080">
              <a:lnSpc>
                <a:spcPts val="2265"/>
              </a:lnSpc>
              <a:spcBef>
                <a:spcPts val="90"/>
              </a:spcBef>
            </a:pPr>
            <a:r>
              <a:rPr dirty="0" baseline="23148" sz="1800" spc="187">
                <a:latin typeface="Times New Roman"/>
                <a:cs typeface="Times New Roman"/>
              </a:rPr>
              <a:t>y</a:t>
            </a:r>
            <a:r>
              <a:rPr dirty="0" baseline="23148" sz="1800" spc="-82">
                <a:latin typeface="Times New Roman"/>
                <a:cs typeface="Times New Roman"/>
              </a:rPr>
              <a:t> </a:t>
            </a:r>
            <a:r>
              <a:rPr dirty="0" sz="2100" spc="-434">
                <a:latin typeface="Symbol"/>
                <a:cs typeface="Symbol"/>
              </a:rPr>
              <a:t>úê</a:t>
            </a:r>
            <a:endParaRPr sz="2100">
              <a:latin typeface="Symbol"/>
              <a:cs typeface="Symbol"/>
            </a:endParaRPr>
          </a:p>
          <a:p>
            <a:pPr algn="r" marR="5080">
              <a:lnSpc>
                <a:spcPts val="2265"/>
              </a:lnSpc>
            </a:pPr>
            <a:r>
              <a:rPr dirty="0" baseline="-2645" sz="3150" spc="284">
                <a:latin typeface="Times New Roman"/>
                <a:cs typeface="Times New Roman"/>
              </a:rPr>
              <a:t>1</a:t>
            </a:r>
            <a:r>
              <a:rPr dirty="0" baseline="-2645" sz="3150" spc="-232">
                <a:latin typeface="Times New Roman"/>
                <a:cs typeface="Times New Roman"/>
              </a:rPr>
              <a:t> </a:t>
            </a:r>
            <a:r>
              <a:rPr dirty="0" sz="2100" spc="-950">
                <a:latin typeface="Symbol"/>
                <a:cs typeface="Symbol"/>
              </a:rPr>
              <a:t>ú</a:t>
            </a:r>
            <a:r>
              <a:rPr dirty="0" baseline="-17195" sz="3150" spc="-1425">
                <a:latin typeface="Symbol"/>
                <a:cs typeface="Symbol"/>
              </a:rPr>
              <a:t>û</a:t>
            </a:r>
            <a:r>
              <a:rPr dirty="0" sz="2100" spc="-950">
                <a:latin typeface="Symbol"/>
                <a:cs typeface="Symbol"/>
              </a:rPr>
              <a:t>ê</a:t>
            </a:r>
            <a:r>
              <a:rPr dirty="0" baseline="-17195" sz="3150" spc="-1425">
                <a:latin typeface="Symbol"/>
                <a:cs typeface="Symbol"/>
              </a:rPr>
              <a:t>ë</a:t>
            </a:r>
            <a:endParaRPr baseline="-17195" sz="3150">
              <a:latin typeface="Symbol"/>
              <a:cs typeface="Symbol"/>
            </a:endParaRPr>
          </a:p>
          <a:p>
            <a:pPr marL="76200" marR="50800" indent="-64135">
              <a:lnSpc>
                <a:spcPct val="127200"/>
              </a:lnSpc>
              <a:spcBef>
                <a:spcPts val="2220"/>
              </a:spcBef>
              <a:tabLst>
                <a:tab pos="1048385" algn="l"/>
                <a:tab pos="2186305" algn="l"/>
              </a:tabLst>
            </a:pPr>
            <a:r>
              <a:rPr dirty="0" sz="2050" spc="220">
                <a:latin typeface="Symbol"/>
                <a:cs typeface="Symbol"/>
              </a:rPr>
              <a:t>-</a:t>
            </a:r>
            <a:r>
              <a:rPr dirty="0" sz="2050" spc="-185">
                <a:latin typeface="Symbol"/>
                <a:cs typeface="Symbol"/>
              </a:rPr>
              <a:t> </a:t>
            </a:r>
            <a:r>
              <a:rPr dirty="0" sz="2050" spc="160">
                <a:latin typeface="Times New Roman"/>
                <a:cs typeface="Times New Roman"/>
              </a:rPr>
              <a:t>s</a:t>
            </a:r>
            <a:r>
              <a:rPr dirty="0" sz="2050" spc="-110">
                <a:latin typeface="Times New Roman"/>
                <a:cs typeface="Times New Roman"/>
              </a:rPr>
              <a:t>i</a:t>
            </a:r>
            <a:r>
              <a:rPr dirty="0" sz="2050" spc="215">
                <a:latin typeface="Times New Roman"/>
                <a:cs typeface="Times New Roman"/>
              </a:rPr>
              <a:t>n</a:t>
            </a:r>
            <a:r>
              <a:rPr dirty="0" sz="2050" spc="-290">
                <a:latin typeface="Times New Roman"/>
                <a:cs typeface="Times New Roman"/>
              </a:rPr>
              <a:t> </a:t>
            </a:r>
            <a:r>
              <a:rPr dirty="0" sz="2050" spc="204">
                <a:latin typeface="Times New Roman"/>
                <a:cs typeface="Times New Roman"/>
              </a:rPr>
              <a:t>θ</a:t>
            </a:r>
            <a:r>
              <a:rPr dirty="0" sz="2050">
                <a:latin typeface="Times New Roman"/>
                <a:cs typeface="Times New Roman"/>
              </a:rPr>
              <a:t>	</a:t>
            </a:r>
            <a:r>
              <a:rPr dirty="0" sz="2050" spc="350">
                <a:latin typeface="Times New Roman"/>
                <a:cs typeface="Times New Roman"/>
              </a:rPr>
              <a:t>t</a:t>
            </a:r>
            <a:r>
              <a:rPr dirty="0" baseline="-23148" sz="1800" spc="179">
                <a:latin typeface="Times New Roman"/>
                <a:cs typeface="Times New Roman"/>
              </a:rPr>
              <a:t>x</a:t>
            </a:r>
            <a:r>
              <a:rPr dirty="0" baseline="-23148" sz="1800" spc="112">
                <a:latin typeface="Times New Roman"/>
                <a:cs typeface="Times New Roman"/>
              </a:rPr>
              <a:t> </a:t>
            </a:r>
            <a:r>
              <a:rPr dirty="0" baseline="-4065" sz="3075" spc="-457">
                <a:latin typeface="Symbol"/>
                <a:cs typeface="Symbol"/>
              </a:rPr>
              <a:t>ù</a:t>
            </a:r>
            <a:r>
              <a:rPr dirty="0" baseline="-4065" sz="3075" spc="-742">
                <a:latin typeface="Symbol"/>
                <a:cs typeface="Symbol"/>
              </a:rPr>
              <a:t>é</a:t>
            </a:r>
            <a:r>
              <a:rPr dirty="0" sz="2050" spc="310">
                <a:latin typeface="Times New Roman"/>
                <a:cs typeface="Times New Roman"/>
              </a:rPr>
              <a:t>s</a:t>
            </a:r>
            <a:r>
              <a:rPr dirty="0" baseline="-23148" sz="1800" spc="179">
                <a:latin typeface="Times New Roman"/>
                <a:cs typeface="Times New Roman"/>
              </a:rPr>
              <a:t>x</a:t>
            </a:r>
            <a:r>
              <a:rPr dirty="0" baseline="-23148" sz="1800">
                <a:latin typeface="Times New Roman"/>
                <a:cs typeface="Times New Roman"/>
              </a:rPr>
              <a:t>	</a:t>
            </a:r>
            <a:r>
              <a:rPr dirty="0" sz="2050" spc="140">
                <a:latin typeface="Times New Roman"/>
                <a:cs typeface="Times New Roman"/>
              </a:rPr>
              <a:t>0  </a:t>
            </a:r>
            <a:r>
              <a:rPr dirty="0" sz="2050" spc="180">
                <a:latin typeface="Times New Roman"/>
                <a:cs typeface="Times New Roman"/>
              </a:rPr>
              <a:t>cos</a:t>
            </a:r>
            <a:r>
              <a:rPr dirty="0" sz="2050" spc="-254">
                <a:latin typeface="Times New Roman"/>
                <a:cs typeface="Times New Roman"/>
              </a:rPr>
              <a:t> </a:t>
            </a:r>
            <a:r>
              <a:rPr dirty="0" sz="2050" spc="204">
                <a:latin typeface="Times New Roman"/>
                <a:cs typeface="Times New Roman"/>
              </a:rPr>
              <a:t>θ</a:t>
            </a:r>
            <a:endParaRPr sz="205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  <a:spcBef>
                <a:spcPts val="670"/>
              </a:spcBef>
            </a:pPr>
            <a:r>
              <a:rPr dirty="0" sz="2050" spc="215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27398" y="5448124"/>
            <a:ext cx="28638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320">
                <a:latin typeface="Symbol"/>
                <a:cs typeface="Symbol"/>
              </a:rPr>
              <a:t>ú</a:t>
            </a:r>
            <a:r>
              <a:rPr dirty="0" sz="2050" spc="-484">
                <a:latin typeface="Symbol"/>
                <a:cs typeface="Symbol"/>
              </a:rPr>
              <a:t>ê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8721" y="5370046"/>
            <a:ext cx="393700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220">
                <a:latin typeface="Symbol"/>
                <a:cs typeface="Symbol"/>
              </a:rPr>
              <a:t>=</a:t>
            </a:r>
            <a:r>
              <a:rPr dirty="0" sz="2050" spc="10">
                <a:latin typeface="Symbol"/>
                <a:cs typeface="Symbol"/>
              </a:rPr>
              <a:t> </a:t>
            </a:r>
            <a:r>
              <a:rPr dirty="0" baseline="-16260" sz="3075" spc="-1597">
                <a:latin typeface="Symbol"/>
                <a:cs typeface="Symbol"/>
              </a:rPr>
              <a:t>ê</a:t>
            </a:r>
            <a:endParaRPr baseline="-16260" sz="3075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63347" y="5750785"/>
            <a:ext cx="457200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1430">
                <a:latin typeface="Symbol"/>
                <a:cs typeface="Symbol"/>
              </a:rPr>
              <a:t>ê</a:t>
            </a:r>
            <a:r>
              <a:rPr dirty="0" baseline="-17615" sz="3075" spc="-562">
                <a:latin typeface="Symbol"/>
                <a:cs typeface="Symbol"/>
              </a:rPr>
              <a:t>ë</a:t>
            </a:r>
            <a:r>
              <a:rPr dirty="0" baseline="-2710" sz="3075" spc="555">
                <a:latin typeface="Times New Roman"/>
                <a:cs typeface="Times New Roman"/>
              </a:rPr>
              <a:t>1</a:t>
            </a:r>
            <a:r>
              <a:rPr dirty="0" sz="2050" spc="-1430">
                <a:latin typeface="Symbol"/>
                <a:cs typeface="Symbol"/>
              </a:rPr>
              <a:t>ú</a:t>
            </a:r>
            <a:r>
              <a:rPr dirty="0" baseline="-17615" sz="3075" spc="-727">
                <a:latin typeface="Symbol"/>
                <a:cs typeface="Symbol"/>
              </a:rPr>
              <a:t>û</a:t>
            </a:r>
            <a:endParaRPr baseline="-17615" sz="3075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285843" y="5498800"/>
            <a:ext cx="73469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01345" algn="l"/>
              </a:tabLst>
            </a:pPr>
            <a:r>
              <a:rPr dirty="0" baseline="-14905" sz="3075" spc="67">
                <a:latin typeface="Times New Roman"/>
                <a:cs typeface="Times New Roman"/>
              </a:rPr>
              <a:t>1</a:t>
            </a:r>
            <a:r>
              <a:rPr dirty="0" baseline="-28455" sz="3075" spc="-480">
                <a:latin typeface="Symbol"/>
                <a:cs typeface="Symbol"/>
              </a:rPr>
              <a:t>û</a:t>
            </a:r>
            <a:r>
              <a:rPr dirty="0" sz="2050" spc="-484">
                <a:latin typeface="Symbol"/>
                <a:cs typeface="Symbol"/>
              </a:rPr>
              <a:t>ê</a:t>
            </a:r>
            <a:r>
              <a:rPr dirty="0" sz="2050">
                <a:latin typeface="Symbol"/>
                <a:cs typeface="Symbol"/>
              </a:rPr>
              <a:t>	</a:t>
            </a:r>
            <a:r>
              <a:rPr dirty="0" sz="2050" spc="-1060">
                <a:latin typeface="Symbol"/>
                <a:cs typeface="Symbol"/>
              </a:rPr>
              <a:t>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3757" y="5571383"/>
            <a:ext cx="46164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92100" algn="l"/>
              </a:tabLst>
            </a:pPr>
            <a:r>
              <a:rPr dirty="0" baseline="-13550" sz="3075" spc="-727">
                <a:latin typeface="Symbol"/>
                <a:cs typeface="Symbol"/>
              </a:rPr>
              <a:t>ë</a:t>
            </a:r>
            <a:r>
              <a:rPr dirty="0" baseline="-13550" sz="3075" spc="-727">
                <a:latin typeface="Symbol"/>
                <a:cs typeface="Symbol"/>
              </a:rPr>
              <a:t>	</a:t>
            </a:r>
            <a:r>
              <a:rPr dirty="0" sz="2050" spc="20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74198" y="5750785"/>
            <a:ext cx="457200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050" spc="-1430">
                <a:latin typeface="Symbol"/>
                <a:cs typeface="Symbol"/>
              </a:rPr>
              <a:t>ê</a:t>
            </a:r>
            <a:r>
              <a:rPr dirty="0" baseline="-17615" sz="3075" spc="-562">
                <a:latin typeface="Symbol"/>
                <a:cs typeface="Symbol"/>
              </a:rPr>
              <a:t>ë</a:t>
            </a:r>
            <a:r>
              <a:rPr dirty="0" baseline="-2710" sz="3075" spc="555">
                <a:latin typeface="Times New Roman"/>
                <a:cs typeface="Times New Roman"/>
              </a:rPr>
              <a:t>1</a:t>
            </a:r>
            <a:r>
              <a:rPr dirty="0" sz="2050" spc="-1430">
                <a:latin typeface="Symbol"/>
                <a:cs typeface="Symbol"/>
              </a:rPr>
              <a:t>ú</a:t>
            </a:r>
            <a:r>
              <a:rPr dirty="0" baseline="-17615" sz="3075" spc="-727">
                <a:latin typeface="Symbol"/>
                <a:cs typeface="Symbol"/>
              </a:rPr>
              <a:t>û</a:t>
            </a:r>
            <a:endParaRPr baseline="-17615" sz="3075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69894" y="5498800"/>
            <a:ext cx="76136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28015" algn="l"/>
              </a:tabLst>
            </a:pPr>
            <a:r>
              <a:rPr dirty="0" baseline="-14905" sz="3075" spc="382">
                <a:latin typeface="Times New Roman"/>
                <a:cs typeface="Times New Roman"/>
              </a:rPr>
              <a:t>1</a:t>
            </a:r>
            <a:r>
              <a:rPr dirty="0" baseline="-28455" sz="3075" spc="-480">
                <a:latin typeface="Symbol"/>
                <a:cs typeface="Symbol"/>
              </a:rPr>
              <a:t>û</a:t>
            </a:r>
            <a:r>
              <a:rPr dirty="0" sz="2050" spc="-484">
                <a:latin typeface="Symbol"/>
                <a:cs typeface="Symbol"/>
              </a:rPr>
              <a:t>ê</a:t>
            </a:r>
            <a:r>
              <a:rPr dirty="0" sz="2050">
                <a:latin typeface="Symbol"/>
                <a:cs typeface="Symbol"/>
              </a:rPr>
              <a:t>	</a:t>
            </a:r>
            <a:r>
              <a:rPr dirty="0" sz="2050" spc="-1060">
                <a:latin typeface="Symbol"/>
                <a:cs typeface="Symbol"/>
              </a:rPr>
              <a:t>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22177" y="5246797"/>
            <a:ext cx="598170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43360" sz="3075" spc="-600">
                <a:latin typeface="Symbol"/>
                <a:cs typeface="Symbol"/>
              </a:rPr>
              <a:t>ú</a:t>
            </a:r>
            <a:r>
              <a:rPr dirty="0" sz="2050" spc="-400">
                <a:latin typeface="Symbol"/>
                <a:cs typeface="Symbol"/>
              </a:rPr>
              <a:t>ê</a:t>
            </a:r>
            <a:r>
              <a:rPr dirty="0" sz="2050" spc="-370">
                <a:latin typeface="Symbol"/>
                <a:cs typeface="Symbol"/>
              </a:rPr>
              <a:t> </a:t>
            </a:r>
            <a:r>
              <a:rPr dirty="0" baseline="-25745" sz="3075" spc="-1995" i="1">
                <a:latin typeface="Times New Roman"/>
                <a:cs typeface="Times New Roman"/>
              </a:rPr>
              <a:t>y</a:t>
            </a:r>
            <a:r>
              <a:rPr dirty="0" sz="2050" spc="-1330">
                <a:latin typeface="Symbol"/>
                <a:cs typeface="Symbol"/>
              </a:rPr>
              <a:t>ú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0175" y="4994812"/>
            <a:ext cx="709930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39295" sz="3075" spc="-247" i="1">
                <a:latin typeface="Times New Roman"/>
                <a:cs typeface="Times New Roman"/>
              </a:rPr>
              <a:t>t</a:t>
            </a:r>
            <a:r>
              <a:rPr dirty="0" baseline="-43360" sz="3075" spc="-247">
                <a:latin typeface="Symbol"/>
                <a:cs typeface="Symbol"/>
              </a:rPr>
              <a:t>ù</a:t>
            </a:r>
            <a:r>
              <a:rPr dirty="0" sz="2050" spc="-165">
                <a:latin typeface="Symbol"/>
                <a:cs typeface="Symbol"/>
              </a:rPr>
              <a:t>é</a:t>
            </a:r>
            <a:r>
              <a:rPr dirty="0" sz="2050" spc="-290">
                <a:latin typeface="Symbol"/>
                <a:cs typeface="Symbol"/>
              </a:rPr>
              <a:t> </a:t>
            </a:r>
            <a:r>
              <a:rPr dirty="0" baseline="4065" sz="3075" spc="-1964" i="1">
                <a:latin typeface="Times New Roman"/>
                <a:cs typeface="Times New Roman"/>
              </a:rPr>
              <a:t>x</a:t>
            </a:r>
            <a:r>
              <a:rPr dirty="0" sz="2050" spc="-1310">
                <a:latin typeface="Symbol"/>
                <a:cs typeface="Symbol"/>
              </a:rPr>
              <a:t>ù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433757" y="5176952"/>
            <a:ext cx="590550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4065" sz="3075" spc="-82">
                <a:latin typeface="Symbol"/>
                <a:cs typeface="Symbol"/>
              </a:rPr>
              <a:t>é</a:t>
            </a:r>
            <a:r>
              <a:rPr dirty="0" sz="2050" spc="-55" i="1">
                <a:latin typeface="Times New Roman"/>
                <a:cs typeface="Times New Roman"/>
              </a:rPr>
              <a:t>R</a:t>
            </a:r>
            <a:r>
              <a:rPr dirty="0" sz="2050" spc="50" i="1">
                <a:latin typeface="Times New Roman"/>
                <a:cs typeface="Times New Roman"/>
              </a:rPr>
              <a:t> </a:t>
            </a:r>
            <a:r>
              <a:rPr dirty="0" sz="2050" spc="-380" i="1">
                <a:latin typeface="Times New Roman"/>
                <a:cs typeface="Times New Roman"/>
              </a:rPr>
              <a:t>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532995" y="5246797"/>
            <a:ext cx="1045844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43360" sz="3075" spc="-600">
                <a:latin typeface="Symbol"/>
                <a:cs typeface="Symbol"/>
              </a:rPr>
              <a:t>ú</a:t>
            </a:r>
            <a:r>
              <a:rPr dirty="0" sz="2050" spc="-400">
                <a:latin typeface="Symbol"/>
                <a:cs typeface="Symbol"/>
              </a:rPr>
              <a:t>ê </a:t>
            </a:r>
            <a:r>
              <a:rPr dirty="0" baseline="-25745" sz="3075" spc="-127" i="1">
                <a:latin typeface="Times New Roman"/>
                <a:cs typeface="Times New Roman"/>
              </a:rPr>
              <a:t>y</a:t>
            </a:r>
            <a:r>
              <a:rPr dirty="0" sz="2050" spc="-85">
                <a:latin typeface="Symbol"/>
                <a:cs typeface="Symbol"/>
              </a:rPr>
              <a:t>ú </a:t>
            </a:r>
            <a:r>
              <a:rPr dirty="0" baseline="-25745" sz="3075" spc="-82">
                <a:latin typeface="Symbol"/>
                <a:cs typeface="Symbol"/>
              </a:rPr>
              <a:t>=  </a:t>
            </a:r>
            <a:r>
              <a:rPr dirty="0" baseline="-43360" sz="3075" spc="-727">
                <a:latin typeface="Symbol"/>
                <a:cs typeface="Symbol"/>
              </a:rPr>
              <a:t>ê</a:t>
            </a:r>
            <a:endParaRPr baseline="-43360" sz="3075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372329" y="4994812"/>
            <a:ext cx="758825" cy="3409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39295" sz="3075" spc="-284">
                <a:latin typeface="Times New Roman"/>
                <a:cs typeface="Times New Roman"/>
              </a:rPr>
              <a:t>0</a:t>
            </a:r>
            <a:r>
              <a:rPr dirty="0" baseline="-43360" sz="3075" spc="-284">
                <a:latin typeface="Symbol"/>
                <a:cs typeface="Symbol"/>
              </a:rPr>
              <a:t>ù</a:t>
            </a:r>
            <a:r>
              <a:rPr dirty="0" sz="2050" spc="-190">
                <a:latin typeface="Symbol"/>
                <a:cs typeface="Symbol"/>
              </a:rPr>
              <a:t>é</a:t>
            </a:r>
            <a:r>
              <a:rPr dirty="0" sz="2050" spc="-290">
                <a:latin typeface="Symbol"/>
                <a:cs typeface="Symbol"/>
              </a:rPr>
              <a:t> </a:t>
            </a:r>
            <a:r>
              <a:rPr dirty="0" baseline="4065" sz="3075" spc="-1964" i="1">
                <a:latin typeface="Times New Roman"/>
                <a:cs typeface="Times New Roman"/>
              </a:rPr>
              <a:t>x</a:t>
            </a:r>
            <a:r>
              <a:rPr dirty="0" sz="2050" spc="-1310">
                <a:latin typeface="Symbol"/>
                <a:cs typeface="Symbol"/>
              </a:rPr>
              <a:t>ù</a:t>
            </a:r>
            <a:endParaRPr sz="205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97052" y="5098070"/>
            <a:ext cx="1194435" cy="814705"/>
          </a:xfrm>
          <a:prstGeom prst="rect">
            <a:avLst/>
          </a:prstGeom>
        </p:spPr>
        <p:txBody>
          <a:bodyPr wrap="square" lIns="0" tIns="939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  <a:tabLst>
                <a:tab pos="630555" algn="l"/>
              </a:tabLst>
            </a:pPr>
            <a:r>
              <a:rPr dirty="0" baseline="-4065" sz="3075" spc="-82">
                <a:latin typeface="Symbol"/>
                <a:cs typeface="Symbol"/>
              </a:rPr>
              <a:t>é</a:t>
            </a:r>
            <a:r>
              <a:rPr dirty="0" sz="2050" spc="-55" i="1">
                <a:latin typeface="Times New Roman"/>
                <a:cs typeface="Times New Roman"/>
              </a:rPr>
              <a:t>R	</a:t>
            </a:r>
            <a:r>
              <a:rPr dirty="0" sz="2050" spc="-400" i="1">
                <a:latin typeface="Times New Roman"/>
                <a:cs typeface="Times New Roman"/>
              </a:rPr>
              <a:t>t</a:t>
            </a:r>
            <a:r>
              <a:rPr dirty="0" baseline="-4065" sz="3075" spc="-600">
                <a:latin typeface="Symbol"/>
                <a:cs typeface="Symbol"/>
              </a:rPr>
              <a:t>ùé</a:t>
            </a:r>
            <a:r>
              <a:rPr dirty="0" sz="2050" spc="-400" i="1">
                <a:latin typeface="Times New Roman"/>
                <a:cs typeface="Times New Roman"/>
              </a:rPr>
              <a:t>S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  <a:tabLst>
                <a:tab pos="606425" algn="l"/>
              </a:tabLst>
            </a:pPr>
            <a:r>
              <a:rPr dirty="0" baseline="-13550" sz="3075" spc="-727">
                <a:latin typeface="Symbol"/>
                <a:cs typeface="Symbol"/>
              </a:rPr>
              <a:t>ë       </a:t>
            </a:r>
            <a:r>
              <a:rPr dirty="0" baseline="-13550" sz="3075" spc="-697">
                <a:latin typeface="Symbol"/>
                <a:cs typeface="Symbol"/>
              </a:rPr>
              <a:t> </a:t>
            </a:r>
            <a:r>
              <a:rPr dirty="0" sz="2050" spc="200">
                <a:latin typeface="Times New Roman"/>
                <a:cs typeface="Times New Roman"/>
              </a:rPr>
              <a:t>0	</a:t>
            </a:r>
            <a:r>
              <a:rPr dirty="0" sz="2050" spc="-475">
                <a:latin typeface="Times New Roman"/>
                <a:cs typeface="Times New Roman"/>
              </a:rPr>
              <a:t>1</a:t>
            </a:r>
            <a:r>
              <a:rPr dirty="0" baseline="-13550" sz="3075" spc="-712">
                <a:latin typeface="Symbol"/>
                <a:cs typeface="Symbol"/>
              </a:rPr>
              <a:t>ûë</a:t>
            </a:r>
            <a:r>
              <a:rPr dirty="0" sz="2050" spc="-475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52800" y="4953000"/>
            <a:ext cx="1219200" cy="1219200"/>
          </a:xfrm>
          <a:custGeom>
            <a:avLst/>
            <a:gdLst/>
            <a:ahLst/>
            <a:cxnLst/>
            <a:rect l="l" t="t" r="r" b="b"/>
            <a:pathLst>
              <a:path w="1219200" h="1219200">
                <a:moveTo>
                  <a:pt x="0" y="0"/>
                </a:moveTo>
                <a:lnTo>
                  <a:pt x="1219200" y="0"/>
                </a:lnTo>
                <a:lnTo>
                  <a:pt x="12192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453128" y="4538471"/>
            <a:ext cx="1840992" cy="5516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572000" y="4559616"/>
            <a:ext cx="1679575" cy="414020"/>
          </a:xfrm>
          <a:custGeom>
            <a:avLst/>
            <a:gdLst/>
            <a:ahLst/>
            <a:cxnLst/>
            <a:rect l="l" t="t" r="r" b="b"/>
            <a:pathLst>
              <a:path w="1679575" h="414020">
                <a:moveTo>
                  <a:pt x="65860" y="339344"/>
                </a:moveTo>
                <a:lnTo>
                  <a:pt x="0" y="393383"/>
                </a:lnTo>
                <a:lnTo>
                  <a:pt x="82749" y="413649"/>
                </a:lnTo>
                <a:lnTo>
                  <a:pt x="77759" y="391693"/>
                </a:lnTo>
                <a:lnTo>
                  <a:pt x="64739" y="391693"/>
                </a:lnTo>
                <a:lnTo>
                  <a:pt x="59110" y="366925"/>
                </a:lnTo>
                <a:lnTo>
                  <a:pt x="71490" y="364112"/>
                </a:lnTo>
                <a:lnTo>
                  <a:pt x="65860" y="339344"/>
                </a:lnTo>
                <a:close/>
              </a:path>
              <a:path w="1679575" h="414020">
                <a:moveTo>
                  <a:pt x="71490" y="364112"/>
                </a:moveTo>
                <a:lnTo>
                  <a:pt x="59110" y="366925"/>
                </a:lnTo>
                <a:lnTo>
                  <a:pt x="64739" y="391693"/>
                </a:lnTo>
                <a:lnTo>
                  <a:pt x="77119" y="388879"/>
                </a:lnTo>
                <a:lnTo>
                  <a:pt x="71490" y="364112"/>
                </a:lnTo>
                <a:close/>
              </a:path>
              <a:path w="1679575" h="414020">
                <a:moveTo>
                  <a:pt x="77119" y="388879"/>
                </a:moveTo>
                <a:lnTo>
                  <a:pt x="64739" y="391693"/>
                </a:lnTo>
                <a:lnTo>
                  <a:pt x="77759" y="391693"/>
                </a:lnTo>
                <a:lnTo>
                  <a:pt x="77119" y="388879"/>
                </a:lnTo>
                <a:close/>
              </a:path>
              <a:path w="1679575" h="414020">
                <a:moveTo>
                  <a:pt x="1673585" y="0"/>
                </a:moveTo>
                <a:lnTo>
                  <a:pt x="71490" y="364112"/>
                </a:lnTo>
                <a:lnTo>
                  <a:pt x="77119" y="388879"/>
                </a:lnTo>
                <a:lnTo>
                  <a:pt x="1679214" y="24767"/>
                </a:lnTo>
                <a:lnTo>
                  <a:pt x="1673585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6392688" y="4105147"/>
            <a:ext cx="206819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This is the </a:t>
            </a:r>
            <a:r>
              <a:rPr dirty="0" sz="1800" spc="-15">
                <a:latin typeface="Calibri"/>
                <a:cs typeface="Calibri"/>
              </a:rPr>
              <a:t>form </a:t>
            </a:r>
            <a:r>
              <a:rPr dirty="0" sz="1800">
                <a:latin typeface="Calibri"/>
                <a:cs typeface="Calibri"/>
              </a:rPr>
              <a:t>of </a:t>
            </a:r>
            <a:r>
              <a:rPr dirty="0" sz="1800" spc="-5">
                <a:latin typeface="Calibri"/>
                <a:cs typeface="Calibri"/>
              </a:rPr>
              <a:t>the  </a:t>
            </a:r>
            <a:r>
              <a:rPr dirty="0" sz="1800" spc="-10">
                <a:latin typeface="Calibri"/>
                <a:cs typeface="Calibri"/>
              </a:rPr>
              <a:t>general-purpose  </a:t>
            </a:r>
            <a:r>
              <a:rPr dirty="0" sz="1800" spc="-15">
                <a:latin typeface="Calibri"/>
                <a:cs typeface="Calibri"/>
              </a:rPr>
              <a:t>transformation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matrix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5797" y="458724"/>
            <a:ext cx="375348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Announcements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820"/>
            <a:ext cx="659384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HW0 will be </a:t>
            </a:r>
            <a:r>
              <a:rPr dirty="0" sz="3200" spc="-10">
                <a:latin typeface="Calibri"/>
                <a:cs typeface="Calibri"/>
              </a:rPr>
              <a:t>released </a:t>
            </a:r>
            <a:r>
              <a:rPr dirty="0" sz="3200">
                <a:latin typeface="Calibri"/>
                <a:cs typeface="Calibri"/>
              </a:rPr>
              <a:t>this </a:t>
            </a:r>
            <a:r>
              <a:rPr dirty="0" sz="3200" spc="-10">
                <a:latin typeface="Calibri"/>
                <a:cs typeface="Calibri"/>
              </a:rPr>
              <a:t>Friday</a:t>
            </a:r>
            <a:r>
              <a:rPr dirty="0" sz="3200" spc="-5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night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512" y="458724"/>
            <a:ext cx="17056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Ou</a:t>
            </a:r>
            <a:r>
              <a:rPr dirty="0" spc="-5"/>
              <a:t>t</a:t>
            </a:r>
            <a:r>
              <a:rPr dirty="0" spc="-5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111"/>
            <a:ext cx="4425315" cy="432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5">
                <a:solidFill>
                  <a:srgbClr val="BFBFBF"/>
                </a:solidFill>
                <a:latin typeface="Calibri"/>
                <a:cs typeface="Calibri"/>
              </a:rPr>
              <a:t>Vectors </a:t>
            </a:r>
            <a:r>
              <a:rPr dirty="0" sz="2700" spc="-5">
                <a:solidFill>
                  <a:srgbClr val="BFBFBF"/>
                </a:solidFill>
                <a:latin typeface="Calibri"/>
                <a:cs typeface="Calibri"/>
              </a:rPr>
              <a:t>and</a:t>
            </a:r>
            <a:r>
              <a:rPr dirty="0" sz="2700" spc="1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matrices</a:t>
            </a:r>
            <a:endParaRPr sz="27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BFBFBF"/>
                </a:solidFill>
                <a:latin typeface="Calibri"/>
                <a:cs typeface="Calibri"/>
              </a:rPr>
              <a:t>Basic </a:t>
            </a:r>
            <a:r>
              <a:rPr dirty="0" sz="2400" spc="-10">
                <a:solidFill>
                  <a:srgbClr val="BFBFBF"/>
                </a:solidFill>
                <a:latin typeface="Calibri"/>
                <a:cs typeface="Calibri"/>
              </a:rPr>
              <a:t>Matrix</a:t>
            </a:r>
            <a:r>
              <a:rPr dirty="0" sz="2400" spc="-25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BFBFBF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10">
                <a:solidFill>
                  <a:srgbClr val="BFBFBF"/>
                </a:solidFill>
                <a:latin typeface="Calibri"/>
                <a:cs typeface="Calibri"/>
              </a:rPr>
              <a:t>Determinants, </a:t>
            </a:r>
            <a:r>
              <a:rPr dirty="0" sz="2400" spc="-5">
                <a:solidFill>
                  <a:srgbClr val="BFBFBF"/>
                </a:solidFill>
                <a:latin typeface="Calibri"/>
                <a:cs typeface="Calibri"/>
              </a:rPr>
              <a:t>norms,</a:t>
            </a:r>
            <a:r>
              <a:rPr dirty="0" sz="2400" spc="-15">
                <a:solidFill>
                  <a:srgbClr val="BFBFBF"/>
                </a:solidFill>
                <a:latin typeface="Calibri"/>
                <a:cs typeface="Calibri"/>
              </a:rPr>
              <a:t> trace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ts val="2840"/>
              </a:lnSpc>
              <a:spcBef>
                <a:spcPts val="2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BFBFBF"/>
                </a:solidFill>
                <a:latin typeface="Calibri"/>
                <a:cs typeface="Calibri"/>
              </a:rPr>
              <a:t>Special</a:t>
            </a:r>
            <a:r>
              <a:rPr dirty="0" sz="2400" spc="-15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BFBFBF"/>
                </a:solidFill>
                <a:latin typeface="Calibri"/>
                <a:cs typeface="Calibri"/>
              </a:rPr>
              <a:t>Matrices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0">
                <a:solidFill>
                  <a:srgbClr val="BFBFBF"/>
                </a:solidFill>
                <a:latin typeface="Calibri"/>
                <a:cs typeface="Calibri"/>
              </a:rPr>
              <a:t>Transformation</a:t>
            </a: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 Matrices</a:t>
            </a:r>
            <a:endParaRPr sz="27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BFBFBF"/>
                </a:solidFill>
                <a:latin typeface="Calibri"/>
                <a:cs typeface="Calibri"/>
              </a:rPr>
              <a:t>Homogeneous</a:t>
            </a:r>
            <a:r>
              <a:rPr dirty="0" sz="2400" spc="-2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BFBFBF"/>
                </a:solidFill>
                <a:latin typeface="Calibri"/>
                <a:cs typeface="Calibri"/>
              </a:rPr>
              <a:t>coordinates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ts val="2840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25">
                <a:solidFill>
                  <a:srgbClr val="BFBFBF"/>
                </a:solidFill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latin typeface="Calibri"/>
                <a:cs typeface="Calibri"/>
              </a:rPr>
              <a:t>Matrix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25">
                <a:latin typeface="Calibri"/>
                <a:cs typeface="Calibri"/>
              </a:rPr>
              <a:t>inverse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spcBef>
                <a:spcPts val="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Matrix</a:t>
            </a:r>
            <a:r>
              <a:rPr dirty="0" sz="270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BFBFBF"/>
                </a:solidFill>
                <a:latin typeface="Calibri"/>
                <a:cs typeface="Calibri"/>
              </a:rPr>
              <a:t>rank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04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5">
                <a:solidFill>
                  <a:srgbClr val="BFBFBF"/>
                </a:solidFill>
                <a:latin typeface="Calibri"/>
                <a:cs typeface="Calibri"/>
              </a:rPr>
              <a:t>Eigenvalues </a:t>
            </a: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and</a:t>
            </a:r>
            <a:r>
              <a:rPr dirty="0" sz="2700" spc="-5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BFBFBF"/>
                </a:solidFill>
                <a:latin typeface="Calibri"/>
                <a:cs typeface="Calibri"/>
              </a:rPr>
              <a:t>Eigenvectors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1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Matrix</a:t>
            </a:r>
            <a:r>
              <a:rPr dirty="0" sz="270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Calculate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7540" y="4117340"/>
            <a:ext cx="2937510" cy="568325"/>
          </a:xfrm>
          <a:prstGeom prst="rect">
            <a:avLst/>
          </a:prstGeom>
        </p:spPr>
        <p:txBody>
          <a:bodyPr wrap="square" lIns="0" tIns="26670" rIns="0" bIns="0" rtlCol="0" vert="horz">
            <a:spAutoFit/>
          </a:bodyPr>
          <a:lstStyle/>
          <a:p>
            <a:pPr marL="12700" marR="5080">
              <a:lnSpc>
                <a:spcPts val="2110"/>
              </a:lnSpc>
              <a:spcBef>
                <a:spcPts val="210"/>
              </a:spcBef>
            </a:pP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inverse </a:t>
            </a:r>
            <a:r>
              <a:rPr dirty="0" sz="1800">
                <a:latin typeface="Calibri"/>
                <a:cs typeface="Calibri"/>
              </a:rPr>
              <a:t>of a </a:t>
            </a:r>
            <a:r>
              <a:rPr dirty="0" sz="1800" spc="-10">
                <a:latin typeface="Calibri"/>
                <a:cs typeface="Calibri"/>
              </a:rPr>
              <a:t>transformation  matrix </a:t>
            </a:r>
            <a:r>
              <a:rPr dirty="0" sz="1800" spc="-15">
                <a:latin typeface="Calibri"/>
                <a:cs typeface="Calibri"/>
              </a:rPr>
              <a:t>reverses </a:t>
            </a:r>
            <a:r>
              <a:rPr dirty="0" sz="1800" spc="-5">
                <a:latin typeface="Calibri"/>
                <a:cs typeface="Calibri"/>
              </a:rPr>
              <a:t>its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effect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52927" y="4334255"/>
            <a:ext cx="2752344" cy="2377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71800" y="4394923"/>
            <a:ext cx="2590800" cy="76200"/>
          </a:xfrm>
          <a:custGeom>
            <a:avLst/>
            <a:gdLst/>
            <a:ahLst/>
            <a:cxnLst/>
            <a:rect l="l" t="t" r="r" b="b"/>
            <a:pathLst>
              <a:path w="25908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50799"/>
                </a:lnTo>
                <a:lnTo>
                  <a:pt x="63500" y="50799"/>
                </a:lnTo>
                <a:lnTo>
                  <a:pt x="63500" y="25399"/>
                </a:lnTo>
                <a:lnTo>
                  <a:pt x="76200" y="25399"/>
                </a:lnTo>
                <a:lnTo>
                  <a:pt x="76200" y="0"/>
                </a:lnTo>
                <a:close/>
              </a:path>
              <a:path w="2590800" h="76200">
                <a:moveTo>
                  <a:pt x="76200" y="25399"/>
                </a:moveTo>
                <a:lnTo>
                  <a:pt x="63500" y="25399"/>
                </a:lnTo>
                <a:lnTo>
                  <a:pt x="63500" y="50799"/>
                </a:lnTo>
                <a:lnTo>
                  <a:pt x="76200" y="50799"/>
                </a:lnTo>
                <a:lnTo>
                  <a:pt x="76200" y="25399"/>
                </a:lnTo>
                <a:close/>
              </a:path>
              <a:path w="2590800" h="76200">
                <a:moveTo>
                  <a:pt x="76200" y="50799"/>
                </a:moveTo>
                <a:lnTo>
                  <a:pt x="63500" y="50799"/>
                </a:lnTo>
                <a:lnTo>
                  <a:pt x="76200" y="50799"/>
                </a:lnTo>
                <a:close/>
              </a:path>
              <a:path w="2590800" h="76200">
                <a:moveTo>
                  <a:pt x="2590800" y="25398"/>
                </a:moveTo>
                <a:lnTo>
                  <a:pt x="76200" y="25399"/>
                </a:lnTo>
                <a:lnTo>
                  <a:pt x="76200" y="50799"/>
                </a:lnTo>
                <a:lnTo>
                  <a:pt x="2590800" y="50798"/>
                </a:lnTo>
                <a:lnTo>
                  <a:pt x="2590800" y="2539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099820"/>
            <a:ext cx="8077834" cy="3823335"/>
          </a:xfrm>
          <a:prstGeom prst="rect">
            <a:avLst/>
          </a:prstGeom>
        </p:spPr>
        <p:txBody>
          <a:bodyPr wrap="square" lIns="0" tIns="57150" rIns="0" bIns="0" rtlCol="0" vert="horz">
            <a:spAutoFit/>
          </a:bodyPr>
          <a:lstStyle/>
          <a:p>
            <a:pPr marL="355600" marR="417195" indent="-342900">
              <a:lnSpc>
                <a:spcPts val="3310"/>
              </a:lnSpc>
              <a:spcBef>
                <a:spcPts val="4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5">
                <a:latin typeface="Calibri"/>
                <a:cs typeface="Calibri"/>
              </a:rPr>
              <a:t>Given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10">
                <a:latin typeface="Calibri"/>
                <a:cs typeface="Calibri"/>
              </a:rPr>
              <a:t>matrix </a:t>
            </a:r>
            <a:r>
              <a:rPr dirty="0" sz="3000" spc="-180" b="1">
                <a:latin typeface="Arial"/>
                <a:cs typeface="Arial"/>
              </a:rPr>
              <a:t>A</a:t>
            </a:r>
            <a:r>
              <a:rPr dirty="0" sz="3000" spc="-180">
                <a:latin typeface="Calibri"/>
                <a:cs typeface="Calibri"/>
              </a:rPr>
              <a:t>, </a:t>
            </a:r>
            <a:r>
              <a:rPr dirty="0" sz="3000" spc="-5">
                <a:latin typeface="Calibri"/>
                <a:cs typeface="Calibri"/>
              </a:rPr>
              <a:t>its </a:t>
            </a:r>
            <a:r>
              <a:rPr dirty="0" sz="3000" spc="-25">
                <a:latin typeface="Calibri"/>
                <a:cs typeface="Calibri"/>
              </a:rPr>
              <a:t>inverse </a:t>
            </a:r>
            <a:r>
              <a:rPr dirty="0" sz="3000" spc="-185" b="1">
                <a:latin typeface="Arial"/>
                <a:cs typeface="Arial"/>
              </a:rPr>
              <a:t>A</a:t>
            </a:r>
            <a:r>
              <a:rPr dirty="0" baseline="25000" sz="3000" spc="-277" b="1">
                <a:latin typeface="Arial"/>
                <a:cs typeface="Arial"/>
              </a:rPr>
              <a:t>-1 </a:t>
            </a:r>
            <a:r>
              <a:rPr dirty="0" sz="3000" spc="-5">
                <a:latin typeface="Calibri"/>
                <a:cs typeface="Calibri"/>
              </a:rPr>
              <a:t>is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10">
                <a:latin typeface="Calibri"/>
                <a:cs typeface="Calibri"/>
              </a:rPr>
              <a:t>matrix </a:t>
            </a:r>
            <a:r>
              <a:rPr dirty="0" sz="3000" spc="-5">
                <a:latin typeface="Calibri"/>
                <a:cs typeface="Calibri"/>
              </a:rPr>
              <a:t>such  </a:t>
            </a:r>
            <a:r>
              <a:rPr dirty="0" sz="3000" spc="-10">
                <a:latin typeface="Calibri"/>
                <a:cs typeface="Calibri"/>
              </a:rPr>
              <a:t>that </a:t>
            </a:r>
            <a:r>
              <a:rPr dirty="0" sz="3000" spc="-229" b="1">
                <a:latin typeface="Arial"/>
                <a:cs typeface="Arial"/>
              </a:rPr>
              <a:t>AA</a:t>
            </a:r>
            <a:r>
              <a:rPr dirty="0" baseline="25000" sz="3000" spc="-345" b="1">
                <a:latin typeface="Arial"/>
                <a:cs typeface="Arial"/>
              </a:rPr>
              <a:t>-1 </a:t>
            </a:r>
            <a:r>
              <a:rPr dirty="0" sz="3000" spc="-260" b="1">
                <a:latin typeface="Arial"/>
                <a:cs typeface="Arial"/>
              </a:rPr>
              <a:t>= </a:t>
            </a:r>
            <a:r>
              <a:rPr dirty="0" sz="3000" spc="-225" b="1">
                <a:latin typeface="Arial"/>
                <a:cs typeface="Arial"/>
              </a:rPr>
              <a:t>A</a:t>
            </a:r>
            <a:r>
              <a:rPr dirty="0" baseline="25000" sz="3000" spc="-337" b="1">
                <a:latin typeface="Arial"/>
                <a:cs typeface="Arial"/>
              </a:rPr>
              <a:t>-1</a:t>
            </a:r>
            <a:r>
              <a:rPr dirty="0" sz="3000" spc="-225" b="1">
                <a:latin typeface="Arial"/>
                <a:cs typeface="Arial"/>
              </a:rPr>
              <a:t>A </a:t>
            </a:r>
            <a:r>
              <a:rPr dirty="0" sz="3000" spc="-260" b="1">
                <a:latin typeface="Arial"/>
                <a:cs typeface="Arial"/>
              </a:rPr>
              <a:t>=</a:t>
            </a:r>
            <a:r>
              <a:rPr dirty="0" sz="3000" spc="-204" b="1">
                <a:latin typeface="Arial"/>
                <a:cs typeface="Arial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I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5">
                <a:latin typeface="Calibri"/>
                <a:cs typeface="Calibri"/>
              </a:rPr>
              <a:t>E.g.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3700">
              <a:latin typeface="Times New Roman"/>
              <a:cs typeface="Times New Roman"/>
            </a:endParaRPr>
          </a:p>
          <a:p>
            <a:pPr marL="355600" indent="-342900">
              <a:lnSpc>
                <a:spcPts val="344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5">
                <a:latin typeface="Calibri"/>
                <a:cs typeface="Calibri"/>
              </a:rPr>
              <a:t>Inverse </a:t>
            </a:r>
            <a:r>
              <a:rPr dirty="0" sz="3000" spc="-5">
                <a:latin typeface="Calibri"/>
                <a:cs typeface="Calibri"/>
              </a:rPr>
              <a:t>does </a:t>
            </a:r>
            <a:r>
              <a:rPr dirty="0" sz="3000">
                <a:latin typeface="Calibri"/>
                <a:cs typeface="Calibri"/>
              </a:rPr>
              <a:t>not </a:t>
            </a:r>
            <a:r>
              <a:rPr dirty="0" sz="3000" spc="-20">
                <a:latin typeface="Calibri"/>
                <a:cs typeface="Calibri"/>
              </a:rPr>
              <a:t>always exist. </a:t>
            </a:r>
            <a:r>
              <a:rPr dirty="0" sz="3000" spc="-5">
                <a:latin typeface="Calibri"/>
                <a:cs typeface="Calibri"/>
              </a:rPr>
              <a:t>If </a:t>
            </a:r>
            <a:r>
              <a:rPr dirty="0" sz="3000" spc="-185" b="1">
                <a:latin typeface="Arial"/>
                <a:cs typeface="Arial"/>
              </a:rPr>
              <a:t>A</a:t>
            </a:r>
            <a:r>
              <a:rPr dirty="0" baseline="25000" sz="3000" spc="-277" b="1">
                <a:latin typeface="Arial"/>
                <a:cs typeface="Arial"/>
              </a:rPr>
              <a:t>-1 </a:t>
            </a:r>
            <a:r>
              <a:rPr dirty="0" sz="3000" spc="-15">
                <a:latin typeface="Calibri"/>
                <a:cs typeface="Calibri"/>
              </a:rPr>
              <a:t>exists, </a:t>
            </a:r>
            <a:r>
              <a:rPr dirty="0" sz="3000" spc="-350" b="1">
                <a:latin typeface="Arial"/>
                <a:cs typeface="Arial"/>
              </a:rPr>
              <a:t>A</a:t>
            </a:r>
            <a:r>
              <a:rPr dirty="0" sz="3000" spc="-210" b="1">
                <a:latin typeface="Arial"/>
                <a:cs typeface="Arial"/>
              </a:rPr>
              <a:t> </a:t>
            </a:r>
            <a:r>
              <a:rPr dirty="0" sz="3000" spc="-5">
                <a:latin typeface="Calibri"/>
                <a:cs typeface="Calibri"/>
              </a:rPr>
              <a:t>is</a:t>
            </a:r>
            <a:endParaRPr sz="3000">
              <a:latin typeface="Calibri"/>
              <a:cs typeface="Calibri"/>
            </a:endParaRPr>
          </a:p>
          <a:p>
            <a:pPr marL="355600">
              <a:lnSpc>
                <a:spcPts val="3445"/>
              </a:lnSpc>
            </a:pPr>
            <a:r>
              <a:rPr dirty="0" sz="3000" spc="-75" i="1">
                <a:latin typeface="Arial"/>
                <a:cs typeface="Arial"/>
              </a:rPr>
              <a:t>invertible </a:t>
            </a:r>
            <a:r>
              <a:rPr dirty="0" sz="3000">
                <a:latin typeface="Calibri"/>
                <a:cs typeface="Calibri"/>
              </a:rPr>
              <a:t>or </a:t>
            </a:r>
            <a:r>
              <a:rPr dirty="0" sz="3000" spc="-100" i="1">
                <a:latin typeface="Arial"/>
                <a:cs typeface="Arial"/>
              </a:rPr>
              <a:t>non-singular</a:t>
            </a:r>
            <a:r>
              <a:rPr dirty="0" sz="3000" spc="-100">
                <a:latin typeface="Calibri"/>
                <a:cs typeface="Calibri"/>
              </a:rPr>
              <a:t>. </a:t>
            </a:r>
            <a:r>
              <a:rPr dirty="0" sz="3000" spc="-5">
                <a:latin typeface="Calibri"/>
                <a:cs typeface="Calibri"/>
              </a:rPr>
              <a:t>Otherwise, </a:t>
            </a:r>
            <a:r>
              <a:rPr dirty="0" sz="3000" spc="-25">
                <a:latin typeface="Calibri"/>
                <a:cs typeface="Calibri"/>
              </a:rPr>
              <a:t>it’s</a:t>
            </a:r>
            <a:r>
              <a:rPr dirty="0" sz="3000" spc="15">
                <a:latin typeface="Calibri"/>
                <a:cs typeface="Calibri"/>
              </a:rPr>
              <a:t> </a:t>
            </a:r>
            <a:r>
              <a:rPr dirty="0" sz="3000" spc="-90" i="1">
                <a:latin typeface="Arial"/>
                <a:cs typeface="Arial"/>
              </a:rPr>
              <a:t>singular</a:t>
            </a:r>
            <a:r>
              <a:rPr dirty="0" sz="3000" spc="-90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0">
                <a:latin typeface="Calibri"/>
                <a:cs typeface="Calibri"/>
              </a:rPr>
              <a:t>Useful identities, </a:t>
            </a:r>
            <a:r>
              <a:rPr dirty="0" sz="3000" spc="-25">
                <a:latin typeface="Calibri"/>
                <a:cs typeface="Calibri"/>
              </a:rPr>
              <a:t>for </a:t>
            </a:r>
            <a:r>
              <a:rPr dirty="0" sz="3000" spc="-10">
                <a:latin typeface="Calibri"/>
                <a:cs typeface="Calibri"/>
              </a:rPr>
              <a:t>matrices that </a:t>
            </a:r>
            <a:r>
              <a:rPr dirty="0" sz="3000" spc="-15">
                <a:latin typeface="Calibri"/>
                <a:cs typeface="Calibri"/>
              </a:rPr>
              <a:t>are</a:t>
            </a:r>
            <a:r>
              <a:rPr dirty="0" sz="3000" spc="3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invertible: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92551" y="5105400"/>
            <a:ext cx="3294888" cy="1124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42753" y="184403"/>
            <a:ext cx="16592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</a:t>
            </a:r>
            <a:r>
              <a:rPr dirty="0" spc="-75"/>
              <a:t>n</a:t>
            </a:r>
            <a:r>
              <a:rPr dirty="0" spc="-45"/>
              <a:t>v</a:t>
            </a:r>
            <a:r>
              <a:rPr dirty="0" spc="-5"/>
              <a:t>e</a:t>
            </a:r>
            <a:r>
              <a:rPr dirty="0" spc="-70"/>
              <a:t>r</a:t>
            </a:r>
            <a:r>
              <a:rPr dirty="0"/>
              <a:t>se</a:t>
            </a:r>
          </a:p>
        </p:txBody>
      </p:sp>
      <p:sp>
        <p:nvSpPr>
          <p:cNvPr id="5" name="object 5"/>
          <p:cNvSpPr/>
          <p:nvPr/>
        </p:nvSpPr>
        <p:spPr>
          <a:xfrm>
            <a:off x="1692046" y="2322737"/>
            <a:ext cx="3247619" cy="10286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38" y="1141788"/>
            <a:ext cx="7865109" cy="134239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libri"/>
                <a:cs typeface="Calibri"/>
              </a:rPr>
              <a:t>Pseudoinverse</a:t>
            </a:r>
            <a:endParaRPr sz="3000">
              <a:latin typeface="Calibri"/>
              <a:cs typeface="Calibri"/>
            </a:endParaRPr>
          </a:p>
          <a:p>
            <a:pPr marL="755015" marR="5080" indent="-285750">
              <a:lnSpc>
                <a:spcPts val="2780"/>
              </a:lnSpc>
              <a:spcBef>
                <a:spcPts val="775"/>
              </a:spcBef>
            </a:pPr>
            <a:r>
              <a:rPr dirty="0" sz="2600">
                <a:latin typeface="Arial"/>
                <a:cs typeface="Arial"/>
              </a:rPr>
              <a:t>– </a:t>
            </a:r>
            <a:r>
              <a:rPr dirty="0" sz="2600" spc="-15">
                <a:latin typeface="Calibri"/>
                <a:cs typeface="Calibri"/>
              </a:rPr>
              <a:t>Say you </a:t>
            </a:r>
            <a:r>
              <a:rPr dirty="0" sz="2600" spc="-20">
                <a:latin typeface="Calibri"/>
                <a:cs typeface="Calibri"/>
              </a:rPr>
              <a:t>have </a:t>
            </a:r>
            <a:r>
              <a:rPr dirty="0" sz="2600" spc="-5">
                <a:latin typeface="Calibri"/>
                <a:cs typeface="Calibri"/>
              </a:rPr>
              <a:t>the matrix equation </a:t>
            </a:r>
            <a:r>
              <a:rPr dirty="0" sz="2600" spc="-10">
                <a:latin typeface="Calibri"/>
                <a:cs typeface="Calibri"/>
              </a:rPr>
              <a:t>AX=B, where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and  </a:t>
            </a:r>
            <a:r>
              <a:rPr dirty="0" sz="2600">
                <a:latin typeface="Calibri"/>
                <a:cs typeface="Calibri"/>
              </a:rPr>
              <a:t>B </a:t>
            </a:r>
            <a:r>
              <a:rPr dirty="0" sz="2600" spc="-10">
                <a:latin typeface="Calibri"/>
                <a:cs typeface="Calibri"/>
              </a:rPr>
              <a:t>are </a:t>
            </a:r>
            <a:r>
              <a:rPr dirty="0" sz="2600" spc="-5">
                <a:latin typeface="Calibri"/>
                <a:cs typeface="Calibri"/>
              </a:rPr>
              <a:t>known, and </a:t>
            </a:r>
            <a:r>
              <a:rPr dirty="0" sz="2600" spc="-15">
                <a:latin typeface="Calibri"/>
                <a:cs typeface="Calibri"/>
              </a:rPr>
              <a:t>you want to </a:t>
            </a:r>
            <a:r>
              <a:rPr dirty="0" sz="2600" spc="-10">
                <a:latin typeface="Calibri"/>
                <a:cs typeface="Calibri"/>
              </a:rPr>
              <a:t>solve </a:t>
            </a:r>
            <a:r>
              <a:rPr dirty="0" sz="2600" spc="-25">
                <a:latin typeface="Calibri"/>
                <a:cs typeface="Calibri"/>
              </a:rPr>
              <a:t>for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X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38" y="1141788"/>
            <a:ext cx="7922895" cy="213169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libri"/>
                <a:cs typeface="Calibri"/>
              </a:rPr>
              <a:t>Pseudoinverse</a:t>
            </a:r>
            <a:endParaRPr sz="3000">
              <a:latin typeface="Calibri"/>
              <a:cs typeface="Calibri"/>
            </a:endParaRPr>
          </a:p>
          <a:p>
            <a:pPr lvl="1" marL="755650" marR="62865" indent="-285750">
              <a:lnSpc>
                <a:spcPts val="2780"/>
              </a:lnSpc>
              <a:spcBef>
                <a:spcPts val="77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15">
                <a:latin typeface="Calibri"/>
                <a:cs typeface="Calibri"/>
              </a:rPr>
              <a:t>Say you </a:t>
            </a:r>
            <a:r>
              <a:rPr dirty="0" sz="2600" spc="-20">
                <a:latin typeface="Calibri"/>
                <a:cs typeface="Calibri"/>
              </a:rPr>
              <a:t>have </a:t>
            </a:r>
            <a:r>
              <a:rPr dirty="0" sz="2600" spc="-5">
                <a:latin typeface="Calibri"/>
                <a:cs typeface="Calibri"/>
              </a:rPr>
              <a:t>the matrix equation </a:t>
            </a:r>
            <a:r>
              <a:rPr dirty="0" sz="2600" spc="-10">
                <a:latin typeface="Calibri"/>
                <a:cs typeface="Calibri"/>
              </a:rPr>
              <a:t>AX=B, where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and  </a:t>
            </a:r>
            <a:r>
              <a:rPr dirty="0" sz="2600">
                <a:latin typeface="Calibri"/>
                <a:cs typeface="Calibri"/>
              </a:rPr>
              <a:t>B </a:t>
            </a:r>
            <a:r>
              <a:rPr dirty="0" sz="2600" spc="-10">
                <a:latin typeface="Calibri"/>
                <a:cs typeface="Calibri"/>
              </a:rPr>
              <a:t>are </a:t>
            </a:r>
            <a:r>
              <a:rPr dirty="0" sz="2600" spc="-5">
                <a:latin typeface="Calibri"/>
                <a:cs typeface="Calibri"/>
              </a:rPr>
              <a:t>known, and </a:t>
            </a:r>
            <a:r>
              <a:rPr dirty="0" sz="2600" spc="-15">
                <a:latin typeface="Calibri"/>
                <a:cs typeface="Calibri"/>
              </a:rPr>
              <a:t>you want to </a:t>
            </a:r>
            <a:r>
              <a:rPr dirty="0" sz="2600" spc="-10">
                <a:latin typeface="Calibri"/>
                <a:cs typeface="Calibri"/>
              </a:rPr>
              <a:t>solve </a:t>
            </a:r>
            <a:r>
              <a:rPr dirty="0" sz="2600" spc="-25">
                <a:latin typeface="Calibri"/>
                <a:cs typeface="Calibri"/>
              </a:rPr>
              <a:t>for</a:t>
            </a:r>
            <a:r>
              <a:rPr dirty="0" sz="2600" spc="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X</a:t>
            </a:r>
            <a:endParaRPr sz="2600">
              <a:latin typeface="Calibri"/>
              <a:cs typeface="Calibri"/>
            </a:endParaRPr>
          </a:p>
          <a:p>
            <a:pPr lvl="1" marL="755650" marR="5080" indent="-285750">
              <a:lnSpc>
                <a:spcPts val="2810"/>
              </a:lnSpc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70">
                <a:latin typeface="Calibri"/>
                <a:cs typeface="Calibri"/>
              </a:rPr>
              <a:t>You </a:t>
            </a:r>
            <a:r>
              <a:rPr dirty="0" sz="2600" spc="-10">
                <a:latin typeface="Calibri"/>
                <a:cs typeface="Calibri"/>
              </a:rPr>
              <a:t>could calculate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20">
                <a:latin typeface="Calibri"/>
                <a:cs typeface="Calibri"/>
              </a:rPr>
              <a:t>inverse </a:t>
            </a:r>
            <a:r>
              <a:rPr dirty="0" sz="2600" spc="-5">
                <a:latin typeface="Calibri"/>
                <a:cs typeface="Calibri"/>
              </a:rPr>
              <a:t>and pre-multiply </a:t>
            </a:r>
            <a:r>
              <a:rPr dirty="0" sz="2600" spc="-10">
                <a:latin typeface="Calibri"/>
                <a:cs typeface="Calibri"/>
              </a:rPr>
              <a:t>by </a:t>
            </a:r>
            <a:r>
              <a:rPr dirty="0" sz="2600">
                <a:latin typeface="Calibri"/>
                <a:cs typeface="Calibri"/>
              </a:rPr>
              <a:t>it:  </a:t>
            </a:r>
            <a:r>
              <a:rPr dirty="0" sz="2600" spc="-5">
                <a:latin typeface="Calibri"/>
                <a:cs typeface="Calibri"/>
              </a:rPr>
              <a:t>A</a:t>
            </a:r>
            <a:r>
              <a:rPr dirty="0" baseline="26143" sz="2550" spc="-7">
                <a:latin typeface="Calibri"/>
                <a:cs typeface="Calibri"/>
              </a:rPr>
              <a:t>-1</a:t>
            </a:r>
            <a:r>
              <a:rPr dirty="0" sz="2600" spc="-5">
                <a:latin typeface="Calibri"/>
                <a:cs typeface="Calibri"/>
              </a:rPr>
              <a:t>AX=A</a:t>
            </a:r>
            <a:r>
              <a:rPr dirty="0" baseline="26143" sz="2550" spc="-7">
                <a:latin typeface="Calibri"/>
                <a:cs typeface="Calibri"/>
              </a:rPr>
              <a:t>-1</a:t>
            </a:r>
            <a:r>
              <a:rPr dirty="0" sz="2600" spc="-5">
                <a:latin typeface="Calibri"/>
                <a:cs typeface="Calibri"/>
              </a:rPr>
              <a:t>B </a:t>
            </a:r>
            <a:r>
              <a:rPr dirty="0" sz="2600">
                <a:latin typeface="Calibri"/>
                <a:cs typeface="Calibri"/>
              </a:rPr>
              <a:t>→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X=A</a:t>
            </a:r>
            <a:r>
              <a:rPr dirty="0" baseline="26143" sz="2550" spc="-7">
                <a:latin typeface="Calibri"/>
                <a:cs typeface="Calibri"/>
              </a:rPr>
              <a:t>-1</a:t>
            </a:r>
            <a:r>
              <a:rPr dirty="0" sz="2600" spc="-5">
                <a:latin typeface="Calibri"/>
                <a:cs typeface="Calibri"/>
              </a:rPr>
              <a:t>B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38" y="1141788"/>
            <a:ext cx="7922895" cy="451802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libri"/>
                <a:cs typeface="Calibri"/>
              </a:rPr>
              <a:t>Pseudoinverse</a:t>
            </a:r>
            <a:endParaRPr sz="3000">
              <a:latin typeface="Calibri"/>
              <a:cs typeface="Calibri"/>
            </a:endParaRPr>
          </a:p>
          <a:p>
            <a:pPr lvl="1" marL="755650" marR="62865" indent="-285750">
              <a:lnSpc>
                <a:spcPts val="2780"/>
              </a:lnSpc>
              <a:spcBef>
                <a:spcPts val="77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15">
                <a:latin typeface="Calibri"/>
                <a:cs typeface="Calibri"/>
              </a:rPr>
              <a:t>Say you </a:t>
            </a:r>
            <a:r>
              <a:rPr dirty="0" sz="2600" spc="-20">
                <a:latin typeface="Calibri"/>
                <a:cs typeface="Calibri"/>
              </a:rPr>
              <a:t>have </a:t>
            </a:r>
            <a:r>
              <a:rPr dirty="0" sz="2600" spc="-5">
                <a:latin typeface="Calibri"/>
                <a:cs typeface="Calibri"/>
              </a:rPr>
              <a:t>the matrix equation </a:t>
            </a:r>
            <a:r>
              <a:rPr dirty="0" sz="2600" spc="-10">
                <a:latin typeface="Calibri"/>
                <a:cs typeface="Calibri"/>
              </a:rPr>
              <a:t>AX=B, where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5">
                <a:latin typeface="Calibri"/>
                <a:cs typeface="Calibri"/>
              </a:rPr>
              <a:t>and  </a:t>
            </a:r>
            <a:r>
              <a:rPr dirty="0" sz="2600">
                <a:latin typeface="Calibri"/>
                <a:cs typeface="Calibri"/>
              </a:rPr>
              <a:t>B </a:t>
            </a:r>
            <a:r>
              <a:rPr dirty="0" sz="2600" spc="-10">
                <a:latin typeface="Calibri"/>
                <a:cs typeface="Calibri"/>
              </a:rPr>
              <a:t>are </a:t>
            </a:r>
            <a:r>
              <a:rPr dirty="0" sz="2600" spc="-5">
                <a:latin typeface="Calibri"/>
                <a:cs typeface="Calibri"/>
              </a:rPr>
              <a:t>known, and </a:t>
            </a:r>
            <a:r>
              <a:rPr dirty="0" sz="2600" spc="-15">
                <a:latin typeface="Calibri"/>
                <a:cs typeface="Calibri"/>
              </a:rPr>
              <a:t>you want to </a:t>
            </a:r>
            <a:r>
              <a:rPr dirty="0" sz="2600" spc="-10">
                <a:latin typeface="Calibri"/>
                <a:cs typeface="Calibri"/>
              </a:rPr>
              <a:t>solve </a:t>
            </a:r>
            <a:r>
              <a:rPr dirty="0" sz="2600" spc="-25">
                <a:latin typeface="Calibri"/>
                <a:cs typeface="Calibri"/>
              </a:rPr>
              <a:t>for</a:t>
            </a:r>
            <a:r>
              <a:rPr dirty="0" sz="2600" spc="35">
                <a:latin typeface="Calibri"/>
                <a:cs typeface="Calibri"/>
              </a:rPr>
              <a:t> </a:t>
            </a:r>
            <a:r>
              <a:rPr dirty="0" sz="2600">
                <a:latin typeface="Calibri"/>
                <a:cs typeface="Calibri"/>
              </a:rPr>
              <a:t>X</a:t>
            </a:r>
            <a:endParaRPr sz="2600">
              <a:latin typeface="Calibri"/>
              <a:cs typeface="Calibri"/>
            </a:endParaRPr>
          </a:p>
          <a:p>
            <a:pPr lvl="1" marL="755650" marR="5080" indent="-285750">
              <a:lnSpc>
                <a:spcPts val="2810"/>
              </a:lnSpc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70">
                <a:latin typeface="Calibri"/>
                <a:cs typeface="Calibri"/>
              </a:rPr>
              <a:t>You </a:t>
            </a:r>
            <a:r>
              <a:rPr dirty="0" sz="2600" spc="-10">
                <a:latin typeface="Calibri"/>
                <a:cs typeface="Calibri"/>
              </a:rPr>
              <a:t>could calculate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20">
                <a:latin typeface="Calibri"/>
                <a:cs typeface="Calibri"/>
              </a:rPr>
              <a:t>inverse </a:t>
            </a:r>
            <a:r>
              <a:rPr dirty="0" sz="2600" spc="-5">
                <a:latin typeface="Calibri"/>
                <a:cs typeface="Calibri"/>
              </a:rPr>
              <a:t>and pre-multiply </a:t>
            </a:r>
            <a:r>
              <a:rPr dirty="0" sz="2600" spc="-10">
                <a:latin typeface="Calibri"/>
                <a:cs typeface="Calibri"/>
              </a:rPr>
              <a:t>by </a:t>
            </a:r>
            <a:r>
              <a:rPr dirty="0" sz="2600">
                <a:latin typeface="Calibri"/>
                <a:cs typeface="Calibri"/>
              </a:rPr>
              <a:t>it:  </a:t>
            </a:r>
            <a:r>
              <a:rPr dirty="0" sz="2600" spc="-5">
                <a:latin typeface="Calibri"/>
                <a:cs typeface="Calibri"/>
              </a:rPr>
              <a:t>A</a:t>
            </a:r>
            <a:r>
              <a:rPr dirty="0" baseline="26143" sz="2550" spc="-7">
                <a:latin typeface="Calibri"/>
                <a:cs typeface="Calibri"/>
              </a:rPr>
              <a:t>-1</a:t>
            </a:r>
            <a:r>
              <a:rPr dirty="0" sz="2600" spc="-5">
                <a:latin typeface="Calibri"/>
                <a:cs typeface="Calibri"/>
              </a:rPr>
              <a:t>AX=A</a:t>
            </a:r>
            <a:r>
              <a:rPr dirty="0" baseline="26143" sz="2550" spc="-7">
                <a:latin typeface="Calibri"/>
                <a:cs typeface="Calibri"/>
              </a:rPr>
              <a:t>-1</a:t>
            </a:r>
            <a:r>
              <a:rPr dirty="0" sz="2600" spc="-5">
                <a:latin typeface="Calibri"/>
                <a:cs typeface="Calibri"/>
              </a:rPr>
              <a:t>B </a:t>
            </a:r>
            <a:r>
              <a:rPr dirty="0" sz="2600">
                <a:latin typeface="Calibri"/>
                <a:cs typeface="Calibri"/>
              </a:rPr>
              <a:t>→</a:t>
            </a:r>
            <a:r>
              <a:rPr dirty="0" sz="2600" spc="-1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X=A</a:t>
            </a:r>
            <a:r>
              <a:rPr dirty="0" baseline="26143" sz="2550" spc="-7">
                <a:latin typeface="Calibri"/>
                <a:cs typeface="Calibri"/>
              </a:rPr>
              <a:t>-1</a:t>
            </a:r>
            <a:r>
              <a:rPr dirty="0" sz="2600" spc="-5">
                <a:latin typeface="Calibri"/>
                <a:cs typeface="Calibri"/>
              </a:rPr>
              <a:t>B</a:t>
            </a:r>
            <a:endParaRPr sz="26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34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40">
                <a:latin typeface="Calibri"/>
                <a:cs typeface="Calibri"/>
              </a:rPr>
              <a:t>MATLAB </a:t>
            </a:r>
            <a:r>
              <a:rPr dirty="0" sz="2600" spc="-5">
                <a:latin typeface="Calibri"/>
                <a:cs typeface="Calibri"/>
              </a:rPr>
              <a:t>command </a:t>
            </a:r>
            <a:r>
              <a:rPr dirty="0" sz="2600" spc="-10">
                <a:latin typeface="Calibri"/>
                <a:cs typeface="Calibri"/>
              </a:rPr>
              <a:t>would </a:t>
            </a:r>
            <a:r>
              <a:rPr dirty="0" sz="2600" spc="-5">
                <a:latin typeface="Calibri"/>
                <a:cs typeface="Calibri"/>
              </a:rPr>
              <a:t>be </a:t>
            </a:r>
            <a:r>
              <a:rPr dirty="0" sz="2600" spc="-70">
                <a:latin typeface="Calibri"/>
                <a:cs typeface="Calibri"/>
              </a:rPr>
              <a:t>inv(</a:t>
            </a:r>
            <a:r>
              <a:rPr dirty="0" sz="2600" spc="-70" b="1">
                <a:latin typeface="Arial"/>
                <a:cs typeface="Arial"/>
              </a:rPr>
              <a:t>A) </a:t>
            </a:r>
            <a:r>
              <a:rPr dirty="0" sz="2600" spc="280" b="1">
                <a:latin typeface="Arial"/>
                <a:cs typeface="Arial"/>
              </a:rPr>
              <a:t>*</a:t>
            </a:r>
            <a:r>
              <a:rPr dirty="0" sz="2600" spc="-175" b="1">
                <a:latin typeface="Arial"/>
                <a:cs typeface="Arial"/>
              </a:rPr>
              <a:t> </a:t>
            </a:r>
            <a:r>
              <a:rPr dirty="0" sz="2600" spc="-425" b="1">
                <a:latin typeface="Arial"/>
                <a:cs typeface="Arial"/>
              </a:rPr>
              <a:t>B</a:t>
            </a:r>
            <a:endParaRPr sz="2600">
              <a:latin typeface="Arial"/>
              <a:cs typeface="Arial"/>
            </a:endParaRPr>
          </a:p>
          <a:p>
            <a:pPr lvl="1" marL="755650" marR="417830" indent="-285750">
              <a:lnSpc>
                <a:spcPct val="89700"/>
              </a:lnSpc>
              <a:spcBef>
                <a:spcPts val="58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5">
                <a:latin typeface="Calibri"/>
                <a:cs typeface="Calibri"/>
              </a:rPr>
              <a:t>But calculating the </a:t>
            </a:r>
            <a:r>
              <a:rPr dirty="0" sz="2600" spc="-20">
                <a:latin typeface="Calibri"/>
                <a:cs typeface="Calibri"/>
              </a:rPr>
              <a:t>inverse </a:t>
            </a:r>
            <a:r>
              <a:rPr dirty="0" sz="2600" spc="-25">
                <a:latin typeface="Calibri"/>
                <a:cs typeface="Calibri"/>
              </a:rPr>
              <a:t>for </a:t>
            </a:r>
            <a:r>
              <a:rPr dirty="0" sz="2600" spc="-15">
                <a:latin typeface="Calibri"/>
                <a:cs typeface="Calibri"/>
              </a:rPr>
              <a:t>large </a:t>
            </a:r>
            <a:r>
              <a:rPr dirty="0" sz="2600" spc="-5">
                <a:latin typeface="Calibri"/>
                <a:cs typeface="Calibri"/>
              </a:rPr>
              <a:t>matrices </a:t>
            </a:r>
            <a:r>
              <a:rPr dirty="0" sz="2600" spc="-10">
                <a:latin typeface="Calibri"/>
                <a:cs typeface="Calibri"/>
              </a:rPr>
              <a:t>often  </a:t>
            </a:r>
            <a:r>
              <a:rPr dirty="0" sz="2600" spc="-5">
                <a:latin typeface="Calibri"/>
                <a:cs typeface="Calibri"/>
              </a:rPr>
              <a:t>brings </a:t>
            </a:r>
            <a:r>
              <a:rPr dirty="0" sz="2600" spc="-10">
                <a:latin typeface="Calibri"/>
                <a:cs typeface="Calibri"/>
              </a:rPr>
              <a:t>problems </a:t>
            </a:r>
            <a:r>
              <a:rPr dirty="0" sz="2600">
                <a:latin typeface="Calibri"/>
                <a:cs typeface="Calibri"/>
              </a:rPr>
              <a:t>with </a:t>
            </a:r>
            <a:r>
              <a:rPr dirty="0" sz="2600" spc="-10">
                <a:latin typeface="Calibri"/>
                <a:cs typeface="Calibri"/>
              </a:rPr>
              <a:t>computer </a:t>
            </a:r>
            <a:r>
              <a:rPr dirty="0" sz="2600" spc="-5">
                <a:latin typeface="Calibri"/>
                <a:cs typeface="Calibri"/>
              </a:rPr>
              <a:t>floating-point  resolution </a:t>
            </a:r>
            <a:r>
              <a:rPr dirty="0" sz="2600" spc="-10">
                <a:latin typeface="Calibri"/>
                <a:cs typeface="Calibri"/>
              </a:rPr>
              <a:t>(because </a:t>
            </a:r>
            <a:r>
              <a:rPr dirty="0" sz="2600">
                <a:latin typeface="Calibri"/>
                <a:cs typeface="Calibri"/>
              </a:rPr>
              <a:t>it </a:t>
            </a:r>
            <a:r>
              <a:rPr dirty="0" sz="2600" spc="-15">
                <a:latin typeface="Calibri"/>
                <a:cs typeface="Calibri"/>
              </a:rPr>
              <a:t>involves </a:t>
            </a:r>
            <a:r>
              <a:rPr dirty="0" sz="2600" spc="-5">
                <a:latin typeface="Calibri"/>
                <a:cs typeface="Calibri"/>
              </a:rPr>
              <a:t>working </a:t>
            </a:r>
            <a:r>
              <a:rPr dirty="0" sz="2600">
                <a:latin typeface="Calibri"/>
                <a:cs typeface="Calibri"/>
              </a:rPr>
              <a:t>with </a:t>
            </a:r>
            <a:r>
              <a:rPr dirty="0" sz="2600" spc="-5">
                <a:latin typeface="Calibri"/>
                <a:cs typeface="Calibri"/>
              </a:rPr>
              <a:t>very  small and very </a:t>
            </a:r>
            <a:r>
              <a:rPr dirty="0" sz="2600" spc="-15">
                <a:latin typeface="Calibri"/>
                <a:cs typeface="Calibri"/>
              </a:rPr>
              <a:t>large </a:t>
            </a:r>
            <a:r>
              <a:rPr dirty="0" sz="2600" spc="-10">
                <a:latin typeface="Calibri"/>
                <a:cs typeface="Calibri"/>
              </a:rPr>
              <a:t>numbers</a:t>
            </a:r>
            <a:r>
              <a:rPr dirty="0" sz="2600" spc="-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together).</a:t>
            </a:r>
            <a:endParaRPr sz="26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384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75">
                <a:latin typeface="Calibri"/>
                <a:cs typeface="Calibri"/>
              </a:rPr>
              <a:t>Or, </a:t>
            </a:r>
            <a:r>
              <a:rPr dirty="0" sz="2600" spc="-10">
                <a:latin typeface="Calibri"/>
                <a:cs typeface="Calibri"/>
              </a:rPr>
              <a:t>your </a:t>
            </a:r>
            <a:r>
              <a:rPr dirty="0" sz="2600" spc="-5">
                <a:latin typeface="Calibri"/>
                <a:cs typeface="Calibri"/>
              </a:rPr>
              <a:t>matrix </a:t>
            </a:r>
            <a:r>
              <a:rPr dirty="0" sz="2600" spc="-10">
                <a:latin typeface="Calibri"/>
                <a:cs typeface="Calibri"/>
              </a:rPr>
              <a:t>might </a:t>
            </a:r>
            <a:r>
              <a:rPr dirty="0" sz="2600" spc="-5">
                <a:latin typeface="Calibri"/>
                <a:cs typeface="Calibri"/>
              </a:rPr>
              <a:t>not </a:t>
            </a:r>
            <a:r>
              <a:rPr dirty="0" sz="2600" spc="-15">
                <a:latin typeface="Calibri"/>
                <a:cs typeface="Calibri"/>
              </a:rPr>
              <a:t>even </a:t>
            </a:r>
            <a:r>
              <a:rPr dirty="0" sz="2600" spc="-20">
                <a:latin typeface="Calibri"/>
                <a:cs typeface="Calibri"/>
              </a:rPr>
              <a:t>have </a:t>
            </a:r>
            <a:r>
              <a:rPr dirty="0" sz="2600">
                <a:latin typeface="Calibri"/>
                <a:cs typeface="Calibri"/>
              </a:rPr>
              <a:t>an</a:t>
            </a:r>
            <a:r>
              <a:rPr dirty="0" sz="2600" spc="10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inverse.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/>
          <p:nvPr/>
        </p:nvSpPr>
        <p:spPr>
          <a:xfrm>
            <a:off x="535938" y="1141788"/>
            <a:ext cx="7742555" cy="481266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0">
                <a:latin typeface="Calibri"/>
                <a:cs typeface="Calibri"/>
              </a:rPr>
              <a:t>Pseudoinverse</a:t>
            </a:r>
            <a:endParaRPr sz="3000">
              <a:latin typeface="Calibri"/>
              <a:cs typeface="Calibri"/>
            </a:endParaRPr>
          </a:p>
          <a:p>
            <a:pPr lvl="1" marL="755650" marR="5080" indent="-285750">
              <a:lnSpc>
                <a:spcPts val="2780"/>
              </a:lnSpc>
              <a:spcBef>
                <a:spcPts val="77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25">
                <a:latin typeface="Calibri"/>
                <a:cs typeface="Calibri"/>
              </a:rPr>
              <a:t>Fortunately, </a:t>
            </a:r>
            <a:r>
              <a:rPr dirty="0" sz="2600" spc="-10">
                <a:latin typeface="Calibri"/>
                <a:cs typeface="Calibri"/>
              </a:rPr>
              <a:t>there are </a:t>
            </a:r>
            <a:r>
              <a:rPr dirty="0" sz="2600" spc="-15">
                <a:latin typeface="Calibri"/>
                <a:cs typeface="Calibri"/>
              </a:rPr>
              <a:t>workarounds to </a:t>
            </a:r>
            <a:r>
              <a:rPr dirty="0" sz="2600" spc="-10">
                <a:latin typeface="Calibri"/>
                <a:cs typeface="Calibri"/>
              </a:rPr>
              <a:t>solve </a:t>
            </a:r>
            <a:r>
              <a:rPr dirty="0" sz="2600">
                <a:latin typeface="Calibri"/>
                <a:cs typeface="Calibri"/>
              </a:rPr>
              <a:t>AX=B in  </a:t>
            </a:r>
            <a:r>
              <a:rPr dirty="0" sz="2600" spc="-5">
                <a:latin typeface="Calibri"/>
                <a:cs typeface="Calibri"/>
              </a:rPr>
              <a:t>these situations. And </a:t>
            </a:r>
            <a:r>
              <a:rPr dirty="0" sz="2600" spc="-40">
                <a:latin typeface="Calibri"/>
                <a:cs typeface="Calibri"/>
              </a:rPr>
              <a:t>MATLAB </a:t>
            </a:r>
            <a:r>
              <a:rPr dirty="0" sz="2600" spc="-10">
                <a:latin typeface="Calibri"/>
                <a:cs typeface="Calibri"/>
              </a:rPr>
              <a:t>can </a:t>
            </a:r>
            <a:r>
              <a:rPr dirty="0" sz="2600" spc="-5">
                <a:latin typeface="Calibri"/>
                <a:cs typeface="Calibri"/>
              </a:rPr>
              <a:t>do</a:t>
            </a:r>
            <a:r>
              <a:rPr dirty="0" sz="2600" spc="30">
                <a:latin typeface="Calibri"/>
                <a:cs typeface="Calibri"/>
              </a:rPr>
              <a:t> </a:t>
            </a:r>
            <a:r>
              <a:rPr dirty="0" sz="2600" spc="-5">
                <a:latin typeface="Calibri"/>
                <a:cs typeface="Calibri"/>
              </a:rPr>
              <a:t>them!</a:t>
            </a:r>
            <a:endParaRPr sz="2600">
              <a:latin typeface="Calibri"/>
              <a:cs typeface="Calibri"/>
            </a:endParaRPr>
          </a:p>
          <a:p>
            <a:pPr lvl="1" marL="755650" marR="257810" indent="-285750">
              <a:lnSpc>
                <a:spcPts val="2810"/>
              </a:lnSpc>
              <a:spcBef>
                <a:spcPts val="61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15">
                <a:latin typeface="Calibri"/>
                <a:cs typeface="Calibri"/>
              </a:rPr>
              <a:t>Instead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5">
                <a:latin typeface="Calibri"/>
                <a:cs typeface="Calibri"/>
              </a:rPr>
              <a:t>taking </a:t>
            </a:r>
            <a:r>
              <a:rPr dirty="0" sz="2600">
                <a:latin typeface="Calibri"/>
                <a:cs typeface="Calibri"/>
              </a:rPr>
              <a:t>an </a:t>
            </a:r>
            <a:r>
              <a:rPr dirty="0" sz="2600" spc="-20">
                <a:latin typeface="Calibri"/>
                <a:cs typeface="Calibri"/>
              </a:rPr>
              <a:t>inverse, </a:t>
            </a:r>
            <a:r>
              <a:rPr dirty="0" sz="2600" spc="-10">
                <a:latin typeface="Calibri"/>
                <a:cs typeface="Calibri"/>
              </a:rPr>
              <a:t>directly </a:t>
            </a:r>
            <a:r>
              <a:rPr dirty="0" sz="2600" spc="-5">
                <a:latin typeface="Calibri"/>
                <a:cs typeface="Calibri"/>
              </a:rPr>
              <a:t>ask python </a:t>
            </a:r>
            <a:r>
              <a:rPr dirty="0" sz="2600" spc="-15">
                <a:latin typeface="Calibri"/>
                <a:cs typeface="Calibri"/>
              </a:rPr>
              <a:t>to  </a:t>
            </a:r>
            <a:r>
              <a:rPr dirty="0" sz="2600" spc="-10">
                <a:latin typeface="Calibri"/>
                <a:cs typeface="Calibri"/>
              </a:rPr>
              <a:t>solve </a:t>
            </a:r>
            <a:r>
              <a:rPr dirty="0" sz="2600" spc="-25">
                <a:latin typeface="Calibri"/>
                <a:cs typeface="Calibri"/>
              </a:rPr>
              <a:t>for </a:t>
            </a:r>
            <a:r>
              <a:rPr dirty="0" sz="2600">
                <a:latin typeface="Calibri"/>
                <a:cs typeface="Calibri"/>
              </a:rPr>
              <a:t>X in </a:t>
            </a:r>
            <a:r>
              <a:rPr dirty="0" sz="2600" spc="-10">
                <a:latin typeface="Calibri"/>
                <a:cs typeface="Calibri"/>
              </a:rPr>
              <a:t>AX=B, by </a:t>
            </a:r>
            <a:r>
              <a:rPr dirty="0" sz="2600" spc="-5">
                <a:latin typeface="Calibri"/>
                <a:cs typeface="Calibri"/>
              </a:rPr>
              <a:t>typing</a:t>
            </a:r>
            <a:r>
              <a:rPr dirty="0" sz="2600" spc="25">
                <a:latin typeface="Calibri"/>
                <a:cs typeface="Calibri"/>
              </a:rPr>
              <a:t> </a:t>
            </a:r>
            <a:r>
              <a:rPr dirty="0" sz="2600" spc="-114" b="1">
                <a:latin typeface="Arial"/>
                <a:cs typeface="Arial"/>
              </a:rPr>
              <a:t>A\B</a:t>
            </a:r>
            <a:endParaRPr sz="2600">
              <a:latin typeface="Arial"/>
              <a:cs typeface="Arial"/>
            </a:endParaRPr>
          </a:p>
          <a:p>
            <a:pPr lvl="1" marL="755650" marR="61594" indent="-285750">
              <a:lnSpc>
                <a:spcPct val="89600"/>
              </a:lnSpc>
              <a:spcBef>
                <a:spcPts val="66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40">
                <a:latin typeface="Calibri"/>
                <a:cs typeface="Calibri"/>
              </a:rPr>
              <a:t>MATLAB </a:t>
            </a:r>
            <a:r>
              <a:rPr dirty="0" sz="2600">
                <a:latin typeface="Calibri"/>
                <a:cs typeface="Calibri"/>
              </a:rPr>
              <a:t>will </a:t>
            </a:r>
            <a:r>
              <a:rPr dirty="0" sz="2600" spc="5">
                <a:latin typeface="Calibri"/>
                <a:cs typeface="Calibri"/>
              </a:rPr>
              <a:t>try </a:t>
            </a:r>
            <a:r>
              <a:rPr dirty="0" sz="2600" spc="-20">
                <a:latin typeface="Calibri"/>
                <a:cs typeface="Calibri"/>
              </a:rPr>
              <a:t>several </a:t>
            </a:r>
            <a:r>
              <a:rPr dirty="0" sz="2600" spc="-10">
                <a:latin typeface="Calibri"/>
                <a:cs typeface="Calibri"/>
              </a:rPr>
              <a:t>appropriate </a:t>
            </a:r>
            <a:r>
              <a:rPr dirty="0" sz="2600" spc="-5">
                <a:latin typeface="Calibri"/>
                <a:cs typeface="Calibri"/>
              </a:rPr>
              <a:t>numerical  </a:t>
            </a:r>
            <a:r>
              <a:rPr dirty="0" sz="2600" spc="-10">
                <a:latin typeface="Calibri"/>
                <a:cs typeface="Calibri"/>
              </a:rPr>
              <a:t>methods </a:t>
            </a:r>
            <a:r>
              <a:rPr dirty="0" sz="2600" spc="-5">
                <a:latin typeface="Calibri"/>
                <a:cs typeface="Calibri"/>
              </a:rPr>
              <a:t>(including the </a:t>
            </a:r>
            <a:r>
              <a:rPr dirty="0" sz="2600" spc="-15">
                <a:latin typeface="Calibri"/>
                <a:cs typeface="Calibri"/>
              </a:rPr>
              <a:t>pseudoinverse </a:t>
            </a:r>
            <a:r>
              <a:rPr dirty="0" sz="2600">
                <a:latin typeface="Calibri"/>
                <a:cs typeface="Calibri"/>
              </a:rPr>
              <a:t>if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20">
                <a:latin typeface="Calibri"/>
                <a:cs typeface="Calibri"/>
              </a:rPr>
              <a:t>inverse  </a:t>
            </a:r>
            <a:r>
              <a:rPr dirty="0" sz="2600" spc="-5">
                <a:latin typeface="Calibri"/>
                <a:cs typeface="Calibri"/>
              </a:rPr>
              <a:t>doesn’t</a:t>
            </a:r>
            <a:r>
              <a:rPr dirty="0" sz="2600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exist)</a:t>
            </a:r>
            <a:endParaRPr sz="2600">
              <a:latin typeface="Calibri"/>
              <a:cs typeface="Calibri"/>
            </a:endParaRPr>
          </a:p>
          <a:p>
            <a:pPr lvl="1" marL="755650" marR="206375" indent="-285750">
              <a:lnSpc>
                <a:spcPts val="2780"/>
              </a:lnSpc>
              <a:spcBef>
                <a:spcPts val="66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40">
                <a:latin typeface="Calibri"/>
                <a:cs typeface="Calibri"/>
              </a:rPr>
              <a:t>MATLAB </a:t>
            </a:r>
            <a:r>
              <a:rPr dirty="0" sz="2600">
                <a:latin typeface="Calibri"/>
                <a:cs typeface="Calibri"/>
              </a:rPr>
              <a:t>will </a:t>
            </a:r>
            <a:r>
              <a:rPr dirty="0" sz="2600" spc="-10">
                <a:latin typeface="Calibri"/>
                <a:cs typeface="Calibri"/>
              </a:rPr>
              <a:t>return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value </a:t>
            </a:r>
            <a:r>
              <a:rPr dirty="0" sz="2600">
                <a:latin typeface="Calibri"/>
                <a:cs typeface="Calibri"/>
              </a:rPr>
              <a:t>of X </a:t>
            </a:r>
            <a:r>
              <a:rPr dirty="0" sz="2600" spc="-5">
                <a:latin typeface="Calibri"/>
                <a:cs typeface="Calibri"/>
              </a:rPr>
              <a:t>which </a:t>
            </a:r>
            <a:r>
              <a:rPr dirty="0" sz="2600" spc="-10">
                <a:latin typeface="Calibri"/>
                <a:cs typeface="Calibri"/>
              </a:rPr>
              <a:t>solves </a:t>
            </a:r>
            <a:r>
              <a:rPr dirty="0" sz="2600" spc="-5">
                <a:latin typeface="Calibri"/>
                <a:cs typeface="Calibri"/>
              </a:rPr>
              <a:t>the  </a:t>
            </a:r>
            <a:r>
              <a:rPr dirty="0" sz="2600" spc="-10">
                <a:latin typeface="Calibri"/>
                <a:cs typeface="Calibri"/>
              </a:rPr>
              <a:t>equation</a:t>
            </a:r>
            <a:endParaRPr sz="2600">
              <a:latin typeface="Calibri"/>
              <a:cs typeface="Calibri"/>
            </a:endParaRPr>
          </a:p>
          <a:p>
            <a:pPr lvl="2" marL="1155700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200" spc="-5">
                <a:latin typeface="Calibri"/>
                <a:cs typeface="Calibri"/>
              </a:rPr>
              <a:t>If </a:t>
            </a:r>
            <a:r>
              <a:rPr dirty="0" sz="2200" spc="-10">
                <a:latin typeface="Calibri"/>
                <a:cs typeface="Calibri"/>
              </a:rPr>
              <a:t>there </a:t>
            </a:r>
            <a:r>
              <a:rPr dirty="0" sz="2200" spc="-5">
                <a:latin typeface="Calibri"/>
                <a:cs typeface="Calibri"/>
              </a:rPr>
              <a:t>is no </a:t>
            </a:r>
            <a:r>
              <a:rPr dirty="0" sz="2200" spc="-20">
                <a:latin typeface="Calibri"/>
                <a:cs typeface="Calibri"/>
              </a:rPr>
              <a:t>exact </a:t>
            </a:r>
            <a:r>
              <a:rPr dirty="0" sz="2200" spc="-5">
                <a:latin typeface="Calibri"/>
                <a:cs typeface="Calibri"/>
              </a:rPr>
              <a:t>solution, it will </a:t>
            </a:r>
            <a:r>
              <a:rPr dirty="0" sz="2200" spc="-10">
                <a:latin typeface="Calibri"/>
                <a:cs typeface="Calibri"/>
              </a:rPr>
              <a:t>return </a:t>
            </a:r>
            <a:r>
              <a:rPr dirty="0" sz="2200" spc="-5">
                <a:latin typeface="Calibri"/>
                <a:cs typeface="Calibri"/>
              </a:rPr>
              <a:t>the closest</a:t>
            </a:r>
            <a:r>
              <a:rPr dirty="0" sz="2200" spc="60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one</a:t>
            </a:r>
            <a:endParaRPr sz="2200">
              <a:latin typeface="Calibri"/>
              <a:cs typeface="Calibri"/>
            </a:endParaRPr>
          </a:p>
          <a:p>
            <a:pPr lvl="2" marL="1155700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1155065" algn="l"/>
                <a:tab pos="1155700" algn="l"/>
              </a:tabLst>
            </a:pPr>
            <a:r>
              <a:rPr dirty="0" sz="2200" spc="-5">
                <a:latin typeface="Calibri"/>
                <a:cs typeface="Calibri"/>
              </a:rPr>
              <a:t>If </a:t>
            </a:r>
            <a:r>
              <a:rPr dirty="0" sz="2200" spc="-10">
                <a:latin typeface="Calibri"/>
                <a:cs typeface="Calibri"/>
              </a:rPr>
              <a:t>there </a:t>
            </a:r>
            <a:r>
              <a:rPr dirty="0" sz="2200" spc="-15">
                <a:latin typeface="Calibri"/>
                <a:cs typeface="Calibri"/>
              </a:rPr>
              <a:t>are many </a:t>
            </a:r>
            <a:r>
              <a:rPr dirty="0" sz="2200" spc="-5">
                <a:latin typeface="Calibri"/>
                <a:cs typeface="Calibri"/>
              </a:rPr>
              <a:t>solutions, it will </a:t>
            </a:r>
            <a:r>
              <a:rPr dirty="0" sz="2200" spc="-10">
                <a:latin typeface="Calibri"/>
                <a:cs typeface="Calibri"/>
              </a:rPr>
              <a:t>return </a:t>
            </a:r>
            <a:r>
              <a:rPr dirty="0" sz="2200" spc="-5">
                <a:latin typeface="Calibri"/>
                <a:cs typeface="Calibri"/>
              </a:rPr>
              <a:t>the smallest</a:t>
            </a:r>
            <a:r>
              <a:rPr dirty="0" sz="2200" spc="75">
                <a:latin typeface="Calibri"/>
                <a:cs typeface="Calibri"/>
              </a:rPr>
              <a:t> </a:t>
            </a:r>
            <a:r>
              <a:rPr dirty="0" sz="2200" spc="-5">
                <a:latin typeface="Calibri"/>
                <a:cs typeface="Calibri"/>
              </a:rPr>
              <a:t>one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2602" y="458724"/>
            <a:ext cx="151955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</a:t>
            </a:r>
            <a:r>
              <a:rPr dirty="0" spc="-35"/>
              <a:t>a</a:t>
            </a:r>
            <a:r>
              <a:rPr dirty="0"/>
              <a:t>tr</a:t>
            </a:r>
            <a:r>
              <a:rPr dirty="0" spc="5"/>
              <a:t>i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820"/>
            <a:ext cx="7557770" cy="995044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5080" indent="-342900">
              <a:lnSpc>
                <a:spcPts val="379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  <a:tab pos="2063750" algn="l"/>
                <a:tab pos="2644140" algn="l"/>
                <a:tab pos="3524250" algn="l"/>
                <a:tab pos="3870960" algn="l"/>
              </a:tabLst>
            </a:pPr>
            <a:r>
              <a:rPr dirty="0" sz="3200">
                <a:latin typeface="Calibri"/>
                <a:cs typeface="Calibri"/>
              </a:rPr>
              <a:t>A </a:t>
            </a:r>
            <a:r>
              <a:rPr dirty="0" sz="3200" spc="-5">
                <a:latin typeface="Calibri"/>
                <a:cs typeface="Calibri"/>
              </a:rPr>
              <a:t>matrix				</a:t>
            </a:r>
            <a:r>
              <a:rPr dirty="0" sz="3200">
                <a:latin typeface="Calibri"/>
                <a:cs typeface="Calibri"/>
              </a:rPr>
              <a:t>is an </a:t>
            </a:r>
            <a:r>
              <a:rPr dirty="0" sz="3200" spc="-30">
                <a:latin typeface="Calibri"/>
                <a:cs typeface="Calibri"/>
              </a:rPr>
              <a:t>array </a:t>
            </a:r>
            <a:r>
              <a:rPr dirty="0" sz="3200" spc="-5">
                <a:latin typeface="Calibri"/>
                <a:cs typeface="Calibri"/>
              </a:rPr>
              <a:t>of </a:t>
            </a:r>
            <a:r>
              <a:rPr dirty="0" sz="3200" spc="-10">
                <a:latin typeface="Calibri"/>
                <a:cs typeface="Calibri"/>
              </a:rPr>
              <a:t>numbers  </a:t>
            </a:r>
            <a:r>
              <a:rPr dirty="0" sz="3200" spc="-5">
                <a:latin typeface="Calibri"/>
                <a:cs typeface="Calibri"/>
              </a:rPr>
              <a:t>with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size	</a:t>
            </a:r>
            <a:r>
              <a:rPr dirty="0" sz="3200" spc="-5">
                <a:latin typeface="Calibri"/>
                <a:cs typeface="Calibri"/>
              </a:rPr>
              <a:t>by	</a:t>
            </a:r>
            <a:r>
              <a:rPr dirty="0" sz="3200">
                <a:latin typeface="Calibri"/>
                <a:cs typeface="Calibri"/>
              </a:rPr>
              <a:t>,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i.e.	</a:t>
            </a:r>
            <a:r>
              <a:rPr dirty="0" sz="3200">
                <a:latin typeface="Calibri"/>
                <a:cs typeface="Calibri"/>
              </a:rPr>
              <a:t>m </a:t>
            </a:r>
            <a:r>
              <a:rPr dirty="0" sz="3200" spc="-25">
                <a:latin typeface="Calibri"/>
                <a:cs typeface="Calibri"/>
              </a:rPr>
              <a:t>rows </a:t>
            </a:r>
            <a:r>
              <a:rPr dirty="0" sz="3200">
                <a:latin typeface="Calibri"/>
                <a:cs typeface="Calibri"/>
              </a:rPr>
              <a:t>and n</a:t>
            </a:r>
            <a:r>
              <a:rPr dirty="0" sz="3200" spc="-1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columns.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5024628"/>
            <a:ext cx="59563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5">
                <a:latin typeface="Calibri"/>
                <a:cs typeface="Calibri"/>
              </a:rPr>
              <a:t>I</a:t>
            </a:r>
            <a:r>
              <a:rPr dirty="0" sz="3200">
                <a:latin typeface="Calibri"/>
                <a:cs typeface="Calibri"/>
              </a:rPr>
              <a:t>f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87208" y="5024628"/>
            <a:ext cx="21012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, </a:t>
            </a:r>
            <a:r>
              <a:rPr dirty="0" sz="3200" spc="-15">
                <a:latin typeface="Calibri"/>
                <a:cs typeface="Calibri"/>
              </a:rPr>
              <a:t>we </a:t>
            </a:r>
            <a:r>
              <a:rPr dirty="0" sz="3200" spc="-20">
                <a:latin typeface="Calibri"/>
                <a:cs typeface="Calibri"/>
              </a:rPr>
              <a:t>say</a:t>
            </a:r>
            <a:r>
              <a:rPr dirty="0" sz="3200" spc="-8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that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7929" y="5024628"/>
            <a:ext cx="159321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>
                <a:latin typeface="Calibri"/>
                <a:cs typeface="Calibri"/>
              </a:rPr>
              <a:t>is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square.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67127" y="2996183"/>
            <a:ext cx="4690872" cy="1652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377439" y="1752600"/>
            <a:ext cx="1895856" cy="3200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295400" y="5306567"/>
            <a:ext cx="1085088" cy="179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724400" y="5181600"/>
            <a:ext cx="381000" cy="3383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38" y="1251203"/>
            <a:ext cx="334010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45">
                <a:latin typeface="Calibri"/>
                <a:cs typeface="Calibri"/>
              </a:rPr>
              <a:t>MATLAB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example: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70"/>
              <a:t> </a:t>
            </a:r>
            <a:r>
              <a:rPr dirty="0" spc="-15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960691" y="2713856"/>
            <a:ext cx="2876002" cy="761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9700" y="2096800"/>
            <a:ext cx="1367977" cy="269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3812428"/>
            <a:ext cx="5181600" cy="1816100"/>
          </a:xfrm>
          <a:custGeom>
            <a:avLst/>
            <a:gdLst/>
            <a:ahLst/>
            <a:cxnLst/>
            <a:rect l="l" t="t" r="r" b="b"/>
            <a:pathLst>
              <a:path w="5181600" h="1816100">
                <a:moveTo>
                  <a:pt x="0" y="0"/>
                </a:moveTo>
                <a:lnTo>
                  <a:pt x="5181600" y="0"/>
                </a:lnTo>
                <a:lnTo>
                  <a:pt x="5181600" y="1815882"/>
                </a:lnTo>
                <a:lnTo>
                  <a:pt x="0" y="181588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974089" y="3879715"/>
          <a:ext cx="2617470" cy="8204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/>
                <a:gridCol w="532130"/>
                <a:gridCol w="425450"/>
                <a:gridCol w="425450"/>
                <a:gridCol w="425450"/>
                <a:gridCol w="351155"/>
              </a:tblGrid>
              <a:tr h="410202">
                <a:tc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dirty="0" sz="2800" spc="-10" b="1">
                          <a:latin typeface="Courier New"/>
                          <a:cs typeface="Courier New"/>
                        </a:rPr>
                        <a:t>&gt;&gt;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725">
                        <a:lnSpc>
                          <a:spcPts val="2890"/>
                        </a:lnSpc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x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890"/>
                        </a:lnSpc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890"/>
                        </a:lnSpc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890"/>
                        </a:lnSpc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\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890"/>
                        </a:lnSpc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B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10202">
                <a:tc>
                  <a:txBody>
                    <a:bodyPr/>
                    <a:lstStyle/>
                    <a:p>
                      <a:pPr marL="31750">
                        <a:lnSpc>
                          <a:spcPts val="2950"/>
                        </a:lnSpc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x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2950"/>
                        </a:lnSpc>
                      </a:pPr>
                      <a:r>
                        <a:rPr dirty="0" sz="2800" b="1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8" name="object 8"/>
          <p:cNvSpPr txBox="1"/>
          <p:nvPr/>
        </p:nvSpPr>
        <p:spPr>
          <a:xfrm>
            <a:off x="1631314" y="4657851"/>
            <a:ext cx="1514475" cy="873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5425">
              <a:lnSpc>
                <a:spcPts val="3335"/>
              </a:lnSpc>
              <a:spcBef>
                <a:spcPts val="100"/>
              </a:spcBef>
            </a:pPr>
            <a:r>
              <a:rPr dirty="0" sz="2800" spc="-10" b="1">
                <a:latin typeface="Courier New"/>
                <a:cs typeface="Courier New"/>
              </a:rPr>
              <a:t>1.0000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35"/>
              </a:lnSpc>
            </a:pPr>
            <a:r>
              <a:rPr dirty="0" sz="2800" spc="-10" b="1">
                <a:latin typeface="Courier New"/>
                <a:cs typeface="Courier New"/>
              </a:rPr>
              <a:t>-0.5000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19512" y="458724"/>
            <a:ext cx="17056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Ou</a:t>
            </a:r>
            <a:r>
              <a:rPr dirty="0" spc="-5"/>
              <a:t>t</a:t>
            </a:r>
            <a:r>
              <a:rPr dirty="0" spc="-5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1111"/>
            <a:ext cx="4425315" cy="432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5">
                <a:solidFill>
                  <a:srgbClr val="BFBFBF"/>
                </a:solidFill>
                <a:latin typeface="Calibri"/>
                <a:cs typeface="Calibri"/>
              </a:rPr>
              <a:t>Vectors </a:t>
            </a:r>
            <a:r>
              <a:rPr dirty="0" sz="2700" spc="-5">
                <a:solidFill>
                  <a:srgbClr val="BFBFBF"/>
                </a:solidFill>
                <a:latin typeface="Calibri"/>
                <a:cs typeface="Calibri"/>
              </a:rPr>
              <a:t>and</a:t>
            </a:r>
            <a:r>
              <a:rPr dirty="0" sz="2700" spc="1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matrices</a:t>
            </a:r>
            <a:endParaRPr sz="27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BFBFBF"/>
                </a:solidFill>
                <a:latin typeface="Calibri"/>
                <a:cs typeface="Calibri"/>
              </a:rPr>
              <a:t>Basic </a:t>
            </a:r>
            <a:r>
              <a:rPr dirty="0" sz="2400" spc="-10">
                <a:solidFill>
                  <a:srgbClr val="BFBFBF"/>
                </a:solidFill>
                <a:latin typeface="Calibri"/>
                <a:cs typeface="Calibri"/>
              </a:rPr>
              <a:t>Matrix</a:t>
            </a:r>
            <a:r>
              <a:rPr dirty="0" sz="2400" spc="-25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BFBFBF"/>
                </a:solidFill>
                <a:latin typeface="Calibri"/>
                <a:cs typeface="Calibri"/>
              </a:rPr>
              <a:t>Operations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10">
                <a:solidFill>
                  <a:srgbClr val="BFBFBF"/>
                </a:solidFill>
                <a:latin typeface="Calibri"/>
                <a:cs typeface="Calibri"/>
              </a:rPr>
              <a:t>Determinants, </a:t>
            </a:r>
            <a:r>
              <a:rPr dirty="0" sz="2400" spc="-5">
                <a:solidFill>
                  <a:srgbClr val="BFBFBF"/>
                </a:solidFill>
                <a:latin typeface="Calibri"/>
                <a:cs typeface="Calibri"/>
              </a:rPr>
              <a:t>norms,</a:t>
            </a:r>
            <a:r>
              <a:rPr dirty="0" sz="2400" spc="-15">
                <a:solidFill>
                  <a:srgbClr val="BFBFBF"/>
                </a:solidFill>
                <a:latin typeface="Calibri"/>
                <a:cs typeface="Calibri"/>
              </a:rPr>
              <a:t> trace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ts val="2840"/>
              </a:lnSpc>
              <a:spcBef>
                <a:spcPts val="2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BFBFBF"/>
                </a:solidFill>
                <a:latin typeface="Calibri"/>
                <a:cs typeface="Calibri"/>
              </a:rPr>
              <a:t>Special</a:t>
            </a:r>
            <a:r>
              <a:rPr dirty="0" sz="2400" spc="-15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400" spc="-5">
                <a:solidFill>
                  <a:srgbClr val="BFBFBF"/>
                </a:solidFill>
                <a:latin typeface="Calibri"/>
                <a:cs typeface="Calibri"/>
              </a:rPr>
              <a:t>Matrices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30">
                <a:solidFill>
                  <a:srgbClr val="BFBFBF"/>
                </a:solidFill>
                <a:latin typeface="Calibri"/>
                <a:cs typeface="Calibri"/>
              </a:rPr>
              <a:t>Transformation</a:t>
            </a: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 Matrices</a:t>
            </a:r>
            <a:endParaRPr sz="27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5">
                <a:solidFill>
                  <a:srgbClr val="BFBFBF"/>
                </a:solidFill>
                <a:latin typeface="Calibri"/>
                <a:cs typeface="Calibri"/>
              </a:rPr>
              <a:t>Homogeneous</a:t>
            </a:r>
            <a:r>
              <a:rPr dirty="0" sz="2400" spc="-2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BFBFBF"/>
                </a:solidFill>
                <a:latin typeface="Calibri"/>
                <a:cs typeface="Calibri"/>
              </a:rPr>
              <a:t>coordinates</a:t>
            </a:r>
            <a:endParaRPr sz="2400">
              <a:latin typeface="Calibri"/>
              <a:cs typeface="Calibri"/>
            </a:endParaRPr>
          </a:p>
          <a:p>
            <a:pPr lvl="1" marL="755650" indent="-285750">
              <a:lnSpc>
                <a:spcPts val="2840"/>
              </a:lnSpc>
              <a:spcBef>
                <a:spcPts val="2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400" spc="-25">
                <a:solidFill>
                  <a:srgbClr val="BFBFBF"/>
                </a:solidFill>
                <a:latin typeface="Calibri"/>
                <a:cs typeface="Calibri"/>
              </a:rPr>
              <a:t>Translation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32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Matrix</a:t>
            </a:r>
            <a:r>
              <a:rPr dirty="0" sz="270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700" spc="-25">
                <a:solidFill>
                  <a:srgbClr val="BFBFBF"/>
                </a:solidFill>
                <a:latin typeface="Calibri"/>
                <a:cs typeface="Calibri"/>
              </a:rPr>
              <a:t>inverse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29"/>
              </a:lnSpc>
              <a:spcBef>
                <a:spcPts val="5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latin typeface="Calibri"/>
                <a:cs typeface="Calibri"/>
              </a:rPr>
              <a:t>Matrix</a:t>
            </a:r>
            <a:r>
              <a:rPr dirty="0" sz="2700">
                <a:latin typeface="Calibri"/>
                <a:cs typeface="Calibri"/>
              </a:rPr>
              <a:t> </a:t>
            </a:r>
            <a:r>
              <a:rPr dirty="0" sz="2700" spc="-20">
                <a:latin typeface="Calibri"/>
                <a:cs typeface="Calibri"/>
              </a:rPr>
              <a:t>rank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04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5">
                <a:solidFill>
                  <a:srgbClr val="BFBFBF"/>
                </a:solidFill>
                <a:latin typeface="Calibri"/>
                <a:cs typeface="Calibri"/>
              </a:rPr>
              <a:t>Eigenvalues </a:t>
            </a: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and</a:t>
            </a:r>
            <a:r>
              <a:rPr dirty="0" sz="2700" spc="-5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700" spc="-20">
                <a:solidFill>
                  <a:srgbClr val="BFBFBF"/>
                </a:solidFill>
                <a:latin typeface="Calibri"/>
                <a:cs typeface="Calibri"/>
              </a:rPr>
              <a:t>Eigenvectors</a:t>
            </a:r>
            <a:endParaRPr sz="2700">
              <a:latin typeface="Calibri"/>
              <a:cs typeface="Calibri"/>
            </a:endParaRPr>
          </a:p>
          <a:p>
            <a:pPr marL="355600" indent="-342900">
              <a:lnSpc>
                <a:spcPts val="3215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Matrix</a:t>
            </a:r>
            <a:r>
              <a:rPr dirty="0" sz="270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2700" spc="-10">
                <a:solidFill>
                  <a:srgbClr val="BFBFBF"/>
                </a:solidFill>
                <a:latin typeface="Calibri"/>
                <a:cs typeface="Calibri"/>
              </a:rPr>
              <a:t>Calculate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7540" y="4403852"/>
            <a:ext cx="3332479" cy="845819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5080">
              <a:lnSpc>
                <a:spcPct val="99400"/>
              </a:lnSpc>
              <a:spcBef>
                <a:spcPts val="110"/>
              </a:spcBef>
            </a:pP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rank </a:t>
            </a:r>
            <a:r>
              <a:rPr dirty="0" sz="1800">
                <a:latin typeface="Calibri"/>
                <a:cs typeface="Calibri"/>
              </a:rPr>
              <a:t>of a </a:t>
            </a:r>
            <a:r>
              <a:rPr dirty="0" sz="1800" spc="-10">
                <a:latin typeface="Calibri"/>
                <a:cs typeface="Calibri"/>
              </a:rPr>
              <a:t>transformation matrix  </a:t>
            </a:r>
            <a:r>
              <a:rPr dirty="0" sz="1800" spc="-5">
                <a:latin typeface="Calibri"/>
                <a:cs typeface="Calibri"/>
              </a:rPr>
              <a:t>tells </a:t>
            </a:r>
            <a:r>
              <a:rPr dirty="0" sz="1800" spc="-10">
                <a:latin typeface="Calibri"/>
                <a:cs typeface="Calibri"/>
              </a:rPr>
              <a:t>you </a:t>
            </a:r>
            <a:r>
              <a:rPr dirty="0" sz="1800" spc="-5">
                <a:latin typeface="Calibri"/>
                <a:cs typeface="Calibri"/>
              </a:rPr>
              <a:t>how </a:t>
            </a:r>
            <a:r>
              <a:rPr dirty="0" sz="1800" spc="-10">
                <a:latin typeface="Calibri"/>
                <a:cs typeface="Calibri"/>
              </a:rPr>
              <a:t>many </a:t>
            </a:r>
            <a:r>
              <a:rPr dirty="0" sz="1800" spc="-5">
                <a:latin typeface="Calibri"/>
                <a:cs typeface="Calibri"/>
              </a:rPr>
              <a:t>dimensions </a:t>
            </a:r>
            <a:r>
              <a:rPr dirty="0" sz="1800">
                <a:latin typeface="Calibri"/>
                <a:cs typeface="Calibri"/>
              </a:rPr>
              <a:t>it  </a:t>
            </a:r>
            <a:r>
              <a:rPr dirty="0" sz="1800" spc="-15">
                <a:latin typeface="Calibri"/>
                <a:cs typeface="Calibri"/>
              </a:rPr>
              <a:t>transforms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vector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to.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01111" y="4791455"/>
            <a:ext cx="2791968" cy="1280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19400" y="4796538"/>
            <a:ext cx="2743200" cy="76200"/>
          </a:xfrm>
          <a:custGeom>
            <a:avLst/>
            <a:gdLst/>
            <a:ahLst/>
            <a:cxnLst/>
            <a:rect l="l" t="t" r="r" b="b"/>
            <a:pathLst>
              <a:path w="2743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494" y="50800"/>
                </a:lnTo>
                <a:lnTo>
                  <a:pt x="63494" y="25400"/>
                </a:lnTo>
                <a:lnTo>
                  <a:pt x="76200" y="25400"/>
                </a:lnTo>
                <a:lnTo>
                  <a:pt x="76200" y="0"/>
                </a:lnTo>
                <a:close/>
              </a:path>
              <a:path w="2743200" h="76200">
                <a:moveTo>
                  <a:pt x="76200" y="25400"/>
                </a:moveTo>
                <a:lnTo>
                  <a:pt x="63494" y="25400"/>
                </a:lnTo>
                <a:lnTo>
                  <a:pt x="63494" y="50800"/>
                </a:lnTo>
                <a:lnTo>
                  <a:pt x="76200" y="50800"/>
                </a:lnTo>
                <a:lnTo>
                  <a:pt x="76200" y="25400"/>
                </a:lnTo>
                <a:close/>
              </a:path>
              <a:path w="2743200" h="76200">
                <a:moveTo>
                  <a:pt x="2743200" y="25400"/>
                </a:moveTo>
                <a:lnTo>
                  <a:pt x="76200" y="25400"/>
                </a:lnTo>
                <a:lnTo>
                  <a:pt x="76200" y="50800"/>
                </a:lnTo>
                <a:lnTo>
                  <a:pt x="2743200" y="50800"/>
                </a:lnTo>
                <a:lnTo>
                  <a:pt x="2743200" y="2540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7256" y="458724"/>
            <a:ext cx="47898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dirty="0" spc="-40"/>
              <a:t> </a:t>
            </a:r>
            <a:r>
              <a:rPr dirty="0" spc="-5"/>
              <a:t>independence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6708"/>
            <a:ext cx="7970520" cy="264604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Suppose </a:t>
            </a:r>
            <a:r>
              <a:rPr dirty="0" sz="3000" spc="-15">
                <a:latin typeface="Calibri"/>
                <a:cs typeface="Calibri"/>
              </a:rPr>
              <a:t>we </a:t>
            </a:r>
            <a:r>
              <a:rPr dirty="0" sz="3000" spc="-25">
                <a:latin typeface="Calibri"/>
                <a:cs typeface="Calibri"/>
              </a:rPr>
              <a:t>have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10">
                <a:latin typeface="Calibri"/>
                <a:cs typeface="Calibri"/>
              </a:rPr>
              <a:t>set </a:t>
            </a:r>
            <a:r>
              <a:rPr dirty="0" sz="3000">
                <a:latin typeface="Calibri"/>
                <a:cs typeface="Calibri"/>
              </a:rPr>
              <a:t>of </a:t>
            </a:r>
            <a:r>
              <a:rPr dirty="0" sz="3000" spc="-20">
                <a:latin typeface="Calibri"/>
                <a:cs typeface="Calibri"/>
              </a:rPr>
              <a:t>vectors </a:t>
            </a:r>
            <a:r>
              <a:rPr dirty="0" sz="3000" b="1">
                <a:latin typeface="Times New Roman"/>
                <a:cs typeface="Times New Roman"/>
              </a:rPr>
              <a:t>v</a:t>
            </a:r>
            <a:r>
              <a:rPr dirty="0" baseline="-19444" sz="3000" b="1">
                <a:latin typeface="Times New Roman"/>
                <a:cs typeface="Times New Roman"/>
              </a:rPr>
              <a:t>1</a:t>
            </a:r>
            <a:r>
              <a:rPr dirty="0" sz="3000" b="1">
                <a:latin typeface="Times New Roman"/>
                <a:cs typeface="Times New Roman"/>
              </a:rPr>
              <a:t>, …,</a:t>
            </a:r>
            <a:r>
              <a:rPr dirty="0" sz="3000" spc="-1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v</a:t>
            </a:r>
            <a:r>
              <a:rPr dirty="0" baseline="-19444" sz="3000" b="1">
                <a:latin typeface="Times New Roman"/>
                <a:cs typeface="Times New Roman"/>
              </a:rPr>
              <a:t>n</a:t>
            </a:r>
            <a:endParaRPr baseline="-19444" sz="3000">
              <a:latin typeface="Times New Roman"/>
              <a:cs typeface="Times New Roman"/>
            </a:endParaRPr>
          </a:p>
          <a:p>
            <a:pPr marL="355600" marR="485140" indent="-342900">
              <a:lnSpc>
                <a:spcPct val="903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If </a:t>
            </a:r>
            <a:r>
              <a:rPr dirty="0" sz="3000" spc="-15">
                <a:latin typeface="Calibri"/>
                <a:cs typeface="Calibri"/>
              </a:rPr>
              <a:t>we can </a:t>
            </a:r>
            <a:r>
              <a:rPr dirty="0" sz="3000" spc="-20">
                <a:latin typeface="Calibri"/>
                <a:cs typeface="Calibri"/>
              </a:rPr>
              <a:t>express </a:t>
            </a:r>
            <a:r>
              <a:rPr dirty="0" sz="3000" b="1">
                <a:latin typeface="Times New Roman"/>
                <a:cs typeface="Times New Roman"/>
              </a:rPr>
              <a:t>v</a:t>
            </a:r>
            <a:r>
              <a:rPr dirty="0" baseline="-19444" sz="3000">
                <a:latin typeface="Calibri"/>
                <a:cs typeface="Calibri"/>
              </a:rPr>
              <a:t>1 </a:t>
            </a:r>
            <a:r>
              <a:rPr dirty="0" sz="3000">
                <a:latin typeface="Calibri"/>
                <a:cs typeface="Calibri"/>
              </a:rPr>
              <a:t>as a </a:t>
            </a:r>
            <a:r>
              <a:rPr dirty="0" sz="3000" spc="-5">
                <a:latin typeface="Calibri"/>
                <a:cs typeface="Calibri"/>
              </a:rPr>
              <a:t>linear </a:t>
            </a:r>
            <a:r>
              <a:rPr dirty="0" sz="3000" spc="-10">
                <a:latin typeface="Calibri"/>
                <a:cs typeface="Calibri"/>
              </a:rPr>
              <a:t>combination </a:t>
            </a:r>
            <a:r>
              <a:rPr dirty="0" sz="3000">
                <a:latin typeface="Calibri"/>
                <a:cs typeface="Calibri"/>
              </a:rPr>
              <a:t>of  </a:t>
            </a:r>
            <a:r>
              <a:rPr dirty="0" sz="3000" spc="-5">
                <a:latin typeface="Calibri"/>
                <a:cs typeface="Calibri"/>
              </a:rPr>
              <a:t>the other </a:t>
            </a:r>
            <a:r>
              <a:rPr dirty="0" sz="3000" spc="-20">
                <a:latin typeface="Calibri"/>
                <a:cs typeface="Calibri"/>
              </a:rPr>
              <a:t>vectors </a:t>
            </a:r>
            <a:r>
              <a:rPr dirty="0" sz="3000" spc="-5" b="1">
                <a:latin typeface="Times New Roman"/>
                <a:cs typeface="Times New Roman"/>
              </a:rPr>
              <a:t>v</a:t>
            </a:r>
            <a:r>
              <a:rPr dirty="0" baseline="-19444" sz="3000" spc="-7">
                <a:latin typeface="Calibri"/>
                <a:cs typeface="Calibri"/>
              </a:rPr>
              <a:t>2</a:t>
            </a:r>
            <a:r>
              <a:rPr dirty="0" sz="3000" spc="-5">
                <a:latin typeface="Calibri"/>
                <a:cs typeface="Calibri"/>
              </a:rPr>
              <a:t>…</a:t>
            </a:r>
            <a:r>
              <a:rPr dirty="0" sz="3000" spc="-5" b="1">
                <a:latin typeface="Times New Roman"/>
                <a:cs typeface="Times New Roman"/>
              </a:rPr>
              <a:t>v</a:t>
            </a:r>
            <a:r>
              <a:rPr dirty="0" baseline="-19444" sz="3000" spc="-7">
                <a:latin typeface="Times New Roman"/>
                <a:cs typeface="Times New Roman"/>
              </a:rPr>
              <a:t>n</a:t>
            </a:r>
            <a:r>
              <a:rPr dirty="0" sz="3000" spc="-5">
                <a:latin typeface="Calibri"/>
                <a:cs typeface="Calibri"/>
              </a:rPr>
              <a:t>, then </a:t>
            </a:r>
            <a:r>
              <a:rPr dirty="0" sz="3000" b="1">
                <a:latin typeface="Times New Roman"/>
                <a:cs typeface="Times New Roman"/>
              </a:rPr>
              <a:t>v</a:t>
            </a:r>
            <a:r>
              <a:rPr dirty="0" baseline="-19444" sz="3000">
                <a:latin typeface="Calibri"/>
                <a:cs typeface="Calibri"/>
              </a:rPr>
              <a:t>1 </a:t>
            </a:r>
            <a:r>
              <a:rPr dirty="0" sz="3000" spc="-5">
                <a:latin typeface="Calibri"/>
                <a:cs typeface="Calibri"/>
              </a:rPr>
              <a:t>is linearly  </a:t>
            </a:r>
            <a:r>
              <a:rPr dirty="0" sz="3000" spc="-140" i="1">
                <a:latin typeface="Arial"/>
                <a:cs typeface="Arial"/>
              </a:rPr>
              <a:t>dependent </a:t>
            </a:r>
            <a:r>
              <a:rPr dirty="0" sz="3000">
                <a:latin typeface="Calibri"/>
                <a:cs typeface="Calibri"/>
              </a:rPr>
              <a:t>on </a:t>
            </a:r>
            <a:r>
              <a:rPr dirty="0" sz="3000" spc="-5">
                <a:latin typeface="Calibri"/>
                <a:cs typeface="Calibri"/>
              </a:rPr>
              <a:t>the other</a:t>
            </a:r>
            <a:r>
              <a:rPr dirty="0" sz="3000" spc="-5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vectors.</a:t>
            </a:r>
            <a:endParaRPr sz="3000">
              <a:latin typeface="Calibri"/>
              <a:cs typeface="Calibri"/>
            </a:endParaRPr>
          </a:p>
          <a:p>
            <a:pPr marL="755650" marR="5080" indent="-285750">
              <a:lnSpc>
                <a:spcPts val="2900"/>
              </a:lnSpc>
              <a:spcBef>
                <a:spcPts val="560"/>
              </a:spcBef>
            </a:pPr>
            <a:r>
              <a:rPr dirty="0" sz="2600">
                <a:latin typeface="Arial"/>
                <a:cs typeface="Arial"/>
              </a:rPr>
              <a:t>– </a:t>
            </a:r>
            <a:r>
              <a:rPr dirty="0" sz="2600" spc="-5">
                <a:latin typeface="Calibri"/>
                <a:cs typeface="Calibri"/>
              </a:rPr>
              <a:t>The direction </a:t>
            </a:r>
            <a:r>
              <a:rPr dirty="0" sz="2600" b="1">
                <a:latin typeface="Times New Roman"/>
                <a:cs typeface="Times New Roman"/>
              </a:rPr>
              <a:t>v</a:t>
            </a:r>
            <a:r>
              <a:rPr dirty="0" baseline="-16339" sz="2550">
                <a:latin typeface="Calibri"/>
                <a:cs typeface="Calibri"/>
              </a:rPr>
              <a:t>1 </a:t>
            </a:r>
            <a:r>
              <a:rPr dirty="0" sz="2600" spc="-10">
                <a:latin typeface="Calibri"/>
                <a:cs typeface="Calibri"/>
              </a:rPr>
              <a:t>can </a:t>
            </a:r>
            <a:r>
              <a:rPr dirty="0" sz="2600" spc="-5">
                <a:latin typeface="Calibri"/>
                <a:cs typeface="Calibri"/>
              </a:rPr>
              <a:t>be </a:t>
            </a:r>
            <a:r>
              <a:rPr dirty="0" sz="2600" spc="-15">
                <a:latin typeface="Calibri"/>
                <a:cs typeface="Calibri"/>
              </a:rPr>
              <a:t>expressed </a:t>
            </a:r>
            <a:r>
              <a:rPr dirty="0" sz="2600">
                <a:latin typeface="Calibri"/>
                <a:cs typeface="Calibri"/>
              </a:rPr>
              <a:t>as a </a:t>
            </a:r>
            <a:r>
              <a:rPr dirty="0" sz="2600" spc="-10">
                <a:latin typeface="Calibri"/>
                <a:cs typeface="Calibri"/>
              </a:rPr>
              <a:t>combination </a:t>
            </a:r>
            <a:r>
              <a:rPr dirty="0" sz="2600">
                <a:latin typeface="Calibri"/>
                <a:cs typeface="Calibri"/>
              </a:rPr>
              <a:t>of  </a:t>
            </a:r>
            <a:r>
              <a:rPr dirty="0" sz="2600" spc="-5">
                <a:latin typeface="Calibri"/>
                <a:cs typeface="Calibri"/>
              </a:rPr>
              <a:t>the directions </a:t>
            </a:r>
            <a:r>
              <a:rPr dirty="0" sz="2600" b="1">
                <a:latin typeface="Times New Roman"/>
                <a:cs typeface="Times New Roman"/>
              </a:rPr>
              <a:t>v</a:t>
            </a:r>
            <a:r>
              <a:rPr dirty="0" baseline="-16339" sz="2550">
                <a:latin typeface="Calibri"/>
                <a:cs typeface="Calibri"/>
              </a:rPr>
              <a:t>2</a:t>
            </a:r>
            <a:r>
              <a:rPr dirty="0" sz="2600">
                <a:latin typeface="Calibri"/>
                <a:cs typeface="Calibri"/>
              </a:rPr>
              <a:t>…</a:t>
            </a:r>
            <a:r>
              <a:rPr dirty="0" sz="2600" b="1">
                <a:latin typeface="Times New Roman"/>
                <a:cs typeface="Times New Roman"/>
              </a:rPr>
              <a:t>v</a:t>
            </a:r>
            <a:r>
              <a:rPr dirty="0" baseline="-16339" sz="2550">
                <a:latin typeface="Times New Roman"/>
                <a:cs typeface="Times New Roman"/>
              </a:rPr>
              <a:t>n</a:t>
            </a:r>
            <a:r>
              <a:rPr dirty="0" sz="2600">
                <a:latin typeface="Calibri"/>
                <a:cs typeface="Calibri"/>
              </a:rPr>
              <a:t>. </a:t>
            </a:r>
            <a:r>
              <a:rPr dirty="0" sz="2600" spc="5">
                <a:latin typeface="Calibri"/>
                <a:cs typeface="Calibri"/>
              </a:rPr>
              <a:t>(E.g. </a:t>
            </a:r>
            <a:r>
              <a:rPr dirty="0" sz="2600" b="1">
                <a:latin typeface="Times New Roman"/>
                <a:cs typeface="Times New Roman"/>
              </a:rPr>
              <a:t>v</a:t>
            </a:r>
            <a:r>
              <a:rPr dirty="0" baseline="-16339" sz="2550">
                <a:latin typeface="Calibri"/>
                <a:cs typeface="Calibri"/>
              </a:rPr>
              <a:t>1 </a:t>
            </a:r>
            <a:r>
              <a:rPr dirty="0" sz="2600">
                <a:latin typeface="Calibri"/>
                <a:cs typeface="Calibri"/>
              </a:rPr>
              <a:t>= .7 </a:t>
            </a:r>
            <a:r>
              <a:rPr dirty="0" sz="2600" b="1">
                <a:latin typeface="Times New Roman"/>
                <a:cs typeface="Times New Roman"/>
              </a:rPr>
              <a:t>v</a:t>
            </a:r>
            <a:r>
              <a:rPr dirty="0" baseline="-16339" sz="2550">
                <a:latin typeface="Calibri"/>
                <a:cs typeface="Calibri"/>
              </a:rPr>
              <a:t>2 </a:t>
            </a:r>
            <a:r>
              <a:rPr dirty="0" sz="2600">
                <a:latin typeface="Calibri"/>
                <a:cs typeface="Calibri"/>
              </a:rPr>
              <a:t>-.7</a:t>
            </a:r>
            <a:r>
              <a:rPr dirty="0" sz="2600" spc="-65">
                <a:latin typeface="Calibri"/>
                <a:cs typeface="Calibri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</a:t>
            </a:r>
            <a:r>
              <a:rPr dirty="0" baseline="-16339" sz="2550">
                <a:latin typeface="Calibri"/>
                <a:cs typeface="Calibri"/>
              </a:rPr>
              <a:t>4</a:t>
            </a:r>
            <a:r>
              <a:rPr dirty="0" sz="260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7256" y="458724"/>
            <a:ext cx="47898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dirty="0" spc="-40"/>
              <a:t> </a:t>
            </a:r>
            <a:r>
              <a:rPr dirty="0" spc="-5"/>
              <a:t>independence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46708"/>
            <a:ext cx="8013700" cy="470344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Suppose </a:t>
            </a:r>
            <a:r>
              <a:rPr dirty="0" sz="3000" spc="-15">
                <a:latin typeface="Calibri"/>
                <a:cs typeface="Calibri"/>
              </a:rPr>
              <a:t>we </a:t>
            </a:r>
            <a:r>
              <a:rPr dirty="0" sz="3000" spc="-25">
                <a:latin typeface="Calibri"/>
                <a:cs typeface="Calibri"/>
              </a:rPr>
              <a:t>have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10">
                <a:latin typeface="Calibri"/>
                <a:cs typeface="Calibri"/>
              </a:rPr>
              <a:t>set </a:t>
            </a:r>
            <a:r>
              <a:rPr dirty="0" sz="3000">
                <a:latin typeface="Calibri"/>
                <a:cs typeface="Calibri"/>
              </a:rPr>
              <a:t>of </a:t>
            </a:r>
            <a:r>
              <a:rPr dirty="0" sz="3000" spc="-20">
                <a:latin typeface="Calibri"/>
                <a:cs typeface="Calibri"/>
              </a:rPr>
              <a:t>vectors </a:t>
            </a:r>
            <a:r>
              <a:rPr dirty="0" sz="3000" b="1">
                <a:latin typeface="Times New Roman"/>
                <a:cs typeface="Times New Roman"/>
              </a:rPr>
              <a:t>v</a:t>
            </a:r>
            <a:r>
              <a:rPr dirty="0" baseline="-19444" sz="3000" b="1">
                <a:latin typeface="Times New Roman"/>
                <a:cs typeface="Times New Roman"/>
              </a:rPr>
              <a:t>1</a:t>
            </a:r>
            <a:r>
              <a:rPr dirty="0" sz="3000" b="1">
                <a:latin typeface="Times New Roman"/>
                <a:cs typeface="Times New Roman"/>
              </a:rPr>
              <a:t>, …,</a:t>
            </a:r>
            <a:r>
              <a:rPr dirty="0" sz="3000" spc="-10" b="1">
                <a:latin typeface="Times New Roman"/>
                <a:cs typeface="Times New Roman"/>
              </a:rPr>
              <a:t> </a:t>
            </a:r>
            <a:r>
              <a:rPr dirty="0" sz="3000" b="1">
                <a:latin typeface="Times New Roman"/>
                <a:cs typeface="Times New Roman"/>
              </a:rPr>
              <a:t>v</a:t>
            </a:r>
            <a:r>
              <a:rPr dirty="0" baseline="-19444" sz="3000" b="1">
                <a:latin typeface="Times New Roman"/>
                <a:cs typeface="Times New Roman"/>
              </a:rPr>
              <a:t>n</a:t>
            </a:r>
            <a:endParaRPr baseline="-19444" sz="3000">
              <a:latin typeface="Times New Roman"/>
              <a:cs typeface="Times New Roman"/>
            </a:endParaRPr>
          </a:p>
          <a:p>
            <a:pPr marL="355600" marR="528320" indent="-342900">
              <a:lnSpc>
                <a:spcPct val="90300"/>
              </a:lnSpc>
              <a:spcBef>
                <a:spcPts val="66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If </a:t>
            </a:r>
            <a:r>
              <a:rPr dirty="0" sz="3000" spc="-15">
                <a:latin typeface="Calibri"/>
                <a:cs typeface="Calibri"/>
              </a:rPr>
              <a:t>we can </a:t>
            </a:r>
            <a:r>
              <a:rPr dirty="0" sz="3000" spc="-20">
                <a:latin typeface="Calibri"/>
                <a:cs typeface="Calibri"/>
              </a:rPr>
              <a:t>express </a:t>
            </a:r>
            <a:r>
              <a:rPr dirty="0" sz="3000" b="1">
                <a:latin typeface="Times New Roman"/>
                <a:cs typeface="Times New Roman"/>
              </a:rPr>
              <a:t>v</a:t>
            </a:r>
            <a:r>
              <a:rPr dirty="0" baseline="-19444" sz="3000">
                <a:latin typeface="Calibri"/>
                <a:cs typeface="Calibri"/>
              </a:rPr>
              <a:t>1 </a:t>
            </a:r>
            <a:r>
              <a:rPr dirty="0" sz="3000">
                <a:latin typeface="Calibri"/>
                <a:cs typeface="Calibri"/>
              </a:rPr>
              <a:t>as a </a:t>
            </a:r>
            <a:r>
              <a:rPr dirty="0" sz="3000" spc="-5">
                <a:latin typeface="Calibri"/>
                <a:cs typeface="Calibri"/>
              </a:rPr>
              <a:t>linear </a:t>
            </a:r>
            <a:r>
              <a:rPr dirty="0" sz="3000" spc="-10">
                <a:latin typeface="Calibri"/>
                <a:cs typeface="Calibri"/>
              </a:rPr>
              <a:t>combination </a:t>
            </a:r>
            <a:r>
              <a:rPr dirty="0" sz="3000">
                <a:latin typeface="Calibri"/>
                <a:cs typeface="Calibri"/>
              </a:rPr>
              <a:t>of  </a:t>
            </a:r>
            <a:r>
              <a:rPr dirty="0" sz="3000" spc="-5">
                <a:latin typeface="Calibri"/>
                <a:cs typeface="Calibri"/>
              </a:rPr>
              <a:t>the other </a:t>
            </a:r>
            <a:r>
              <a:rPr dirty="0" sz="3000" spc="-20">
                <a:latin typeface="Calibri"/>
                <a:cs typeface="Calibri"/>
              </a:rPr>
              <a:t>vectors </a:t>
            </a:r>
            <a:r>
              <a:rPr dirty="0" sz="3000" spc="-5" b="1">
                <a:latin typeface="Times New Roman"/>
                <a:cs typeface="Times New Roman"/>
              </a:rPr>
              <a:t>v</a:t>
            </a:r>
            <a:r>
              <a:rPr dirty="0" baseline="-19444" sz="3000" spc="-7">
                <a:latin typeface="Calibri"/>
                <a:cs typeface="Calibri"/>
              </a:rPr>
              <a:t>2</a:t>
            </a:r>
            <a:r>
              <a:rPr dirty="0" sz="3000" spc="-5">
                <a:latin typeface="Calibri"/>
                <a:cs typeface="Calibri"/>
              </a:rPr>
              <a:t>…</a:t>
            </a:r>
            <a:r>
              <a:rPr dirty="0" sz="3000" spc="-5" b="1">
                <a:latin typeface="Times New Roman"/>
                <a:cs typeface="Times New Roman"/>
              </a:rPr>
              <a:t>v</a:t>
            </a:r>
            <a:r>
              <a:rPr dirty="0" baseline="-19444" sz="3000" spc="-7">
                <a:latin typeface="Times New Roman"/>
                <a:cs typeface="Times New Roman"/>
              </a:rPr>
              <a:t>n</a:t>
            </a:r>
            <a:r>
              <a:rPr dirty="0" sz="3000" spc="-5">
                <a:latin typeface="Calibri"/>
                <a:cs typeface="Calibri"/>
              </a:rPr>
              <a:t>, then </a:t>
            </a:r>
            <a:r>
              <a:rPr dirty="0" sz="3000" b="1">
                <a:latin typeface="Times New Roman"/>
                <a:cs typeface="Times New Roman"/>
              </a:rPr>
              <a:t>v</a:t>
            </a:r>
            <a:r>
              <a:rPr dirty="0" baseline="-19444" sz="3000">
                <a:latin typeface="Calibri"/>
                <a:cs typeface="Calibri"/>
              </a:rPr>
              <a:t>1 </a:t>
            </a:r>
            <a:r>
              <a:rPr dirty="0" sz="3000" spc="-5">
                <a:latin typeface="Calibri"/>
                <a:cs typeface="Calibri"/>
              </a:rPr>
              <a:t>is linearly  </a:t>
            </a:r>
            <a:r>
              <a:rPr dirty="0" sz="3000" spc="-140" i="1">
                <a:latin typeface="Arial"/>
                <a:cs typeface="Arial"/>
              </a:rPr>
              <a:t>dependent </a:t>
            </a:r>
            <a:r>
              <a:rPr dirty="0" sz="3000">
                <a:latin typeface="Calibri"/>
                <a:cs typeface="Calibri"/>
              </a:rPr>
              <a:t>on </a:t>
            </a:r>
            <a:r>
              <a:rPr dirty="0" sz="3000" spc="-5">
                <a:latin typeface="Calibri"/>
                <a:cs typeface="Calibri"/>
              </a:rPr>
              <a:t>the other</a:t>
            </a:r>
            <a:r>
              <a:rPr dirty="0" sz="3000" spc="-50">
                <a:latin typeface="Calibri"/>
                <a:cs typeface="Calibri"/>
              </a:rPr>
              <a:t> </a:t>
            </a:r>
            <a:r>
              <a:rPr dirty="0" sz="3000" spc="-20">
                <a:latin typeface="Calibri"/>
                <a:cs typeface="Calibri"/>
              </a:rPr>
              <a:t>vectors.</a:t>
            </a:r>
            <a:endParaRPr sz="3000">
              <a:latin typeface="Calibri"/>
              <a:cs typeface="Calibri"/>
            </a:endParaRPr>
          </a:p>
          <a:p>
            <a:pPr lvl="1" marL="755650" marR="48260" indent="-285750">
              <a:lnSpc>
                <a:spcPts val="2900"/>
              </a:lnSpc>
              <a:spcBef>
                <a:spcPts val="56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5">
                <a:latin typeface="Calibri"/>
                <a:cs typeface="Calibri"/>
              </a:rPr>
              <a:t>The direction </a:t>
            </a:r>
            <a:r>
              <a:rPr dirty="0" sz="2600" b="1">
                <a:latin typeface="Times New Roman"/>
                <a:cs typeface="Times New Roman"/>
              </a:rPr>
              <a:t>v</a:t>
            </a:r>
            <a:r>
              <a:rPr dirty="0" baseline="-16339" sz="2550">
                <a:latin typeface="Calibri"/>
                <a:cs typeface="Calibri"/>
              </a:rPr>
              <a:t>1 </a:t>
            </a:r>
            <a:r>
              <a:rPr dirty="0" sz="2600" spc="-10">
                <a:latin typeface="Calibri"/>
                <a:cs typeface="Calibri"/>
              </a:rPr>
              <a:t>can </a:t>
            </a:r>
            <a:r>
              <a:rPr dirty="0" sz="2600" spc="-5">
                <a:latin typeface="Calibri"/>
                <a:cs typeface="Calibri"/>
              </a:rPr>
              <a:t>be </a:t>
            </a:r>
            <a:r>
              <a:rPr dirty="0" sz="2600" spc="-15">
                <a:latin typeface="Calibri"/>
                <a:cs typeface="Calibri"/>
              </a:rPr>
              <a:t>expressed </a:t>
            </a:r>
            <a:r>
              <a:rPr dirty="0" sz="2600">
                <a:latin typeface="Calibri"/>
                <a:cs typeface="Calibri"/>
              </a:rPr>
              <a:t>as a </a:t>
            </a:r>
            <a:r>
              <a:rPr dirty="0" sz="2600" spc="-10">
                <a:latin typeface="Calibri"/>
                <a:cs typeface="Calibri"/>
              </a:rPr>
              <a:t>combination </a:t>
            </a:r>
            <a:r>
              <a:rPr dirty="0" sz="2600">
                <a:latin typeface="Calibri"/>
                <a:cs typeface="Calibri"/>
              </a:rPr>
              <a:t>of  </a:t>
            </a:r>
            <a:r>
              <a:rPr dirty="0" sz="2600" spc="-5">
                <a:latin typeface="Calibri"/>
                <a:cs typeface="Calibri"/>
              </a:rPr>
              <a:t>the directions </a:t>
            </a:r>
            <a:r>
              <a:rPr dirty="0" sz="2600" b="1">
                <a:latin typeface="Times New Roman"/>
                <a:cs typeface="Times New Roman"/>
              </a:rPr>
              <a:t>v</a:t>
            </a:r>
            <a:r>
              <a:rPr dirty="0" baseline="-16339" sz="2550">
                <a:latin typeface="Calibri"/>
                <a:cs typeface="Calibri"/>
              </a:rPr>
              <a:t>2</a:t>
            </a:r>
            <a:r>
              <a:rPr dirty="0" sz="2600">
                <a:latin typeface="Calibri"/>
                <a:cs typeface="Calibri"/>
              </a:rPr>
              <a:t>…</a:t>
            </a:r>
            <a:r>
              <a:rPr dirty="0" sz="2600" b="1">
                <a:latin typeface="Times New Roman"/>
                <a:cs typeface="Times New Roman"/>
              </a:rPr>
              <a:t>v</a:t>
            </a:r>
            <a:r>
              <a:rPr dirty="0" baseline="-16339" sz="2550">
                <a:latin typeface="Times New Roman"/>
                <a:cs typeface="Times New Roman"/>
              </a:rPr>
              <a:t>n</a:t>
            </a:r>
            <a:r>
              <a:rPr dirty="0" sz="2600">
                <a:latin typeface="Calibri"/>
                <a:cs typeface="Calibri"/>
              </a:rPr>
              <a:t>. </a:t>
            </a:r>
            <a:r>
              <a:rPr dirty="0" sz="2600" spc="5">
                <a:latin typeface="Calibri"/>
                <a:cs typeface="Calibri"/>
              </a:rPr>
              <a:t>(E.g. </a:t>
            </a:r>
            <a:r>
              <a:rPr dirty="0" sz="2600" b="1">
                <a:latin typeface="Times New Roman"/>
                <a:cs typeface="Times New Roman"/>
              </a:rPr>
              <a:t>v</a:t>
            </a:r>
            <a:r>
              <a:rPr dirty="0" baseline="-16339" sz="2550">
                <a:latin typeface="Calibri"/>
                <a:cs typeface="Calibri"/>
              </a:rPr>
              <a:t>1 </a:t>
            </a:r>
            <a:r>
              <a:rPr dirty="0" sz="2600">
                <a:latin typeface="Calibri"/>
                <a:cs typeface="Calibri"/>
              </a:rPr>
              <a:t>= .7 </a:t>
            </a:r>
            <a:r>
              <a:rPr dirty="0" sz="2600" b="1">
                <a:latin typeface="Times New Roman"/>
                <a:cs typeface="Times New Roman"/>
              </a:rPr>
              <a:t>v</a:t>
            </a:r>
            <a:r>
              <a:rPr dirty="0" baseline="-16339" sz="2550">
                <a:latin typeface="Calibri"/>
                <a:cs typeface="Calibri"/>
              </a:rPr>
              <a:t>2 </a:t>
            </a:r>
            <a:r>
              <a:rPr dirty="0" sz="2600">
                <a:latin typeface="Calibri"/>
                <a:cs typeface="Calibri"/>
              </a:rPr>
              <a:t>-.7</a:t>
            </a:r>
            <a:r>
              <a:rPr dirty="0" sz="2600" spc="-60">
                <a:latin typeface="Calibri"/>
                <a:cs typeface="Calibri"/>
              </a:rPr>
              <a:t> </a:t>
            </a:r>
            <a:r>
              <a:rPr dirty="0" sz="2600" b="1">
                <a:latin typeface="Times New Roman"/>
                <a:cs typeface="Times New Roman"/>
              </a:rPr>
              <a:t>v</a:t>
            </a:r>
            <a:r>
              <a:rPr dirty="0" baseline="-16339" sz="2550">
                <a:latin typeface="Calibri"/>
                <a:cs typeface="Calibri"/>
              </a:rPr>
              <a:t>4</a:t>
            </a:r>
            <a:r>
              <a:rPr dirty="0" sz="2600">
                <a:latin typeface="Calibri"/>
                <a:cs typeface="Calibri"/>
              </a:rPr>
              <a:t>)</a:t>
            </a:r>
            <a:endParaRPr sz="2600">
              <a:latin typeface="Calibri"/>
              <a:cs typeface="Calibri"/>
            </a:endParaRPr>
          </a:p>
          <a:p>
            <a:pPr marL="355600" marR="400685" indent="-342900">
              <a:lnSpc>
                <a:spcPts val="319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If no </a:t>
            </a:r>
            <a:r>
              <a:rPr dirty="0" sz="3000" spc="-15">
                <a:latin typeface="Calibri"/>
                <a:cs typeface="Calibri"/>
              </a:rPr>
              <a:t>vector </a:t>
            </a:r>
            <a:r>
              <a:rPr dirty="0" sz="3000" spc="-5">
                <a:latin typeface="Calibri"/>
                <a:cs typeface="Calibri"/>
              </a:rPr>
              <a:t>is linearly </a:t>
            </a:r>
            <a:r>
              <a:rPr dirty="0" sz="3000" spc="-10">
                <a:latin typeface="Calibri"/>
                <a:cs typeface="Calibri"/>
              </a:rPr>
              <a:t>dependent </a:t>
            </a:r>
            <a:r>
              <a:rPr dirty="0" sz="3000">
                <a:latin typeface="Calibri"/>
                <a:cs typeface="Calibri"/>
              </a:rPr>
              <a:t>on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25">
                <a:latin typeface="Calibri"/>
                <a:cs typeface="Calibri"/>
              </a:rPr>
              <a:t>rest </a:t>
            </a:r>
            <a:r>
              <a:rPr dirty="0" sz="3000">
                <a:latin typeface="Calibri"/>
                <a:cs typeface="Calibri"/>
              </a:rPr>
              <a:t>of 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10">
                <a:latin typeface="Calibri"/>
                <a:cs typeface="Calibri"/>
              </a:rPr>
              <a:t>set,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10">
                <a:latin typeface="Calibri"/>
                <a:cs typeface="Calibri"/>
              </a:rPr>
              <a:t>set </a:t>
            </a:r>
            <a:r>
              <a:rPr dirty="0" sz="3000" spc="-5">
                <a:latin typeface="Calibri"/>
                <a:cs typeface="Calibri"/>
              </a:rPr>
              <a:t>is linearly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14" i="1">
                <a:latin typeface="Arial"/>
                <a:cs typeface="Arial"/>
              </a:rPr>
              <a:t>independent</a:t>
            </a:r>
            <a:r>
              <a:rPr dirty="0" sz="3000" spc="-114">
                <a:latin typeface="Calibri"/>
                <a:cs typeface="Calibri"/>
              </a:rPr>
              <a:t>.</a:t>
            </a:r>
            <a:endParaRPr sz="3000">
              <a:latin typeface="Calibri"/>
              <a:cs typeface="Calibri"/>
            </a:endParaRPr>
          </a:p>
          <a:p>
            <a:pPr lvl="1" marL="755650" marR="5080" indent="-285750">
              <a:lnSpc>
                <a:spcPct val="89600"/>
              </a:lnSpc>
              <a:spcBef>
                <a:spcPts val="69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5">
                <a:latin typeface="Calibri"/>
                <a:cs typeface="Calibri"/>
              </a:rPr>
              <a:t>Common </a:t>
            </a:r>
            <a:r>
              <a:rPr dirty="0" sz="2600" spc="-10">
                <a:latin typeface="Calibri"/>
                <a:cs typeface="Calibri"/>
              </a:rPr>
              <a:t>case: </a:t>
            </a:r>
            <a:r>
              <a:rPr dirty="0" sz="2600">
                <a:latin typeface="Calibri"/>
                <a:cs typeface="Calibri"/>
              </a:rPr>
              <a:t>a </a:t>
            </a:r>
            <a:r>
              <a:rPr dirty="0" sz="2600" spc="-10">
                <a:latin typeface="Calibri"/>
                <a:cs typeface="Calibri"/>
              </a:rPr>
              <a:t>set </a:t>
            </a:r>
            <a:r>
              <a:rPr dirty="0" sz="2600">
                <a:latin typeface="Calibri"/>
                <a:cs typeface="Calibri"/>
              </a:rPr>
              <a:t>of </a:t>
            </a:r>
            <a:r>
              <a:rPr dirty="0" sz="2600" spc="-15">
                <a:latin typeface="Calibri"/>
                <a:cs typeface="Calibri"/>
              </a:rPr>
              <a:t>vectors </a:t>
            </a:r>
            <a:r>
              <a:rPr dirty="0" sz="2600" b="1">
                <a:latin typeface="Times New Roman"/>
                <a:cs typeface="Times New Roman"/>
              </a:rPr>
              <a:t>v</a:t>
            </a:r>
            <a:r>
              <a:rPr dirty="0" baseline="-16339" sz="2550" b="1">
                <a:latin typeface="Times New Roman"/>
                <a:cs typeface="Times New Roman"/>
              </a:rPr>
              <a:t>1</a:t>
            </a:r>
            <a:r>
              <a:rPr dirty="0" sz="2600" b="1">
                <a:latin typeface="Times New Roman"/>
                <a:cs typeface="Times New Roman"/>
              </a:rPr>
              <a:t>, …, v</a:t>
            </a:r>
            <a:r>
              <a:rPr dirty="0" baseline="-16339" sz="2550" b="1">
                <a:latin typeface="Times New Roman"/>
                <a:cs typeface="Times New Roman"/>
              </a:rPr>
              <a:t>n </a:t>
            </a:r>
            <a:r>
              <a:rPr dirty="0" sz="2600">
                <a:latin typeface="Calibri"/>
                <a:cs typeface="Calibri"/>
              </a:rPr>
              <a:t>is </a:t>
            </a:r>
            <a:r>
              <a:rPr dirty="0" sz="2600" spc="-20">
                <a:latin typeface="Calibri"/>
                <a:cs typeface="Calibri"/>
              </a:rPr>
              <a:t>always  </a:t>
            </a:r>
            <a:r>
              <a:rPr dirty="0" sz="2600" spc="-5">
                <a:latin typeface="Calibri"/>
                <a:cs typeface="Calibri"/>
              </a:rPr>
              <a:t>linearly </a:t>
            </a:r>
            <a:r>
              <a:rPr dirty="0" sz="2600" spc="-10">
                <a:latin typeface="Calibri"/>
                <a:cs typeface="Calibri"/>
              </a:rPr>
              <a:t>independent </a:t>
            </a:r>
            <a:r>
              <a:rPr dirty="0" sz="2600">
                <a:latin typeface="Calibri"/>
                <a:cs typeface="Calibri"/>
              </a:rPr>
              <a:t>if </a:t>
            </a:r>
            <a:r>
              <a:rPr dirty="0" sz="2600" spc="-5">
                <a:latin typeface="Calibri"/>
                <a:cs typeface="Calibri"/>
              </a:rPr>
              <a:t>each </a:t>
            </a:r>
            <a:r>
              <a:rPr dirty="0" sz="2600" spc="-10">
                <a:latin typeface="Calibri"/>
                <a:cs typeface="Calibri"/>
              </a:rPr>
              <a:t>vector </a:t>
            </a:r>
            <a:r>
              <a:rPr dirty="0" sz="2600">
                <a:latin typeface="Calibri"/>
                <a:cs typeface="Calibri"/>
              </a:rPr>
              <a:t>is </a:t>
            </a:r>
            <a:r>
              <a:rPr dirty="0" sz="2600" spc="-5">
                <a:latin typeface="Calibri"/>
                <a:cs typeface="Calibri"/>
              </a:rPr>
              <a:t>perpendicular </a:t>
            </a:r>
            <a:r>
              <a:rPr dirty="0" sz="2600" spc="-15">
                <a:latin typeface="Calibri"/>
                <a:cs typeface="Calibri"/>
              </a:rPr>
              <a:t>to  </a:t>
            </a:r>
            <a:r>
              <a:rPr dirty="0" sz="2600" spc="-10">
                <a:latin typeface="Calibri"/>
                <a:cs typeface="Calibri"/>
              </a:rPr>
              <a:t>every </a:t>
            </a:r>
            <a:r>
              <a:rPr dirty="0" sz="2600" spc="-5">
                <a:latin typeface="Calibri"/>
                <a:cs typeface="Calibri"/>
              </a:rPr>
              <a:t>other </a:t>
            </a:r>
            <a:r>
              <a:rPr dirty="0" sz="2600" spc="-10">
                <a:latin typeface="Calibri"/>
                <a:cs typeface="Calibri"/>
              </a:rPr>
              <a:t>vector </a:t>
            </a:r>
            <a:r>
              <a:rPr dirty="0" sz="2600" spc="-5">
                <a:latin typeface="Calibri"/>
                <a:cs typeface="Calibri"/>
              </a:rPr>
              <a:t>(and</a:t>
            </a:r>
            <a:r>
              <a:rPr dirty="0" sz="2600" spc="15">
                <a:latin typeface="Calibri"/>
                <a:cs typeface="Calibri"/>
              </a:rPr>
              <a:t> </a:t>
            </a:r>
            <a:r>
              <a:rPr dirty="0" sz="2600" spc="-15">
                <a:latin typeface="Calibri"/>
                <a:cs typeface="Calibri"/>
              </a:rPr>
              <a:t>non-zero)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7256" y="458724"/>
            <a:ext cx="4789805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Linear</a:t>
            </a:r>
            <a:r>
              <a:rPr dirty="0" spc="-40"/>
              <a:t> </a:t>
            </a:r>
            <a:r>
              <a:rPr dirty="0" spc="-5"/>
              <a:t>independence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5540" y="1511300"/>
            <a:ext cx="388874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>
                <a:latin typeface="Calibri"/>
                <a:cs typeface="Calibri"/>
              </a:rPr>
              <a:t>Not </a:t>
            </a:r>
            <a:r>
              <a:rPr dirty="0" sz="3000" spc="-5">
                <a:latin typeface="Calibri"/>
                <a:cs typeface="Calibri"/>
              </a:rPr>
              <a:t>linearly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independent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96398" y="2554205"/>
            <a:ext cx="0" cy="3197225"/>
          </a:xfrm>
          <a:custGeom>
            <a:avLst/>
            <a:gdLst/>
            <a:ahLst/>
            <a:cxnLst/>
            <a:rect l="l" t="t" r="r" b="b"/>
            <a:pathLst>
              <a:path w="0" h="3197225">
                <a:moveTo>
                  <a:pt x="0" y="3196738"/>
                </a:moveTo>
                <a:lnTo>
                  <a:pt x="0" y="0"/>
                </a:lnTo>
              </a:path>
            </a:pathLst>
          </a:custGeom>
          <a:ln w="10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059934" y="2428911"/>
            <a:ext cx="74491" cy="1383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096398" y="5750943"/>
            <a:ext cx="3190875" cy="0"/>
          </a:xfrm>
          <a:custGeom>
            <a:avLst/>
            <a:gdLst/>
            <a:ahLst/>
            <a:cxnLst/>
            <a:rect l="l" t="t" r="r" b="b"/>
            <a:pathLst>
              <a:path w="3190875" h="0">
                <a:moveTo>
                  <a:pt x="0" y="0"/>
                </a:moveTo>
                <a:lnTo>
                  <a:pt x="3190689" y="0"/>
                </a:lnTo>
              </a:path>
            </a:pathLst>
          </a:custGeom>
          <a:ln w="10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274579" y="5714982"/>
            <a:ext cx="138008" cy="74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096398" y="3491399"/>
            <a:ext cx="2256155" cy="2259965"/>
          </a:xfrm>
          <a:custGeom>
            <a:avLst/>
            <a:gdLst/>
            <a:ahLst/>
            <a:cxnLst/>
            <a:rect l="l" t="t" r="r" b="b"/>
            <a:pathLst>
              <a:path w="2256154" h="2259965">
                <a:moveTo>
                  <a:pt x="0" y="2259544"/>
                </a:moveTo>
                <a:lnTo>
                  <a:pt x="2256112" y="0"/>
                </a:lnTo>
              </a:path>
            </a:pathLst>
          </a:custGeom>
          <a:ln w="1041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317903" y="3402484"/>
            <a:ext cx="123416" cy="1247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6673" y="5754420"/>
            <a:ext cx="3887470" cy="0"/>
          </a:xfrm>
          <a:custGeom>
            <a:avLst/>
            <a:gdLst/>
            <a:ahLst/>
            <a:cxnLst/>
            <a:rect l="l" t="t" r="r" b="b"/>
            <a:pathLst>
              <a:path w="3887470" h="0">
                <a:moveTo>
                  <a:pt x="0" y="0"/>
                </a:moveTo>
                <a:lnTo>
                  <a:pt x="3887465" y="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258899" y="5709970"/>
            <a:ext cx="168145" cy="898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86673" y="3004489"/>
            <a:ext cx="2748915" cy="2750185"/>
          </a:xfrm>
          <a:custGeom>
            <a:avLst/>
            <a:gdLst/>
            <a:ahLst/>
            <a:cxnLst/>
            <a:rect l="l" t="t" r="r" b="b"/>
            <a:pathLst>
              <a:path w="2748915" h="2750185">
                <a:moveTo>
                  <a:pt x="0" y="2749931"/>
                </a:moveTo>
                <a:lnTo>
                  <a:pt x="2748796" y="0"/>
                </a:lnTo>
              </a:path>
            </a:pathLst>
          </a:custGeom>
          <a:ln w="1269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093307" y="2896920"/>
            <a:ext cx="150365" cy="1513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383540" y="1461515"/>
            <a:ext cx="4114165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>
                <a:latin typeface="Calibri"/>
                <a:cs typeface="Calibri"/>
              </a:rPr>
              <a:t>Linearly independent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set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9199" y="458724"/>
            <a:ext cx="26466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85"/>
              <a:t> </a:t>
            </a:r>
            <a:r>
              <a:rPr dirty="0" spc="-25"/>
              <a:t>rank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820"/>
            <a:ext cx="3262629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Column/row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15">
                <a:latin typeface="Calibri"/>
                <a:cs typeface="Calibri"/>
              </a:rPr>
              <a:t>rank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3207003"/>
            <a:ext cx="6023610" cy="1617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Arial"/>
                <a:cs typeface="Arial"/>
              </a:rPr>
              <a:t>– </a:t>
            </a:r>
            <a:r>
              <a:rPr dirty="0" sz="2800" spc="-5">
                <a:latin typeface="Calibri"/>
                <a:cs typeface="Calibri"/>
              </a:rPr>
              <a:t>Column </a:t>
            </a:r>
            <a:r>
              <a:rPr dirty="0" sz="2800" spc="-15">
                <a:latin typeface="Calibri"/>
                <a:cs typeface="Calibri"/>
              </a:rPr>
              <a:t>rank </a:t>
            </a:r>
            <a:r>
              <a:rPr dirty="0" sz="2800" spc="-25">
                <a:latin typeface="Calibri"/>
                <a:cs typeface="Calibri"/>
              </a:rPr>
              <a:t>always </a:t>
            </a:r>
            <a:r>
              <a:rPr dirty="0" sz="2800" spc="-5">
                <a:latin typeface="Calibri"/>
                <a:cs typeface="Calibri"/>
              </a:rPr>
              <a:t>equals </a:t>
            </a:r>
            <a:r>
              <a:rPr dirty="0" sz="2800" spc="-25">
                <a:latin typeface="Calibri"/>
                <a:cs typeface="Calibri"/>
              </a:rPr>
              <a:t>row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5">
                <a:latin typeface="Calibri"/>
                <a:cs typeface="Calibri"/>
              </a:rPr>
              <a:t>rank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5">
                <a:latin typeface="Calibri"/>
                <a:cs typeface="Calibri"/>
              </a:rPr>
              <a:t>Matrix </a:t>
            </a:r>
            <a:r>
              <a:rPr dirty="0" sz="3200" spc="-20">
                <a:latin typeface="Calibri"/>
                <a:cs typeface="Calibri"/>
              </a:rPr>
              <a:t>rank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09600" y="2362200"/>
            <a:ext cx="8229600" cy="5699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76400" y="5062728"/>
            <a:ext cx="5279136" cy="347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9199" y="458724"/>
            <a:ext cx="26466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85"/>
              <a:t> </a:t>
            </a:r>
            <a:r>
              <a:rPr dirty="0" spc="-25"/>
              <a:t>rank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0383" y="1300988"/>
            <a:ext cx="8140065" cy="309816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355600" marR="5080" indent="-342900">
              <a:lnSpc>
                <a:spcPts val="3290"/>
              </a:lnSpc>
              <a:spcBef>
                <a:spcPts val="4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15">
                <a:latin typeface="Calibri"/>
                <a:cs typeface="Calibri"/>
              </a:rPr>
              <a:t>For transformation </a:t>
            </a:r>
            <a:r>
              <a:rPr dirty="0" sz="3000" spc="-10">
                <a:latin typeface="Calibri"/>
                <a:cs typeface="Calibri"/>
              </a:rPr>
              <a:t>matrices, </a:t>
            </a:r>
            <a:r>
              <a:rPr dirty="0" sz="3000" spc="-5">
                <a:latin typeface="Calibri"/>
                <a:cs typeface="Calibri"/>
              </a:rPr>
              <a:t>the </a:t>
            </a:r>
            <a:r>
              <a:rPr dirty="0" sz="3000" spc="-20">
                <a:latin typeface="Calibri"/>
                <a:cs typeface="Calibri"/>
              </a:rPr>
              <a:t>rank </a:t>
            </a:r>
            <a:r>
              <a:rPr dirty="0" sz="3000" spc="-15">
                <a:latin typeface="Calibri"/>
                <a:cs typeface="Calibri"/>
              </a:rPr>
              <a:t>tells </a:t>
            </a:r>
            <a:r>
              <a:rPr dirty="0" sz="3000" spc="-10">
                <a:latin typeface="Calibri"/>
                <a:cs typeface="Calibri"/>
              </a:rPr>
              <a:t>you </a:t>
            </a:r>
            <a:r>
              <a:rPr dirty="0" sz="3000" spc="-5">
                <a:latin typeface="Calibri"/>
                <a:cs typeface="Calibri"/>
              </a:rPr>
              <a:t>the  dimensions </a:t>
            </a:r>
            <a:r>
              <a:rPr dirty="0" sz="3000">
                <a:latin typeface="Calibri"/>
                <a:cs typeface="Calibri"/>
              </a:rPr>
              <a:t>of </a:t>
            </a:r>
            <a:r>
              <a:rPr dirty="0" sz="3000" spc="-5">
                <a:latin typeface="Calibri"/>
                <a:cs typeface="Calibri"/>
              </a:rPr>
              <a:t>the</a:t>
            </a:r>
            <a:r>
              <a:rPr dirty="0" sz="3000" spc="-30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output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5">
                <a:latin typeface="Calibri"/>
                <a:cs typeface="Calibri"/>
              </a:rPr>
              <a:t>E.g. </a:t>
            </a:r>
            <a:r>
              <a:rPr dirty="0" sz="3000" spc="-5">
                <a:latin typeface="Calibri"/>
                <a:cs typeface="Calibri"/>
              </a:rPr>
              <a:t>if </a:t>
            </a:r>
            <a:r>
              <a:rPr dirty="0" sz="3000" spc="-20">
                <a:latin typeface="Calibri"/>
                <a:cs typeface="Calibri"/>
              </a:rPr>
              <a:t>rank </a:t>
            </a:r>
            <a:r>
              <a:rPr dirty="0" sz="3000">
                <a:latin typeface="Calibri"/>
                <a:cs typeface="Calibri"/>
              </a:rPr>
              <a:t>of </a:t>
            </a:r>
            <a:r>
              <a:rPr dirty="0" sz="3000" spc="-350" b="1">
                <a:latin typeface="Arial"/>
                <a:cs typeface="Arial"/>
              </a:rPr>
              <a:t>A </a:t>
            </a:r>
            <a:r>
              <a:rPr dirty="0" sz="3000" spc="-5">
                <a:latin typeface="Calibri"/>
                <a:cs typeface="Calibri"/>
              </a:rPr>
              <a:t>is </a:t>
            </a:r>
            <a:r>
              <a:rPr dirty="0" sz="3000">
                <a:latin typeface="Calibri"/>
                <a:cs typeface="Calibri"/>
              </a:rPr>
              <a:t>1, </a:t>
            </a:r>
            <a:r>
              <a:rPr dirty="0" sz="3000" spc="-5">
                <a:latin typeface="Calibri"/>
                <a:cs typeface="Calibri"/>
              </a:rPr>
              <a:t>then the</a:t>
            </a:r>
            <a:r>
              <a:rPr dirty="0" sz="3000" spc="-350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transformation</a:t>
            </a:r>
            <a:endParaRPr sz="3000">
              <a:latin typeface="Calibri"/>
              <a:cs typeface="Calibri"/>
            </a:endParaRPr>
          </a:p>
          <a:p>
            <a:pPr algn="ctr" marR="1357630">
              <a:lnSpc>
                <a:spcPct val="100000"/>
              </a:lnSpc>
              <a:spcBef>
                <a:spcPts val="505"/>
              </a:spcBef>
            </a:pPr>
            <a:r>
              <a:rPr dirty="0" sz="4100" spc="-245" b="1">
                <a:latin typeface="Arial"/>
                <a:cs typeface="Arial"/>
              </a:rPr>
              <a:t>p’=A</a:t>
            </a:r>
            <a:r>
              <a:rPr dirty="0" sz="4100" spc="-245">
                <a:latin typeface="Calibri"/>
                <a:cs typeface="Calibri"/>
              </a:rPr>
              <a:t>p</a:t>
            </a:r>
            <a:endParaRPr sz="41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dirty="0" sz="3000" spc="-5">
                <a:latin typeface="Calibri"/>
                <a:cs typeface="Calibri"/>
              </a:rPr>
              <a:t>maps </a:t>
            </a:r>
            <a:r>
              <a:rPr dirty="0" sz="3000" spc="-10">
                <a:latin typeface="Calibri"/>
                <a:cs typeface="Calibri"/>
              </a:rPr>
              <a:t>points </a:t>
            </a:r>
            <a:r>
              <a:rPr dirty="0" sz="3000" spc="-15">
                <a:latin typeface="Calibri"/>
                <a:cs typeface="Calibri"/>
              </a:rPr>
              <a:t>onto </a:t>
            </a:r>
            <a:r>
              <a:rPr dirty="0" sz="3000">
                <a:latin typeface="Calibri"/>
                <a:cs typeface="Calibri"/>
              </a:rPr>
              <a:t>a</a:t>
            </a:r>
            <a:r>
              <a:rPr dirty="0" sz="3000" spc="5">
                <a:latin typeface="Calibri"/>
                <a:cs typeface="Calibri"/>
              </a:rPr>
              <a:t> </a:t>
            </a:r>
            <a:r>
              <a:rPr dirty="0" sz="3000" spc="-5">
                <a:latin typeface="Calibri"/>
                <a:cs typeface="Calibri"/>
              </a:rPr>
              <a:t>line.</a:t>
            </a:r>
            <a:endParaRPr sz="30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40">
                <a:latin typeface="Calibri"/>
                <a:cs typeface="Calibri"/>
              </a:rPr>
              <a:t>Here’s </a:t>
            </a:r>
            <a:r>
              <a:rPr dirty="0" sz="3000">
                <a:latin typeface="Calibri"/>
                <a:cs typeface="Calibri"/>
              </a:rPr>
              <a:t>a </a:t>
            </a:r>
            <a:r>
              <a:rPr dirty="0" sz="3000" spc="-10">
                <a:latin typeface="Calibri"/>
                <a:cs typeface="Calibri"/>
              </a:rPr>
              <a:t>matrix </a:t>
            </a:r>
            <a:r>
              <a:rPr dirty="0" sz="3000" spc="-5">
                <a:latin typeface="Calibri"/>
                <a:cs typeface="Calibri"/>
              </a:rPr>
              <a:t>with </a:t>
            </a:r>
            <a:r>
              <a:rPr dirty="0" sz="3000" spc="-20">
                <a:latin typeface="Calibri"/>
                <a:cs typeface="Calibri"/>
              </a:rPr>
              <a:t>rank</a:t>
            </a:r>
            <a:r>
              <a:rPr dirty="0" sz="3000" spc="1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1: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62212" y="4818062"/>
            <a:ext cx="4229100" cy="92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411281" y="5062220"/>
            <a:ext cx="124015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All points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get  </a:t>
            </a:r>
            <a:r>
              <a:rPr dirty="0" sz="1800" spc="-5">
                <a:latin typeface="Calibri"/>
                <a:cs typeface="Calibri"/>
              </a:rPr>
              <a:t>mapped </a:t>
            </a:r>
            <a:r>
              <a:rPr dirty="0" sz="1800" spc="-15">
                <a:latin typeface="Calibri"/>
                <a:cs typeface="Calibri"/>
              </a:rPr>
              <a:t>to  </a:t>
            </a:r>
            <a:r>
              <a:rPr dirty="0" sz="1800">
                <a:latin typeface="Calibri"/>
                <a:cs typeface="Calibri"/>
              </a:rPr>
              <a:t>the </a:t>
            </a:r>
            <a:r>
              <a:rPr dirty="0" sz="1800" spc="-5">
                <a:latin typeface="Calibri"/>
                <a:cs typeface="Calibri"/>
              </a:rPr>
              <a:t>line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y=2x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09231" y="5212079"/>
            <a:ext cx="384048" cy="1280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826349" y="5218113"/>
            <a:ext cx="336550" cy="76200"/>
          </a:xfrm>
          <a:custGeom>
            <a:avLst/>
            <a:gdLst/>
            <a:ahLst/>
            <a:cxnLst/>
            <a:rect l="l" t="t" r="r" b="b"/>
            <a:pathLst>
              <a:path w="33655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50800"/>
                </a:lnTo>
                <a:lnTo>
                  <a:pt x="63500" y="50800"/>
                </a:lnTo>
                <a:lnTo>
                  <a:pt x="63500" y="25400"/>
                </a:lnTo>
                <a:lnTo>
                  <a:pt x="76200" y="25399"/>
                </a:lnTo>
                <a:lnTo>
                  <a:pt x="76200" y="0"/>
                </a:lnTo>
                <a:close/>
              </a:path>
              <a:path w="336550" h="76200">
                <a:moveTo>
                  <a:pt x="76200" y="25399"/>
                </a:moveTo>
                <a:lnTo>
                  <a:pt x="63500" y="25400"/>
                </a:lnTo>
                <a:lnTo>
                  <a:pt x="63500" y="50800"/>
                </a:lnTo>
                <a:lnTo>
                  <a:pt x="76200" y="50799"/>
                </a:lnTo>
                <a:lnTo>
                  <a:pt x="76200" y="25399"/>
                </a:lnTo>
                <a:close/>
              </a:path>
              <a:path w="336550" h="76200">
                <a:moveTo>
                  <a:pt x="76200" y="50799"/>
                </a:moveTo>
                <a:lnTo>
                  <a:pt x="63500" y="50800"/>
                </a:lnTo>
                <a:lnTo>
                  <a:pt x="76200" y="50800"/>
                </a:lnTo>
                <a:close/>
              </a:path>
              <a:path w="336550" h="76200">
                <a:moveTo>
                  <a:pt x="336450" y="25398"/>
                </a:moveTo>
                <a:lnTo>
                  <a:pt x="76200" y="25399"/>
                </a:lnTo>
                <a:lnTo>
                  <a:pt x="76200" y="50799"/>
                </a:lnTo>
                <a:lnTo>
                  <a:pt x="336450" y="50798"/>
                </a:lnTo>
                <a:lnTo>
                  <a:pt x="336450" y="25398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51</a:t>
            </a:fld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9199" y="458724"/>
            <a:ext cx="264668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Matrix</a:t>
            </a:r>
            <a:r>
              <a:rPr dirty="0" spc="-85"/>
              <a:t> </a:t>
            </a:r>
            <a:r>
              <a:rPr dirty="0" spc="-25"/>
              <a:t>rank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03217"/>
            <a:ext cx="8084184" cy="3973195"/>
          </a:xfrm>
          <a:prstGeom prst="rect">
            <a:avLst/>
          </a:prstGeom>
        </p:spPr>
        <p:txBody>
          <a:bodyPr wrap="square" lIns="0" tIns="1130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If </a:t>
            </a:r>
            <a:r>
              <a:rPr dirty="0" sz="3000">
                <a:latin typeface="Calibri"/>
                <a:cs typeface="Calibri"/>
              </a:rPr>
              <a:t>an </a:t>
            </a:r>
            <a:r>
              <a:rPr dirty="0" sz="3000" spc="-130" i="1">
                <a:latin typeface="Arial"/>
                <a:cs typeface="Arial"/>
              </a:rPr>
              <a:t>m </a:t>
            </a:r>
            <a:r>
              <a:rPr dirty="0" sz="3000">
                <a:latin typeface="Calibri"/>
                <a:cs typeface="Calibri"/>
              </a:rPr>
              <a:t>x </a:t>
            </a:r>
            <a:r>
              <a:rPr dirty="0" sz="3000" spc="-130" i="1">
                <a:latin typeface="Arial"/>
                <a:cs typeface="Arial"/>
              </a:rPr>
              <a:t>m </a:t>
            </a:r>
            <a:r>
              <a:rPr dirty="0" sz="3000" spc="-10">
                <a:latin typeface="Calibri"/>
                <a:cs typeface="Calibri"/>
              </a:rPr>
              <a:t>matrix </a:t>
            </a:r>
            <a:r>
              <a:rPr dirty="0" sz="3000" spc="-5">
                <a:latin typeface="Calibri"/>
                <a:cs typeface="Calibri"/>
              </a:rPr>
              <a:t>is </a:t>
            </a:r>
            <a:r>
              <a:rPr dirty="0" sz="3000" spc="-20">
                <a:latin typeface="Calibri"/>
                <a:cs typeface="Calibri"/>
              </a:rPr>
              <a:t>rank </a:t>
            </a:r>
            <a:r>
              <a:rPr dirty="0" sz="3000" spc="-65" i="1">
                <a:latin typeface="Arial"/>
                <a:cs typeface="Arial"/>
              </a:rPr>
              <a:t>m</a:t>
            </a:r>
            <a:r>
              <a:rPr dirty="0" sz="3000" spc="-65">
                <a:latin typeface="Calibri"/>
                <a:cs typeface="Calibri"/>
              </a:rPr>
              <a:t>, </a:t>
            </a:r>
            <a:r>
              <a:rPr dirty="0" sz="3000" spc="-15">
                <a:latin typeface="Calibri"/>
                <a:cs typeface="Calibri"/>
              </a:rPr>
              <a:t>we </a:t>
            </a:r>
            <a:r>
              <a:rPr dirty="0" sz="3000" spc="-20">
                <a:latin typeface="Calibri"/>
                <a:cs typeface="Calibri"/>
              </a:rPr>
              <a:t>say </a:t>
            </a:r>
            <a:r>
              <a:rPr dirty="0" sz="3000" spc="-25">
                <a:latin typeface="Calibri"/>
                <a:cs typeface="Calibri"/>
              </a:rPr>
              <a:t>it’s </a:t>
            </a:r>
            <a:r>
              <a:rPr dirty="0" sz="3000" spc="-5">
                <a:latin typeface="Calibri"/>
                <a:cs typeface="Calibri"/>
              </a:rPr>
              <a:t>“full</a:t>
            </a:r>
            <a:r>
              <a:rPr dirty="0" sz="3000" spc="15">
                <a:latin typeface="Calibri"/>
                <a:cs typeface="Calibri"/>
              </a:rPr>
              <a:t> </a:t>
            </a:r>
            <a:r>
              <a:rPr dirty="0" sz="3000" spc="-15">
                <a:latin typeface="Calibri"/>
                <a:cs typeface="Calibri"/>
              </a:rPr>
              <a:t>rank”</a:t>
            </a:r>
            <a:endParaRPr sz="30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69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5">
                <a:latin typeface="Calibri"/>
                <a:cs typeface="Calibri"/>
              </a:rPr>
              <a:t>Maps </a:t>
            </a:r>
            <a:r>
              <a:rPr dirty="0" sz="2600">
                <a:latin typeface="Calibri"/>
                <a:cs typeface="Calibri"/>
              </a:rPr>
              <a:t>an </a:t>
            </a:r>
            <a:r>
              <a:rPr dirty="0" sz="2600" spc="-110" i="1">
                <a:latin typeface="Arial"/>
                <a:cs typeface="Arial"/>
              </a:rPr>
              <a:t>m </a:t>
            </a:r>
            <a:r>
              <a:rPr dirty="0" sz="2600">
                <a:latin typeface="Calibri"/>
                <a:cs typeface="Calibri"/>
              </a:rPr>
              <a:t>x 1 </a:t>
            </a:r>
            <a:r>
              <a:rPr dirty="0" sz="2600" spc="-10">
                <a:latin typeface="Calibri"/>
                <a:cs typeface="Calibri"/>
              </a:rPr>
              <a:t>vector </a:t>
            </a:r>
            <a:r>
              <a:rPr dirty="0" sz="2600" spc="-5">
                <a:latin typeface="Calibri"/>
                <a:cs typeface="Calibri"/>
              </a:rPr>
              <a:t>uniquely </a:t>
            </a:r>
            <a:r>
              <a:rPr dirty="0" sz="2600" spc="-15">
                <a:latin typeface="Calibri"/>
                <a:cs typeface="Calibri"/>
              </a:rPr>
              <a:t>to </a:t>
            </a:r>
            <a:r>
              <a:rPr dirty="0" sz="2600" spc="-5">
                <a:latin typeface="Calibri"/>
                <a:cs typeface="Calibri"/>
              </a:rPr>
              <a:t>another </a:t>
            </a:r>
            <a:r>
              <a:rPr dirty="0" sz="2600" spc="-110" i="1">
                <a:latin typeface="Arial"/>
                <a:cs typeface="Arial"/>
              </a:rPr>
              <a:t>m </a:t>
            </a:r>
            <a:r>
              <a:rPr dirty="0" sz="2600">
                <a:latin typeface="Calibri"/>
                <a:cs typeface="Calibri"/>
              </a:rPr>
              <a:t>x 1</a:t>
            </a:r>
            <a:r>
              <a:rPr dirty="0" sz="2600" spc="-105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vector</a:t>
            </a:r>
            <a:endParaRPr sz="26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57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5">
                <a:latin typeface="Calibri"/>
                <a:cs typeface="Calibri"/>
              </a:rPr>
              <a:t>An </a:t>
            </a:r>
            <a:r>
              <a:rPr dirty="0" sz="2600" spc="-20">
                <a:latin typeface="Calibri"/>
                <a:cs typeface="Calibri"/>
              </a:rPr>
              <a:t>inverse </a:t>
            </a:r>
            <a:r>
              <a:rPr dirty="0" sz="2600" spc="-5">
                <a:latin typeface="Calibri"/>
                <a:cs typeface="Calibri"/>
              </a:rPr>
              <a:t>matrix </a:t>
            </a:r>
            <a:r>
              <a:rPr dirty="0" sz="2600" spc="-10">
                <a:latin typeface="Calibri"/>
                <a:cs typeface="Calibri"/>
              </a:rPr>
              <a:t>can </a:t>
            </a:r>
            <a:r>
              <a:rPr dirty="0" sz="2600" spc="-5">
                <a:latin typeface="Calibri"/>
                <a:cs typeface="Calibri"/>
              </a:rPr>
              <a:t>be </a:t>
            </a:r>
            <a:r>
              <a:rPr dirty="0" sz="2600" spc="-15">
                <a:latin typeface="Calibri"/>
                <a:cs typeface="Calibri"/>
              </a:rPr>
              <a:t>found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5">
                <a:latin typeface="Calibri"/>
                <a:cs typeface="Calibri"/>
              </a:rPr>
              <a:t>If </a:t>
            </a:r>
            <a:r>
              <a:rPr dirty="0" sz="3000" spc="-20">
                <a:latin typeface="Calibri"/>
                <a:cs typeface="Calibri"/>
              </a:rPr>
              <a:t>rank </a:t>
            </a:r>
            <a:r>
              <a:rPr dirty="0" sz="3000">
                <a:latin typeface="Calibri"/>
                <a:cs typeface="Calibri"/>
              </a:rPr>
              <a:t>&lt; </a:t>
            </a:r>
            <a:r>
              <a:rPr dirty="0" sz="3000" spc="-65" i="1">
                <a:latin typeface="Arial"/>
                <a:cs typeface="Arial"/>
              </a:rPr>
              <a:t>m</a:t>
            </a:r>
            <a:r>
              <a:rPr dirty="0" sz="3000" spc="-65">
                <a:latin typeface="Calibri"/>
                <a:cs typeface="Calibri"/>
              </a:rPr>
              <a:t>, </a:t>
            </a:r>
            <a:r>
              <a:rPr dirty="0" sz="3000" spc="-15">
                <a:latin typeface="Calibri"/>
                <a:cs typeface="Calibri"/>
              </a:rPr>
              <a:t>we </a:t>
            </a:r>
            <a:r>
              <a:rPr dirty="0" sz="3000" spc="-20">
                <a:latin typeface="Calibri"/>
                <a:cs typeface="Calibri"/>
              </a:rPr>
              <a:t>say </a:t>
            </a:r>
            <a:r>
              <a:rPr dirty="0" sz="3000" spc="-25">
                <a:latin typeface="Calibri"/>
                <a:cs typeface="Calibri"/>
              </a:rPr>
              <a:t>it’s</a:t>
            </a:r>
            <a:r>
              <a:rPr dirty="0" sz="3000" spc="7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“singular”</a:t>
            </a:r>
            <a:endParaRPr sz="3000">
              <a:latin typeface="Calibri"/>
              <a:cs typeface="Calibri"/>
            </a:endParaRPr>
          </a:p>
          <a:p>
            <a:pPr lvl="1" marL="755650" marR="118745" indent="-285750">
              <a:lnSpc>
                <a:spcPts val="3100"/>
              </a:lnSpc>
              <a:spcBef>
                <a:spcPts val="835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40">
                <a:latin typeface="Calibri"/>
                <a:cs typeface="Calibri"/>
              </a:rPr>
              <a:t>At </a:t>
            </a:r>
            <a:r>
              <a:rPr dirty="0" sz="2600" spc="-10">
                <a:latin typeface="Calibri"/>
                <a:cs typeface="Calibri"/>
              </a:rPr>
              <a:t>least </a:t>
            </a:r>
            <a:r>
              <a:rPr dirty="0" sz="2600" spc="-5">
                <a:latin typeface="Calibri"/>
                <a:cs typeface="Calibri"/>
              </a:rPr>
              <a:t>one dimension </a:t>
            </a:r>
            <a:r>
              <a:rPr dirty="0" sz="2600">
                <a:latin typeface="Calibri"/>
                <a:cs typeface="Calibri"/>
              </a:rPr>
              <a:t>is </a:t>
            </a:r>
            <a:r>
              <a:rPr dirty="0" sz="2600" spc="-15">
                <a:latin typeface="Calibri"/>
                <a:cs typeface="Calibri"/>
              </a:rPr>
              <a:t>getting </a:t>
            </a:r>
            <a:r>
              <a:rPr dirty="0" sz="2600" spc="-10">
                <a:latin typeface="Calibri"/>
                <a:cs typeface="Calibri"/>
              </a:rPr>
              <a:t>collapsed. </a:t>
            </a:r>
            <a:r>
              <a:rPr dirty="0" sz="2600" spc="-5">
                <a:latin typeface="Calibri"/>
                <a:cs typeface="Calibri"/>
              </a:rPr>
              <a:t>No </a:t>
            </a:r>
            <a:r>
              <a:rPr dirty="0" sz="2600" spc="-25">
                <a:latin typeface="Calibri"/>
                <a:cs typeface="Calibri"/>
              </a:rPr>
              <a:t>way </a:t>
            </a:r>
            <a:r>
              <a:rPr dirty="0" sz="2600" spc="-15">
                <a:latin typeface="Calibri"/>
                <a:cs typeface="Calibri"/>
              </a:rPr>
              <a:t>to  </a:t>
            </a:r>
            <a:r>
              <a:rPr dirty="0" sz="2600">
                <a:latin typeface="Calibri"/>
                <a:cs typeface="Calibri"/>
              </a:rPr>
              <a:t>look </a:t>
            </a:r>
            <a:r>
              <a:rPr dirty="0" sz="2600" spc="-10">
                <a:latin typeface="Calibri"/>
                <a:cs typeface="Calibri"/>
              </a:rPr>
              <a:t>at </a:t>
            </a:r>
            <a:r>
              <a:rPr dirty="0" sz="2600" spc="-5">
                <a:latin typeface="Calibri"/>
                <a:cs typeface="Calibri"/>
              </a:rPr>
              <a:t>the </a:t>
            </a:r>
            <a:r>
              <a:rPr dirty="0" sz="2600" spc="-10">
                <a:latin typeface="Calibri"/>
                <a:cs typeface="Calibri"/>
              </a:rPr>
              <a:t>result </a:t>
            </a:r>
            <a:r>
              <a:rPr dirty="0" sz="2600" spc="-5">
                <a:latin typeface="Calibri"/>
                <a:cs typeface="Calibri"/>
              </a:rPr>
              <a:t>and </a:t>
            </a:r>
            <a:r>
              <a:rPr dirty="0" sz="2600" spc="-10">
                <a:latin typeface="Calibri"/>
                <a:cs typeface="Calibri"/>
              </a:rPr>
              <a:t>tell what </a:t>
            </a:r>
            <a:r>
              <a:rPr dirty="0" sz="2600" spc="-5">
                <a:latin typeface="Calibri"/>
                <a:cs typeface="Calibri"/>
              </a:rPr>
              <a:t>the input</a:t>
            </a:r>
            <a:r>
              <a:rPr dirty="0" sz="2600" spc="20">
                <a:latin typeface="Calibri"/>
                <a:cs typeface="Calibri"/>
              </a:rPr>
              <a:t> </a:t>
            </a:r>
            <a:r>
              <a:rPr dirty="0" sz="2600" spc="-10">
                <a:latin typeface="Calibri"/>
                <a:cs typeface="Calibri"/>
              </a:rPr>
              <a:t>was</a:t>
            </a:r>
            <a:endParaRPr sz="2600">
              <a:latin typeface="Calibri"/>
              <a:cs typeface="Calibri"/>
            </a:endParaRPr>
          </a:p>
          <a:p>
            <a:pPr lvl="1" marL="755650" indent="-285750">
              <a:lnSpc>
                <a:spcPct val="100000"/>
              </a:lnSpc>
              <a:spcBef>
                <a:spcPts val="470"/>
              </a:spcBef>
              <a:buFont typeface="Arial"/>
              <a:buChar char="–"/>
              <a:tabLst>
                <a:tab pos="755650" algn="l"/>
              </a:tabLst>
            </a:pPr>
            <a:r>
              <a:rPr dirty="0" sz="2600" spc="-20">
                <a:latin typeface="Calibri"/>
                <a:cs typeface="Calibri"/>
              </a:rPr>
              <a:t>Inverse </a:t>
            </a:r>
            <a:r>
              <a:rPr dirty="0" sz="2600" spc="-5">
                <a:latin typeface="Calibri"/>
                <a:cs typeface="Calibri"/>
              </a:rPr>
              <a:t>does not</a:t>
            </a:r>
            <a:r>
              <a:rPr dirty="0" sz="2600" spc="5">
                <a:latin typeface="Calibri"/>
                <a:cs typeface="Calibri"/>
              </a:rPr>
              <a:t> </a:t>
            </a:r>
            <a:r>
              <a:rPr dirty="0" sz="2600" spc="-20">
                <a:latin typeface="Calibri"/>
                <a:cs typeface="Calibri"/>
              </a:rPr>
              <a:t>exist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000" spc="-25">
                <a:latin typeface="Calibri"/>
                <a:cs typeface="Calibri"/>
              </a:rPr>
              <a:t>Inverse </a:t>
            </a:r>
            <a:r>
              <a:rPr dirty="0" sz="3000" spc="-5">
                <a:latin typeface="Calibri"/>
                <a:cs typeface="Calibri"/>
              </a:rPr>
              <a:t>also doesn’t </a:t>
            </a:r>
            <a:r>
              <a:rPr dirty="0" sz="3000" spc="-20">
                <a:latin typeface="Calibri"/>
                <a:cs typeface="Calibri"/>
              </a:rPr>
              <a:t>exist </a:t>
            </a:r>
            <a:r>
              <a:rPr dirty="0" sz="3000" spc="-25">
                <a:latin typeface="Calibri"/>
                <a:cs typeface="Calibri"/>
              </a:rPr>
              <a:t>for </a:t>
            </a:r>
            <a:r>
              <a:rPr dirty="0" sz="3000" spc="-10">
                <a:latin typeface="Calibri"/>
                <a:cs typeface="Calibri"/>
              </a:rPr>
              <a:t>non-square</a:t>
            </a:r>
            <a:r>
              <a:rPr dirty="0" sz="3000" spc="5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matrices</a:t>
            </a:r>
            <a:endParaRPr sz="3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64320" y="1402784"/>
            <a:ext cx="2554982" cy="1456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52770" y="1471434"/>
            <a:ext cx="1295400" cy="129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50445" y="3162300"/>
            <a:ext cx="7080884" cy="2073910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 marR="5080" indent="-342900">
              <a:lnSpc>
                <a:spcPts val="3790"/>
              </a:lnSpc>
              <a:spcBef>
                <a:spcPts val="26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45">
                <a:latin typeface="Calibri"/>
                <a:cs typeface="Calibri"/>
              </a:rPr>
              <a:t>MATLAB </a:t>
            </a:r>
            <a:r>
              <a:rPr dirty="0" sz="3200" spc="-15">
                <a:latin typeface="Calibri"/>
                <a:cs typeface="Calibri"/>
              </a:rPr>
              <a:t>represents </a:t>
            </a:r>
            <a:r>
              <a:rPr dirty="0" sz="3200">
                <a:latin typeface="Calibri"/>
                <a:cs typeface="Calibri"/>
              </a:rPr>
              <a:t>an </a:t>
            </a:r>
            <a:r>
              <a:rPr dirty="0" sz="3200" spc="-5">
                <a:latin typeface="Calibri"/>
                <a:cs typeface="Calibri"/>
              </a:rPr>
              <a:t>image </a:t>
            </a:r>
            <a:r>
              <a:rPr dirty="0" sz="3200">
                <a:latin typeface="Calibri"/>
                <a:cs typeface="Calibri"/>
              </a:rPr>
              <a:t>as a </a:t>
            </a:r>
            <a:r>
              <a:rPr dirty="0" sz="3200" spc="-5">
                <a:latin typeface="Calibri"/>
                <a:cs typeface="Calibri"/>
              </a:rPr>
              <a:t>matrix  of </a:t>
            </a:r>
            <a:r>
              <a:rPr dirty="0" sz="3200" spc="-20">
                <a:latin typeface="Calibri"/>
                <a:cs typeface="Calibri"/>
              </a:rPr>
              <a:t>pixel</a:t>
            </a:r>
            <a:r>
              <a:rPr dirty="0" sz="320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brightnesses</a:t>
            </a:r>
            <a:endParaRPr sz="3200">
              <a:latin typeface="Calibri"/>
              <a:cs typeface="Calibri"/>
            </a:endParaRPr>
          </a:p>
          <a:p>
            <a:pPr marL="355600" marR="184785" indent="-342900">
              <a:lnSpc>
                <a:spcPct val="101299"/>
              </a:lnSpc>
              <a:spcBef>
                <a:spcPts val="6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10">
                <a:latin typeface="Calibri"/>
                <a:cs typeface="Calibri"/>
              </a:rPr>
              <a:t>Note </a:t>
            </a:r>
            <a:r>
              <a:rPr dirty="0" sz="3200" spc="-5">
                <a:latin typeface="Calibri"/>
                <a:cs typeface="Calibri"/>
              </a:rPr>
              <a:t>that </a:t>
            </a:r>
            <a:r>
              <a:rPr dirty="0" sz="3200">
                <a:latin typeface="Calibri"/>
                <a:cs typeface="Calibri"/>
              </a:rPr>
              <a:t>the </a:t>
            </a:r>
            <a:r>
              <a:rPr dirty="0" sz="3200" spc="-5">
                <a:latin typeface="Calibri"/>
                <a:cs typeface="Calibri"/>
              </a:rPr>
              <a:t>upper </a:t>
            </a:r>
            <a:r>
              <a:rPr dirty="0" sz="3200" spc="-15">
                <a:latin typeface="Calibri"/>
                <a:cs typeface="Calibri"/>
              </a:rPr>
              <a:t>left </a:t>
            </a:r>
            <a:r>
              <a:rPr dirty="0" sz="3200" spc="-10">
                <a:latin typeface="Calibri"/>
                <a:cs typeface="Calibri"/>
              </a:rPr>
              <a:t>corner </a:t>
            </a:r>
            <a:r>
              <a:rPr dirty="0" sz="3200">
                <a:latin typeface="Calibri"/>
                <a:cs typeface="Calibri"/>
              </a:rPr>
              <a:t>is </a:t>
            </a:r>
            <a:r>
              <a:rPr dirty="0" sz="3200" spc="-50">
                <a:latin typeface="Calibri"/>
                <a:cs typeface="Calibri"/>
              </a:rPr>
              <a:t>(y,x) </a:t>
            </a:r>
            <a:r>
              <a:rPr dirty="0" sz="3200">
                <a:latin typeface="Calibri"/>
                <a:cs typeface="Calibri"/>
              </a:rPr>
              <a:t>=  (1,1)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31540" y="458724"/>
            <a:ext cx="1957705" cy="2197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34645">
              <a:lnSpc>
                <a:spcPct val="100000"/>
              </a:lnSpc>
              <a:spcBef>
                <a:spcPts val="100"/>
              </a:spcBef>
            </a:pPr>
            <a:r>
              <a:rPr dirty="0"/>
              <a:t>I</a:t>
            </a:r>
            <a:r>
              <a:rPr dirty="0" spc="-10"/>
              <a:t>m</a:t>
            </a:r>
            <a:r>
              <a:rPr dirty="0"/>
              <a:t>a</a:t>
            </a:r>
            <a:r>
              <a:rPr dirty="0" spc="-40"/>
              <a:t>g</a:t>
            </a:r>
            <a:r>
              <a:rPr dirty="0" spc="-5"/>
              <a:t>e</a:t>
            </a:r>
            <a:r>
              <a:rPr dirty="0"/>
              <a:t>s</a:t>
            </a: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dirty="0" sz="9600"/>
              <a:t>=</a:t>
            </a:r>
            <a:endParaRPr sz="9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3655" y="184403"/>
            <a:ext cx="2975610" cy="6959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Color</a:t>
            </a:r>
            <a:r>
              <a:rPr dirty="0" spc="-75"/>
              <a:t> </a:t>
            </a:r>
            <a:r>
              <a:rPr dirty="0" spc="-10"/>
              <a:t>Images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3730708"/>
            <a:ext cx="1905000" cy="190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309615" y="3566159"/>
            <a:ext cx="3054096" cy="2209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519898" y="946403"/>
            <a:ext cx="7813675" cy="422973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5080" indent="-342900">
              <a:lnSpc>
                <a:spcPts val="3500"/>
              </a:lnSpc>
              <a:spcBef>
                <a:spcPts val="5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5">
                <a:latin typeface="Calibri"/>
                <a:cs typeface="Calibri"/>
              </a:rPr>
              <a:t>Grayscale </a:t>
            </a:r>
            <a:r>
              <a:rPr dirty="0" sz="3200" spc="-5">
                <a:latin typeface="Calibri"/>
                <a:cs typeface="Calibri"/>
              </a:rPr>
              <a:t>images </a:t>
            </a:r>
            <a:r>
              <a:rPr dirty="0" sz="3200" spc="-20">
                <a:latin typeface="Calibri"/>
                <a:cs typeface="Calibri"/>
              </a:rPr>
              <a:t>have </a:t>
            </a:r>
            <a:r>
              <a:rPr dirty="0" sz="3200">
                <a:latin typeface="Calibri"/>
                <a:cs typeface="Calibri"/>
              </a:rPr>
              <a:t>one number per </a:t>
            </a:r>
            <a:r>
              <a:rPr dirty="0" sz="3200" spc="-15">
                <a:latin typeface="Calibri"/>
                <a:cs typeface="Calibri"/>
              </a:rPr>
              <a:t>pixel,  </a:t>
            </a:r>
            <a:r>
              <a:rPr dirty="0" sz="3200">
                <a:latin typeface="Calibri"/>
                <a:cs typeface="Calibri"/>
              </a:rPr>
              <a:t>and </a:t>
            </a:r>
            <a:r>
              <a:rPr dirty="0" sz="3200" spc="-20">
                <a:latin typeface="Calibri"/>
                <a:cs typeface="Calibri"/>
              </a:rPr>
              <a:t>are </a:t>
            </a:r>
            <a:r>
              <a:rPr dirty="0" sz="3200" spc="-25">
                <a:latin typeface="Calibri"/>
                <a:cs typeface="Calibri"/>
              </a:rPr>
              <a:t>stored </a:t>
            </a:r>
            <a:r>
              <a:rPr dirty="0" sz="3200">
                <a:latin typeface="Calibri"/>
                <a:cs typeface="Calibri"/>
              </a:rPr>
              <a:t>as an m × n</a:t>
            </a:r>
            <a:r>
              <a:rPr dirty="0" sz="3200" spc="45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matrix.</a:t>
            </a:r>
            <a:endParaRPr sz="3200">
              <a:latin typeface="Calibri"/>
              <a:cs typeface="Calibri"/>
            </a:endParaRPr>
          </a:p>
          <a:p>
            <a:pPr marL="355600" marR="32384" indent="-342900">
              <a:lnSpc>
                <a:spcPts val="341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>
                <a:latin typeface="Calibri"/>
                <a:cs typeface="Calibri"/>
              </a:rPr>
              <a:t>Color </a:t>
            </a:r>
            <a:r>
              <a:rPr dirty="0" sz="3200" spc="-5">
                <a:latin typeface="Calibri"/>
                <a:cs typeface="Calibri"/>
              </a:rPr>
              <a:t>images </a:t>
            </a:r>
            <a:r>
              <a:rPr dirty="0" sz="3200" spc="-20">
                <a:latin typeface="Calibri"/>
                <a:cs typeface="Calibri"/>
              </a:rPr>
              <a:t>have </a:t>
            </a:r>
            <a:r>
              <a:rPr dirty="0" sz="3200">
                <a:latin typeface="Calibri"/>
                <a:cs typeface="Calibri"/>
              </a:rPr>
              <a:t>3 </a:t>
            </a:r>
            <a:r>
              <a:rPr dirty="0" sz="3200" spc="-10">
                <a:latin typeface="Calibri"/>
                <a:cs typeface="Calibri"/>
              </a:rPr>
              <a:t>numbers </a:t>
            </a:r>
            <a:r>
              <a:rPr dirty="0" sz="3200" spc="-5">
                <a:latin typeface="Calibri"/>
                <a:cs typeface="Calibri"/>
              </a:rPr>
              <a:t>per </a:t>
            </a:r>
            <a:r>
              <a:rPr dirty="0" sz="3200" spc="-20">
                <a:latin typeface="Calibri"/>
                <a:cs typeface="Calibri"/>
              </a:rPr>
              <a:t>pixel </a:t>
            </a:r>
            <a:r>
              <a:rPr dirty="0" sz="3200">
                <a:latin typeface="Calibri"/>
                <a:cs typeface="Calibri"/>
              </a:rPr>
              <a:t>– </a:t>
            </a:r>
            <a:r>
              <a:rPr dirty="0" sz="3200" spc="-15">
                <a:latin typeface="Calibri"/>
                <a:cs typeface="Calibri"/>
              </a:rPr>
              <a:t>red,  </a:t>
            </a:r>
            <a:r>
              <a:rPr dirty="0" sz="3200" spc="-10">
                <a:latin typeface="Calibri"/>
                <a:cs typeface="Calibri"/>
              </a:rPr>
              <a:t>green, </a:t>
            </a:r>
            <a:r>
              <a:rPr dirty="0" sz="3200">
                <a:latin typeface="Calibri"/>
                <a:cs typeface="Calibri"/>
              </a:rPr>
              <a:t>and blue </a:t>
            </a:r>
            <a:r>
              <a:rPr dirty="0" sz="3200" spc="-5">
                <a:latin typeface="Calibri"/>
                <a:cs typeface="Calibri"/>
              </a:rPr>
              <a:t>brightnesses</a:t>
            </a:r>
            <a:r>
              <a:rPr dirty="0" sz="3200" spc="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(RGB)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09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3200" spc="-20">
                <a:latin typeface="Calibri"/>
                <a:cs typeface="Calibri"/>
              </a:rPr>
              <a:t>Stored </a:t>
            </a:r>
            <a:r>
              <a:rPr dirty="0" sz="3200">
                <a:latin typeface="Calibri"/>
                <a:cs typeface="Calibri"/>
              </a:rPr>
              <a:t>as an m × n × 3</a:t>
            </a:r>
            <a:r>
              <a:rPr dirty="0" sz="3200" spc="40">
                <a:latin typeface="Calibri"/>
                <a:cs typeface="Calibri"/>
              </a:rPr>
              <a:t> </a:t>
            </a:r>
            <a:r>
              <a:rPr dirty="0" sz="3200" spc="-5">
                <a:latin typeface="Calibri"/>
                <a:cs typeface="Calibri"/>
              </a:rPr>
              <a:t>matrix</a:t>
            </a:r>
            <a:endParaRPr sz="3200">
              <a:latin typeface="Calibri"/>
              <a:cs typeface="Calibri"/>
            </a:endParaRPr>
          </a:p>
          <a:p>
            <a:pPr algn="ctr" marR="434975">
              <a:lnSpc>
                <a:spcPct val="100000"/>
              </a:lnSpc>
              <a:spcBef>
                <a:spcPts val="2340"/>
              </a:spcBef>
            </a:pPr>
            <a:r>
              <a:rPr dirty="0" sz="9600">
                <a:latin typeface="Calibri"/>
                <a:cs typeface="Calibri"/>
              </a:rPr>
              <a:t>=</a:t>
            </a:r>
            <a:endParaRPr sz="9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2018-11-07T06:18:14Z</dcterms:created>
  <dcterms:modified xsi:type="dcterms:W3CDTF">2018-11-07T06:18:14Z</dcterms:modified>
</cp:coreProperties>
</file>