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256" r:id="rId2"/>
    <p:sldId id="349" r:id="rId3"/>
    <p:sldId id="268" r:id="rId4"/>
    <p:sldId id="258" r:id="rId5"/>
    <p:sldId id="275" r:id="rId6"/>
    <p:sldId id="274" r:id="rId7"/>
    <p:sldId id="259" r:id="rId8"/>
    <p:sldId id="276" r:id="rId9"/>
    <p:sldId id="277" r:id="rId10"/>
    <p:sldId id="260" r:id="rId11"/>
    <p:sldId id="278" r:id="rId12"/>
    <p:sldId id="372" r:id="rId13"/>
    <p:sldId id="373" r:id="rId14"/>
    <p:sldId id="262" r:id="rId15"/>
    <p:sldId id="371" r:id="rId16"/>
    <p:sldId id="351" r:id="rId17"/>
    <p:sldId id="280" r:id="rId18"/>
    <p:sldId id="286" r:id="rId19"/>
    <p:sldId id="352" r:id="rId20"/>
    <p:sldId id="287" r:id="rId21"/>
    <p:sldId id="279" r:id="rId22"/>
    <p:sldId id="265" r:id="rId23"/>
    <p:sldId id="266" r:id="rId24"/>
    <p:sldId id="355" r:id="rId25"/>
    <p:sldId id="263" r:id="rId26"/>
    <p:sldId id="269" r:id="rId27"/>
    <p:sldId id="411" r:id="rId28"/>
    <p:sldId id="412" r:id="rId29"/>
    <p:sldId id="413" r:id="rId30"/>
    <p:sldId id="406" r:id="rId31"/>
    <p:sldId id="407" r:id="rId32"/>
    <p:sldId id="408" r:id="rId33"/>
    <p:sldId id="409" r:id="rId34"/>
    <p:sldId id="410" r:id="rId35"/>
    <p:sldId id="344" r:id="rId36"/>
    <p:sldId id="273" r:id="rId37"/>
    <p:sldId id="288" r:id="rId38"/>
    <p:sldId id="414" r:id="rId39"/>
    <p:sldId id="289" r:id="rId40"/>
    <p:sldId id="290" r:id="rId41"/>
    <p:sldId id="297" r:id="rId42"/>
    <p:sldId id="296" r:id="rId43"/>
    <p:sldId id="300" r:id="rId44"/>
    <p:sldId id="402" r:id="rId45"/>
    <p:sldId id="403" r:id="rId46"/>
    <p:sldId id="270" r:id="rId47"/>
    <p:sldId id="291" r:id="rId48"/>
    <p:sldId id="292" r:id="rId49"/>
    <p:sldId id="293" r:id="rId50"/>
    <p:sldId id="302" r:id="rId51"/>
    <p:sldId id="303" r:id="rId52"/>
    <p:sldId id="416" r:id="rId53"/>
    <p:sldId id="417" r:id="rId54"/>
    <p:sldId id="418" r:id="rId55"/>
    <p:sldId id="415" r:id="rId56"/>
    <p:sldId id="304" r:id="rId57"/>
    <p:sldId id="305" r:id="rId58"/>
    <p:sldId id="419" r:id="rId59"/>
    <p:sldId id="420" r:id="rId60"/>
    <p:sldId id="306" r:id="rId61"/>
    <p:sldId id="307" r:id="rId62"/>
    <p:sldId id="423" r:id="rId63"/>
    <p:sldId id="308" r:id="rId64"/>
    <p:sldId id="422" r:id="rId65"/>
    <p:sldId id="424" r:id="rId66"/>
    <p:sldId id="309" r:id="rId67"/>
    <p:sldId id="310" r:id="rId68"/>
    <p:sldId id="311" r:id="rId69"/>
    <p:sldId id="314" r:id="rId70"/>
    <p:sldId id="312" r:id="rId71"/>
    <p:sldId id="345" r:id="rId72"/>
    <p:sldId id="339" r:id="rId73"/>
    <p:sldId id="340" r:id="rId74"/>
    <p:sldId id="425" r:id="rId75"/>
    <p:sldId id="404" r:id="rId76"/>
    <p:sldId id="341" r:id="rId77"/>
    <p:sldId id="342" r:id="rId78"/>
    <p:sldId id="346" r:id="rId79"/>
    <p:sldId id="316" r:id="rId80"/>
    <p:sldId id="405" r:id="rId81"/>
    <p:sldId id="317" r:id="rId82"/>
    <p:sldId id="318" r:id="rId83"/>
    <p:sldId id="319" r:id="rId84"/>
    <p:sldId id="320" r:id="rId85"/>
    <p:sldId id="347" r:id="rId86"/>
    <p:sldId id="388" r:id="rId87"/>
    <p:sldId id="356" r:id="rId88"/>
    <p:sldId id="389" r:id="rId89"/>
    <p:sldId id="357" r:id="rId90"/>
    <p:sldId id="358" r:id="rId91"/>
    <p:sldId id="390" r:id="rId92"/>
    <p:sldId id="391" r:id="rId93"/>
    <p:sldId id="392" r:id="rId94"/>
    <p:sldId id="393" r:id="rId95"/>
    <p:sldId id="394" r:id="rId96"/>
    <p:sldId id="395" r:id="rId97"/>
    <p:sldId id="426" r:id="rId98"/>
    <p:sldId id="397" r:id="rId99"/>
    <p:sldId id="398" r:id="rId100"/>
    <p:sldId id="399" r:id="rId101"/>
    <p:sldId id="400" r:id="rId102"/>
    <p:sldId id="359" r:id="rId103"/>
    <p:sldId id="360" r:id="rId104"/>
    <p:sldId id="401" r:id="rId105"/>
    <p:sldId id="396" r:id="rId106"/>
    <p:sldId id="348" r:id="rId107"/>
    <p:sldId id="361" r:id="rId108"/>
    <p:sldId id="362" r:id="rId109"/>
    <p:sldId id="366" r:id="rId110"/>
    <p:sldId id="374" r:id="rId111"/>
    <p:sldId id="363" r:id="rId112"/>
    <p:sldId id="364" r:id="rId113"/>
    <p:sldId id="365" r:id="rId114"/>
    <p:sldId id="375" r:id="rId115"/>
    <p:sldId id="376" r:id="rId116"/>
    <p:sldId id="377" r:id="rId117"/>
    <p:sldId id="367" r:id="rId118"/>
    <p:sldId id="378" r:id="rId119"/>
    <p:sldId id="368" r:id="rId120"/>
    <p:sldId id="379" r:id="rId121"/>
    <p:sldId id="382" r:id="rId122"/>
    <p:sldId id="383" r:id="rId123"/>
    <p:sldId id="384" r:id="rId124"/>
    <p:sldId id="381" r:id="rId125"/>
    <p:sldId id="380" r:id="rId126"/>
    <p:sldId id="386" r:id="rId127"/>
    <p:sldId id="369" r:id="rId128"/>
    <p:sldId id="387" r:id="rId129"/>
    <p:sldId id="350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22222"/>
    <a:srgbClr val="383838"/>
    <a:srgbClr val="850000"/>
    <a:srgbClr val="E61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8"/>
    <p:restoredTop sz="94712"/>
  </p:normalViewPr>
  <p:slideViewPr>
    <p:cSldViewPr snapToGrid="0">
      <p:cViewPr>
        <p:scale>
          <a:sx n="97" d="100"/>
          <a:sy n="97" d="100"/>
        </p:scale>
        <p:origin x="52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handoutMaster" Target="handoutMasters/handoutMaster1.xml"/><Relationship Id="rId133" Type="http://schemas.openxmlformats.org/officeDocument/2006/relationships/presProps" Target="presProps.xml"/><Relationship Id="rId134" Type="http://schemas.openxmlformats.org/officeDocument/2006/relationships/viewProps" Target="viewProps.xml"/><Relationship Id="rId135" Type="http://schemas.openxmlformats.org/officeDocument/2006/relationships/theme" Target="theme/theme1.xml"/><Relationship Id="rId1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1" Type="http://schemas.openxmlformats.org/officeDocument/2006/relationships/image" Target="../media/image59.emf"/><Relationship Id="rId2" Type="http://schemas.openxmlformats.org/officeDocument/2006/relationships/image" Target="../media/image6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Relationship Id="rId2" Type="http://schemas.openxmlformats.org/officeDocument/2006/relationships/image" Target="../media/image7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Relationship Id="rId2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1" Type="http://schemas.openxmlformats.org/officeDocument/2006/relationships/image" Target="../media/image59.emf"/><Relationship Id="rId2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Relationship Id="rId2" Type="http://schemas.openxmlformats.org/officeDocument/2006/relationships/image" Target="../media/image7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Relationship Id="rId2" Type="http://schemas.openxmlformats.org/officeDocument/2006/relationships/image" Target="../media/image81.emf"/><Relationship Id="rId3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Relationship Id="rId3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Relationship Id="rId2" Type="http://schemas.openxmlformats.org/officeDocument/2006/relationships/image" Target="../media/image70.emf"/><Relationship Id="rId3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5" Type="http://schemas.openxmlformats.org/officeDocument/2006/relationships/image" Target="../media/image71.emf"/><Relationship Id="rId1" Type="http://schemas.openxmlformats.org/officeDocument/2006/relationships/image" Target="../media/image72.emf"/><Relationship Id="rId2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EF20-56E6-A245-A0C6-FCE94244DF49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B279-24D0-E74F-842C-97E9CC576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6487-8DF9-0448-87B9-229C629F1A86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916B-D2F7-E340-96C7-8D932FD23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Geometric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</a:t>
            </a:r>
            <a:r>
              <a:rPr lang="en-US" baseline="0"/>
              <a:t> of how a rank deficient matrix can collapse all the space (any point) into a 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Geometrically: transformation is like a rotation,</a:t>
            </a:r>
            <a:r>
              <a:rPr lang="en-US" baseline="0"/>
              <a:t> scale, translation…</a:t>
            </a:r>
          </a:p>
          <a:p>
            <a:pPr marL="171450" indent="-171450">
              <a:buFont typeface="Arial"/>
              <a:buChar char="•"/>
            </a:pPr>
            <a:r>
              <a:rPr lang="en-US" baseline="0"/>
              <a:t>Singular -&gt; cannot go back to original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7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Coordinates: [row,</a:t>
            </a:r>
            <a:r>
              <a:rPr lang="en-US" baseline="0"/>
              <a:t> column]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is rotation matrix</a:t>
            </a: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rotation of axis  == right rotation of point</a:t>
            </a: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 bullet</a:t>
            </a:r>
            <a:r>
              <a:rPr lang="en-US" baseline="0"/>
              <a:t> point: define linear combination in blackboard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 bullet</a:t>
            </a:r>
            <a:r>
              <a:rPr lang="en-US" baseline="0"/>
              <a:t> point: define linear combination in blackboard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8" name="Picture 7" descr="stanford_logo.gif"/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50000"/>
          </a:blip>
          <a:stretch>
            <a:fillRect/>
          </a:stretch>
        </p:blipFill>
        <p:spPr>
          <a:xfrm>
            <a:off x="-1828800" y="-1352550"/>
            <a:ext cx="6502400" cy="59055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03456"/>
            <a:ext cx="31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800" b="1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85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  <a:latin typeface="Genev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6416675"/>
            <a:ext cx="269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eneva"/>
              </a:rPr>
              <a:t>Linear Algebra Review</a:t>
            </a:r>
          </a:p>
          <a:p>
            <a:endParaRPr lang="en-US">
              <a:solidFill>
                <a:schemeClr val="bg1"/>
              </a:solidFill>
              <a:latin typeface="Geneva"/>
            </a:endParaRPr>
          </a:p>
          <a:p>
            <a:endParaRPr lang="en-US">
              <a:solidFill>
                <a:schemeClr val="bg1"/>
              </a:solidFill>
              <a:latin typeface="Geneva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10/2/17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4" Type="http://schemas.openxmlformats.org/officeDocument/2006/relationships/hyperlink" Target="https://see.stanford.edu/Course/EE26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5.png"/><Relationship Id="rId5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4" Type="http://schemas.openxmlformats.org/officeDocument/2006/relationships/slide" Target="slide71.xml"/><Relationship Id="rId5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4" Type="http://schemas.openxmlformats.org/officeDocument/2006/relationships/slide" Target="slide71.xml"/><Relationship Id="rId5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49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emf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4" Type="http://schemas.openxmlformats.org/officeDocument/2006/relationships/hyperlink" Target="https://see.stanford.edu/Course/EE26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0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1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68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6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7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70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7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7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70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73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7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7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7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77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7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77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7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60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61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78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7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7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80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81.e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4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839" y="990600"/>
            <a:ext cx="7772400" cy="1927225"/>
          </a:xfrm>
        </p:spPr>
        <p:txBody>
          <a:bodyPr>
            <a:normAutofit/>
          </a:bodyPr>
          <a:lstStyle/>
          <a:p>
            <a:r>
              <a:rPr lang="en-US" dirty="0"/>
              <a:t>Linear Algebra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523670931"/>
              </p:ext>
            </p:extLst>
          </p:nvPr>
        </p:nvSpPr>
        <p:spPr>
          <a:xfrm>
            <a:off x="1055739" y="2705790"/>
            <a:ext cx="70866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Juan Carlos </a:t>
            </a:r>
            <a:r>
              <a:rPr lang="en-US" dirty="0" err="1" smtClean="0"/>
              <a:t>Niebles</a:t>
            </a:r>
            <a:r>
              <a:rPr lang="en-US" dirty="0"/>
              <a:t> </a:t>
            </a:r>
            <a:r>
              <a:rPr lang="en-US" dirty="0" smtClean="0"/>
              <a:t>and Ranjay Krishna</a:t>
            </a:r>
          </a:p>
          <a:p>
            <a:r>
              <a:rPr lang="en-US" dirty="0" smtClean="0"/>
              <a:t>Stanford Vision and Learning </a:t>
            </a:r>
            <a:r>
              <a:rPr lang="en-US" dirty="0"/>
              <a:t>Lab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435" y="4966737"/>
            <a:ext cx="744833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Another, very in-depth linear algebra review from CS229 is available here:</a:t>
            </a:r>
          </a:p>
          <a:p>
            <a:r>
              <a:rPr lang="en-US">
                <a:hlinkClick r:id="rId3"/>
              </a:rPr>
              <a:t>http://cs229.stanford.edu/section/cs229-linalg.pdf</a:t>
            </a:r>
            <a:endParaRPr lang="en-US"/>
          </a:p>
          <a:p>
            <a:r>
              <a:rPr lang="en-US"/>
              <a:t>And a video discussion of linear algebra from EE263 is here (lectures 3 and 4):</a:t>
            </a:r>
          </a:p>
          <a:p>
            <a:r>
              <a:rPr lang="en-US">
                <a:hlinkClick r:id="rId4"/>
              </a:rPr>
              <a:t>https://see.stanford.edu/Course/EE263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/>
              <a:t>Basic Matrix Operations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/>
              <a:t>We will discuss:</a:t>
            </a:r>
          </a:p>
          <a:p>
            <a:pPr lvl="1"/>
            <a:r>
              <a:rPr lang="en-US" altLang="zh-CN"/>
              <a:t>Addition</a:t>
            </a:r>
          </a:p>
          <a:p>
            <a:pPr lvl="1"/>
            <a:r>
              <a:rPr lang="en-US" altLang="zh-CN"/>
              <a:t>Scaling</a:t>
            </a:r>
          </a:p>
          <a:p>
            <a:pPr lvl="1"/>
            <a:r>
              <a:rPr lang="en-US" altLang="zh-CN"/>
              <a:t>Dot product</a:t>
            </a:r>
          </a:p>
          <a:p>
            <a:pPr lvl="1"/>
            <a:r>
              <a:rPr lang="en-US" altLang="zh-CN"/>
              <a:t>Multiplication</a:t>
            </a:r>
          </a:p>
          <a:p>
            <a:pPr lvl="1"/>
            <a:r>
              <a:rPr lang="en-US" altLang="zh-CN"/>
              <a:t>Transpose</a:t>
            </a:r>
          </a:p>
          <a:p>
            <a:pPr lvl="1"/>
            <a:r>
              <a:rPr lang="en-US" altLang="zh-CN"/>
              <a:t>Inverse / pseudoinverse</a:t>
            </a:r>
          </a:p>
          <a:p>
            <a:pPr lvl="1"/>
            <a:r>
              <a:rPr lang="en-US" altLang="zh-CN"/>
              <a:t>Determinant / trace</a:t>
            </a:r>
          </a:p>
          <a:p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25963"/>
          </a:xfrm>
        </p:spPr>
        <p:txBody>
          <a:bodyPr/>
          <a:lstStyle/>
          <a:p>
            <a:r>
              <a:rPr lang="en-US" dirty="0" smtClean="0"/>
              <a:t>Eigenvalue equation: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D is a diagonal matrix of the eigenvalues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1" b="14382"/>
          <a:stretch/>
        </p:blipFill>
        <p:spPr>
          <a:xfrm>
            <a:off x="3100732" y="2173357"/>
            <a:ext cx="2942535" cy="104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65" y="3863181"/>
            <a:ext cx="3461011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Eigenvalue equation: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Assuming all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are unique:</a:t>
            </a:r>
          </a:p>
          <a:p>
            <a:endParaRPr lang="en-US" dirty="0"/>
          </a:p>
          <a:p>
            <a:endParaRPr lang="en-US" dirty="0" smtClean="0"/>
          </a:p>
          <a:p>
            <a:pPr marL="742950" lvl="2" indent="-342900"/>
            <a:r>
              <a:rPr lang="en-US" dirty="0"/>
              <a:t>Remember that the inverse of an orthogonal matrix is just its transpose and the eigenvectors are </a:t>
            </a:r>
            <a:r>
              <a:rPr lang="en-US" dirty="0" smtClean="0"/>
              <a:t>orthogonal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1" b="14382"/>
          <a:stretch/>
        </p:blipFill>
        <p:spPr>
          <a:xfrm>
            <a:off x="3100732" y="2173357"/>
            <a:ext cx="2942535" cy="1046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47" y="4188135"/>
            <a:ext cx="2587120" cy="9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For a </a:t>
            </a:r>
            <a:r>
              <a:rPr lang="en-US" dirty="0"/>
              <a:t>symmetric matrix A, all the eigenvalues </a:t>
            </a:r>
            <a:r>
              <a:rPr lang="en-US" dirty="0" smtClean="0"/>
              <a:t>are real.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eigenvectors of A are </a:t>
            </a:r>
            <a:r>
              <a:rPr lang="en-US" dirty="0" smtClean="0"/>
              <a:t>orthonormal.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13" y="4015858"/>
            <a:ext cx="2587120" cy="9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Therefore: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So, if we wanted to find the vector x that: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1"/>
          <a:stretch/>
        </p:blipFill>
        <p:spPr>
          <a:xfrm>
            <a:off x="5658678" y="2144331"/>
            <a:ext cx="1789042" cy="1103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39" y="4350475"/>
            <a:ext cx="5334000" cy="67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76" y="2360169"/>
            <a:ext cx="4448302" cy="671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3" y="3298467"/>
            <a:ext cx="1537804" cy="6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Therefore: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So, if we wanted to find the vector x that: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Is the same as finding the eigenvector that corresponds to the largest eigenvalue.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39" y="4350475"/>
            <a:ext cx="53340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76" y="2360169"/>
            <a:ext cx="4448302" cy="671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3" y="3298467"/>
            <a:ext cx="1537804" cy="693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1"/>
          <a:stretch/>
        </p:blipFill>
        <p:spPr>
          <a:xfrm>
            <a:off x="5658678" y="2144331"/>
            <a:ext cx="1789042" cy="11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Eigenvalues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PageRank 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 </a:t>
            </a:r>
          </a:p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Matrix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Determinants, norms,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Eigenvalues and Eigenvectors(SVD)</a:t>
            </a:r>
          </a:p>
          <a:p>
            <a:r>
              <a:rPr lang="en-US" dirty="0" smtClean="0"/>
              <a:t>Matrix Calculus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Calculus </a:t>
            </a:r>
            <a:r>
              <a:rPr lang="mr-IN" dirty="0" smtClean="0"/>
              <a:t>–</a:t>
            </a:r>
            <a:r>
              <a:rPr lang="en-US" dirty="0" smtClean="0"/>
              <a:t> The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function                        </a:t>
            </a:r>
            <a:r>
              <a:rPr lang="en-US" dirty="0" smtClean="0"/>
              <a:t>take as </a:t>
            </a:r>
            <a:r>
              <a:rPr lang="en-US" dirty="0"/>
              <a:t>input a matrix A of size m × n and returns a real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b="1" dirty="0"/>
              <a:t>gradient</a:t>
            </a:r>
            <a:r>
              <a:rPr lang="en-US" dirty="0"/>
              <a:t> of </a:t>
            </a:r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96" y="1600200"/>
            <a:ext cx="19558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02" y="3177656"/>
            <a:ext cx="6718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Calculus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entry in the matrix is:</a:t>
            </a:r>
          </a:p>
          <a:p>
            <a:r>
              <a:rPr lang="en-US" dirty="0"/>
              <a:t>the size of ∇</a:t>
            </a:r>
            <a:r>
              <a:rPr lang="en-US" baseline="-25000" dirty="0" err="1"/>
              <a:t>A</a:t>
            </a:r>
            <a:r>
              <a:rPr lang="en-US" dirty="0" err="1"/>
              <a:t>f</a:t>
            </a:r>
            <a:r>
              <a:rPr lang="en-US" dirty="0"/>
              <a:t>(A) is always the same as the size of </a:t>
            </a:r>
            <a:r>
              <a:rPr lang="en-US" dirty="0" smtClean="0"/>
              <a:t>A. So if A is just a vector x: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>
          <a:xfrm>
            <a:off x="5777948" y="1309688"/>
            <a:ext cx="27432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22" y="3356113"/>
            <a:ext cx="276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55" y="2345704"/>
            <a:ext cx="4725804" cy="2405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65131"/>
            <a:ext cx="77216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40" y="4046892"/>
            <a:ext cx="2356677" cy="22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/>
              <a:t>Addition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Can only add a matrix with matching dimensions, or a scalar.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Scaling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490536" cy="1254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81" y="3581400"/>
            <a:ext cx="5486400" cy="1259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254416"/>
            <a:ext cx="4090988" cy="10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this we can conclude that: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65131"/>
            <a:ext cx="77216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2751931"/>
            <a:ext cx="4102100" cy="222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52" y="5156993"/>
            <a:ext cx="1612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Calculus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2288761"/>
            <a:ext cx="5486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Calculus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smtClean="0"/>
              <a:t>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Hessian matrix with respect to x, written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or </a:t>
            </a:r>
            <a:r>
              <a:rPr lang="en-US" dirty="0"/>
              <a:t>simply as H is the n × n matrix of partial derivatives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1" y="2167835"/>
            <a:ext cx="1079500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327849"/>
            <a:ext cx="6807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Calculus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smtClean="0"/>
              <a:t>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entry can be written as:</a:t>
            </a:r>
          </a:p>
          <a:p>
            <a:endParaRPr lang="en-US" dirty="0"/>
          </a:p>
          <a:p>
            <a:r>
              <a:rPr lang="en-US" dirty="0" smtClean="0"/>
              <a:t>Exercise: Why is the Hessian always symmetric?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/>
          <a:stretch/>
        </p:blipFill>
        <p:spPr>
          <a:xfrm>
            <a:off x="5817703" y="1420606"/>
            <a:ext cx="2669209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Calculus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smtClean="0"/>
              <a:t>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entry can be written as: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Hessian is always symmetric, </a:t>
            </a:r>
            <a:r>
              <a:rPr lang="en-US" dirty="0" smtClean="0"/>
              <a:t>because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known as </a:t>
            </a:r>
            <a:r>
              <a:rPr lang="en-US" dirty="0"/>
              <a:t>Schwarz's </a:t>
            </a:r>
            <a:r>
              <a:rPr lang="en-US" dirty="0" smtClean="0"/>
              <a:t>theorem: The order of partial derivatives don’t matter as long as the second derivative exists and is continuous.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/>
          <a:stretch/>
        </p:blipFill>
        <p:spPr>
          <a:xfrm>
            <a:off x="5817703" y="1420606"/>
            <a:ext cx="2669209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3259034"/>
            <a:ext cx="2679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Calculus </a:t>
            </a:r>
            <a:r>
              <a:rPr lang="mr-IN" dirty="0" smtClean="0"/>
              <a:t>–</a:t>
            </a:r>
            <a:r>
              <a:rPr lang="en-US" dirty="0" smtClean="0"/>
              <a:t> The 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hessian is not the gradient of whole gradient of a vector (this is not defined). It is actually the gradient of </a:t>
            </a:r>
            <a:r>
              <a:rPr lang="en-US" b="1" dirty="0"/>
              <a:t>every</a:t>
            </a:r>
            <a:r>
              <a:rPr lang="en-US" dirty="0"/>
              <a:t> </a:t>
            </a:r>
            <a:r>
              <a:rPr lang="en-US" b="1" dirty="0"/>
              <a:t>entry</a:t>
            </a:r>
            <a:r>
              <a:rPr lang="en-US" dirty="0"/>
              <a:t> of the gradient of the vector.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3725414"/>
            <a:ext cx="6807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Calculus </a:t>
            </a:r>
            <a:r>
              <a:rPr lang="mr-IN" dirty="0" smtClean="0"/>
              <a:t>–</a:t>
            </a:r>
            <a:r>
              <a:rPr lang="en-US" dirty="0" smtClean="0"/>
              <a:t> The 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the first column is the gradient of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3725414"/>
            <a:ext cx="68072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73" y="1417638"/>
            <a:ext cx="1072676" cy="1134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9391" y="3631096"/>
            <a:ext cx="927652" cy="22279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5" b="74186"/>
          <a:stretch/>
        </p:blipFill>
        <p:spPr>
          <a:xfrm>
            <a:off x="2666216" y="3849889"/>
            <a:ext cx="4317326" cy="990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7" y="2206163"/>
            <a:ext cx="59817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-1"/>
          <a:stretch/>
        </p:blipFill>
        <p:spPr>
          <a:xfrm>
            <a:off x="3010772" y="2761326"/>
            <a:ext cx="3122455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69"/>
          <a:stretch/>
        </p:blipFill>
        <p:spPr>
          <a:xfrm>
            <a:off x="0" y="1646262"/>
            <a:ext cx="9144000" cy="990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7"/>
          <a:stretch/>
        </p:blipFill>
        <p:spPr>
          <a:xfrm>
            <a:off x="0" y="1646263"/>
            <a:ext cx="9144000" cy="2037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591" y="3949148"/>
            <a:ext cx="803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the summation into 3 parts depending on whether: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i</a:t>
            </a:r>
            <a:r>
              <a:rPr lang="en-US" sz="2400" dirty="0" smtClean="0"/>
              <a:t> == k 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j ==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5600" b="1" dirty="0" smtClean="0"/>
              <a:t>Norm</a:t>
            </a:r>
            <a:endParaRPr lang="en-US" altLang="zh-CN" sz="5600" b="1" dirty="0"/>
          </a:p>
          <a:p>
            <a:endParaRPr lang="en-US" altLang="zh-CN" dirty="0"/>
          </a:p>
          <a:p>
            <a:r>
              <a:rPr lang="en-US" dirty="0"/>
              <a:t>More formally, a norm is any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satisfies 4 properties: </a:t>
            </a:r>
          </a:p>
          <a:p>
            <a:endParaRPr lang="en-US" dirty="0" smtClean="0"/>
          </a:p>
          <a:p>
            <a:r>
              <a:rPr lang="en-US" b="1" dirty="0" smtClean="0"/>
              <a:t>Non-negativity: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endParaRPr lang="en-US" dirty="0" smtClean="0"/>
          </a:p>
          <a:p>
            <a:r>
              <a:rPr lang="en-US" b="1" dirty="0" smtClean="0"/>
              <a:t>Definiteness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f(x) = 0 if and only if x = </a:t>
            </a:r>
            <a:r>
              <a:rPr lang="en-US" dirty="0" smtClean="0"/>
              <a:t>0. </a:t>
            </a:r>
          </a:p>
          <a:p>
            <a:r>
              <a:rPr lang="en-US" b="1" dirty="0" smtClean="0"/>
              <a:t>Homogeneity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endParaRPr lang="en-US" dirty="0" smtClean="0"/>
          </a:p>
          <a:p>
            <a:r>
              <a:rPr lang="en-US" b="1" dirty="0" smtClean="0"/>
              <a:t>Triangle inequality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all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18" y="897835"/>
            <a:ext cx="2525091" cy="14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09" y="2218105"/>
            <a:ext cx="1587500" cy="62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74" y="3450443"/>
            <a:ext cx="2362200" cy="52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78" y="4356905"/>
            <a:ext cx="41275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49" y="4653767"/>
            <a:ext cx="4546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87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6"/>
          <a:stretch/>
        </p:blipFill>
        <p:spPr>
          <a:xfrm>
            <a:off x="0" y="1646262"/>
            <a:ext cx="9144000" cy="281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5391" y="2703443"/>
            <a:ext cx="1881809" cy="9541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6"/>
          <a:stretch/>
        </p:blipFill>
        <p:spPr>
          <a:xfrm>
            <a:off x="0" y="1646262"/>
            <a:ext cx="9144000" cy="281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5496" y="2703443"/>
            <a:ext cx="1510747" cy="9541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43270" y="3657600"/>
            <a:ext cx="1258957" cy="808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6"/>
          <a:stretch/>
        </p:blipFill>
        <p:spPr>
          <a:xfrm>
            <a:off x="0" y="1646262"/>
            <a:ext cx="9144000" cy="281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703443"/>
            <a:ext cx="1510747" cy="9541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4504" y="3657600"/>
            <a:ext cx="1258957" cy="808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6"/>
          <a:stretch/>
        </p:blipFill>
        <p:spPr>
          <a:xfrm>
            <a:off x="0" y="1646262"/>
            <a:ext cx="9144000" cy="281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0574" y="2703443"/>
            <a:ext cx="838198" cy="9541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1757" y="3657600"/>
            <a:ext cx="967405" cy="808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6"/>
          <a:stretch/>
        </p:blipFill>
        <p:spPr>
          <a:xfrm>
            <a:off x="0" y="1646262"/>
            <a:ext cx="9144000" cy="281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62"/>
            <a:ext cx="9144000" cy="3836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61"/>
          <a:stretch/>
        </p:blipFill>
        <p:spPr>
          <a:xfrm>
            <a:off x="1865092" y="3159641"/>
            <a:ext cx="6329698" cy="1306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-1"/>
          <a:stretch/>
        </p:blipFill>
        <p:spPr>
          <a:xfrm>
            <a:off x="3246784" y="1915942"/>
            <a:ext cx="3566314" cy="1102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4" t="-4590"/>
          <a:stretch/>
        </p:blipFill>
        <p:spPr>
          <a:xfrm>
            <a:off x="3436409" y="1320418"/>
            <a:ext cx="2610679" cy="6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8"/>
          <a:stretch/>
        </p:blipFill>
        <p:spPr>
          <a:xfrm>
            <a:off x="2985167" y="4107178"/>
            <a:ext cx="2329070" cy="1306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-1"/>
          <a:stretch/>
        </p:blipFill>
        <p:spPr>
          <a:xfrm>
            <a:off x="3246784" y="1915942"/>
            <a:ext cx="3566314" cy="1102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4" t="-4590"/>
          <a:stretch/>
        </p:blipFill>
        <p:spPr>
          <a:xfrm>
            <a:off x="3436409" y="1320418"/>
            <a:ext cx="2610679" cy="645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61"/>
          <a:stretch/>
        </p:blipFill>
        <p:spPr>
          <a:xfrm>
            <a:off x="1865092" y="3159641"/>
            <a:ext cx="6329698" cy="13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8"/>
          <a:stretch/>
        </p:blipFill>
        <p:spPr>
          <a:xfrm>
            <a:off x="2985167" y="4107178"/>
            <a:ext cx="2329070" cy="1306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-1"/>
          <a:stretch/>
        </p:blipFill>
        <p:spPr>
          <a:xfrm>
            <a:off x="3246784" y="1915942"/>
            <a:ext cx="3566314" cy="1102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4" t="-4590"/>
          <a:stretch/>
        </p:blipFill>
        <p:spPr>
          <a:xfrm>
            <a:off x="3436409" y="1320418"/>
            <a:ext cx="2610679" cy="645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7" y="5122457"/>
            <a:ext cx="3746822" cy="1085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61"/>
          <a:stretch/>
        </p:blipFill>
        <p:spPr>
          <a:xfrm>
            <a:off x="1865092" y="3159641"/>
            <a:ext cx="6329698" cy="1306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7" t="26616" r="6535" b="41593"/>
          <a:stretch/>
        </p:blipFill>
        <p:spPr>
          <a:xfrm>
            <a:off x="7036551" y="3528363"/>
            <a:ext cx="238539" cy="4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 action="ppaction://hlinksldjump"/>
              </a:rPr>
              <a:t>Vectors and matrices</a:t>
            </a:r>
            <a:endParaRPr lang="en-US" dirty="0"/>
          </a:p>
          <a:p>
            <a:pPr lvl="1"/>
            <a:r>
              <a:rPr lang="en-US" dirty="0"/>
              <a:t>Basic Matrix Operations</a:t>
            </a:r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>
                <a:hlinkClick r:id="rId3" action="ppaction://hlinksldjump"/>
              </a:rPr>
              <a:t>Transformation Matrices</a:t>
            </a:r>
            <a:endParaRPr lang="en-US" sz="1300" dirty="0"/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>
                <a:hlinkClick r:id="rId4" action="ppaction://hlinksldjump"/>
              </a:rPr>
              <a:t>Matrix inverse</a:t>
            </a:r>
            <a:endParaRPr lang="en-US" sz="1300" dirty="0"/>
          </a:p>
          <a:p>
            <a:r>
              <a:rPr lang="en-US" dirty="0">
                <a:hlinkClick r:id="rId5" action="ppaction://hlinksldjump"/>
              </a:rPr>
              <a:t>Matrix rank</a:t>
            </a:r>
            <a:endParaRPr lang="en-US" sz="1300" dirty="0"/>
          </a:p>
          <a:p>
            <a:r>
              <a:rPr lang="en-US" dirty="0" smtClean="0"/>
              <a:t>Eigenvalues and Eigenvectors</a:t>
            </a:r>
          </a:p>
          <a:p>
            <a:r>
              <a:rPr lang="en-US" dirty="0" smtClean="0"/>
              <a:t>Matrix Calculate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Example Norms</a:t>
            </a:r>
            <a:endParaRPr lang="en-US" altLang="zh-CN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dirty="0" smtClean="0"/>
              <a:t>General       norms: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9" y="1810597"/>
            <a:ext cx="2273300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9" y="1960496"/>
            <a:ext cx="24384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99" y="2890097"/>
            <a:ext cx="3111500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79" y="2888290"/>
            <a:ext cx="40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/>
              <a:t>Matrix Operations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altLang="zh-CN"/>
              <a:t>Inner product (dot product) of vectors</a:t>
            </a:r>
          </a:p>
          <a:p>
            <a:pPr lvl="1"/>
            <a:r>
              <a:rPr lang="en-US" altLang="zh-CN"/>
              <a:t>Multiply corresponding entries of two vectors and add up the result</a:t>
            </a:r>
          </a:p>
          <a:p>
            <a:pPr lvl="1"/>
            <a:r>
              <a:rPr lang="en-US" altLang="zh-CN" err="1"/>
              <a:t>x·y</a:t>
            </a:r>
            <a:r>
              <a:rPr lang="en-US" altLang="zh-CN"/>
              <a:t> is also |x||</a:t>
            </a:r>
            <a:r>
              <a:rPr lang="en-US" altLang="zh-CN" err="1"/>
              <a:t>y|Cos</a:t>
            </a:r>
            <a:r>
              <a:rPr lang="en-US" altLang="zh-CN"/>
              <a:t>( </a:t>
            </a:r>
            <a:r>
              <a:rPr lang="en-US" altLang="zh-CN" i="1"/>
              <a:t>the angle between x and y 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3733800"/>
            <a:ext cx="7010168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/>
              <a:t>Matrix Operations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229600" cy="4525963"/>
          </a:xfrm>
        </p:spPr>
        <p:txBody>
          <a:bodyPr/>
          <a:lstStyle/>
          <a:p>
            <a:r>
              <a:rPr lang="en-US" altLang="zh-CN"/>
              <a:t>Inner product (dot product) of vectors</a:t>
            </a:r>
          </a:p>
          <a:p>
            <a:pPr lvl="1"/>
            <a:r>
              <a:rPr lang="en-US" altLang="zh-CN"/>
              <a:t>If B is a unit vector, then A·B gives the length of A which lies in the direction of B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2" name="Picture 4" descr="http://upload.wikimedia.org/wikipedia/commons/thumb/3/3e/Dot_Product.svg/500px-Dot_Produ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979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/>
              <a:t>Matrix Operations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matrices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24" y="2209800"/>
            <a:ext cx="14224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24" y="2926087"/>
            <a:ext cx="13843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98" y="1854200"/>
            <a:ext cx="2374900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213563"/>
            <a:ext cx="9144000" cy="16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/>
              <a:t>Multiplication</a:t>
            </a:r>
          </a:p>
          <a:p>
            <a:endParaRPr lang="en-US"/>
          </a:p>
          <a:p>
            <a:r>
              <a:rPr lang="en-US"/>
              <a:t>The product AB is: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entry in the result is (that row of A) dot product with (that column of B)</a:t>
            </a:r>
          </a:p>
          <a:p>
            <a:r>
              <a:rPr lang="en-US"/>
              <a:t>Many uses, which will be covered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http://upload.wikimedia.org/wikipedia/en/thumb/e/eb/Matrix_multiplication_diagram_2.svg/500px-Matrix_multiplication_diagram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9" y="1151605"/>
            <a:ext cx="3765451" cy="3306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/>
              <a:t>Multiplication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810000" cy="421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736690"/>
            <a:ext cx="4114799" cy="42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Each entry of the matrix product is made by taking the dot product of the corresponding row in the left matrix, with the corresponding column in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69104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/>
              <a:t>Matrix Operations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matrices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9" y="1795816"/>
            <a:ext cx="8176591" cy="18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 action="ppaction://hlinksldjump"/>
              </a:rPr>
              <a:t>Vectors and matrices</a:t>
            </a:r>
            <a:endParaRPr lang="en-US" dirty="0"/>
          </a:p>
          <a:p>
            <a:pPr lvl="1"/>
            <a:r>
              <a:rPr lang="en-US" dirty="0"/>
              <a:t>Basic Matrix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Determinants, norms, trace</a:t>
            </a:r>
            <a:endParaRPr lang="en-US" dirty="0"/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>
                <a:hlinkClick r:id="rId3" action="ppaction://hlinksldjump"/>
              </a:rPr>
              <a:t>Transformation Matrices</a:t>
            </a:r>
            <a:endParaRPr lang="en-US" sz="1300" dirty="0"/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>
                <a:hlinkClick r:id="rId4" action="ppaction://hlinksldjump"/>
              </a:rPr>
              <a:t>Matrix inverse</a:t>
            </a:r>
            <a:endParaRPr lang="en-US" sz="1300" dirty="0"/>
          </a:p>
          <a:p>
            <a:r>
              <a:rPr lang="en-US" dirty="0">
                <a:hlinkClick r:id="rId5" action="ppaction://hlinksldjump"/>
              </a:rPr>
              <a:t>Matrix rank</a:t>
            </a:r>
            <a:endParaRPr lang="en-US" sz="1300" dirty="0"/>
          </a:p>
          <a:p>
            <a:r>
              <a:rPr lang="en-US" dirty="0"/>
              <a:t>Eigenvalues and </a:t>
            </a:r>
            <a:r>
              <a:rPr lang="en-US" dirty="0" smtClean="0"/>
              <a:t>Eigenvectors</a:t>
            </a:r>
            <a:endParaRPr lang="en-US" dirty="0"/>
          </a:p>
          <a:p>
            <a:r>
              <a:rPr lang="en-US" dirty="0" smtClean="0"/>
              <a:t>Matrix Calculus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/>
              <a:t>Powers</a:t>
            </a:r>
          </a:p>
          <a:p>
            <a:pPr lvl="1"/>
            <a:r>
              <a:rPr lang="en-US"/>
              <a:t>By convention, we can refer to the matrix product AA as A</a:t>
            </a:r>
            <a:r>
              <a:rPr lang="en-US" baseline="30000"/>
              <a:t>2</a:t>
            </a:r>
            <a:r>
              <a:rPr lang="en-US"/>
              <a:t>, and AAA as A</a:t>
            </a:r>
            <a:r>
              <a:rPr lang="en-US" baseline="30000"/>
              <a:t>3</a:t>
            </a:r>
            <a:r>
              <a:rPr lang="en-US"/>
              <a:t>, etc.</a:t>
            </a:r>
          </a:p>
          <a:p>
            <a:pPr lvl="1"/>
            <a:r>
              <a:rPr lang="en-US"/>
              <a:t>Obviously only square matrices can be multiplied that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480"/>
            <a:ext cx="8229600" cy="4525963"/>
          </a:xfrm>
        </p:spPr>
        <p:txBody>
          <a:bodyPr/>
          <a:lstStyle/>
          <a:p>
            <a:r>
              <a:rPr lang="en-US"/>
              <a:t>Transpose – flip matrix, so row 1 becomes column 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 useful identity: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77682"/>
            <a:ext cx="4384491" cy="2027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3" y="2198480"/>
            <a:ext cx="1809486" cy="1385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9" y="4569669"/>
            <a:ext cx="4800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333"/>
            <a:ext cx="5829300" cy="4658067"/>
          </a:xfrm>
        </p:spPr>
        <p:txBody>
          <a:bodyPr/>
          <a:lstStyle/>
          <a:p>
            <a:r>
              <a:rPr lang="en-US" altLang="zh-CN"/>
              <a:t>Determinant</a:t>
            </a:r>
          </a:p>
          <a:p>
            <a:pPr lvl="1"/>
            <a:r>
              <a:rPr lang="en-US" altLang="zh-CN"/>
              <a:t>              returns a scalar</a:t>
            </a:r>
          </a:p>
          <a:p>
            <a:pPr lvl="1"/>
            <a:r>
              <a:rPr lang="en-US" altLang="zh-CN"/>
              <a:t>Represents area (or volume) of the parallelogram described by the vectors in the rows of the matrix</a:t>
            </a:r>
          </a:p>
          <a:p>
            <a:pPr lvl="1"/>
            <a:r>
              <a:rPr lang="en-US" altLang="zh-CN"/>
              <a:t>For                  ,                </a:t>
            </a:r>
          </a:p>
          <a:p>
            <a:pPr lvl="1"/>
            <a:r>
              <a:rPr lang="en-US" altLang="zh-CN"/>
              <a:t>Properties: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0821" y="1499325"/>
            <a:ext cx="1042388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9817" y="3691732"/>
            <a:ext cx="1270635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3404" y="3868897"/>
            <a:ext cx="1893570" cy="25527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29989" y="4487363"/>
            <a:ext cx="3044190" cy="1725930"/>
          </a:xfrm>
          <a:prstGeom prst="rect">
            <a:avLst/>
          </a:prstGeom>
        </p:spPr>
      </p:pic>
      <p:pic>
        <p:nvPicPr>
          <p:cNvPr id="3074" name="Picture 2" descr="http://upload.wikimedia.org/wikipedia/commons/thumb/a/ad/Area_parallellogram_as_determinant.svg/418px-Area_parallellogram_as_determinant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88" y="985043"/>
            <a:ext cx="3049937" cy="3502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/>
              <a:t>Trace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Invariant to a lot of transformations, so it’s used sometimes in proofs. (Rarely in this class though.)</a:t>
            </a:r>
          </a:p>
          <a:p>
            <a:pPr lvl="1"/>
            <a:r>
              <a:rPr lang="en-US" altLang="zh-CN"/>
              <a:t>Properties:</a:t>
            </a:r>
          </a:p>
          <a:p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3463" y="1928349"/>
            <a:ext cx="4013199" cy="27479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3336" y="4724400"/>
            <a:ext cx="3711254" cy="79560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3" y="2236703"/>
            <a:ext cx="2714625" cy="7154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Vector Norms</a:t>
            </a:r>
            <a:endParaRPr lang="en-US" altLang="zh-CN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sz="2800" dirty="0" smtClean="0"/>
              <a:t>Matrix norms: Norms </a:t>
            </a:r>
            <a:r>
              <a:rPr lang="en-US" sz="2800" dirty="0"/>
              <a:t>can also be defined for matrices, such as the </a:t>
            </a:r>
            <a:r>
              <a:rPr lang="en-US" sz="2800" dirty="0" err="1"/>
              <a:t>Frobenius</a:t>
            </a:r>
            <a:r>
              <a:rPr lang="en-US" sz="2800" dirty="0"/>
              <a:t> </a:t>
            </a:r>
            <a:r>
              <a:rPr lang="en-US" sz="2800" dirty="0" smtClean="0"/>
              <a:t>norm:</a:t>
            </a:r>
            <a:endParaRPr lang="en-US" altLang="zh-C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9" y="1810597"/>
            <a:ext cx="2273300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9" y="1960496"/>
            <a:ext cx="24384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99" y="2890097"/>
            <a:ext cx="3111500" cy="144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69" y="4813345"/>
            <a:ext cx="4914900" cy="148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79" y="2888290"/>
            <a:ext cx="406400" cy="50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3" y="2888290"/>
            <a:ext cx="2525091" cy="14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Special Matrices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006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/>
              <a:t>Identity matrix 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lvl="1"/>
            <a:r>
              <a:rPr lang="en-US" altLang="zh-CN"/>
              <a:t>Square matrix, 1’s along diagonal, 0’s elsewhere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/>
              <a:t>  </a:t>
            </a:r>
            <a:r>
              <a:rPr lang="en-US" altLang="zh-CN" b="1"/>
              <a:t>∙</a:t>
            </a:r>
            <a:r>
              <a:rPr lang="en-US" altLang="zh-CN"/>
              <a:t>  [another matrix] = [that matrix]</a:t>
            </a:r>
          </a:p>
          <a:p>
            <a:pPr lvl="1"/>
            <a:endParaRPr lang="en-US" altLang="zh-CN"/>
          </a:p>
          <a:p>
            <a:r>
              <a:rPr lang="en-US" altLang="zh-CN"/>
              <a:t>Diagonal matrix</a:t>
            </a:r>
          </a:p>
          <a:p>
            <a:pPr lvl="1"/>
            <a:r>
              <a:rPr lang="en-US" altLang="zh-CN"/>
              <a:t>Square matrix with numbers along diagonal, 0’s elsewhere</a:t>
            </a:r>
          </a:p>
          <a:p>
            <a:pPr lvl="1"/>
            <a:r>
              <a:rPr lang="en-US" altLang="zh-CN"/>
              <a:t>A diagonal </a:t>
            </a:r>
            <a:r>
              <a:rPr lang="en-US" altLang="zh-CN" b="1"/>
              <a:t>∙</a:t>
            </a:r>
            <a:r>
              <a:rPr lang="en-US" altLang="zh-CN"/>
              <a:t> [another matrix] scales the rows of that matrix</a:t>
            </a:r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177165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76712"/>
            <a:ext cx="19716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Special Matrices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Symmetric matrix</a:t>
            </a:r>
          </a:p>
          <a:p>
            <a:pPr>
              <a:buNone/>
            </a:pPr>
            <a:endParaRPr lang="en-US" altLang="zh-CN"/>
          </a:p>
          <a:p>
            <a:r>
              <a:rPr lang="en-US" altLang="zh-CN"/>
              <a:t>Skew-symmetric matrix</a:t>
            </a:r>
          </a:p>
          <a:p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9000" y="2250568"/>
            <a:ext cx="1549286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0425" y="3430950"/>
            <a:ext cx="1880356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8" y="1600200"/>
            <a:ext cx="1639987" cy="138609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33" y="3352799"/>
            <a:ext cx="1811867" cy="1143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839" y="990600"/>
            <a:ext cx="7772400" cy="1927225"/>
          </a:xfrm>
        </p:spPr>
        <p:txBody>
          <a:bodyPr>
            <a:normAutofit/>
          </a:bodyPr>
          <a:lstStyle/>
          <a:p>
            <a:r>
              <a:rPr lang="en-US" dirty="0"/>
              <a:t>Linear Algebra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1055739" y="2705790"/>
            <a:ext cx="70866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Juan Carlos </a:t>
            </a:r>
            <a:r>
              <a:rPr lang="en-US" dirty="0" err="1" smtClean="0"/>
              <a:t>Niebles</a:t>
            </a:r>
            <a:r>
              <a:rPr lang="en-US" dirty="0"/>
              <a:t> </a:t>
            </a:r>
            <a:r>
              <a:rPr lang="en-US" dirty="0" smtClean="0"/>
              <a:t>and Ranjay Krishna</a:t>
            </a:r>
          </a:p>
          <a:p>
            <a:r>
              <a:rPr lang="en-US" dirty="0" smtClean="0"/>
              <a:t>Stanford Vision and Learning </a:t>
            </a:r>
            <a:r>
              <a:rPr lang="en-US" dirty="0"/>
              <a:t>Lab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435" y="4966737"/>
            <a:ext cx="744833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Another, very in-depth linear algebra review from CS229 is available here:</a:t>
            </a:r>
          </a:p>
          <a:p>
            <a:r>
              <a:rPr lang="en-US">
                <a:hlinkClick r:id="rId3"/>
              </a:rPr>
              <a:t>http://cs229.stanford.edu/section/cs229-linalg.pdf</a:t>
            </a:r>
            <a:endParaRPr lang="en-US"/>
          </a:p>
          <a:p>
            <a:r>
              <a:rPr lang="en-US"/>
              <a:t>And a video discussion of linear algebra from EE263 is here (lectures 3 and 4):</a:t>
            </a:r>
          </a:p>
          <a:p>
            <a:r>
              <a:rPr lang="en-US">
                <a:hlinkClick r:id="rId4"/>
              </a:rPr>
              <a:t>https://see.stanford.edu/Course/EE263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HW0 submitted last night</a:t>
            </a:r>
          </a:p>
          <a:p>
            <a:r>
              <a:rPr lang="en-US" dirty="0" smtClean="0"/>
              <a:t>HW1 is due next Monday</a:t>
            </a:r>
          </a:p>
          <a:p>
            <a:r>
              <a:rPr lang="en-US" dirty="0" smtClean="0"/>
              <a:t>HW2 will be released tonight</a:t>
            </a:r>
          </a:p>
          <a:p>
            <a:r>
              <a:rPr lang="en-US" dirty="0" smtClean="0"/>
              <a:t>Class notes from last Thursday due before class in exactly 48 hours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Future homework assignments will be released via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Will allow you to keep track of changes IF they happen.</a:t>
            </a:r>
          </a:p>
          <a:p>
            <a:r>
              <a:rPr lang="en-US" dirty="0" smtClean="0"/>
              <a:t>Submissions for HW1 onwards will be done all through </a:t>
            </a:r>
            <a:r>
              <a:rPr lang="en-US" dirty="0" err="1" smtClean="0"/>
              <a:t>gradescope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MORE CORN SUBMISSIONS</a:t>
            </a:r>
          </a:p>
          <a:p>
            <a:pPr lvl="1"/>
            <a:r>
              <a:rPr lang="en-US" dirty="0" smtClean="0"/>
              <a:t>You will have separate submissions for the </a:t>
            </a:r>
            <a:r>
              <a:rPr lang="en-US" dirty="0" err="1" smtClean="0"/>
              <a:t>ipython</a:t>
            </a:r>
            <a:r>
              <a:rPr lang="en-US" dirty="0" smtClean="0"/>
              <a:t> pdf and the python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Matrix </a:t>
            </a:r>
            <a:r>
              <a:rPr lang="en-US" dirty="0" smtClean="0">
                <a:solidFill>
                  <a:srgbClr val="000000"/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Determinants, norms, trace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Special Matrices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  <a:endParaRPr lang="en-US" sz="13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Matrix inverse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Matrix rank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Eigenvalues 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Eigenvectors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Calculus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135081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and matrices are just collections of ordered numbers that represent something: movements in space, scaling factors, pixel brightness, etc. We’ll define some common uses and standard operations on them.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14800" y="18288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 - 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column vector                    where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 row vector                    where</a:t>
            </a:r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        denotes the transpose operation</a:t>
            </a:r>
          </a:p>
          <a:p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14264" y="1676400"/>
            <a:ext cx="1620000" cy="35694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20244" y="2182419"/>
            <a:ext cx="1308956" cy="177998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4400" y="4113890"/>
            <a:ext cx="1620000" cy="3057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0800" y="4724400"/>
            <a:ext cx="3600000" cy="41558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2000" y="52026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 -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 matrix                       is an array of numbers with size   by  , i.e.  m rows and n columns.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If               , we say that       is square.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67136" y="2997200"/>
            <a:ext cx="4690864" cy="16510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79557" y="1752600"/>
            <a:ext cx="1893046" cy="31758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95400" y="5309154"/>
            <a:ext cx="1084157" cy="17724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24400" y="5181600"/>
            <a:ext cx="381000" cy="3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8"/>
            <a:ext cx="8229600" cy="1143000"/>
          </a:xfrm>
        </p:spPr>
        <p:txBody>
          <a:bodyPr/>
          <a:lstStyle/>
          <a:p>
            <a:r>
              <a:rPr lang="en-US" dirty="0" smtClean="0"/>
              <a:t>Recap - Color </a:t>
            </a:r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9906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/>
              <a:t>Grayscale images have one number per pixel, and are stored as an m × n matrix.</a:t>
            </a:r>
          </a:p>
          <a:p>
            <a:r>
              <a:rPr lang="en-US"/>
              <a:t>Color images have 3 numbers per pixel – red, green, and blue </a:t>
            </a:r>
            <a:r>
              <a:rPr lang="en-US" err="1"/>
              <a:t>brightnesses</a:t>
            </a:r>
            <a:r>
              <a:rPr lang="en-US"/>
              <a:t> (RGB)</a:t>
            </a:r>
          </a:p>
          <a:p>
            <a:r>
              <a:rPr lang="en-US"/>
              <a:t>Stored as an m × n × 3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709"/>
            <a:ext cx="1905000" cy="1905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0" y="3505201"/>
            <a:ext cx="4610125" cy="2356016"/>
            <a:chOff x="3810000" y="3505201"/>
            <a:chExt cx="4610125" cy="23560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573" y="3505201"/>
              <a:ext cx="3187552" cy="23560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10000" y="3730709"/>
              <a:ext cx="1803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5600" b="1" dirty="0" smtClean="0"/>
              <a:t>Norm</a:t>
            </a:r>
            <a:endParaRPr lang="en-US" altLang="zh-CN" sz="5600" b="1" dirty="0"/>
          </a:p>
          <a:p>
            <a:endParaRPr lang="en-US" altLang="zh-CN" dirty="0"/>
          </a:p>
          <a:p>
            <a:r>
              <a:rPr lang="en-US" dirty="0"/>
              <a:t>More formally, a norm is any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satisfies 4 properties: </a:t>
            </a:r>
          </a:p>
          <a:p>
            <a:endParaRPr lang="en-US" dirty="0" smtClean="0"/>
          </a:p>
          <a:p>
            <a:r>
              <a:rPr lang="en-US" b="1" dirty="0" smtClean="0"/>
              <a:t>Non-negativity: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endParaRPr lang="en-US" dirty="0" smtClean="0"/>
          </a:p>
          <a:p>
            <a:r>
              <a:rPr lang="en-US" b="1" dirty="0" smtClean="0"/>
              <a:t>Definiteness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f(x) = 0 if and only if x = </a:t>
            </a:r>
            <a:r>
              <a:rPr lang="en-US" dirty="0" smtClean="0"/>
              <a:t>0. </a:t>
            </a:r>
          </a:p>
          <a:p>
            <a:r>
              <a:rPr lang="en-US" b="1" dirty="0" smtClean="0"/>
              <a:t>Homogeneity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endParaRPr lang="en-US" dirty="0" smtClean="0"/>
          </a:p>
          <a:p>
            <a:r>
              <a:rPr lang="en-US" b="1" dirty="0" smtClean="0"/>
              <a:t>Triangle inequality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all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Recap - Vectors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18" y="897835"/>
            <a:ext cx="2525091" cy="14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09" y="2218105"/>
            <a:ext cx="1587500" cy="62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74" y="3450443"/>
            <a:ext cx="2362200" cy="52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78" y="4356905"/>
            <a:ext cx="41275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49" y="4653767"/>
            <a:ext cx="4546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Recap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projection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229600" cy="4525963"/>
          </a:xfrm>
        </p:spPr>
        <p:txBody>
          <a:bodyPr/>
          <a:lstStyle/>
          <a:p>
            <a:r>
              <a:rPr lang="en-US" altLang="zh-CN"/>
              <a:t>Inner product (dot product) of vectors</a:t>
            </a:r>
          </a:p>
          <a:p>
            <a:pPr lvl="1"/>
            <a:r>
              <a:rPr lang="en-US" altLang="zh-CN"/>
              <a:t>If B is a unit vector, then A·B gives the length of A which lies in the direction of B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2" name="Picture 4" descr="http://upload.wikimedia.org/wikipedia/commons/thumb/3/3e/Dot_Product.svg/500px-Dot_Produ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979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A6A6A6"/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Basic Matrix </a:t>
            </a:r>
            <a:r>
              <a:rPr lang="en-US" dirty="0" smtClean="0">
                <a:solidFill>
                  <a:srgbClr val="A6A6A6"/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Determinants, norms, </a:t>
            </a:r>
            <a:r>
              <a:rPr lang="en-US" dirty="0" smtClean="0">
                <a:solidFill>
                  <a:srgbClr val="000000"/>
                </a:solidFill>
              </a:rPr>
              <a:t>trace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Special </a:t>
            </a:r>
            <a:r>
              <a:rPr lang="en-US" dirty="0">
                <a:solidFill>
                  <a:srgbClr val="A6A6A6"/>
                </a:solidFill>
              </a:rPr>
              <a:t>Matrices</a:t>
            </a:r>
          </a:p>
          <a:p>
            <a:r>
              <a:rPr lang="en-US" dirty="0"/>
              <a:t>Transformation Matrices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Matrix inverse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Matrix rank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Eigenvalues and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Eigenvectors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Calculus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3213" y="2720009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multiplication can be used to transform vectors. A matrix used in this way is called a transformation matrix.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6713" y="3326296"/>
            <a:ext cx="1250300" cy="4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Transformation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Matrices can be used to transform vectors in useful ways, through multiplication: x’= Ax</a:t>
            </a:r>
          </a:p>
          <a:p>
            <a:r>
              <a:rPr lang="en-US" altLang="zh-CN"/>
              <a:t>Simplest is scaling: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(Verify to yourself that the matrix multiplication works out this way)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28999"/>
            <a:ext cx="53435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5906"/>
            <a:ext cx="9144000" cy="2630205"/>
          </a:xfrm>
        </p:spPr>
        <p:txBody>
          <a:bodyPr>
            <a:normAutofit/>
          </a:bodyPr>
          <a:lstStyle/>
          <a:p>
            <a:r>
              <a:rPr lang="en-US" dirty="0"/>
              <a:t>How can you convert a vector represented in frame “0” to a new, rotated coordinate frame “1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5067" y="3646891"/>
            <a:ext cx="4628533" cy="2830880"/>
            <a:chOff x="1315067" y="3646891"/>
            <a:chExt cx="4628533" cy="2830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696111"/>
              <a:ext cx="4572000" cy="26555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 rot="2673558">
              <a:off x="4066717" y="3646891"/>
              <a:ext cx="109420" cy="2830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8921342">
              <a:off x="1997593" y="3646894"/>
              <a:ext cx="113445" cy="2830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7012" y="3696111"/>
              <a:ext cx="984187" cy="86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15067" y="4015407"/>
              <a:ext cx="984187" cy="86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7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5906"/>
            <a:ext cx="9144000" cy="2630205"/>
          </a:xfrm>
        </p:spPr>
        <p:txBody>
          <a:bodyPr>
            <a:normAutofit/>
          </a:bodyPr>
          <a:lstStyle/>
          <a:p>
            <a:r>
              <a:rPr lang="en-US"/>
              <a:t>How can you convert a vector represented in frame “0” to a new, rotated coordinate frame “1”?</a:t>
            </a:r>
          </a:p>
          <a:p>
            <a:r>
              <a:rPr lang="en-US"/>
              <a:t>Remember what a vector is:</a:t>
            </a:r>
            <a:br>
              <a:rPr lang="en-US"/>
            </a:br>
            <a:r>
              <a:rPr lang="en-US"/>
              <a:t>[</a:t>
            </a:r>
            <a:r>
              <a:rPr lang="en-US" sz="2100"/>
              <a:t>component in direction of the frame’s x axis, component in direction of y axis</a:t>
            </a:r>
            <a:r>
              <a:rPr lang="en-US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399" cy="27432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So to rotate it we must produce this vector:</a:t>
            </a:r>
            <a:br>
              <a:rPr lang="en-US"/>
            </a:br>
            <a:r>
              <a:rPr lang="en-US"/>
              <a:t>[</a:t>
            </a:r>
            <a:r>
              <a:rPr lang="en-US" sz="2400"/>
              <a:t>component in direction of </a:t>
            </a:r>
            <a:r>
              <a:rPr lang="en-US" sz="2400" b="1"/>
              <a:t>new</a:t>
            </a:r>
            <a:r>
              <a:rPr lang="en-US" sz="2400"/>
              <a:t> x axis, component in direction of </a:t>
            </a:r>
            <a:r>
              <a:rPr lang="en-US" sz="2400" b="1"/>
              <a:t>new</a:t>
            </a:r>
            <a:r>
              <a:rPr lang="en-US" sz="2400"/>
              <a:t> y axis</a:t>
            </a:r>
            <a:r>
              <a:rPr lang="en-US"/>
              <a:t>]</a:t>
            </a:r>
          </a:p>
          <a:p>
            <a:r>
              <a:rPr lang="en-US"/>
              <a:t>We can do this easily with dot products!</a:t>
            </a:r>
          </a:p>
          <a:p>
            <a:r>
              <a:rPr lang="en-US"/>
              <a:t>New x coordinate is [original vector] </a:t>
            </a:r>
            <a:r>
              <a:rPr lang="en-US" b="1"/>
              <a:t>dot</a:t>
            </a:r>
            <a:r>
              <a:rPr lang="en-US"/>
              <a:t> [the new x axis]</a:t>
            </a:r>
          </a:p>
          <a:p>
            <a:r>
              <a:rPr lang="en-US"/>
              <a:t>New y coordinate is [original vector] </a:t>
            </a:r>
            <a:r>
              <a:rPr lang="en-US" b="1"/>
              <a:t>dot</a:t>
            </a:r>
            <a:r>
              <a:rPr lang="en-US"/>
              <a:t> [the new y axis]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column vector                    where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 row vector                    where</a:t>
            </a:r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        denotes the transpose operation</a:t>
            </a:r>
          </a:p>
          <a:p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14264" y="1676400"/>
            <a:ext cx="1620000" cy="35694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20244" y="2182419"/>
            <a:ext cx="1308956" cy="177998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4400" y="4113890"/>
            <a:ext cx="1620000" cy="3057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0800" y="4724400"/>
            <a:ext cx="3600000" cy="41558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2000" y="5202600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Insight: this is what happens in a matrix*vector multiplication</a:t>
            </a:r>
          </a:p>
          <a:p>
            <a:pPr lvl="1"/>
            <a:r>
              <a:rPr lang="en-US"/>
              <a:t>Result x coordinate is:</a:t>
            </a:r>
            <a:br>
              <a:rPr lang="en-US"/>
            </a:br>
            <a:r>
              <a:rPr lang="en-US"/>
              <a:t>[</a:t>
            </a:r>
            <a:r>
              <a:rPr lang="en-US">
                <a:solidFill>
                  <a:srgbClr val="008000"/>
                </a:solidFill>
              </a:rPr>
              <a:t>original vector</a:t>
            </a:r>
            <a:r>
              <a:rPr lang="en-US"/>
              <a:t>] </a:t>
            </a:r>
            <a:r>
              <a:rPr lang="en-US" b="1"/>
              <a:t>dot</a:t>
            </a:r>
            <a:r>
              <a:rPr lang="en-US"/>
              <a:t> [</a:t>
            </a:r>
            <a:r>
              <a:rPr lang="en-US">
                <a:solidFill>
                  <a:srgbClr val="FF0000"/>
                </a:solidFill>
              </a:rPr>
              <a:t>matrix row 1</a:t>
            </a:r>
            <a:r>
              <a:rPr lang="en-US"/>
              <a:t>]</a:t>
            </a:r>
          </a:p>
          <a:p>
            <a:pPr lvl="1"/>
            <a:r>
              <a:rPr lang="en-US"/>
              <a:t>So matrix multiplication can rotate a vector p: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342900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Suppose we express a point in the new coordinate system which is rotated left</a:t>
            </a:r>
          </a:p>
          <a:p>
            <a:r>
              <a:rPr lang="en-US"/>
              <a:t>If we plot the result in the </a:t>
            </a:r>
            <a:r>
              <a:rPr lang="en-US" b="1"/>
              <a:t>original</a:t>
            </a:r>
            <a:r>
              <a:rPr lang="en-US"/>
              <a:t> coordinate system, we have rotated the point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3048000"/>
            <a:ext cx="4495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Thus, rotation matrices can be used to rotate vectors. We’ll usually think of them in that sense-- as operators to rotate vectors</a:t>
            </a:r>
          </a:p>
        </p:txBody>
      </p:sp>
    </p:spTree>
    <p:extLst>
      <p:ext uri="{BB962C8B-B14F-4D97-AF65-F5344CB8AC3E}">
        <p14:creationId xmlns:p14="http://schemas.microsoft.com/office/powerpoint/2010/main" val="6096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2D Rotation Matrix Formula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9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590800" y="38814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0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1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2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-241300" y="3000164"/>
            <a:ext cx="2876550" cy="2305471"/>
          </a:xfrm>
          <a:prstGeom prst="arc">
            <a:avLst>
              <a:gd name="adj1" fmla="val 19739290"/>
              <a:gd name="adj2" fmla="val 21227291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Transformation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3152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transformation matrices can be used to transform a point: </a:t>
            </a:r>
            <a:br>
              <a:rPr lang="en-US" dirty="0"/>
            </a:br>
            <a:r>
              <a:rPr lang="en-US" dirty="0"/>
              <a:t>p’=R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/>
              <a:t>S </a:t>
            </a:r>
            <a:r>
              <a:rPr lang="en-US" smtClean="0"/>
              <a:t>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Transformation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3422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transformation matrices can be used to transform a point: </a:t>
            </a:r>
            <a:br>
              <a:rPr lang="en-US" dirty="0"/>
            </a:br>
            <a:r>
              <a:rPr lang="en-US" dirty="0"/>
              <a:t>p’=R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S p</a:t>
            </a:r>
          </a:p>
          <a:p>
            <a:r>
              <a:rPr lang="en-US" dirty="0"/>
              <a:t>The effect of this is to apply their transformations one after the other, from </a:t>
            </a:r>
            <a:r>
              <a:rPr lang="en-US" b="1" dirty="0"/>
              <a:t>right to left</a:t>
            </a:r>
            <a:r>
              <a:rPr lang="en-US" dirty="0"/>
              <a:t>.</a:t>
            </a:r>
          </a:p>
          <a:p>
            <a:r>
              <a:rPr lang="en-US" dirty="0"/>
              <a:t>In the example above, the result is </a:t>
            </a:r>
            <a:br>
              <a:rPr lang="en-US" dirty="0"/>
            </a:br>
            <a:r>
              <a:rPr lang="en-US" dirty="0"/>
              <a:t>(R</a:t>
            </a:r>
            <a:r>
              <a:rPr lang="en-US" baseline="-25000" dirty="0"/>
              <a:t>2 </a:t>
            </a:r>
            <a:r>
              <a:rPr lang="en-US" dirty="0"/>
              <a:t>(R</a:t>
            </a:r>
            <a:r>
              <a:rPr lang="en-US" baseline="-25000" dirty="0"/>
              <a:t>1 </a:t>
            </a:r>
            <a:r>
              <a:rPr lang="en-US" dirty="0"/>
              <a:t>(S p</a:t>
            </a:r>
            <a:r>
              <a:rPr lang="en-US" dirty="0" smtClean="0"/>
              <a:t>)))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/>
              <a:t>Transformation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transformation matrices can be used to transform a point: </a:t>
            </a:r>
            <a:br>
              <a:rPr lang="en-US" dirty="0"/>
            </a:br>
            <a:r>
              <a:rPr lang="en-US" dirty="0"/>
              <a:t>p’=R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S p</a:t>
            </a:r>
          </a:p>
          <a:p>
            <a:r>
              <a:rPr lang="en-US" dirty="0"/>
              <a:t>The effect of this is to apply their transformations one after the other, from </a:t>
            </a:r>
            <a:r>
              <a:rPr lang="en-US" b="1" dirty="0"/>
              <a:t>right to left</a:t>
            </a:r>
            <a:r>
              <a:rPr lang="en-US" dirty="0"/>
              <a:t>.</a:t>
            </a:r>
          </a:p>
          <a:p>
            <a:r>
              <a:rPr lang="en-US" dirty="0"/>
              <a:t>In the example above, the result is </a:t>
            </a:r>
            <a:br>
              <a:rPr lang="en-US" dirty="0"/>
            </a:br>
            <a:r>
              <a:rPr lang="en-US" dirty="0"/>
              <a:t>(R</a:t>
            </a:r>
            <a:r>
              <a:rPr lang="en-US" baseline="-25000" dirty="0"/>
              <a:t>2 </a:t>
            </a:r>
            <a:r>
              <a:rPr lang="en-US" dirty="0"/>
              <a:t>(R</a:t>
            </a:r>
            <a:r>
              <a:rPr lang="en-US" baseline="-25000" dirty="0"/>
              <a:t>1 </a:t>
            </a:r>
            <a:r>
              <a:rPr lang="en-US" dirty="0"/>
              <a:t>(S p)))</a:t>
            </a:r>
          </a:p>
          <a:p>
            <a:r>
              <a:rPr lang="en-US" dirty="0"/>
              <a:t>The result is exactly the same if we multiply the matrices first, to form a single transformation matrix:</a:t>
            </a:r>
            <a:br>
              <a:rPr lang="en-US" dirty="0"/>
            </a:br>
            <a:r>
              <a:rPr lang="en-US" dirty="0"/>
              <a:t>p’=(R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S) 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/>
              <a:t>Homogeneous system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In general, a matrix multiplication lets us linearly combine components of a vector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This is sufficient for scale, rotate, skew transformations.</a:t>
            </a:r>
          </a:p>
          <a:p>
            <a:pPr lvl="1"/>
            <a:r>
              <a:rPr lang="en-US" altLang="zh-CN"/>
              <a:t>But notice, we can’t add a constant! </a:t>
            </a:r>
            <a:r>
              <a:rPr lang="en-US" altLang="zh-CN">
                <a:sym typeface="Wingdings" panose="05000000000000000000" pitchFamily="2" charset="2"/>
              </a:rPr>
              <a:t>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589597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/>
              <a:t>Homogeneous system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5" y="13716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(somewhat hacky) solution? Stick a “1” at the end of every vector: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Now we can rotate, scale, and skew like before, </a:t>
            </a:r>
            <a:r>
              <a:rPr lang="en-US" altLang="zh-CN" dirty="0">
                <a:solidFill>
                  <a:srgbClr val="FF0000"/>
                </a:solidFill>
              </a:rPr>
              <a:t>AND translate</a:t>
            </a:r>
            <a:r>
              <a:rPr lang="en-US" altLang="zh-CN" dirty="0"/>
              <a:t> (note how the multiplication works out, above)</a:t>
            </a:r>
          </a:p>
          <a:p>
            <a:pPr lvl="1"/>
            <a:r>
              <a:rPr lang="en-US" altLang="zh-CN" dirty="0"/>
              <a:t>This is called “homogeneous coordinates”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/>
              <a:t>Homogeneous system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799"/>
            <a:ext cx="8229600" cy="5349875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In homogeneous coordinates, the multiplication works out so the rightmost column of the matrix is a vector that gets added.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Generally, a homogeneous transformation matrix will have a bottom row of [0 0 1], so that the result has a “1” at the bottom too.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/>
              <a:t>Homogeneous system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3847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One more thing we might want: to divide the result by something</a:t>
            </a:r>
          </a:p>
          <a:p>
            <a:pPr lvl="1"/>
            <a:r>
              <a:rPr lang="en-US" altLang="zh-CN"/>
              <a:t>For example, we may want to divide by a coordinate, to make things scale down as they get farther away in a camera image</a:t>
            </a:r>
          </a:p>
          <a:p>
            <a:pPr lvl="1"/>
            <a:r>
              <a:rPr lang="en-US" altLang="zh-CN"/>
              <a:t>Matrix multiplication can’t actually divide</a:t>
            </a:r>
          </a:p>
          <a:p>
            <a:pPr lvl="1"/>
            <a:r>
              <a:rPr lang="en-US" altLang="zh-CN"/>
              <a:t>So, </a:t>
            </a:r>
            <a:r>
              <a:rPr lang="en-US" altLang="zh-CN" b="1"/>
              <a:t>by convention</a:t>
            </a:r>
            <a:r>
              <a:rPr lang="en-US" altLang="zh-CN"/>
              <a:t>, in homogeneous coordinates, we’ll divide the result by its last coordinate after doing a matrix multiplication</a:t>
            </a:r>
          </a:p>
          <a:p>
            <a:pPr lvl="1"/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800600"/>
            <a:ext cx="2351753" cy="15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We’ll default to column vectors in this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You’ll want to keep track of the orientation of your vectors when programming in </a:t>
            </a:r>
            <a:r>
              <a:rPr lang="en-US" altLang="zh-CN" dirty="0" smtClean="0"/>
              <a:t>python</a:t>
            </a:r>
            <a:endParaRPr lang="en-US" altLang="zh-CN" dirty="0"/>
          </a:p>
          <a:p>
            <a:r>
              <a:rPr lang="en-US" altLang="zh-CN" dirty="0"/>
              <a:t>You can transpose a vector </a:t>
            </a:r>
            <a:r>
              <a:rPr lang="en-US" altLang="zh-CN" i="1" dirty="0"/>
              <a:t>V </a:t>
            </a:r>
            <a:r>
              <a:rPr lang="en-US" altLang="zh-CN" dirty="0"/>
              <a:t>in </a:t>
            </a:r>
            <a:r>
              <a:rPr lang="en-US" altLang="zh-CN" dirty="0" smtClean="0"/>
              <a:t>python by </a:t>
            </a:r>
            <a:r>
              <a:rPr lang="en-US" altLang="zh-CN" dirty="0"/>
              <a:t>writing </a:t>
            </a:r>
            <a:r>
              <a:rPr lang="en-US" altLang="zh-CN" b="1" dirty="0" err="1" smtClean="0"/>
              <a:t>V.t</a:t>
            </a:r>
            <a:r>
              <a:rPr lang="en-US" altLang="zh-CN" dirty="0" smtClean="0"/>
              <a:t>. </a:t>
            </a:r>
            <a:r>
              <a:rPr lang="en-US" altLang="zh-CN" sz="3100" dirty="0"/>
              <a:t>(But in class materials, we will </a:t>
            </a:r>
            <a:r>
              <a:rPr lang="en-US" altLang="zh-CN" sz="3100" b="1" dirty="0"/>
              <a:t>always</a:t>
            </a:r>
            <a:r>
              <a:rPr lang="en-US" altLang="zh-CN" sz="3100" dirty="0"/>
              <a:t> use V</a:t>
            </a:r>
            <a:r>
              <a:rPr lang="en-US" altLang="zh-CN" sz="3100" baseline="30000" dirty="0"/>
              <a:t>T</a:t>
            </a:r>
            <a:r>
              <a:rPr lang="en-US" altLang="zh-CN" sz="3100" dirty="0"/>
              <a:t> to indicate transpose, and we will use V’ to mean “V prime”)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0" y="2030019"/>
            <a:ext cx="1308956" cy="1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Translation</a:t>
            </a:r>
          </a:p>
        </p:txBody>
      </p:sp>
      <p:pic>
        <p:nvPicPr>
          <p:cNvPr id="70659" name="Picture 1028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1029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/>
          <p:cNvSpPr>
            <a:spLocks noChangeShapeType="1"/>
          </p:cNvSpPr>
          <p:nvPr/>
        </p:nvSpPr>
        <p:spPr bwMode="auto">
          <a:xfrm flipV="1">
            <a:off x="10668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3" name="Line 1031"/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4" name="Line 1032"/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5" name="Line 1033"/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6" name="Line 1034"/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8" name="Line 1036"/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9" name="Line 1037"/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30" name="Line 1038"/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70" name="Text Box 1039"/>
          <p:cNvSpPr txBox="1">
            <a:spLocks noChangeArrowheads="1"/>
          </p:cNvSpPr>
          <p:nvPr/>
        </p:nvSpPr>
        <p:spPr bwMode="auto">
          <a:xfrm>
            <a:off x="4419600" y="3635375"/>
            <a:ext cx="30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  <a:effectLst/>
              </a:rPr>
              <a:t>t</a:t>
            </a:r>
          </a:p>
        </p:txBody>
      </p:sp>
      <p:sp>
        <p:nvSpPr>
          <p:cNvPr id="111632" name="Text Box 1040"/>
          <p:cNvSpPr txBox="1">
            <a:spLocks noChangeArrowheads="1"/>
          </p:cNvSpPr>
          <p:nvPr/>
        </p:nvSpPr>
        <p:spPr bwMode="auto">
          <a:xfrm>
            <a:off x="2041525" y="2860675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1633" name="Text Box 1041"/>
          <p:cNvSpPr txBox="1">
            <a:spLocks noChangeArrowheads="1"/>
          </p:cNvSpPr>
          <p:nvPr/>
        </p:nvSpPr>
        <p:spPr bwMode="auto">
          <a:xfrm>
            <a:off x="4495800" y="15192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42925" y="3284539"/>
            <a:ext cx="1553275" cy="172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42925" y="3962399"/>
            <a:ext cx="1553275" cy="1049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92875" y="2890838"/>
            <a:ext cx="1203325" cy="1049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42925" y="3962399"/>
            <a:ext cx="1553275" cy="1049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62800" y="2890838"/>
            <a:ext cx="533400" cy="1049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42925" y="3962399"/>
            <a:ext cx="1553275" cy="1049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046"/>
          <p:cNvSpPr txBox="1">
            <a:spLocks noChangeArrowheads="1"/>
          </p:cNvSpPr>
          <p:nvPr/>
        </p:nvSpPr>
        <p:spPr bwMode="auto">
          <a:xfrm>
            <a:off x="8077200" y="236220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graphicFrame>
        <p:nvGraphicFramePr>
          <p:cNvPr id="27" name="Object 1051"/>
          <p:cNvGraphicFramePr>
            <a:graphicFrameLocks noChangeAspect="1"/>
          </p:cNvGraphicFramePr>
          <p:nvPr>
            <p:extLst/>
          </p:nvPr>
        </p:nvGraphicFramePr>
        <p:xfrm>
          <a:off x="5108575" y="5157788"/>
          <a:ext cx="31750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157788"/>
                        <a:ext cx="31750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54"/>
          <p:cNvSpPr>
            <a:spLocks noChangeShapeType="1"/>
          </p:cNvSpPr>
          <p:nvPr/>
        </p:nvSpPr>
        <p:spPr bwMode="auto">
          <a:xfrm flipH="1">
            <a:off x="7620000" y="2743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37338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pic>
        <p:nvPicPr>
          <p:cNvPr id="71686" name="Picture 3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rot="5400000" flipV="1">
            <a:off x="5943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419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1690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Scaling Equation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1066800" y="1223963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38200" y="3281363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066800" y="23669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3669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1066800" y="23669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660525" y="19812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828800" y="3357563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9600" y="2214563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1050925" y="13763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55925" y="13763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590800" y="33528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x</a:t>
            </a:r>
            <a:r>
              <a:rPr lang="en-US">
                <a:effectLst/>
              </a:rPr>
              <a:t> x</a:t>
            </a:r>
            <a:endParaRPr lang="en-US" sz="18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803525" y="914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1050925" y="1376363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12725" y="11430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y</a:t>
            </a:r>
            <a:r>
              <a:rPr lang="en-US" sz="1800">
                <a:effectLst/>
              </a:rPr>
              <a:t> </a:t>
            </a:r>
            <a:r>
              <a:rPr lang="en-US">
                <a:effectLst/>
              </a:rPr>
              <a:t>y</a:t>
            </a:r>
          </a:p>
        </p:txBody>
      </p:sp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810000" y="24384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5" name="Equation" r:id="rId3" imgW="1739880" imgH="457200" progId="Equation.3">
                  <p:embed/>
                </p:oleObj>
              </mc:Choice>
              <mc:Fallback>
                <p:oleObj name="Equation" r:id="rId3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/>
        </p:nvGraphicFramePr>
        <p:xfrm>
          <a:off x="3657600" y="1219200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6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Scaling Equation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1066800" y="1223963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38200" y="3281363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066800" y="23669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3669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1066800" y="23669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660525" y="19812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828800" y="3357563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9600" y="2214563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1050925" y="13763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55925" y="13763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590800" y="33528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x</a:t>
            </a:r>
            <a:r>
              <a:rPr lang="en-US">
                <a:effectLst/>
              </a:rPr>
              <a:t> x</a:t>
            </a:r>
            <a:endParaRPr lang="en-US" sz="18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803525" y="914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1050925" y="1376363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12725" y="11430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y</a:t>
            </a:r>
            <a:r>
              <a:rPr lang="en-US" sz="1800">
                <a:effectLst/>
              </a:rPr>
              <a:t> </a:t>
            </a:r>
            <a:r>
              <a:rPr lang="en-US">
                <a:effectLst/>
              </a:rPr>
              <a:t>y</a:t>
            </a:r>
          </a:p>
        </p:txBody>
      </p:sp>
      <p:graphicFrame>
        <p:nvGraphicFramePr>
          <p:cNvPr id="112661" name="Object 21"/>
          <p:cNvGraphicFramePr>
            <a:graphicFrameLocks noChangeAspect="1"/>
          </p:cNvGraphicFramePr>
          <p:nvPr>
            <p:extLst/>
          </p:nvPr>
        </p:nvGraphicFramePr>
        <p:xfrm>
          <a:off x="304800" y="3886200"/>
          <a:ext cx="5072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3" imgW="1866600" imgH="711000" progId="Equation.3">
                  <p:embed/>
                </p:oleObj>
              </mc:Choice>
              <mc:Fallback>
                <p:oleObj name="Equation" r:id="rId3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5072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810000" y="24384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/>
        </p:nvGraphicFramePr>
        <p:xfrm>
          <a:off x="3657600" y="1219200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7" imgW="1663560" imgH="241200" progId="Equation.3">
                  <p:embed/>
                </p:oleObj>
              </mc:Choice>
              <mc:Fallback>
                <p:oleObj name="Equation" r:id="rId7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7725" y="4013200"/>
            <a:ext cx="1828258" cy="165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Scaling Equation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1066800" y="1223963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38200" y="3281363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066800" y="23669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3669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1066800" y="23669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660525" y="19812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828800" y="3357563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9600" y="2214563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1050925" y="13763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55925" y="13763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590800" y="33528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x</a:t>
            </a:r>
            <a:r>
              <a:rPr lang="en-US">
                <a:effectLst/>
              </a:rPr>
              <a:t> x</a:t>
            </a:r>
            <a:endParaRPr lang="en-US" sz="18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803525" y="914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1050925" y="1376363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12725" y="11430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y</a:t>
            </a:r>
            <a:r>
              <a:rPr lang="en-US" sz="1800">
                <a:effectLst/>
              </a:rPr>
              <a:t> </a:t>
            </a:r>
            <a:r>
              <a:rPr lang="en-US">
                <a:effectLst/>
              </a:rPr>
              <a:t>y</a:t>
            </a:r>
          </a:p>
        </p:txBody>
      </p:sp>
      <p:graphicFrame>
        <p:nvGraphicFramePr>
          <p:cNvPr id="112661" name="Object 21"/>
          <p:cNvGraphicFramePr>
            <a:graphicFrameLocks noChangeAspect="1"/>
          </p:cNvGraphicFramePr>
          <p:nvPr>
            <p:extLst/>
          </p:nvPr>
        </p:nvGraphicFramePr>
        <p:xfrm>
          <a:off x="304800" y="3886200"/>
          <a:ext cx="5072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3" imgW="1866600" imgH="711000" progId="Equation.3">
                  <p:embed/>
                </p:oleObj>
              </mc:Choice>
              <mc:Fallback>
                <p:oleObj name="Equation" r:id="rId3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5072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810000" y="24384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/>
          <p:cNvSpPr>
            <a:spLocks/>
          </p:cNvSpPr>
          <p:nvPr/>
        </p:nvSpPr>
        <p:spPr bwMode="auto">
          <a:xfrm rot="-5400000">
            <a:off x="3505200" y="52578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4" name="Object 24"/>
          <p:cNvGraphicFramePr>
            <a:graphicFrameLocks noChangeAspect="1"/>
          </p:cNvGraphicFramePr>
          <p:nvPr>
            <p:extLst/>
          </p:nvPr>
        </p:nvGraphicFramePr>
        <p:xfrm>
          <a:off x="3387725" y="5943600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943600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/>
          <p:cNvGraphicFramePr>
            <a:graphicFrameLocks noChangeAspect="1"/>
          </p:cNvGraphicFramePr>
          <p:nvPr>
            <p:extLst/>
          </p:nvPr>
        </p:nvGraphicFramePr>
        <p:xfrm>
          <a:off x="5338763" y="4267200"/>
          <a:ext cx="3246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267200"/>
                        <a:ext cx="3246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/>
        </p:nvGraphicFramePr>
        <p:xfrm>
          <a:off x="3657600" y="1219200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11" imgW="1663560" imgH="241200" progId="Equation.3">
                  <p:embed/>
                </p:oleObj>
              </mc:Choice>
              <mc:Fallback>
                <p:oleObj name="Equation" r:id="rId11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/>
              <a:t>Vectors have two main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6" y="3154364"/>
            <a:ext cx="3614494" cy="2362199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Vectors can represent an offset in 2D or 3D space</a:t>
            </a:r>
          </a:p>
          <a:p>
            <a:r>
              <a:rPr lang="en-US"/>
              <a:t>Points are just vectors from the origin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1" y="982579"/>
            <a:ext cx="372755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(pixels, gradients at an image </a:t>
            </a:r>
            <a:r>
              <a:rPr lang="en-US" err="1"/>
              <a:t>keypoint</a:t>
            </a:r>
            <a:r>
              <a:rPr lang="en-US"/>
              <a:t>, </a:t>
            </a:r>
            <a:r>
              <a:rPr lang="en-US" err="1"/>
              <a:t>etc</a:t>
            </a:r>
            <a:r>
              <a:rPr lang="en-US"/>
              <a:t>) can also be treated as a vector</a:t>
            </a:r>
          </a:p>
          <a:p>
            <a:r>
              <a:rPr lang="en-US"/>
              <a:t>Such vectors don’t have a geometric interpretation, but calculations like “distance” can still have value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2349159" cy="2043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0" y="990600"/>
            <a:ext cx="1066667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6"/>
          <p:cNvSpPr txBox="1">
            <a:spLocks noChangeArrowheads="1"/>
          </p:cNvSpPr>
          <p:nvPr/>
        </p:nvSpPr>
        <p:spPr bwMode="auto">
          <a:xfrm>
            <a:off x="1600200" y="3729038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142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P’=S∙P</a:t>
            </a:r>
          </a:p>
        </p:txBody>
      </p:sp>
      <p:sp>
        <p:nvSpPr>
          <p:cNvPr id="72708" name="Text Box 15"/>
          <p:cNvSpPr txBox="1">
            <a:spLocks noChangeArrowheads="1"/>
          </p:cNvSpPr>
          <p:nvPr/>
        </p:nvSpPr>
        <p:spPr bwMode="auto">
          <a:xfrm>
            <a:off x="4886325" y="48006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P’’=T∙P’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066800" y="5608638"/>
            <a:ext cx="4653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effectLst/>
              </a:rPr>
              <a:t>P’’=T ∙ P’=T ∙(S ∙ P)= T ∙ S ∙</a:t>
            </a:r>
            <a:r>
              <a:rPr lang="en-US" sz="3200" dirty="0" smtClean="0">
                <a:effectLst/>
              </a:rPr>
              <a:t>P</a:t>
            </a:r>
            <a:endParaRPr lang="en-US" sz="3200" dirty="0">
              <a:effectLst/>
            </a:endParaRPr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rot="5400000" flipV="1">
            <a:off x="2476500" y="3443287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12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5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Scaling &amp; Translating</a:t>
            </a:r>
          </a:p>
        </p:txBody>
      </p:sp>
      <p:sp>
        <p:nvSpPr>
          <p:cNvPr id="72715" name="Text Box 31"/>
          <p:cNvSpPr txBox="1">
            <a:spLocks noChangeArrowheads="1"/>
          </p:cNvSpPr>
          <p:nvPr/>
        </p:nvSpPr>
        <p:spPr bwMode="auto">
          <a:xfrm>
            <a:off x="5638800" y="2057400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Scaling &amp; Translating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43197"/>
              </p:ext>
            </p:extLst>
          </p:nvPr>
        </p:nvGraphicFramePr>
        <p:xfrm>
          <a:off x="192088" y="1535113"/>
          <a:ext cx="8866187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3" imgW="3263900" imgH="1638300" progId="Equation.3">
                  <p:embed/>
                </p:oleObj>
              </mc:Choice>
              <mc:Fallback>
                <p:oleObj name="Equation" r:id="rId3" imgW="3263900" imgH="163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535113"/>
                        <a:ext cx="8866187" cy="44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AutoShape 6"/>
          <p:cNvSpPr>
            <a:spLocks/>
          </p:cNvSpPr>
          <p:nvPr/>
        </p:nvSpPr>
        <p:spPr bwMode="auto">
          <a:xfrm rot="16200000">
            <a:off x="1676400" y="4876800"/>
            <a:ext cx="152400" cy="19812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524000" y="5943600"/>
            <a:ext cx="38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684104"/>
            <a:ext cx="9058275" cy="2716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9114" y="2385392"/>
            <a:ext cx="331304" cy="463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Scaling &amp; Translating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43197"/>
              </p:ext>
            </p:extLst>
          </p:nvPr>
        </p:nvGraphicFramePr>
        <p:xfrm>
          <a:off x="192088" y="1535113"/>
          <a:ext cx="8866187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3263900" imgH="1638300" progId="Equation.3">
                  <p:embed/>
                </p:oleObj>
              </mc:Choice>
              <mc:Fallback>
                <p:oleObj name="Equation" r:id="rId3" imgW="3263900" imgH="163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535113"/>
                        <a:ext cx="8866187" cy="44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Translating &amp; Scaling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versus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Scaling &amp; Translating</a:t>
            </a:r>
            <a:endParaRPr lang="en-US" dirty="0"/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>
            <p:extLst/>
          </p:nvPr>
        </p:nvGraphicFramePr>
        <p:xfrm>
          <a:off x="228600" y="1828800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3" imgW="4546440" imgH="711000" progId="Equation.3">
                  <p:embed/>
                </p:oleObj>
              </mc:Choice>
              <mc:Fallback>
                <p:oleObj name="Equation" r:id="rId3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Translating &amp; Scaling </a:t>
            </a:r>
            <a:br>
              <a:rPr lang="en-US"/>
            </a:br>
            <a:r>
              <a:rPr lang="en-US"/>
              <a:t> !</a:t>
            </a:r>
            <a:r>
              <a:rPr lang="en-US">
                <a:sym typeface="Symbol" pitchFamily="18" charset="2"/>
              </a:rPr>
              <a:t>= Scaling &amp; Translating</a:t>
            </a:r>
            <a:endParaRPr lang="en-US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276600"/>
          <a:ext cx="674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3" imgW="2730240" imgH="1422360" progId="Equation.3">
                  <p:embed/>
                </p:oleObj>
              </mc:Choice>
              <mc:Fallback>
                <p:oleObj name="Equation" r:id="rId3" imgW="27302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743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/>
          </p:nvPr>
        </p:nvGraphicFramePr>
        <p:xfrm>
          <a:off x="228600" y="1828800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31026"/>
            <a:ext cx="9058275" cy="1669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Translating &amp; Scaling </a:t>
            </a:r>
            <a:br>
              <a:rPr lang="en-US"/>
            </a:br>
            <a:r>
              <a:rPr lang="en-US"/>
              <a:t> !</a:t>
            </a:r>
            <a:r>
              <a:rPr lang="en-US">
                <a:sym typeface="Symbol" pitchFamily="18" charset="2"/>
              </a:rPr>
              <a:t>= Scaling &amp; Translating</a:t>
            </a:r>
            <a:endParaRPr lang="en-US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276600"/>
          <a:ext cx="674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3" imgW="2730240" imgH="1422360" progId="Equation.3">
                  <p:embed/>
                </p:oleObj>
              </mc:Choice>
              <mc:Fallback>
                <p:oleObj name="Equation" r:id="rId3" imgW="27302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743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/>
          </p:nvPr>
        </p:nvGraphicFramePr>
        <p:xfrm>
          <a:off x="228600" y="1828800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V="1">
            <a:off x="5257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 rot="5400000" flipV="1">
            <a:off x="7086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3737" name="Picture 10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17082">
            <a:off x="4038600" y="2309813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AutoShape 12"/>
          <p:cNvSpPr>
            <a:spLocks noChangeArrowheads="1"/>
          </p:cNvSpPr>
          <p:nvPr/>
        </p:nvSpPr>
        <p:spPr bwMode="auto">
          <a:xfrm rot="1906855" flipH="1">
            <a:off x="3124200" y="2971800"/>
            <a:ext cx="609600" cy="685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Rotation Equations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5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667000" y="37671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90" name="Arc 30"/>
          <p:cNvSpPr>
            <a:spLocks/>
          </p:cNvSpPr>
          <p:nvPr/>
        </p:nvSpPr>
        <p:spPr bwMode="auto">
          <a:xfrm>
            <a:off x="2160588" y="3314700"/>
            <a:ext cx="430212" cy="838200"/>
          </a:xfrm>
          <a:custGeom>
            <a:avLst/>
            <a:gdLst>
              <a:gd name="G0" fmla="+- 8900 0 0"/>
              <a:gd name="G1" fmla="+- 21600 0 0"/>
              <a:gd name="G2" fmla="+- 21600 0 0"/>
              <a:gd name="T0" fmla="*/ 0 w 30500"/>
              <a:gd name="T1" fmla="*/ 1919 h 21600"/>
              <a:gd name="T2" fmla="*/ 30500 w 30500"/>
              <a:gd name="T3" fmla="*/ 21600 h 21600"/>
              <a:gd name="T4" fmla="*/ 8900 w 305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00" h="21600" fill="none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</a:path>
              <a:path w="30500" h="21600" stroke="0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  <a:lnTo>
                  <a:pt x="89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dirty="0"/>
              <a:t>Rotation Matrix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181811" y="3104634"/>
            <a:ext cx="2780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2D rotation matrix is 2x2 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3200400" y="51054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1" name="Equation" r:id="rId4" imgW="1193760" imgH="457200" progId="Equation.3">
                  <p:embed/>
                </p:oleObj>
              </mc:Choice>
              <mc:Fallback>
                <p:oleObj name="Equation" r:id="rId4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Equation" r:id="rId6" imgW="1638000" imgH="457200" progId="Equation.3">
                  <p:embed/>
                </p:oleObj>
              </mc:Choice>
              <mc:Fallback>
                <p:oleObj name="Equation" r:id="rId6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85800" y="3960812"/>
            <a:ext cx="619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 dirty="0">
                <a:effectLst/>
              </a:rPr>
              <a:t>Note: R belongs to the category of </a:t>
            </a:r>
            <a:r>
              <a:rPr lang="en-US" sz="2000" i="1" dirty="0">
                <a:effectLst/>
              </a:rPr>
              <a:t>normal</a:t>
            </a:r>
            <a:r>
              <a:rPr lang="en-US" sz="2000" dirty="0">
                <a:effectLst/>
              </a:rPr>
              <a:t> matrices </a:t>
            </a:r>
          </a:p>
          <a:p>
            <a:r>
              <a:rPr lang="en-US" sz="2000" dirty="0">
                <a:effectLst/>
              </a:rPr>
              <a:t>and satisfies many interesting properties: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Rotation Matrix Properties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468573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Transpose of a rotation matrix produces a rotation in the opposite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rows of a rotation matrix are always mutually perpendicular (a.k.a. orthogonal) unit vectors</a:t>
            </a:r>
          </a:p>
          <a:p>
            <a:pPr lvl="1"/>
            <a:r>
              <a:rPr lang="en-US" altLang="zh-CN" dirty="0"/>
              <a:t>(and so are its columns)</a:t>
            </a:r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24037"/>
              </p:ext>
            </p:extLst>
          </p:nvPr>
        </p:nvGraphicFramePr>
        <p:xfrm>
          <a:off x="3191797" y="25908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97" y="25908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2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 matrix                       is an array of numbers with size   by  , i.e.  m rows and n columns.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If               , we say that       is square.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67136" y="2997200"/>
            <a:ext cx="4690864" cy="16510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79557" y="1752600"/>
            <a:ext cx="1893046" cy="317584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95400" y="5309154"/>
            <a:ext cx="1084157" cy="17724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24400" y="5181600"/>
            <a:ext cx="381000" cy="337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Scaling + Rotation + Translation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124199" y="1219200"/>
            <a:ext cx="3167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P’= (T R S) P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981200"/>
          <a:ext cx="81534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3" imgW="3987720" imgH="939600" progId="Equation.3">
                  <p:embed/>
                </p:oleObj>
              </mc:Choice>
              <mc:Fallback>
                <p:oleObj name="Equation" r:id="rId3" imgW="3987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534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>
            <p:extLst/>
          </p:nvPr>
        </p:nvGraphicFramePr>
        <p:xfrm>
          <a:off x="609600" y="3048000"/>
          <a:ext cx="50101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5" imgW="2450880" imgH="1168200" progId="Equation.3">
                  <p:embed/>
                </p:oleObj>
              </mc:Choice>
              <mc:Fallback>
                <p:oleObj name="Equation" r:id="rId5" imgW="2450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50101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67028"/>
              </p:ext>
            </p:extLst>
          </p:nvPr>
        </p:nvGraphicFramePr>
        <p:xfrm>
          <a:off x="614363" y="4572000"/>
          <a:ext cx="446563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7" imgW="2184120" imgH="939600" progId="Equation.3">
                  <p:embed/>
                </p:oleObj>
              </mc:Choice>
              <mc:Fallback>
                <p:oleObj name="Equation" r:id="rId7" imgW="2184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572000"/>
                        <a:ext cx="446563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352800" y="4953000"/>
            <a:ext cx="12192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4572000"/>
            <a:ext cx="1676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3948" y="408602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the form of the general-purpose transformation matrix</a:t>
            </a:r>
          </a:p>
        </p:txBody>
      </p:sp>
    </p:spTree>
    <p:extLst>
      <p:ext uri="{BB962C8B-B14F-4D97-AF65-F5344CB8AC3E}">
        <p14:creationId xmlns:p14="http://schemas.microsoft.com/office/powerpoint/2010/main" val="2152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3" grpId="0" animBg="1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Matrix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Determinants, norms,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/>
              <a:t>Matrix inverse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Eigenvalues and Eigenvectors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40985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inverse of a transformation matrix reverses its effect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4433023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49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Given a matrix </a:t>
            </a:r>
            <a:r>
              <a:rPr lang="en-US" altLang="zh-CN" b="1"/>
              <a:t>A</a:t>
            </a:r>
            <a:r>
              <a:rPr lang="en-US" altLang="zh-CN"/>
              <a:t>, its inverse </a:t>
            </a:r>
            <a:r>
              <a:rPr lang="en-US" altLang="zh-CN" b="1"/>
              <a:t>A</a:t>
            </a:r>
            <a:r>
              <a:rPr lang="en-US" altLang="zh-CN" b="1" baseline="30000"/>
              <a:t>-1</a:t>
            </a:r>
            <a:r>
              <a:rPr lang="en-US" altLang="zh-CN" baseline="30000"/>
              <a:t>  </a:t>
            </a:r>
            <a:r>
              <a:rPr lang="en-US" altLang="zh-CN"/>
              <a:t>is a matrix such that </a:t>
            </a:r>
            <a:r>
              <a:rPr lang="en-US" altLang="zh-CN" b="1"/>
              <a:t>AA</a:t>
            </a:r>
            <a:r>
              <a:rPr lang="en-US" altLang="zh-CN" b="1" baseline="30000"/>
              <a:t>-1 </a:t>
            </a:r>
            <a:r>
              <a:rPr lang="en-US" altLang="zh-CN" b="1"/>
              <a:t>= A</a:t>
            </a:r>
            <a:r>
              <a:rPr lang="en-US" altLang="zh-CN" b="1" baseline="30000"/>
              <a:t>-1</a:t>
            </a:r>
            <a:r>
              <a:rPr lang="en-US" altLang="zh-CN" b="1"/>
              <a:t>A =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altLang="zh-CN"/>
          </a:p>
          <a:p>
            <a:r>
              <a:rPr lang="en-US" altLang="zh-CN"/>
              <a:t>E.g.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Inverse does not always exist. If </a:t>
            </a:r>
            <a:r>
              <a:rPr lang="en-US" altLang="zh-CN" b="1"/>
              <a:t>A</a:t>
            </a:r>
            <a:r>
              <a:rPr lang="en-US" altLang="zh-CN" b="1" baseline="30000"/>
              <a:t>-1</a:t>
            </a:r>
            <a:r>
              <a:rPr lang="en-US" altLang="zh-CN"/>
              <a:t> exists, </a:t>
            </a:r>
            <a:r>
              <a:rPr lang="en-US" altLang="zh-CN" b="1"/>
              <a:t>A</a:t>
            </a:r>
            <a:r>
              <a:rPr lang="en-US" altLang="zh-CN"/>
              <a:t> is </a:t>
            </a:r>
            <a:r>
              <a:rPr lang="en-US" altLang="zh-CN" i="1"/>
              <a:t>invertible</a:t>
            </a:r>
            <a:r>
              <a:rPr lang="en-US" altLang="zh-CN"/>
              <a:t> or </a:t>
            </a:r>
            <a:r>
              <a:rPr lang="en-US" altLang="zh-CN" i="1"/>
              <a:t>non-singular</a:t>
            </a:r>
            <a:r>
              <a:rPr lang="en-US" altLang="zh-CN"/>
              <a:t>. Otherwise, it’s </a:t>
            </a:r>
            <a:r>
              <a:rPr lang="en-US" altLang="zh-CN" i="1"/>
              <a:t>singular</a:t>
            </a:r>
            <a:r>
              <a:rPr lang="en-US" altLang="zh-CN"/>
              <a:t>.</a:t>
            </a:r>
          </a:p>
          <a:p>
            <a:r>
              <a:rPr lang="en-US" altLang="zh-CN"/>
              <a:t>Useful identities, for matrices that are invertible: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5077" y="5107940"/>
            <a:ext cx="3289935" cy="112204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Inverse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24" y="2286000"/>
            <a:ext cx="3379875" cy="11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89"/>
            <a:ext cx="8229600" cy="1314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Say you have the matrix equation AX=B, where A and B are known, and you want to solve for </a:t>
            </a:r>
            <a:r>
              <a:rPr lang="en-US" altLang="zh-CN" dirty="0" smtClean="0"/>
              <a:t>X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33126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89"/>
            <a:ext cx="8229600" cy="21363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Say you have the matrix equation AX=B, where A and B are known, and you want to solve for X</a:t>
            </a:r>
          </a:p>
          <a:p>
            <a:pPr lvl="1"/>
            <a:r>
              <a:rPr lang="en-US" altLang="zh-CN" dirty="0"/>
              <a:t>You could </a:t>
            </a:r>
            <a:r>
              <a:rPr lang="en-US" altLang="zh-CN" dirty="0" smtClean="0"/>
              <a:t>calculate </a:t>
            </a:r>
            <a:r>
              <a:rPr lang="en-US" altLang="zh-CN" dirty="0"/>
              <a:t>the inverse and </a:t>
            </a:r>
            <a:r>
              <a:rPr lang="en-US" altLang="zh-CN" dirty="0" smtClean="0"/>
              <a:t>pre-multiply </a:t>
            </a:r>
            <a:r>
              <a:rPr lang="en-US" altLang="zh-CN" dirty="0"/>
              <a:t>by it: A</a:t>
            </a:r>
            <a:r>
              <a:rPr lang="en-US" altLang="zh-CN" baseline="30000" dirty="0"/>
              <a:t>-1</a:t>
            </a:r>
            <a:r>
              <a:rPr lang="en-US" altLang="zh-CN" dirty="0"/>
              <a:t>AX=A</a:t>
            </a:r>
            <a:r>
              <a:rPr lang="en-US" altLang="zh-CN" baseline="30000" dirty="0"/>
              <a:t>-1</a:t>
            </a:r>
            <a:r>
              <a:rPr lang="en-US" altLang="zh-CN" dirty="0"/>
              <a:t>B → </a:t>
            </a:r>
            <a:r>
              <a:rPr lang="en-US" altLang="zh-CN" dirty="0" smtClean="0"/>
              <a:t>X=A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16933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45482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Say you have the matrix equation AX=B, where A and B are known, and you want to solve for X</a:t>
            </a:r>
          </a:p>
          <a:p>
            <a:pPr lvl="1"/>
            <a:r>
              <a:rPr lang="en-US" altLang="zh-CN" dirty="0"/>
              <a:t>You could </a:t>
            </a:r>
            <a:r>
              <a:rPr lang="en-US" altLang="zh-CN" dirty="0" smtClean="0"/>
              <a:t>calculate </a:t>
            </a:r>
            <a:r>
              <a:rPr lang="en-US" altLang="zh-CN" dirty="0"/>
              <a:t>the inverse and </a:t>
            </a:r>
            <a:r>
              <a:rPr lang="en-US" altLang="zh-CN" dirty="0" smtClean="0"/>
              <a:t>pre-multiply </a:t>
            </a:r>
            <a:r>
              <a:rPr lang="en-US" altLang="zh-CN" dirty="0"/>
              <a:t>by it: A</a:t>
            </a:r>
            <a:r>
              <a:rPr lang="en-US" altLang="zh-CN" baseline="30000" dirty="0"/>
              <a:t>-1</a:t>
            </a:r>
            <a:r>
              <a:rPr lang="en-US" altLang="zh-CN" dirty="0"/>
              <a:t>AX=A</a:t>
            </a:r>
            <a:r>
              <a:rPr lang="en-US" altLang="zh-CN" baseline="30000" dirty="0"/>
              <a:t>-1</a:t>
            </a:r>
            <a:r>
              <a:rPr lang="en-US" altLang="zh-CN" dirty="0"/>
              <a:t>B → X=A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 smtClean="0"/>
              <a:t>Python command </a:t>
            </a:r>
            <a:r>
              <a:rPr lang="en-US" altLang="zh-CN" dirty="0"/>
              <a:t>would be </a:t>
            </a:r>
            <a:r>
              <a:rPr lang="en-US" altLang="zh-CN" b="1" dirty="0" err="1" smtClean="0"/>
              <a:t>np.linalg.inv</a:t>
            </a:r>
            <a:r>
              <a:rPr lang="en-US" altLang="zh-CN" b="1" dirty="0" smtClean="0"/>
              <a:t>(A</a:t>
            </a:r>
            <a:r>
              <a:rPr lang="en-US" altLang="zh-CN" b="1" dirty="0"/>
              <a:t>)*B</a:t>
            </a:r>
          </a:p>
          <a:p>
            <a:pPr lvl="1"/>
            <a:r>
              <a:rPr lang="en-US" altLang="zh-CN" dirty="0"/>
              <a:t>But calculating the inverse for large matrices often brings problems with computer floating-point resolution (because it involves working with very small and very large numbers together). </a:t>
            </a:r>
          </a:p>
          <a:p>
            <a:pPr lvl="1"/>
            <a:r>
              <a:rPr lang="en-US" altLang="zh-CN" dirty="0"/>
              <a:t>Or, your matrix might not even have an inverse.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5123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Fortunately, there are workarounds to solve AX=B in these situations. And </a:t>
            </a:r>
            <a:r>
              <a:rPr lang="en-US" altLang="zh-CN" dirty="0" smtClean="0"/>
              <a:t>python can </a:t>
            </a:r>
            <a:r>
              <a:rPr lang="en-US" altLang="zh-CN" dirty="0"/>
              <a:t>do them!</a:t>
            </a:r>
          </a:p>
          <a:p>
            <a:pPr lvl="1"/>
            <a:r>
              <a:rPr lang="en-US" altLang="zh-CN" dirty="0"/>
              <a:t>Instead of taking an inverse, directly ask </a:t>
            </a:r>
            <a:r>
              <a:rPr lang="en-US" altLang="zh-CN" dirty="0" smtClean="0"/>
              <a:t>python to </a:t>
            </a:r>
            <a:r>
              <a:rPr lang="en-US" altLang="zh-CN" dirty="0"/>
              <a:t>solve for X in AX=B, by typing </a:t>
            </a:r>
            <a:r>
              <a:rPr lang="en-US" altLang="zh-CN" b="1" dirty="0" err="1" smtClean="0"/>
              <a:t>np.linalg.solve</a:t>
            </a:r>
            <a:r>
              <a:rPr lang="en-US" altLang="zh-CN" b="1" dirty="0" smtClean="0"/>
              <a:t>(A, B)</a:t>
            </a:r>
            <a:endParaRPr lang="en-US" altLang="zh-CN" b="1" dirty="0"/>
          </a:p>
          <a:p>
            <a:pPr lvl="1"/>
            <a:r>
              <a:rPr lang="en-US" altLang="zh-CN" dirty="0" smtClean="0"/>
              <a:t>Python will </a:t>
            </a:r>
            <a:r>
              <a:rPr lang="en-US" altLang="zh-CN" dirty="0"/>
              <a:t>try several appropriate numerical methods (including the pseudoinverse if the inverse doesn’t exist)</a:t>
            </a:r>
          </a:p>
          <a:p>
            <a:pPr lvl="1"/>
            <a:r>
              <a:rPr lang="en-US" altLang="zh-CN" dirty="0" smtClean="0"/>
              <a:t>Python will </a:t>
            </a:r>
            <a:r>
              <a:rPr lang="en-US" altLang="zh-CN" dirty="0"/>
              <a:t>return the value of X which solves the equation</a:t>
            </a:r>
          </a:p>
          <a:p>
            <a:pPr lvl="2"/>
            <a:r>
              <a:rPr lang="en-US" altLang="zh-CN" dirty="0"/>
              <a:t>If there is no exact solution, it will return the closest one</a:t>
            </a:r>
          </a:p>
          <a:p>
            <a:pPr lvl="2"/>
            <a:r>
              <a:rPr lang="en-US" altLang="zh-CN" dirty="0"/>
              <a:t>If there are many solutions, it will return the smallest one</a:t>
            </a:r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21787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 example</a:t>
            </a:r>
            <a:r>
              <a:rPr lang="en-US" altLang="zh-CN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Matrix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31179"/>
            <a:ext cx="2929152" cy="87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72438"/>
            <a:ext cx="1471613" cy="469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3812428"/>
            <a:ext cx="51816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 </a:t>
            </a:r>
            <a:r>
              <a:rPr lang="pt-BR" sz="2800" b="1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numpy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pt-BR" sz="2800" b="1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np</a:t>
            </a:r>
            <a:endParaRPr lang="pt-BR" sz="2800" b="1" dirty="0" smtClean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 </a:t>
            </a:r>
            <a:r>
              <a:rPr lang="pt-BR" sz="2800" b="1" dirty="0" err="1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2800" b="1" dirty="0" err="1" smtClean="0"/>
              <a:t>np.linalg.solve</a:t>
            </a:r>
            <a:r>
              <a:rPr lang="pt-BR" sz="2800" b="1" dirty="0" smtClean="0"/>
              <a:t>(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A,B)</a:t>
            </a:r>
            <a:endParaRPr lang="pt-BR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1.0000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-0.5000</a:t>
            </a:r>
            <a:endParaRPr lang="en-US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Matrix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Determinants, norms,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/>
              <a:t>Matrix rank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Eigenvalues and Eigenvectors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438315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rank of a transformation matrix tells you how many dimensions it transforms a vector to.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4834638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independence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098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Suppose we have a set of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If we can express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 as a linear combination of the other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, then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is linearly </a:t>
            </a:r>
            <a:r>
              <a:rPr lang="en-US" altLang="zh-CN" i="1" dirty="0">
                <a:cs typeface="Times New Roman" panose="02020603050405020304" pitchFamily="18" charset="0"/>
              </a:rPr>
              <a:t>dependent</a:t>
            </a:r>
            <a:r>
              <a:rPr lang="en-US" altLang="zh-CN" dirty="0">
                <a:cs typeface="Times New Roman" panose="02020603050405020304" pitchFamily="18" charset="0"/>
              </a:rPr>
              <a:t> on the other vectors.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The direction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can be expressed as a combination of the directions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cs typeface="Times New Roman" panose="02020603050405020304" pitchFamily="18" charset="0"/>
              </a:rPr>
              <a:t>.</a:t>
            </a:r>
            <a:r>
              <a:rPr lang="en-US" altLang="zh-CN" dirty="0">
                <a:cs typeface="Times New Roman" panose="02020603050405020304" pitchFamily="18" charset="0"/>
              </a:rPr>
              <a:t> (E.g.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= 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/>
              <a:t>2 </a:t>
            </a:r>
            <a:r>
              <a:rPr lang="en-US" altLang="zh-CN" dirty="0">
                <a:cs typeface="Times New Roman" panose="02020603050405020304" pitchFamily="18" charset="0"/>
              </a:rPr>
              <a:t>-.7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/>
              <a:t>4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1" y="1355028"/>
            <a:ext cx="2590800" cy="15282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0" y="1471435"/>
            <a:ext cx="1295400" cy="1295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1706" y="3154364"/>
            <a:ext cx="7500694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represents </a:t>
            </a:r>
            <a:r>
              <a:rPr lang="en-US" dirty="0"/>
              <a:t>an image as a matrix of pixel </a:t>
            </a:r>
            <a:r>
              <a:rPr lang="en-US" dirty="0" err="1"/>
              <a:t>brightnesses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dirty="0" smtClean="0"/>
              <a:t>the upper </a:t>
            </a:r>
            <a:r>
              <a:rPr lang="en-US" dirty="0"/>
              <a:t>left corner is [</a:t>
            </a:r>
            <a:r>
              <a:rPr lang="en-US" dirty="0" err="1"/>
              <a:t>y,x</a:t>
            </a:r>
            <a:r>
              <a:rPr lang="en-US" dirty="0"/>
              <a:t>] = </a:t>
            </a:r>
            <a:r>
              <a:rPr lang="en-US" dirty="0" smtClean="0"/>
              <a:t>(0,0)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210714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29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independence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Suppose we have a set of vectors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/>
              <a:t>If we can express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1</a:t>
            </a:r>
            <a:r>
              <a:rPr lang="en-US" altLang="zh-CN"/>
              <a:t> as a linear combination of the other vectors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2</a:t>
            </a:r>
            <a:r>
              <a:rPr lang="en-US" altLang="zh-CN"/>
              <a:t>…</a:t>
            </a:r>
            <a:r>
              <a:rPr lang="en-US" altLang="zh-C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, then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1</a:t>
            </a:r>
            <a:r>
              <a:rPr lang="en-US" altLang="zh-CN">
                <a:cs typeface="Times New Roman" panose="02020603050405020304" pitchFamily="18" charset="0"/>
              </a:rPr>
              <a:t> is linearly </a:t>
            </a:r>
            <a:r>
              <a:rPr lang="en-US" altLang="zh-CN" i="1">
                <a:cs typeface="Times New Roman" panose="02020603050405020304" pitchFamily="18" charset="0"/>
              </a:rPr>
              <a:t>dependent</a:t>
            </a:r>
            <a:r>
              <a:rPr lang="en-US" altLang="zh-CN">
                <a:cs typeface="Times New Roman" panose="02020603050405020304" pitchFamily="18" charset="0"/>
              </a:rPr>
              <a:t> on the other vectors. </a:t>
            </a:r>
          </a:p>
          <a:p>
            <a:pPr lvl="1"/>
            <a:r>
              <a:rPr lang="en-US" altLang="zh-CN">
                <a:cs typeface="Times New Roman" panose="02020603050405020304" pitchFamily="18" charset="0"/>
              </a:rPr>
              <a:t>The direction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1</a:t>
            </a:r>
            <a:r>
              <a:rPr lang="en-US" altLang="zh-CN">
                <a:cs typeface="Times New Roman" panose="02020603050405020304" pitchFamily="18" charset="0"/>
              </a:rPr>
              <a:t> can be expressed as a combination of the directions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2</a:t>
            </a:r>
            <a:r>
              <a:rPr lang="en-US" altLang="zh-CN"/>
              <a:t>…</a:t>
            </a:r>
            <a:r>
              <a:rPr lang="en-US" altLang="zh-C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. (E.g.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/>
              <a:t>1</a:t>
            </a:r>
            <a:r>
              <a:rPr lang="en-US" altLang="zh-CN">
                <a:cs typeface="Times New Roman" panose="02020603050405020304" pitchFamily="18" charset="0"/>
              </a:rPr>
              <a:t> = .7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/>
              <a:t>2 </a:t>
            </a:r>
            <a:r>
              <a:rPr lang="en-US" altLang="zh-CN">
                <a:cs typeface="Times New Roman" panose="02020603050405020304" pitchFamily="18" charset="0"/>
              </a:rPr>
              <a:t>-.7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/>
              <a:t>4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If no vector is linearly dependent on the rest of the set, the set is linearly </a:t>
            </a:r>
            <a:r>
              <a:rPr lang="en-US" altLang="zh-CN" i="1">
                <a:cs typeface="Times New Roman" panose="02020603050405020304" pitchFamily="18" charset="0"/>
              </a:rPr>
              <a:t>independent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/>
              <a:t>Common case: a set of vectors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/>
              <a:t> is always linearly independent if each vector is perpendicular to every other vector (and non-zero) </a:t>
            </a:r>
          </a:p>
          <a:p>
            <a:endParaRPr lang="zh-CN" altLang="en-US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independence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03575"/>
            <a:ext cx="4307381" cy="834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/>
              <a:t>Not linearly independent</a:t>
            </a:r>
            <a:endParaRPr lang="zh-CN" altLang="en-US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362200"/>
            <a:ext cx="3469383" cy="3460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15641"/>
            <a:ext cx="4227019" cy="30353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03575"/>
            <a:ext cx="4531819" cy="56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Linearly independent set</a:t>
            </a:r>
            <a:endParaRPr lang="zh-CN" altLang="en-US" baseline="-25000"/>
          </a:p>
        </p:txBody>
      </p:sp>
    </p:spTree>
    <p:extLst>
      <p:ext uri="{BB962C8B-B14F-4D97-AF65-F5344CB8AC3E}">
        <p14:creationId xmlns:p14="http://schemas.microsoft.com/office/powerpoint/2010/main" val="12449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rank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Column/row rank</a:t>
            </a:r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en-US" altLang="zh-CN"/>
              <a:t>Column rank always equals row rank</a:t>
            </a:r>
          </a:p>
          <a:p>
            <a:endParaRPr lang="en-US" altLang="zh-CN"/>
          </a:p>
          <a:p>
            <a:r>
              <a:rPr lang="en-US" altLang="zh-CN"/>
              <a:t>Matrix rank</a:t>
            </a:r>
          </a:p>
          <a:p>
            <a:endParaRPr lang="en-US" altLang="zh-CN"/>
          </a:p>
          <a:p>
            <a:endParaRPr lang="en-US" altLang="zh-CN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" y="2362200"/>
            <a:ext cx="8229600" cy="56720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0" y="5064656"/>
            <a:ext cx="5277181" cy="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rank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" y="1344017"/>
            <a:ext cx="8382000" cy="3113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For transformation matrices, the rank tells you the dimensions of the output</a:t>
            </a:r>
          </a:p>
          <a:p>
            <a:r>
              <a:rPr lang="en-US" altLang="zh-CN"/>
              <a:t>E.g. if rank of </a:t>
            </a:r>
            <a:r>
              <a:rPr lang="en-US" altLang="zh-CN" b="1"/>
              <a:t>A</a:t>
            </a:r>
            <a:r>
              <a:rPr lang="en-US" altLang="zh-CN"/>
              <a:t> is 1, then the transformation</a:t>
            </a:r>
          </a:p>
          <a:p>
            <a:pPr marL="0" indent="0">
              <a:buNone/>
            </a:pPr>
            <a:r>
              <a:rPr lang="en-US" altLang="zh-CN" b="1"/>
              <a:t>						</a:t>
            </a:r>
            <a:r>
              <a:rPr lang="en-US" altLang="zh-CN" sz="4400" b="1"/>
              <a:t>p’=</a:t>
            </a:r>
            <a:r>
              <a:rPr lang="en-US" altLang="zh-CN" sz="4400" b="1" err="1"/>
              <a:t>A</a:t>
            </a:r>
            <a:r>
              <a:rPr lang="en-US" altLang="zh-CN" sz="4400" err="1"/>
              <a:t>p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/>
              <a:t>	maps points onto a line. </a:t>
            </a:r>
          </a:p>
          <a:p>
            <a:r>
              <a:rPr lang="en-US" altLang="zh-CN"/>
              <a:t>Here’s a matrix with rank 1:</a:t>
            </a:r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4713288"/>
            <a:ext cx="4333875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542" y="5043092"/>
            <a:ext cx="151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points get mapped to the line y=2x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26349" y="5256213"/>
            <a:ext cx="336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rank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3441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If an </a:t>
            </a:r>
            <a:r>
              <a:rPr lang="en-US" altLang="zh-CN" i="1"/>
              <a:t>m</a:t>
            </a:r>
            <a:r>
              <a:rPr lang="en-US" altLang="zh-CN"/>
              <a:t> x </a:t>
            </a:r>
            <a:r>
              <a:rPr lang="en-US" altLang="zh-CN" i="1"/>
              <a:t>m</a:t>
            </a:r>
            <a:r>
              <a:rPr lang="en-US" altLang="zh-CN"/>
              <a:t> matrix is rank </a:t>
            </a:r>
            <a:r>
              <a:rPr lang="en-US" altLang="zh-CN" i="1"/>
              <a:t>m</a:t>
            </a:r>
            <a:r>
              <a:rPr lang="en-US" altLang="zh-CN"/>
              <a:t>, we say it’s “full rank”</a:t>
            </a:r>
          </a:p>
          <a:p>
            <a:pPr lvl="1"/>
            <a:r>
              <a:rPr lang="en-US" altLang="zh-CN"/>
              <a:t>Maps an </a:t>
            </a:r>
            <a:r>
              <a:rPr lang="en-US" altLang="zh-CN" i="1"/>
              <a:t>m</a:t>
            </a:r>
            <a:r>
              <a:rPr lang="en-US" altLang="zh-CN"/>
              <a:t> x 1 vector uniquely to another </a:t>
            </a:r>
            <a:r>
              <a:rPr lang="en-US" altLang="zh-CN" i="1"/>
              <a:t>m</a:t>
            </a:r>
            <a:r>
              <a:rPr lang="en-US" altLang="zh-CN"/>
              <a:t> x 1 vector</a:t>
            </a:r>
          </a:p>
          <a:p>
            <a:pPr lvl="1"/>
            <a:r>
              <a:rPr lang="en-US" altLang="zh-CN"/>
              <a:t>An inverse matrix can be found</a:t>
            </a:r>
          </a:p>
          <a:p>
            <a:r>
              <a:rPr lang="en-US" altLang="zh-CN"/>
              <a:t>If rank &lt; </a:t>
            </a:r>
            <a:r>
              <a:rPr lang="en-US" altLang="zh-CN" i="1"/>
              <a:t>m</a:t>
            </a:r>
            <a:r>
              <a:rPr lang="en-US" altLang="zh-CN"/>
              <a:t>, we say it’s “singular”</a:t>
            </a:r>
          </a:p>
          <a:p>
            <a:pPr lvl="1"/>
            <a:r>
              <a:rPr lang="en-US" altLang="zh-CN"/>
              <a:t>At least one dimension is getting collapsed. No way to look at the result and tell what the input was</a:t>
            </a:r>
          </a:p>
          <a:p>
            <a:pPr lvl="1"/>
            <a:r>
              <a:rPr lang="en-US" altLang="zh-CN"/>
              <a:t>Inverse does not exist</a:t>
            </a:r>
          </a:p>
          <a:p>
            <a:r>
              <a:rPr lang="en-US" altLang="zh-CN"/>
              <a:t>Inverse also doesn’t exist for non-square matrices</a:t>
            </a:r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Matrix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Determinants, norms,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/>
              <a:t>Eigenvalues and Eigenvectors(SVD)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Calculus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and Eigenvalue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eigenvector </a:t>
            </a:r>
            <a:r>
              <a:rPr lang="en-US" b="1" dirty="0" smtClean="0"/>
              <a:t>x</a:t>
            </a:r>
            <a:r>
              <a:rPr lang="en-US" dirty="0"/>
              <a:t> of a linear transformation </a:t>
            </a:r>
            <a:r>
              <a:rPr lang="en-US" i="1" dirty="0"/>
              <a:t>A</a:t>
            </a:r>
            <a:r>
              <a:rPr lang="en-US" dirty="0"/>
              <a:t> is a non-zero vector that, when </a:t>
            </a:r>
            <a:r>
              <a:rPr lang="en-US" i="1" dirty="0"/>
              <a:t>A</a:t>
            </a:r>
            <a:r>
              <a:rPr lang="en-US" dirty="0"/>
              <a:t> is applied to it, does not change </a:t>
            </a:r>
            <a:r>
              <a:rPr lang="en-US" dirty="0" smtClean="0"/>
              <a:t>direction.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63" y="4797287"/>
            <a:ext cx="5654237" cy="13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and Eigenvalue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eigenvector </a:t>
            </a:r>
            <a:r>
              <a:rPr lang="en-US" b="1" dirty="0" smtClean="0"/>
              <a:t>x</a:t>
            </a:r>
            <a:r>
              <a:rPr lang="en-US" dirty="0"/>
              <a:t> of a linear transformation </a:t>
            </a:r>
            <a:r>
              <a:rPr lang="en-US" i="1" dirty="0"/>
              <a:t>A</a:t>
            </a:r>
            <a:r>
              <a:rPr lang="en-US" dirty="0"/>
              <a:t> is a non-zero vector that, when </a:t>
            </a:r>
            <a:r>
              <a:rPr lang="en-US" i="1" dirty="0"/>
              <a:t>A</a:t>
            </a:r>
            <a:r>
              <a:rPr lang="en-US" dirty="0"/>
              <a:t> is applied to it, does not change </a:t>
            </a:r>
            <a:r>
              <a:rPr lang="en-US" dirty="0" smtClean="0"/>
              <a:t>direction.</a:t>
            </a:r>
          </a:p>
          <a:p>
            <a:r>
              <a:rPr lang="en-US" dirty="0"/>
              <a:t>Applying </a:t>
            </a:r>
            <a:r>
              <a:rPr lang="en-US" i="1" dirty="0"/>
              <a:t>A</a:t>
            </a:r>
            <a:r>
              <a:rPr lang="en-US" dirty="0"/>
              <a:t> to the eigenvector only scales the eigenvector by the scalar value </a:t>
            </a:r>
            <a:r>
              <a:rPr lang="en-US" i="1" dirty="0" err="1"/>
              <a:t>λ</a:t>
            </a:r>
            <a:r>
              <a:rPr lang="en-US" dirty="0"/>
              <a:t>, called an </a:t>
            </a:r>
            <a:r>
              <a:rPr lang="en-US" dirty="0" smtClean="0"/>
              <a:t>eigenvalue.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63" y="4797287"/>
            <a:ext cx="5654237" cy="13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and Eigenvalue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all the eigenvalues of A:</a:t>
            </a:r>
          </a:p>
          <a:p>
            <a:endParaRPr lang="en-US" dirty="0" smtClean="0"/>
          </a:p>
          <a:p>
            <a:r>
              <a:rPr lang="en-US" dirty="0" smtClean="0"/>
              <a:t>Which can we written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Therefore: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5087178"/>
            <a:ext cx="3327400" cy="67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2" y="2059954"/>
            <a:ext cx="3641035" cy="855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2" y="3227455"/>
            <a:ext cx="2484945" cy="973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6"/>
          <a:stretch/>
        </p:blipFill>
        <p:spPr>
          <a:xfrm>
            <a:off x="5290754" y="3286333"/>
            <a:ext cx="1535595" cy="8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and Eigenvalue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for eigenvalues by solving: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we are looking for non-zero </a:t>
            </a:r>
            <a:r>
              <a:rPr lang="en-US" b="1" dirty="0" smtClean="0"/>
              <a:t>x</a:t>
            </a:r>
            <a:r>
              <a:rPr lang="en-US" dirty="0" smtClean="0"/>
              <a:t>, we can instead solve the above equation as: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2343978"/>
            <a:ext cx="33274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517887"/>
            <a:ext cx="2209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8"/>
            <a:ext cx="8229600" cy="1143000"/>
          </a:xfrm>
        </p:spPr>
        <p:txBody>
          <a:bodyPr/>
          <a:lstStyle/>
          <a:p>
            <a:r>
              <a:rPr lang="en-US"/>
              <a:t>Color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9906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/>
              <a:t>Grayscale images have one number per pixel, and are stored as an m × n matrix.</a:t>
            </a:r>
          </a:p>
          <a:p>
            <a:r>
              <a:rPr lang="en-US"/>
              <a:t>Color images have 3 numbers per pixel – red, green, and blue </a:t>
            </a:r>
            <a:r>
              <a:rPr lang="en-US" err="1"/>
              <a:t>brightnesses</a:t>
            </a:r>
            <a:r>
              <a:rPr lang="en-US"/>
              <a:t> (RGB)</a:t>
            </a:r>
          </a:p>
          <a:p>
            <a:r>
              <a:rPr lang="en-US"/>
              <a:t>Stored as an m × n × 3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709"/>
            <a:ext cx="1905000" cy="1905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0" y="3505201"/>
            <a:ext cx="4610125" cy="2356016"/>
            <a:chOff x="3810000" y="3505201"/>
            <a:chExt cx="4610125" cy="23560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573" y="3505201"/>
              <a:ext cx="3187552" cy="23560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10000" y="3730709"/>
              <a:ext cx="1803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9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50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trace of a A is equal to the sum of its </a:t>
            </a:r>
            <a:r>
              <a:rPr lang="en-US" dirty="0" smtClean="0"/>
              <a:t>eigenvalues: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6"/>
          <a:stretch/>
        </p:blipFill>
        <p:spPr>
          <a:xfrm>
            <a:off x="4353750" y="2000153"/>
            <a:ext cx="1715745" cy="8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4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trace of a A is equal to the sum of its </a:t>
            </a:r>
            <a:r>
              <a:rPr lang="en-US" dirty="0" smtClean="0"/>
              <a:t>eigenvalues:</a:t>
            </a:r>
          </a:p>
          <a:p>
            <a:endParaRPr lang="en-US" dirty="0"/>
          </a:p>
          <a:p>
            <a:r>
              <a:rPr lang="en-US" dirty="0"/>
              <a:t>The determinant of A is equal to the product of its </a:t>
            </a:r>
            <a:r>
              <a:rPr lang="en-US" dirty="0" smtClean="0"/>
              <a:t>eigenvalues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6"/>
          <a:stretch/>
        </p:blipFill>
        <p:spPr>
          <a:xfrm>
            <a:off x="4353750" y="2000153"/>
            <a:ext cx="1715745" cy="888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05" y="3255425"/>
            <a:ext cx="1609034" cy="10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271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trace of a A is equal to the sum of its </a:t>
            </a:r>
            <a:r>
              <a:rPr lang="en-US" dirty="0" smtClean="0"/>
              <a:t>eigenvalues:</a:t>
            </a:r>
          </a:p>
          <a:p>
            <a:endParaRPr lang="en-US" dirty="0"/>
          </a:p>
          <a:p>
            <a:r>
              <a:rPr lang="en-US" dirty="0"/>
              <a:t>The determinant of A is equal to the product of its </a:t>
            </a:r>
            <a:r>
              <a:rPr lang="en-US" dirty="0" smtClean="0"/>
              <a:t>eigenvalues</a:t>
            </a:r>
          </a:p>
          <a:p>
            <a:endParaRPr lang="en-US" dirty="0"/>
          </a:p>
          <a:p>
            <a:r>
              <a:rPr lang="en-US" dirty="0"/>
              <a:t>The rank of A is equal to the number of non-zero eigenvalues of </a:t>
            </a:r>
            <a:r>
              <a:rPr lang="en-US" dirty="0" smtClean="0"/>
              <a:t>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6"/>
          <a:stretch/>
        </p:blipFill>
        <p:spPr>
          <a:xfrm>
            <a:off x="4353750" y="2000153"/>
            <a:ext cx="1715745" cy="888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05" y="3255425"/>
            <a:ext cx="1609034" cy="10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trace of a A is equal to the sum of its </a:t>
            </a:r>
            <a:r>
              <a:rPr lang="en-US" dirty="0" smtClean="0"/>
              <a:t>eigenvalues:</a:t>
            </a:r>
          </a:p>
          <a:p>
            <a:endParaRPr lang="en-US" dirty="0"/>
          </a:p>
          <a:p>
            <a:r>
              <a:rPr lang="en-US" dirty="0"/>
              <a:t>The determinant of A is equal to the product of its </a:t>
            </a:r>
            <a:r>
              <a:rPr lang="en-US" dirty="0" smtClean="0"/>
              <a:t>eigenvalues</a:t>
            </a:r>
          </a:p>
          <a:p>
            <a:endParaRPr lang="en-US" dirty="0"/>
          </a:p>
          <a:p>
            <a:r>
              <a:rPr lang="en-US" dirty="0"/>
              <a:t>The rank of A is equal to the number of non-zero eigenvalues of </a:t>
            </a:r>
            <a:r>
              <a:rPr lang="en-US" dirty="0" smtClean="0"/>
              <a:t>A.</a:t>
            </a:r>
          </a:p>
          <a:p>
            <a:r>
              <a:rPr lang="en-US" dirty="0"/>
              <a:t>The eigenvalues of a diagonal matrix D = </a:t>
            </a:r>
            <a:r>
              <a:rPr lang="en-US" dirty="0" err="1"/>
              <a:t>diag</a:t>
            </a:r>
            <a:r>
              <a:rPr lang="en-US" dirty="0"/>
              <a:t>(d1, . . . </a:t>
            </a:r>
            <a:r>
              <a:rPr lang="en-US" dirty="0" err="1"/>
              <a:t>dn</a:t>
            </a:r>
            <a:r>
              <a:rPr lang="en-US" dirty="0"/>
              <a:t>) are just the diagonal entries d1, . . . </a:t>
            </a:r>
            <a:r>
              <a:rPr lang="en-US" dirty="0" err="1"/>
              <a:t>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6"/>
          <a:stretch/>
        </p:blipFill>
        <p:spPr>
          <a:xfrm>
            <a:off x="4353750" y="2000153"/>
            <a:ext cx="1715745" cy="888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05" y="3255425"/>
            <a:ext cx="1609034" cy="10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1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call an eigenvalue </a:t>
            </a:r>
            <a:r>
              <a:rPr lang="en-US" dirty="0" err="1"/>
              <a:t>λ</a:t>
            </a:r>
            <a:r>
              <a:rPr lang="en-US" dirty="0"/>
              <a:t> and an associated eigenvector an </a:t>
            </a:r>
            <a:r>
              <a:rPr lang="en-US" b="1" dirty="0" err="1" smtClean="0"/>
              <a:t>eigenpair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space of vectors where (A </a:t>
            </a:r>
            <a:r>
              <a:rPr lang="en-US" dirty="0"/>
              <a:t>− </a:t>
            </a:r>
            <a:r>
              <a:rPr lang="en-US" dirty="0" err="1"/>
              <a:t>λI</a:t>
            </a:r>
            <a:r>
              <a:rPr lang="en-US" dirty="0" smtClean="0"/>
              <a:t>) = 0 </a:t>
            </a:r>
            <a:r>
              <a:rPr lang="en-US" dirty="0"/>
              <a:t>is often called the </a:t>
            </a:r>
            <a:r>
              <a:rPr lang="en-US" b="1" dirty="0" err="1"/>
              <a:t>eigenspace</a:t>
            </a:r>
            <a:r>
              <a:rPr lang="en-US" dirty="0"/>
              <a:t> of A associated with the eigenvalue </a:t>
            </a:r>
            <a:r>
              <a:rPr lang="en-US" dirty="0" err="1"/>
              <a:t>λ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set of all eigenvalues of A is called its </a:t>
            </a:r>
            <a:r>
              <a:rPr lang="en-US" b="1" dirty="0"/>
              <a:t>spectrum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/>
          <a:stretch/>
        </p:blipFill>
        <p:spPr>
          <a:xfrm>
            <a:off x="2484628" y="5242547"/>
            <a:ext cx="4174744" cy="5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41628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magnitude of the largest eigenvalue (in magnitude) is called the spectral </a:t>
            </a:r>
            <a:r>
              <a:rPr lang="en-US" dirty="0" smtClean="0"/>
              <a:t>radius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C is the space of all eigenvalues of 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8"/>
          <a:stretch/>
        </p:blipFill>
        <p:spPr>
          <a:xfrm>
            <a:off x="2376438" y="2862469"/>
            <a:ext cx="4391123" cy="7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416287"/>
          </a:xfrm>
        </p:spPr>
        <p:txBody>
          <a:bodyPr>
            <a:normAutofit/>
          </a:bodyPr>
          <a:lstStyle/>
          <a:p>
            <a:r>
              <a:rPr lang="en-US" dirty="0" smtClean="0"/>
              <a:t>The spectral radius is bounded by infinity norm of a matrix:</a:t>
            </a:r>
            <a:endParaRPr lang="en-US" dirty="0"/>
          </a:p>
          <a:p>
            <a:r>
              <a:rPr lang="en-US" dirty="0" smtClean="0"/>
              <a:t>Proof: </a:t>
            </a:r>
            <a:r>
              <a:rPr lang="en-US" dirty="0" smtClean="0"/>
              <a:t>Turn to a partner and prove this!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 b="1"/>
          <a:stretch/>
        </p:blipFill>
        <p:spPr>
          <a:xfrm>
            <a:off x="3839818" y="2186608"/>
            <a:ext cx="2908300" cy="5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416287"/>
          </a:xfrm>
        </p:spPr>
        <p:txBody>
          <a:bodyPr>
            <a:normAutofit/>
          </a:bodyPr>
          <a:lstStyle/>
          <a:p>
            <a:r>
              <a:rPr lang="en-US" dirty="0" smtClean="0"/>
              <a:t>The spectral radius is bounded by infinity norm of a matrix:</a:t>
            </a:r>
            <a:endParaRPr lang="en-US" dirty="0"/>
          </a:p>
          <a:p>
            <a:r>
              <a:rPr lang="en-US" dirty="0" smtClean="0"/>
              <a:t>Proof: Let </a:t>
            </a:r>
            <a:r>
              <a:rPr lang="en-US" dirty="0" err="1" smtClean="0"/>
              <a:t>λ</a:t>
            </a:r>
            <a:r>
              <a:rPr lang="en-US" dirty="0" smtClean="0"/>
              <a:t> and v be an </a:t>
            </a:r>
            <a:r>
              <a:rPr lang="en-US" dirty="0" err="1" smtClean="0"/>
              <a:t>eigenpair</a:t>
            </a:r>
            <a:r>
              <a:rPr lang="en-US" dirty="0" smtClean="0"/>
              <a:t> of A: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 b="1"/>
          <a:stretch/>
        </p:blipFill>
        <p:spPr>
          <a:xfrm>
            <a:off x="3839818" y="2186608"/>
            <a:ext cx="2908300" cy="597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3437290"/>
            <a:ext cx="5142948" cy="25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n × n matrix A is diagonalizable if it has n linearly independent eigenvectors.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square matrices (in a sense that can be made mathematically rigorous) are diagonalizable: </a:t>
            </a:r>
          </a:p>
          <a:p>
            <a:pPr lvl="1"/>
            <a:r>
              <a:rPr lang="en-US" dirty="0" smtClean="0"/>
              <a:t>Normal </a:t>
            </a:r>
            <a:r>
              <a:rPr lang="en-US" dirty="0"/>
              <a:t>matrices are diagonalizable </a:t>
            </a:r>
          </a:p>
          <a:p>
            <a:pPr lvl="1"/>
            <a:r>
              <a:rPr lang="en-US" dirty="0" smtClean="0"/>
              <a:t>Matrices </a:t>
            </a:r>
            <a:r>
              <a:rPr lang="en-US" dirty="0"/>
              <a:t>with n distinct eigenvalues are </a:t>
            </a:r>
            <a:r>
              <a:rPr lang="en-US" dirty="0" smtClean="0"/>
              <a:t>diagonalizable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</a:t>
            </a:r>
            <a:r>
              <a:rPr lang="en-US" dirty="0"/>
              <a:t>Eigenvectors associated with distinct eigenvalues are linearly independent.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n × n matrix A is diagonalizable if it has n linearly independent eigenvectors.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square </a:t>
            </a:r>
            <a:r>
              <a:rPr lang="en-US" dirty="0" smtClean="0"/>
              <a:t>matrices </a:t>
            </a:r>
            <a:r>
              <a:rPr lang="en-US" dirty="0"/>
              <a:t>are diagonalizable: </a:t>
            </a:r>
          </a:p>
          <a:p>
            <a:pPr lvl="1"/>
            <a:r>
              <a:rPr lang="en-US" dirty="0" smtClean="0"/>
              <a:t>Normal </a:t>
            </a:r>
            <a:r>
              <a:rPr lang="en-US" dirty="0"/>
              <a:t>matrices are diagonalizable </a:t>
            </a:r>
          </a:p>
          <a:p>
            <a:pPr lvl="1"/>
            <a:r>
              <a:rPr lang="en-US" dirty="0" smtClean="0"/>
              <a:t>Matrices </a:t>
            </a:r>
            <a:r>
              <a:rPr lang="en-US" dirty="0"/>
              <a:t>with n distinct eigenvalues are </a:t>
            </a:r>
            <a:r>
              <a:rPr lang="en-US" dirty="0" smtClean="0"/>
              <a:t>diagonalizable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</a:t>
            </a:r>
            <a:r>
              <a:rPr lang="en-US" dirty="0"/>
              <a:t>Eigenvectors associated with distinct eigenvalues are linearly independent.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\in \mathbb{R}^{n \times 1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x}^T \mathbf{y} =&#10;\begin{bmatrix}&#10;x_1 &amp; \dots &amp; x_n&#10;\end{bmatrix}&#10;\begin{bmatrix}&#10;y_1 \\ \vdots \\ y_n&#10;\end{bmatrix}&#10;= \sum_{i=1}^n x_i y_i \qquad (\textrm{scalar})$ 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 &amp; b \\&#10;c &amp; d&#10;\end{bmatrix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 = ad - bc$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det}(\mathbf{A} \mathbf{B}) &amp;= \textrm{det}(\mathbf{B} \mathbf{A}) \\&#10;\textrm{det}(\mathbf{A}^{-1}) &amp;= \frac{1}{\textrm{det}(\mathbf{A})} \\&#10;\textrm{det}(\mathbf{A}^T) &amp;= \textrm{det}(\mathbf{A}) \\&#10;\textrm{det}(\mathbf{A}) = 0 &amp; \Leftrightarrow \mathbf{A} \textrm{  is singular} &#10;\end{alig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tr}(\mathbf{A}) = \textrm{sum of diagonal elements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tr} (\mathbf{A} \mathbf{B}) &#10;&amp; = \textrm{tr} (\mathbf{B} \mathbf{A}) \\&#10;\textrm{tr} (\mathbf{A} + \mathbf{B})&#10;&amp; = \textrm{tr}(\mathbf{A}) + \textrm{tr} (\mathbf{B})&#10;\end{align*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\mathbf{A}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-\mathbf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\in \mathbb{R}^{n \times 1}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\in \mathbb{R}^{1 \times n}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= &#10;\begin{bmatrix}&#10;v_1 &amp; v_2 &amp; \dots &amp; v_n&#10;\end{bmatrix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_{11} &amp; a_{12} &amp; a_{13} &amp; \dots &amp; a_{1n} \\&#10;a_{21} &amp; a_{22} &amp; a_{23} &amp; \dots &amp; a_{2n} \\&#10;\vdots &amp; &amp; &amp; &amp; \vdots \\&#10;a_{m1} &amp; a_{m2} &amp; a_{m3} &amp; \dots &amp; a_{mn}&#10;\end{bmatrix}$&#10;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\in \mathbb{R}^{m \times n}$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m = n$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$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(\mathbf{A}^{-1})^{-1} &amp;= \mathbf{A} \\&#10;(\mathbf{A} \mathbf{B})^{-1} &amp;= \mathbf{B}^{-1} \mathbf{A}^{-1} \\&#10;\mathbf{A}^{-T} &amp; \triangleq (\mathbf{A}^{T})^{-1} = (\mathbf{A}^{-1})^T &#10;\end{align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\in \mathbb{R}^{1 \times n}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\textrm{col-rank}(\mathbf{A}) &amp;= &#10;\textrm{ the maximum number of linearly independent column vectors of } \mathbf{A} \\&#10;\textrm{row-rank}(\mathbf{A}) &amp;= &#10;\textrm{ the maximum number of linearly independent row vectors of } \mathbf{A} &#10;\end{align*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rank}(\mathbf{A})\triangleq \textrm{col-rank}(\mathbf{A})= \textrm{row-rank}(\mathbf{A}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= &#10;\begin{bmatrix}&#10;v_1 &amp; v_2 &amp; \dots &amp; v_n&#10;\end{bmatrix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_{11} &amp; a_{12} &amp; a_{13} &amp; \dots &amp; a_{1n} \\&#10;a_{21} &amp; a_{22} &amp; a_{23} &amp; \dots &amp; a_{2n} \\&#10;\vdots &amp; &amp; &amp; &amp; \vdots \\&#10;a_{m1} &amp; a_{m2} &amp; a_{m3} &amp; \dots &amp; a_{mn}&#10;\end{bmatrix}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\in \mathbb{R}^{m \times n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m = n$&#10;&#10;&#10;\end{document}"/>
  <p:tag name="IGUANATEXSIZE" val="20"/>
</p:tagLst>
</file>

<file path=ppt/theme/theme1.xml><?xml version="1.0" encoding="utf-8"?>
<a:theme xmlns:a="http://schemas.openxmlformats.org/drawingml/2006/main" name="CS223B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3761</Words>
  <Application>Microsoft Macintosh PowerPoint</Application>
  <PresentationFormat>On-screen Show (4:3)</PresentationFormat>
  <Paragraphs>989</Paragraphs>
  <Slides>129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2" baseType="lpstr">
      <vt:lpstr>Calibri</vt:lpstr>
      <vt:lpstr>Courier New</vt:lpstr>
      <vt:lpstr>Futura Bk BT</vt:lpstr>
      <vt:lpstr>Geneva</vt:lpstr>
      <vt:lpstr>Mangal</vt:lpstr>
      <vt:lpstr>SimSun</vt:lpstr>
      <vt:lpstr>Symbol</vt:lpstr>
      <vt:lpstr>Times New Roman</vt:lpstr>
      <vt:lpstr>Wingdings</vt:lpstr>
      <vt:lpstr>宋体</vt:lpstr>
      <vt:lpstr>Arial</vt:lpstr>
      <vt:lpstr>CS223B_slides_template</vt:lpstr>
      <vt:lpstr>Equation</vt:lpstr>
      <vt:lpstr>Linear Algebra Primer</vt:lpstr>
      <vt:lpstr>Outline</vt:lpstr>
      <vt:lpstr>Outline</vt:lpstr>
      <vt:lpstr>Vector</vt:lpstr>
      <vt:lpstr>Vector</vt:lpstr>
      <vt:lpstr>Vectors have two main uses</vt:lpstr>
      <vt:lpstr>Matrix</vt:lpstr>
      <vt:lpstr>Images</vt:lpstr>
      <vt:lpstr>Color Images</vt:lpstr>
      <vt:lpstr>Basic Matrix Operations</vt:lpstr>
      <vt:lpstr>Matrix Operations</vt:lpstr>
      <vt:lpstr>PowerPoint Presentation</vt:lpstr>
      <vt:lpstr>PowerPoint Presentation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PowerPoint Presentation</vt:lpstr>
      <vt:lpstr>PowerPoint Presentation</vt:lpstr>
      <vt:lpstr>PowerPoint Presentation</vt:lpstr>
      <vt:lpstr>Special Matrices</vt:lpstr>
      <vt:lpstr>Special Matrices</vt:lpstr>
      <vt:lpstr>Linear Algebra Primer</vt:lpstr>
      <vt:lpstr>Announcements – part 1</vt:lpstr>
      <vt:lpstr>Announcements – part 2</vt:lpstr>
      <vt:lpstr>Recap - Vector</vt:lpstr>
      <vt:lpstr>Recap - Matrix</vt:lpstr>
      <vt:lpstr>Recap - Color Images</vt:lpstr>
      <vt:lpstr>PowerPoint Presentation</vt:lpstr>
      <vt:lpstr>Recap – projection</vt:lpstr>
      <vt:lpstr>Outline</vt:lpstr>
      <vt:lpstr>Transformation</vt:lpstr>
      <vt:lpstr>Rotation</vt:lpstr>
      <vt:lpstr>Rotation</vt:lpstr>
      <vt:lpstr>Rotation</vt:lpstr>
      <vt:lpstr>Rotation</vt:lpstr>
      <vt:lpstr>Rotation</vt:lpstr>
      <vt:lpstr>2D Rotation Matrix Formula</vt:lpstr>
      <vt:lpstr>Transformation Matrices</vt:lpstr>
      <vt:lpstr>Transformation Matrices</vt:lpstr>
      <vt:lpstr>Transformation Matrices</vt:lpstr>
      <vt:lpstr>Homogeneous system</vt:lpstr>
      <vt:lpstr>Homogeneous system</vt:lpstr>
      <vt:lpstr>Homogeneous system</vt:lpstr>
      <vt:lpstr>Homogeneous system</vt:lpstr>
      <vt:lpstr>2D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</vt:lpstr>
      <vt:lpstr>Scaling Equation</vt:lpstr>
      <vt:lpstr>Scaling Equation</vt:lpstr>
      <vt:lpstr>Scaling Equation</vt:lpstr>
      <vt:lpstr>Scaling &amp; Translating</vt:lpstr>
      <vt:lpstr>Scaling &amp; Translating</vt:lpstr>
      <vt:lpstr>Scaling &amp; Translating</vt:lpstr>
      <vt:lpstr>Translating &amp; Scaling   versus Scaling &amp; Translating</vt:lpstr>
      <vt:lpstr>Translating &amp; Scaling   != Scaling &amp; Translating</vt:lpstr>
      <vt:lpstr>Translating &amp; Scaling   != Scaling &amp; Translating</vt:lpstr>
      <vt:lpstr>Rotation</vt:lpstr>
      <vt:lpstr>Rotation Equations</vt:lpstr>
      <vt:lpstr>Rotation Matrix Properties</vt:lpstr>
      <vt:lpstr>Rotation Matrix Properties</vt:lpstr>
      <vt:lpstr>Scaling + Rotation + Translation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Linear independence</vt:lpstr>
      <vt:lpstr>Linear independence</vt:lpstr>
      <vt:lpstr>Linear independence</vt:lpstr>
      <vt:lpstr>Matrix rank</vt:lpstr>
      <vt:lpstr>Matrix rank</vt:lpstr>
      <vt:lpstr>Matrix rank</vt:lpstr>
      <vt:lpstr>Outline</vt:lpstr>
      <vt:lpstr>Eigenvector and Eigenvalue</vt:lpstr>
      <vt:lpstr>Eigenvector and Eigenvalue</vt:lpstr>
      <vt:lpstr>Eigenvector and Eigenvalue</vt:lpstr>
      <vt:lpstr>Eigenvector and Eigenvalue</vt:lpstr>
      <vt:lpstr>Properties</vt:lpstr>
      <vt:lpstr>Properties</vt:lpstr>
      <vt:lpstr>Properties</vt:lpstr>
      <vt:lpstr>Properties</vt:lpstr>
      <vt:lpstr>Spectral theory</vt:lpstr>
      <vt:lpstr>Spectral theory</vt:lpstr>
      <vt:lpstr>Spectral theory</vt:lpstr>
      <vt:lpstr>Spectral theory</vt:lpstr>
      <vt:lpstr>Diagonalization</vt:lpstr>
      <vt:lpstr>Diagonalization</vt:lpstr>
      <vt:lpstr>Diagonalization</vt:lpstr>
      <vt:lpstr>Diagonalization</vt:lpstr>
      <vt:lpstr>Symmetric matrices</vt:lpstr>
      <vt:lpstr>Symmetric matrices</vt:lpstr>
      <vt:lpstr>Symmetric matrices</vt:lpstr>
      <vt:lpstr>Some applications of Eigenvalues</vt:lpstr>
      <vt:lpstr>Outline</vt:lpstr>
      <vt:lpstr>Matrix Calculus – The Gradient</vt:lpstr>
      <vt:lpstr>Matrix Calculus – The Gradient</vt:lpstr>
      <vt:lpstr>Exercise</vt:lpstr>
      <vt:lpstr>Exercise</vt:lpstr>
      <vt:lpstr>Matrix Calculus – The Gradient</vt:lpstr>
      <vt:lpstr>Matrix Calculus – The Hessian</vt:lpstr>
      <vt:lpstr>Matrix Calculus – The Hessian</vt:lpstr>
      <vt:lpstr>Matrix Calculus – The Hessian</vt:lpstr>
      <vt:lpstr>Matrix Calculus – The Hessian</vt:lpstr>
      <vt:lpstr>Matrix Calculus – The Hessian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What we have learned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Primer</dc:title>
  <cp:lastModifiedBy>Ranjay Krishna</cp:lastModifiedBy>
  <cp:revision>48</cp:revision>
  <cp:lastPrinted>2017-10-03T11:18:39Z</cp:lastPrinted>
  <dcterms:modified xsi:type="dcterms:W3CDTF">2017-10-03T22:35:13Z</dcterms:modified>
</cp:coreProperties>
</file>