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custDataLst>
    <p:tags r:id="rId3"/>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CECFF"/>
    <a:srgbClr val="99CCFF"/>
    <a:srgbClr val="00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1812" y="-55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dpi="0">
          <a:blip r:embed="rId13"/>
          <a:stretch>
            <a:fillRect/>
          </a:stretch>
        </p:blipFill>
        <p:spPr>
          <a:xfrm rot="16200000">
            <a:off x="-9245600" y="16459200"/>
            <a:ext cx="15367000" cy="1562100"/>
          </a:xfrm>
          <a:prstGeom prst="rect">
            <a:avLst/>
          </a:prstGeom>
        </p:spPr>
      </p:pic>
      <p:pic>
        <p:nvPicPr>
          <p:cNvPr id="1032" name="New picture"/>
          <p:cNvPicPr/>
          <p:nvPr/>
        </p:nvPicPr>
        <p:blipFill dpi="0">
          <a:blip r:embed="rId13"/>
          <a:stretch>
            <a:fillRect/>
          </a:stretch>
        </p:blipFill>
        <p:spPr>
          <a:xfrm rot="5400000">
            <a:off x="37769800" y="16459200"/>
            <a:ext cx="15367000" cy="1562100"/>
          </a:xfrm>
          <a:prstGeom prst="rect">
            <a:avLst/>
          </a:prstGeom>
        </p:spPr>
      </p:pic>
      <p:pic>
        <p:nvPicPr>
          <p:cNvPr id="1033" name="New picture"/>
          <p:cNvPicPr/>
          <p:nvPr/>
        </p:nvPicPr>
        <p:blipFill dpi="0">
          <a:blip r:embed="rId14"/>
          <a:stretch>
            <a:fillRect/>
          </a:stretch>
        </p:blipFill>
        <p:spPr>
          <a:xfrm>
            <a:off x="57150" y="33426400"/>
            <a:ext cx="43776900" cy="2019300"/>
          </a:xfrm>
          <a:prstGeom prst="rect">
            <a:avLst/>
          </a:prstGeom>
        </p:spPr>
      </p:pic>
      <p:sp>
        <p:nvSpPr>
          <p:cNvPr id="1034" name="New shape"/>
          <p:cNvSpPr/>
          <p:nvPr/>
        </p:nvSpPr>
        <p:spPr>
          <a:xfrm>
            <a:off x="57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6360">
                <a:solidFill>
                  <a:srgbClr val="808080"/>
                </a:solidFill>
              </a:rPr>
              <a:t>Template ID: 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yann.lecun.com/exdb/mnist/" TargetMode="External"/><Relationship Id="rId7" Type="http://schemas.openxmlformats.org/officeDocument/2006/relationships/image" Target="../media/image6.png"/><Relationship Id="rId2" Type="http://schemas.openxmlformats.org/officeDocument/2006/relationships/hyperlink" Target="http://karpathy.github.io/neuralnets/"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5">
                <a:lumMod val="40000"/>
                <a:lumOff val="60000"/>
              </a:schemeClr>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43891200" cy="3886200"/>
          </a:xfrm>
          <a:prstGeom prst="rect">
            <a:avLst/>
          </a:prstGeom>
          <a:gradFill rotWithShape="0">
            <a:gsLst>
              <a:gs pos="0">
                <a:schemeClr val="accent6">
                  <a:lumMod val="60000"/>
                  <a:lumOff val="40000"/>
                </a:schemeClr>
              </a:gs>
              <a:gs pos="100000">
                <a:schemeClr val="accent6">
                  <a:lumMod val="75000"/>
                </a:schemeClr>
              </a:gs>
            </a:gsLst>
            <a:path path="shape">
              <a:fillToRect l="50000" t="50000" r="50000" b="50000"/>
            </a:path>
            <a:tileRect/>
          </a:gradFill>
          <a:ln w="9525">
            <a:solidFill>
              <a:schemeClr val="tx1"/>
            </a:solidFill>
            <a:miter lim="800000"/>
          </a:ln>
        </p:spPr>
        <p:txBody>
          <a:bodyPr lIns="137160" tIns="68580" rIns="137160" bIns="68580" anchor="ctr"/>
          <a:lstStyle>
            <a:defPPr>
              <a:defRPr kern="1200" smtId="4294967295"/>
            </a:defPPr>
          </a:lstStyle>
          <a:p>
            <a:pPr algn="ctr" defTabSz="4703763"/>
            <a:r>
              <a:rPr lang="en-US" sz="9900" b="1" dirty="0">
                <a:solidFill>
                  <a:schemeClr val="bg1"/>
                </a:solidFill>
              </a:rPr>
              <a:t>Artificial Neural Network to Classify MNIST</a:t>
            </a:r>
          </a:p>
          <a:p>
            <a:pPr algn="ctr" defTabSz="4703763"/>
            <a:r>
              <a:rPr lang="en-US" sz="4800" dirty="0">
                <a:solidFill>
                  <a:schemeClr val="bg1"/>
                </a:solidFill>
              </a:rPr>
              <a:t>Michael J. Jaber</a:t>
            </a:r>
          </a:p>
          <a:p>
            <a:pPr algn="ctr" defTabSz="4703763"/>
            <a:r>
              <a:rPr lang="en-US" sz="4800" dirty="0">
                <a:solidFill>
                  <a:schemeClr val="bg1"/>
                </a:solidFill>
              </a:rPr>
              <a:t>UCSD SPIS 2017 Final Project</a:t>
            </a:r>
          </a:p>
        </p:txBody>
      </p:sp>
      <p:sp>
        <p:nvSpPr>
          <p:cNvPr id="2051" name="Rectangle 7"/>
          <p:cNvSpPr>
            <a:spLocks noChangeArrowheads="1"/>
          </p:cNvSpPr>
          <p:nvPr/>
        </p:nvSpPr>
        <p:spPr bwMode="auto">
          <a:xfrm>
            <a:off x="0" y="4343400"/>
            <a:ext cx="10358438"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1. Abstract</a:t>
            </a:r>
          </a:p>
        </p:txBody>
      </p:sp>
      <p:sp>
        <p:nvSpPr>
          <p:cNvPr id="2052" name="Rectangle 8"/>
          <p:cNvSpPr>
            <a:spLocks noChangeArrowheads="1"/>
          </p:cNvSpPr>
          <p:nvPr/>
        </p:nvSpPr>
        <p:spPr bwMode="auto">
          <a:xfrm>
            <a:off x="11180763" y="4343400"/>
            <a:ext cx="10358437"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2. MNIST</a:t>
            </a:r>
          </a:p>
        </p:txBody>
      </p:sp>
      <p:sp>
        <p:nvSpPr>
          <p:cNvPr id="2053" name="Rectangle 9"/>
          <p:cNvSpPr>
            <a:spLocks noChangeArrowheads="1"/>
          </p:cNvSpPr>
          <p:nvPr/>
        </p:nvSpPr>
        <p:spPr bwMode="auto">
          <a:xfrm>
            <a:off x="22453600" y="4343400"/>
            <a:ext cx="10358438"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4. Gradient Descent</a:t>
            </a:r>
          </a:p>
        </p:txBody>
      </p:sp>
      <p:sp>
        <p:nvSpPr>
          <p:cNvPr id="2054" name="Rectangle 10"/>
          <p:cNvSpPr>
            <a:spLocks noChangeArrowheads="1"/>
          </p:cNvSpPr>
          <p:nvPr/>
        </p:nvSpPr>
        <p:spPr bwMode="auto">
          <a:xfrm>
            <a:off x="32842200" y="18821400"/>
            <a:ext cx="10358437"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6. Conclusion</a:t>
            </a:r>
          </a:p>
        </p:txBody>
      </p:sp>
      <p:sp>
        <p:nvSpPr>
          <p:cNvPr id="2055" name="Text Box 11"/>
          <p:cNvSpPr txBox="1">
            <a:spLocks noChangeArrowheads="1"/>
          </p:cNvSpPr>
          <p:nvPr/>
        </p:nvSpPr>
        <p:spPr bwMode="auto">
          <a:xfrm>
            <a:off x="711200" y="5715000"/>
            <a:ext cx="9448800" cy="1560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r>
              <a:rPr lang="en-US" b="1" dirty="0"/>
              <a:t>Neural networks (or Artificial Neural Networks) are a tool designed to mimic the way the human brain learns. This property allows for the user to effectively teach the machine how to perform a given task. The basic principle revolves around the idea of using large amounts of training data to teach the network, followed by testing its accuracy with a set of data that the network has not yet seen. The problem of classification of digits with neural networks is an intriguing one, since recognizing digits is a relatively simple task for the human brain, but one that can be quite complicated when performed by a computer. The implementation of artificial neural networks requires the use of various techniques, which when combined in the proper alignment, can produce astounding accuracy and results. This implementation relies on a learning algorithm, which involves training the network, and having the network respond with the appropriate adaptations. In this sense, the computer is “learning”, hence the term “machine learning.”  </a:t>
            </a:r>
          </a:p>
          <a:p>
            <a:pPr eaLnBrk="1" hangingPunct="1">
              <a:spcBef>
                <a:spcPct val="50000"/>
              </a:spcBef>
            </a:pPr>
            <a:endParaRPr lang="en-US" b="1" dirty="0"/>
          </a:p>
          <a:p>
            <a:pPr eaLnBrk="1" hangingPunct="1">
              <a:spcBef>
                <a:spcPct val="50000"/>
              </a:spcBef>
            </a:pPr>
            <a:endParaRPr lang="en-US" b="1" dirty="0"/>
          </a:p>
          <a:p>
            <a:pPr eaLnBrk="1" hangingPunct="1">
              <a:spcBef>
                <a:spcPct val="50000"/>
              </a:spcBef>
            </a:pPr>
            <a:endParaRPr lang="en-US" b="1" dirty="0"/>
          </a:p>
          <a:p>
            <a:pPr eaLnBrk="1" hangingPunct="1">
              <a:spcBef>
                <a:spcPct val="50000"/>
              </a:spcBef>
            </a:pPr>
            <a:endParaRPr lang="en-US" b="1" dirty="0"/>
          </a:p>
          <a:p>
            <a:pPr eaLnBrk="1" hangingPunct="1">
              <a:spcBef>
                <a:spcPct val="50000"/>
              </a:spcBef>
            </a:pPr>
            <a:endParaRPr lang="en-US" b="1" dirty="0"/>
          </a:p>
          <a:p>
            <a:pPr eaLnBrk="1" hangingPunct="1">
              <a:spcBef>
                <a:spcPct val="50000"/>
              </a:spcBef>
            </a:pPr>
            <a:endParaRPr lang="en-US" b="1" dirty="0"/>
          </a:p>
          <a:p>
            <a:pPr eaLnBrk="1" hangingPunct="1">
              <a:spcBef>
                <a:spcPct val="50000"/>
              </a:spcBef>
            </a:pPr>
            <a:endParaRPr lang="en-US" b="1" dirty="0"/>
          </a:p>
        </p:txBody>
      </p:sp>
      <p:sp>
        <p:nvSpPr>
          <p:cNvPr id="2056" name="Rectangle 14"/>
          <p:cNvSpPr>
            <a:spLocks noChangeArrowheads="1"/>
          </p:cNvSpPr>
          <p:nvPr/>
        </p:nvSpPr>
        <p:spPr bwMode="auto">
          <a:xfrm>
            <a:off x="563554" y="16687800"/>
            <a:ext cx="10942646"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3. Structure of a Neural Network</a:t>
            </a:r>
          </a:p>
        </p:txBody>
      </p:sp>
      <p:sp>
        <p:nvSpPr>
          <p:cNvPr id="2058" name="Rectangle 18"/>
          <p:cNvSpPr>
            <a:spLocks noChangeArrowheads="1"/>
          </p:cNvSpPr>
          <p:nvPr/>
        </p:nvSpPr>
        <p:spPr bwMode="auto">
          <a:xfrm>
            <a:off x="32842200" y="25908000"/>
            <a:ext cx="10358437"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7. References</a:t>
            </a:r>
          </a:p>
        </p:txBody>
      </p:sp>
      <p:sp>
        <p:nvSpPr>
          <p:cNvPr id="2059" name="Text Box 20"/>
          <p:cNvSpPr txBox="1">
            <a:spLocks noChangeArrowheads="1"/>
          </p:cNvSpPr>
          <p:nvPr/>
        </p:nvSpPr>
        <p:spPr bwMode="auto">
          <a:xfrm>
            <a:off x="609600" y="18059400"/>
            <a:ext cx="9550400" cy="1015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p:txBody>
      </p:sp>
      <p:sp>
        <p:nvSpPr>
          <p:cNvPr id="2060" name="Text Box 21"/>
          <p:cNvSpPr txBox="1">
            <a:spLocks noChangeArrowheads="1"/>
          </p:cNvSpPr>
          <p:nvPr/>
        </p:nvSpPr>
        <p:spPr bwMode="auto">
          <a:xfrm>
            <a:off x="11277600" y="5715000"/>
            <a:ext cx="10058400" cy="16596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a:p>
            <a:pPr eaLnBrk="1" hangingPunct="1">
              <a:spcBef>
                <a:spcPct val="50000"/>
              </a:spcBef>
            </a:pPr>
            <a:endParaRPr lang="en-US" sz="9300" dirty="0"/>
          </a:p>
        </p:txBody>
      </p:sp>
      <p:sp>
        <p:nvSpPr>
          <p:cNvPr id="2062" name="Text Box 26"/>
          <p:cNvSpPr txBox="1">
            <a:spLocks noChangeArrowheads="1"/>
          </p:cNvSpPr>
          <p:nvPr/>
        </p:nvSpPr>
        <p:spPr bwMode="auto">
          <a:xfrm>
            <a:off x="31699200" y="27660600"/>
            <a:ext cx="12189642" cy="4293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lvl="1" eaLnBrk="1" hangingPunct="1">
              <a:spcBef>
                <a:spcPct val="50000"/>
              </a:spcBef>
            </a:pPr>
            <a:r>
              <a:rPr lang="en-US" dirty="0" err="1"/>
              <a:t>Karpathy</a:t>
            </a:r>
            <a:r>
              <a:rPr lang="en-US" dirty="0"/>
              <a:t>, A. (</a:t>
            </a:r>
            <a:r>
              <a:rPr lang="en-US" dirty="0" err="1"/>
              <a:t>n.d.</a:t>
            </a:r>
            <a:r>
              <a:rPr lang="en-US" dirty="0"/>
              <a:t>). Hacker's guide to Neural Networks.                                                     Retrieved September 06, 2017, from </a:t>
            </a:r>
            <a:r>
              <a:rPr lang="en-US" dirty="0">
                <a:hlinkClick r:id="rId2"/>
              </a:rPr>
              <a:t>http://karpathy.github.io/neuralnets/</a:t>
            </a:r>
            <a:endParaRPr lang="en-US" dirty="0"/>
          </a:p>
          <a:p>
            <a:pPr lvl="1" eaLnBrk="1" hangingPunct="1">
              <a:spcBef>
                <a:spcPct val="50000"/>
              </a:spcBef>
            </a:pPr>
            <a:r>
              <a:rPr lang="en-US" dirty="0" err="1"/>
              <a:t>LeCun</a:t>
            </a:r>
            <a:r>
              <a:rPr lang="en-US" dirty="0"/>
              <a:t>, Y., &amp; Cortes, C. (1998). THE MNIST DATABASE. Retrieved September 06, 2017, from </a:t>
            </a:r>
            <a:r>
              <a:rPr lang="en-US" dirty="0">
                <a:hlinkClick r:id="rId3"/>
              </a:rPr>
              <a:t>http://yann.lecun.com/exdb/mnist/</a:t>
            </a:r>
            <a:endParaRPr lang="en-US" dirty="0"/>
          </a:p>
          <a:p>
            <a:pPr lvl="1" eaLnBrk="1" hangingPunct="1">
              <a:spcBef>
                <a:spcPct val="50000"/>
              </a:spcBef>
            </a:pPr>
            <a:r>
              <a:rPr lang="en-US" dirty="0"/>
              <a:t>Nielsen, M. A. (1970, January 01). Neural Networks and Deep Learning. Retrieved September 06, 2017, from http://neuralnetworksanddeeplearning.com/</a:t>
            </a:r>
          </a:p>
        </p:txBody>
      </p:sp>
      <p:pic>
        <p:nvPicPr>
          <p:cNvPr id="1026" name="Picture 2" descr="Related image">
            <a:extLst>
              <a:ext uri="{FF2B5EF4-FFF2-40B4-BE49-F238E27FC236}">
                <a16:creationId xmlns:a16="http://schemas.microsoft.com/office/drawing/2014/main" id="{402E5D3F-14D8-403D-BA5D-80A3774318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3281" y="5596287"/>
            <a:ext cx="10697673" cy="53023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ural network">
            <a:extLst>
              <a:ext uri="{FF2B5EF4-FFF2-40B4-BE49-F238E27FC236}">
                <a16:creationId xmlns:a16="http://schemas.microsoft.com/office/drawing/2014/main" id="{281B9919-114E-495A-B313-4EC3C283D0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17" y="18364200"/>
            <a:ext cx="12947329" cy="10653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CF1EEF1-7DC6-4001-8B13-012BE256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23200" y="5105400"/>
            <a:ext cx="10362092" cy="7706807"/>
          </a:xfrm>
          <a:prstGeom prst="rect">
            <a:avLst/>
          </a:prstGeom>
        </p:spPr>
      </p:pic>
      <p:pic>
        <p:nvPicPr>
          <p:cNvPr id="4" name="Picture 2" descr="http://neuralnetworksanddeeplearning.com/images/tikz0.png">
            <a:extLst>
              <a:ext uri="{FF2B5EF4-FFF2-40B4-BE49-F238E27FC236}">
                <a16:creationId xmlns:a16="http://schemas.microsoft.com/office/drawing/2014/main" id="{B28D3052-1435-417F-BB0B-5E38E0A278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3838" y="13147294"/>
            <a:ext cx="7512286" cy="37024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radient descent">
            <a:extLst>
              <a:ext uri="{FF2B5EF4-FFF2-40B4-BE49-F238E27FC236}">
                <a16:creationId xmlns:a16="http://schemas.microsoft.com/office/drawing/2014/main" id="{74865519-830D-430E-8DFB-E3B7E3B92E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56800" y="6014927"/>
            <a:ext cx="9861698" cy="73962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ackpropagation 4 equations">
            <a:extLst>
              <a:ext uri="{FF2B5EF4-FFF2-40B4-BE49-F238E27FC236}">
                <a16:creationId xmlns:a16="http://schemas.microsoft.com/office/drawing/2014/main" id="{B093CDCC-F0AD-4780-AF47-440D4598DB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40842" y="22250400"/>
            <a:ext cx="14353358" cy="79772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2D7705-A75E-4C80-AC61-7E2843263123}"/>
              </a:ext>
            </a:extLst>
          </p:cNvPr>
          <p:cNvSpPr txBox="1"/>
          <p:nvPr/>
        </p:nvSpPr>
        <p:spPr>
          <a:xfrm>
            <a:off x="13074855" y="11394806"/>
            <a:ext cx="8565464" cy="707886"/>
          </a:xfrm>
          <a:prstGeom prst="rect">
            <a:avLst/>
          </a:prstGeom>
          <a:noFill/>
        </p:spPr>
        <p:txBody>
          <a:bodyPr wrap="square" rtlCol="0">
            <a:spAutoFit/>
          </a:bodyPr>
          <a:lstStyle/>
          <a:p>
            <a:r>
              <a:rPr lang="en-US" sz="4000" dirty="0"/>
              <a:t>Sample of the MNIST Dataset</a:t>
            </a:r>
          </a:p>
        </p:txBody>
      </p:sp>
      <p:sp>
        <p:nvSpPr>
          <p:cNvPr id="5" name="TextBox 4">
            <a:extLst>
              <a:ext uri="{FF2B5EF4-FFF2-40B4-BE49-F238E27FC236}">
                <a16:creationId xmlns:a16="http://schemas.microsoft.com/office/drawing/2014/main" id="{C233258B-D611-45E1-8E79-BDB1BEFAFBF1}"/>
              </a:ext>
            </a:extLst>
          </p:cNvPr>
          <p:cNvSpPr txBox="1"/>
          <p:nvPr/>
        </p:nvSpPr>
        <p:spPr>
          <a:xfrm>
            <a:off x="13848581" y="17345217"/>
            <a:ext cx="6578119" cy="1323439"/>
          </a:xfrm>
          <a:prstGeom prst="rect">
            <a:avLst/>
          </a:prstGeom>
          <a:noFill/>
        </p:spPr>
        <p:txBody>
          <a:bodyPr wrap="square" rtlCol="0">
            <a:spAutoFit/>
          </a:bodyPr>
          <a:lstStyle/>
          <a:p>
            <a:r>
              <a:rPr lang="en-US" sz="4000" dirty="0"/>
              <a:t>Schematic of an Artificial Neuron, or Perceptron</a:t>
            </a:r>
          </a:p>
        </p:txBody>
      </p:sp>
      <p:sp>
        <p:nvSpPr>
          <p:cNvPr id="6" name="TextBox 5">
            <a:extLst>
              <a:ext uri="{FF2B5EF4-FFF2-40B4-BE49-F238E27FC236}">
                <a16:creationId xmlns:a16="http://schemas.microsoft.com/office/drawing/2014/main" id="{6F74B283-D25E-45CB-8058-6D80F66A61DF}"/>
              </a:ext>
            </a:extLst>
          </p:cNvPr>
          <p:cNvSpPr txBox="1"/>
          <p:nvPr/>
        </p:nvSpPr>
        <p:spPr>
          <a:xfrm>
            <a:off x="1546343" y="30045303"/>
            <a:ext cx="11026657" cy="1323439"/>
          </a:xfrm>
          <a:prstGeom prst="rect">
            <a:avLst/>
          </a:prstGeom>
          <a:noFill/>
        </p:spPr>
        <p:txBody>
          <a:bodyPr wrap="square" rtlCol="0">
            <a:spAutoFit/>
          </a:bodyPr>
          <a:lstStyle/>
          <a:p>
            <a:pPr algn="ctr"/>
            <a:r>
              <a:rPr lang="en-US" sz="4000" dirty="0"/>
              <a:t>Layout of an Artificial Neural Network,</a:t>
            </a:r>
          </a:p>
          <a:p>
            <a:pPr algn="ctr"/>
            <a:r>
              <a:rPr lang="en-US" sz="4000" dirty="0"/>
              <a:t>where each node represents a neuron</a:t>
            </a:r>
          </a:p>
        </p:txBody>
      </p:sp>
      <p:sp>
        <p:nvSpPr>
          <p:cNvPr id="25" name="Rectangle 18">
            <a:extLst>
              <a:ext uri="{FF2B5EF4-FFF2-40B4-BE49-F238E27FC236}">
                <a16:creationId xmlns:a16="http://schemas.microsoft.com/office/drawing/2014/main" id="{DA1F1D69-1DFC-437E-BB46-CCF25B7ADEE7}"/>
              </a:ext>
            </a:extLst>
          </p:cNvPr>
          <p:cNvSpPr>
            <a:spLocks noChangeArrowheads="1"/>
          </p:cNvSpPr>
          <p:nvPr/>
        </p:nvSpPr>
        <p:spPr bwMode="auto">
          <a:xfrm>
            <a:off x="17530763" y="20231100"/>
            <a:ext cx="10358437" cy="1028700"/>
          </a:xfrm>
          <a:prstGeom prst="rect">
            <a:avLst/>
          </a:prstGeom>
          <a:solidFill>
            <a:schemeClr val="accent6">
              <a:lumMod val="75000"/>
            </a:schemeClr>
          </a:solidFill>
          <a:ln>
            <a:noFill/>
          </a:ln>
        </p:spPr>
        <p:txBody>
          <a:bodyPr wrap="none" lIns="137160" tIns="68580" rIns="137160" bIns="68580" anchor="ctr"/>
          <a:lstStyle>
            <a:defPPr>
              <a:defRPr kern="1200" smtId="4294967295"/>
            </a:defPPr>
          </a:lstStyle>
          <a:p>
            <a:pPr algn="ctr" defTabSz="4703763"/>
            <a:r>
              <a:rPr lang="en-US" sz="5700" dirty="0">
                <a:solidFill>
                  <a:schemeClr val="bg1"/>
                </a:solidFill>
              </a:rPr>
              <a:t>5. Backpropagation</a:t>
            </a:r>
          </a:p>
        </p:txBody>
      </p:sp>
      <p:sp>
        <p:nvSpPr>
          <p:cNvPr id="33" name="Text Box 11">
            <a:extLst>
              <a:ext uri="{FF2B5EF4-FFF2-40B4-BE49-F238E27FC236}">
                <a16:creationId xmlns:a16="http://schemas.microsoft.com/office/drawing/2014/main" id="{933F2AF5-997D-4B49-AD46-63A55E7C2433}"/>
              </a:ext>
            </a:extLst>
          </p:cNvPr>
          <p:cNvSpPr txBox="1">
            <a:spLocks noChangeArrowheads="1"/>
          </p:cNvSpPr>
          <p:nvPr/>
        </p:nvSpPr>
        <p:spPr bwMode="auto">
          <a:xfrm>
            <a:off x="32842200" y="17202150"/>
            <a:ext cx="10514704" cy="12834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3000">
                <a:solidFill>
                  <a:schemeClr val="tx1"/>
                </a:solidFill>
                <a:latin typeface="Arial"/>
              </a:defRPr>
            </a:lvl1pPr>
            <a:lvl2pPr marL="742950" indent="-285750" defTabSz="4703763" eaLnBrk="0" hangingPunct="0">
              <a:defRPr sz="3000">
                <a:solidFill>
                  <a:schemeClr val="tx1"/>
                </a:solidFill>
                <a:latin typeface="Arial"/>
              </a:defRPr>
            </a:lvl2pPr>
            <a:lvl3pPr marL="1143000" indent="-228600" defTabSz="4703763" eaLnBrk="0" hangingPunct="0">
              <a:defRPr sz="3000">
                <a:solidFill>
                  <a:schemeClr val="tx1"/>
                </a:solidFill>
                <a:latin typeface="Arial"/>
              </a:defRPr>
            </a:lvl3pPr>
            <a:lvl4pPr marL="1600200" indent="-228600" defTabSz="4703763" eaLnBrk="0" hangingPunct="0">
              <a:defRPr sz="3000">
                <a:solidFill>
                  <a:schemeClr val="tx1"/>
                </a:solidFill>
                <a:latin typeface="Arial"/>
              </a:defRPr>
            </a:lvl4pPr>
            <a:lvl5pPr marL="2057400" indent="-228600" defTabSz="4703763" eaLnBrk="0" hangingPunct="0">
              <a:defRPr sz="3000">
                <a:solidFill>
                  <a:schemeClr val="tx1"/>
                </a:solidFill>
                <a:latin typeface="Arial"/>
              </a:defRPr>
            </a:lvl5pPr>
            <a:lvl6pPr marL="2514600" indent="-228600" defTabSz="4703763" eaLnBrk="0" fontAlgn="base" hangingPunct="0">
              <a:spcBef>
                <a:spcPct val="0"/>
              </a:spcBef>
              <a:spcAft>
                <a:spcPct val="0"/>
              </a:spcAft>
              <a:defRPr sz="3000">
                <a:solidFill>
                  <a:schemeClr val="tx1"/>
                </a:solidFill>
                <a:latin typeface="Arial"/>
              </a:defRPr>
            </a:lvl6pPr>
            <a:lvl7pPr marL="2971800" indent="-228600" defTabSz="4703763" eaLnBrk="0" fontAlgn="base" hangingPunct="0">
              <a:spcBef>
                <a:spcPct val="0"/>
              </a:spcBef>
              <a:spcAft>
                <a:spcPct val="0"/>
              </a:spcAft>
              <a:defRPr sz="3000">
                <a:solidFill>
                  <a:schemeClr val="tx1"/>
                </a:solidFill>
                <a:latin typeface="Arial"/>
              </a:defRPr>
            </a:lvl7pPr>
            <a:lvl8pPr marL="3429000" indent="-228600" defTabSz="4703763" eaLnBrk="0" fontAlgn="base" hangingPunct="0">
              <a:spcBef>
                <a:spcPct val="0"/>
              </a:spcBef>
              <a:spcAft>
                <a:spcPct val="0"/>
              </a:spcAft>
              <a:defRPr sz="3000">
                <a:solidFill>
                  <a:schemeClr val="tx1"/>
                </a:solidFill>
                <a:latin typeface="Arial"/>
              </a:defRPr>
            </a:lvl8pPr>
            <a:lvl9pPr marL="3886200" indent="-228600" defTabSz="4703763" eaLnBrk="0" fontAlgn="base" hangingPunct="0">
              <a:spcBef>
                <a:spcPct val="0"/>
              </a:spcBef>
              <a:spcAft>
                <a:spcPct val="0"/>
              </a:spcAft>
              <a:defRPr sz="3000">
                <a:solidFill>
                  <a:schemeClr val="tx1"/>
                </a:solidFill>
                <a:latin typeface="Arial"/>
              </a:defRPr>
            </a:lvl9p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a:t>The network implemented here was able to reach a peak classification accuracy of 96.02%.</a:t>
            </a:r>
          </a:p>
          <a:p>
            <a:pPr marL="457200" indent="-457200">
              <a:buFont typeface="Arial" panose="020B0604020202020204" pitchFamily="34" charset="0"/>
              <a:buChar char="•"/>
            </a:pPr>
            <a:r>
              <a:rPr lang="en-US" b="1" dirty="0"/>
              <a:t>Even with this accuracy, this network lacks many of the various techniques and improvements that have been developed in machine learning. These improvements include, but are not limited to, weight decay, regularization, early stopping, </a:t>
            </a:r>
            <a:r>
              <a:rPr lang="en-US" b="1" dirty="0" err="1"/>
              <a:t>softmax</a:t>
            </a:r>
            <a:r>
              <a:rPr lang="en-US" b="1" dirty="0"/>
              <a:t> regression, and much more refined cost functions.</a:t>
            </a:r>
          </a:p>
          <a:p>
            <a:pPr marL="457200" indent="-457200">
              <a:buFont typeface="Arial" panose="020B0604020202020204" pitchFamily="34" charset="0"/>
              <a:buChar char="•"/>
            </a:pPr>
            <a:r>
              <a:rPr lang="en-US" b="1" dirty="0"/>
              <a:t>Advancements in fields such as deep learning are only possible because of neural networks.</a:t>
            </a:r>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a:p>
            <a:pPr eaLnBrk="1" hangingPunct="1">
              <a:spcBef>
                <a:spcPct val="50000"/>
              </a:spcBef>
            </a:pPr>
            <a:endParaRPr lang="en-US" dirty="0"/>
          </a:p>
        </p:txBody>
      </p:sp>
      <p:pic>
        <p:nvPicPr>
          <p:cNvPr id="14" name="Picture 13">
            <a:extLst>
              <a:ext uri="{FF2B5EF4-FFF2-40B4-BE49-F238E27FC236}">
                <a16:creationId xmlns:a16="http://schemas.microsoft.com/office/drawing/2014/main" id="{08018F57-57E3-4AB3-9E57-E104FA5D8FB9}"/>
              </a:ext>
            </a:extLst>
          </p:cNvPr>
          <p:cNvPicPr>
            <a:picLocks noChangeAspect="1"/>
          </p:cNvPicPr>
          <p:nvPr/>
        </p:nvPicPr>
        <p:blipFill>
          <a:blip r:embed="rId10"/>
          <a:stretch>
            <a:fillRect/>
          </a:stretch>
        </p:blipFill>
        <p:spPr>
          <a:xfrm>
            <a:off x="21564600" y="14020800"/>
            <a:ext cx="21957065" cy="3966236"/>
          </a:xfrm>
          <a:prstGeom prst="rect">
            <a:avLst/>
          </a:prstGeom>
        </p:spPr>
      </p:pic>
      <p:sp>
        <p:nvSpPr>
          <p:cNvPr id="15" name="TextBox 14">
            <a:extLst>
              <a:ext uri="{FF2B5EF4-FFF2-40B4-BE49-F238E27FC236}">
                <a16:creationId xmlns:a16="http://schemas.microsoft.com/office/drawing/2014/main" id="{D3F3813D-E18A-4330-9C0B-8088DC811C4B}"/>
              </a:ext>
            </a:extLst>
          </p:cNvPr>
          <p:cNvSpPr txBox="1"/>
          <p:nvPr/>
        </p:nvSpPr>
        <p:spPr>
          <a:xfrm>
            <a:off x="14478000" y="31445537"/>
            <a:ext cx="15011400" cy="1015663"/>
          </a:xfrm>
          <a:prstGeom prst="rect">
            <a:avLst/>
          </a:prstGeom>
          <a:noFill/>
        </p:spPr>
        <p:txBody>
          <a:bodyPr wrap="square" rtlCol="0">
            <a:spAutoFit/>
          </a:bodyPr>
          <a:lstStyle/>
          <a:p>
            <a:pPr algn="ctr"/>
            <a:r>
              <a:rPr lang="en-US" dirty="0"/>
              <a:t>This project owes its success to Sudarshan Srinivasan, </a:t>
            </a:r>
            <a:r>
              <a:rPr lang="en-US" dirty="0" err="1"/>
              <a:t>Jiaxiao</a:t>
            </a:r>
            <a:r>
              <a:rPr lang="en-US" dirty="0"/>
              <a:t> Zhou, Prof. </a:t>
            </a:r>
            <a:r>
              <a:rPr lang="en-US" dirty="0" err="1"/>
              <a:t>Yingjun</a:t>
            </a:r>
            <a:r>
              <a:rPr lang="en-US" dirty="0"/>
              <a:t> Cao, Dr. </a:t>
            </a:r>
            <a:r>
              <a:rPr lang="en-US" dirty="0" err="1"/>
              <a:t>Ramamohan</a:t>
            </a:r>
            <a:r>
              <a:rPr lang="en-US" dirty="0"/>
              <a:t> </a:t>
            </a:r>
            <a:r>
              <a:rPr lang="en-US" dirty="0" err="1"/>
              <a:t>Paturi</a:t>
            </a:r>
            <a:r>
              <a:rPr lang="en-US" dirty="0"/>
              <a:t>, and the 2017 SPIS Program.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994</TotalTime>
  <Words>459</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Billy Bob</cp:lastModifiedBy>
  <cp:revision>42</cp:revision>
  <dcterms:modified xsi:type="dcterms:W3CDTF">2017-09-06T21:15:58Z</dcterms:modified>
  <cp:category>research posters template</cp:category>
</cp:coreProperties>
</file>